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99" r:id="rId9"/>
    <p:sldId id="264" r:id="rId10"/>
    <p:sldId id="266" r:id="rId11"/>
    <p:sldId id="271" r:id="rId12"/>
    <p:sldId id="270" r:id="rId13"/>
    <p:sldId id="272" r:id="rId14"/>
    <p:sldId id="274" r:id="rId15"/>
    <p:sldId id="276" r:id="rId16"/>
    <p:sldId id="277" r:id="rId17"/>
    <p:sldId id="278" r:id="rId18"/>
    <p:sldId id="280" r:id="rId19"/>
    <p:sldId id="279" r:id="rId20"/>
    <p:sldId id="281" r:id="rId21"/>
    <p:sldId id="283" r:id="rId22"/>
    <p:sldId id="285" r:id="rId23"/>
    <p:sldId id="284" r:id="rId24"/>
    <p:sldId id="287" r:id="rId25"/>
    <p:sldId id="288" r:id="rId26"/>
    <p:sldId id="289" r:id="rId27"/>
    <p:sldId id="291" r:id="rId28"/>
    <p:sldId id="290" r:id="rId29"/>
    <p:sldId id="292" r:id="rId30"/>
    <p:sldId id="293" r:id="rId31"/>
    <p:sldId id="295" r:id="rId32"/>
    <p:sldId id="297" r:id="rId33"/>
    <p:sldId id="294" r:id="rId34"/>
    <p:sldId id="296" r:id="rId35"/>
    <p:sldId id="298"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7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CD00ADB-A381-42A2-9818-8D0BD376392A}" type="datetimeFigureOut">
              <a:rPr lang="en-GB" smtClean="0"/>
              <a:t>15/01/2021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114D28-8FF9-4436-878D-23A287305A54}" type="slidenum">
              <a:rPr lang="en-GB" smtClean="0"/>
              <a:t>‹#›</a:t>
            </a:fld>
            <a:endParaRPr lang="en-GB"/>
          </a:p>
        </p:txBody>
      </p:sp>
    </p:spTree>
    <p:extLst>
      <p:ext uri="{BB962C8B-B14F-4D97-AF65-F5344CB8AC3E}">
        <p14:creationId xmlns:p14="http://schemas.microsoft.com/office/powerpoint/2010/main" val="2682529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D00ADB-A381-42A2-9818-8D0BD376392A}" type="datetimeFigureOut">
              <a:rPr lang="en-GB" smtClean="0"/>
              <a:t>15/01/2021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114D28-8FF9-4436-878D-23A287305A54}" type="slidenum">
              <a:rPr lang="en-GB" smtClean="0"/>
              <a:t>‹#›</a:t>
            </a:fld>
            <a:endParaRPr lang="en-GB"/>
          </a:p>
        </p:txBody>
      </p:sp>
    </p:spTree>
    <p:extLst>
      <p:ext uri="{BB962C8B-B14F-4D97-AF65-F5344CB8AC3E}">
        <p14:creationId xmlns:p14="http://schemas.microsoft.com/office/powerpoint/2010/main" val="2471951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D00ADB-A381-42A2-9818-8D0BD376392A}" type="datetimeFigureOut">
              <a:rPr lang="en-GB" smtClean="0"/>
              <a:t>15/01/2021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114D28-8FF9-4436-878D-23A287305A54}" type="slidenum">
              <a:rPr lang="en-GB" smtClean="0"/>
              <a:t>‹#›</a:t>
            </a:fld>
            <a:endParaRPr lang="en-GB"/>
          </a:p>
        </p:txBody>
      </p:sp>
    </p:spTree>
    <p:extLst>
      <p:ext uri="{BB962C8B-B14F-4D97-AF65-F5344CB8AC3E}">
        <p14:creationId xmlns:p14="http://schemas.microsoft.com/office/powerpoint/2010/main" val="3658124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D00ADB-A381-42A2-9818-8D0BD376392A}" type="datetimeFigureOut">
              <a:rPr lang="en-GB" smtClean="0"/>
              <a:t>15/01/2021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114D28-8FF9-4436-878D-23A287305A54}" type="slidenum">
              <a:rPr lang="en-GB" smtClean="0"/>
              <a:t>‹#›</a:t>
            </a:fld>
            <a:endParaRPr lang="en-GB"/>
          </a:p>
        </p:txBody>
      </p:sp>
    </p:spTree>
    <p:extLst>
      <p:ext uri="{BB962C8B-B14F-4D97-AF65-F5344CB8AC3E}">
        <p14:creationId xmlns:p14="http://schemas.microsoft.com/office/powerpoint/2010/main" val="2753580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CD00ADB-A381-42A2-9818-8D0BD376392A}" type="datetimeFigureOut">
              <a:rPr lang="en-GB" smtClean="0"/>
              <a:t>15/01/2021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114D28-8FF9-4436-878D-23A287305A54}" type="slidenum">
              <a:rPr lang="en-GB" smtClean="0"/>
              <a:t>‹#›</a:t>
            </a:fld>
            <a:endParaRPr lang="en-GB"/>
          </a:p>
        </p:txBody>
      </p:sp>
    </p:spTree>
    <p:extLst>
      <p:ext uri="{BB962C8B-B14F-4D97-AF65-F5344CB8AC3E}">
        <p14:creationId xmlns:p14="http://schemas.microsoft.com/office/powerpoint/2010/main" val="60921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CD00ADB-A381-42A2-9818-8D0BD376392A}" type="datetimeFigureOut">
              <a:rPr lang="en-GB" smtClean="0"/>
              <a:t>15/01/2021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114D28-8FF9-4436-878D-23A287305A54}" type="slidenum">
              <a:rPr lang="en-GB" smtClean="0"/>
              <a:t>‹#›</a:t>
            </a:fld>
            <a:endParaRPr lang="en-GB"/>
          </a:p>
        </p:txBody>
      </p:sp>
    </p:spTree>
    <p:extLst>
      <p:ext uri="{BB962C8B-B14F-4D97-AF65-F5344CB8AC3E}">
        <p14:creationId xmlns:p14="http://schemas.microsoft.com/office/powerpoint/2010/main" val="1643275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CD00ADB-A381-42A2-9818-8D0BD376392A}" type="datetimeFigureOut">
              <a:rPr lang="en-GB" smtClean="0"/>
              <a:t>15/01/2021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0114D28-8FF9-4436-878D-23A287305A54}" type="slidenum">
              <a:rPr lang="en-GB" smtClean="0"/>
              <a:t>‹#›</a:t>
            </a:fld>
            <a:endParaRPr lang="en-GB"/>
          </a:p>
        </p:txBody>
      </p:sp>
    </p:spTree>
    <p:extLst>
      <p:ext uri="{BB962C8B-B14F-4D97-AF65-F5344CB8AC3E}">
        <p14:creationId xmlns:p14="http://schemas.microsoft.com/office/powerpoint/2010/main" val="620750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CD00ADB-A381-42A2-9818-8D0BD376392A}" type="datetimeFigureOut">
              <a:rPr lang="en-GB" smtClean="0"/>
              <a:t>15/01/2021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0114D28-8FF9-4436-878D-23A287305A54}" type="slidenum">
              <a:rPr lang="en-GB" smtClean="0"/>
              <a:t>‹#›</a:t>
            </a:fld>
            <a:endParaRPr lang="en-GB"/>
          </a:p>
        </p:txBody>
      </p:sp>
    </p:spTree>
    <p:extLst>
      <p:ext uri="{BB962C8B-B14F-4D97-AF65-F5344CB8AC3E}">
        <p14:creationId xmlns:p14="http://schemas.microsoft.com/office/powerpoint/2010/main" val="1152853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D00ADB-A381-42A2-9818-8D0BD376392A}" type="datetimeFigureOut">
              <a:rPr lang="en-GB" smtClean="0"/>
              <a:t>15/01/2021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0114D28-8FF9-4436-878D-23A287305A54}" type="slidenum">
              <a:rPr lang="en-GB" smtClean="0"/>
              <a:t>‹#›</a:t>
            </a:fld>
            <a:endParaRPr lang="en-GB"/>
          </a:p>
        </p:txBody>
      </p:sp>
    </p:spTree>
    <p:extLst>
      <p:ext uri="{BB962C8B-B14F-4D97-AF65-F5344CB8AC3E}">
        <p14:creationId xmlns:p14="http://schemas.microsoft.com/office/powerpoint/2010/main" val="2170349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CD00ADB-A381-42A2-9818-8D0BD376392A}" type="datetimeFigureOut">
              <a:rPr lang="en-GB" smtClean="0"/>
              <a:t>15/01/2021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114D28-8FF9-4436-878D-23A287305A54}" type="slidenum">
              <a:rPr lang="en-GB" smtClean="0"/>
              <a:t>‹#›</a:t>
            </a:fld>
            <a:endParaRPr lang="en-GB"/>
          </a:p>
        </p:txBody>
      </p:sp>
    </p:spTree>
    <p:extLst>
      <p:ext uri="{BB962C8B-B14F-4D97-AF65-F5344CB8AC3E}">
        <p14:creationId xmlns:p14="http://schemas.microsoft.com/office/powerpoint/2010/main" val="4214174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CD00ADB-A381-42A2-9818-8D0BD376392A}" type="datetimeFigureOut">
              <a:rPr lang="en-GB" smtClean="0"/>
              <a:t>15/01/2021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114D28-8FF9-4436-878D-23A287305A54}" type="slidenum">
              <a:rPr lang="en-GB" smtClean="0"/>
              <a:t>‹#›</a:t>
            </a:fld>
            <a:endParaRPr lang="en-GB"/>
          </a:p>
        </p:txBody>
      </p:sp>
    </p:spTree>
    <p:extLst>
      <p:ext uri="{BB962C8B-B14F-4D97-AF65-F5344CB8AC3E}">
        <p14:creationId xmlns:p14="http://schemas.microsoft.com/office/powerpoint/2010/main" val="412119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D00ADB-A381-42A2-9818-8D0BD376392A}" type="datetimeFigureOut">
              <a:rPr lang="en-GB" smtClean="0"/>
              <a:t>15/01/2021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114D28-8FF9-4436-878D-23A287305A54}" type="slidenum">
              <a:rPr lang="en-GB" smtClean="0"/>
              <a:t>‹#›</a:t>
            </a:fld>
            <a:endParaRPr lang="en-GB"/>
          </a:p>
        </p:txBody>
      </p:sp>
    </p:spTree>
    <p:extLst>
      <p:ext uri="{BB962C8B-B14F-4D97-AF65-F5344CB8AC3E}">
        <p14:creationId xmlns:p14="http://schemas.microsoft.com/office/powerpoint/2010/main" val="723876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2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2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 name="Rectangle 3"/>
          <p:cNvSpPr/>
          <p:nvPr/>
        </p:nvSpPr>
        <p:spPr>
          <a:xfrm>
            <a:off x="107092" y="90616"/>
            <a:ext cx="11977816" cy="6647935"/>
          </a:xfrm>
          <a:prstGeom prst="rect">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676" y="5987219"/>
            <a:ext cx="588390" cy="588390"/>
          </a:xfrm>
          <a:prstGeom prst="rect">
            <a:avLst/>
          </a:prstGeom>
        </p:spPr>
      </p:pic>
      <p:sp>
        <p:nvSpPr>
          <p:cNvPr id="6" name="Rectangle 5"/>
          <p:cNvSpPr/>
          <p:nvPr/>
        </p:nvSpPr>
        <p:spPr>
          <a:xfrm>
            <a:off x="189471" y="5905850"/>
            <a:ext cx="5473098" cy="73729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864066" y="6033803"/>
            <a:ext cx="4028302" cy="461665"/>
          </a:xfrm>
          <a:prstGeom prst="rect">
            <a:avLst/>
          </a:prstGeom>
          <a:noFill/>
        </p:spPr>
        <p:txBody>
          <a:bodyPr wrap="square" rtlCol="0">
            <a:spAutoFit/>
          </a:bodyPr>
          <a:lstStyle/>
          <a:p>
            <a:r>
              <a:rPr lang="en-GB" sz="2400" dirty="0" smtClean="0"/>
              <a:t>Subject</a:t>
            </a:r>
            <a:r>
              <a:rPr lang="en-GB" dirty="0" smtClean="0"/>
              <a:t>: </a:t>
            </a:r>
            <a:r>
              <a:rPr lang="en-GB" sz="2400" dirty="0" smtClean="0"/>
              <a:t>Maths </a:t>
            </a:r>
            <a:endParaRPr lang="en-GB" dirty="0"/>
          </a:p>
        </p:txBody>
      </p:sp>
      <p:sp>
        <p:nvSpPr>
          <p:cNvPr id="8" name="Rectangle 7"/>
          <p:cNvSpPr/>
          <p:nvPr/>
        </p:nvSpPr>
        <p:spPr>
          <a:xfrm>
            <a:off x="189471" y="164755"/>
            <a:ext cx="7594114" cy="70021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273361" y="222475"/>
            <a:ext cx="7426334" cy="584775"/>
          </a:xfrm>
          <a:prstGeom prst="rect">
            <a:avLst/>
          </a:prstGeom>
          <a:noFill/>
        </p:spPr>
        <p:txBody>
          <a:bodyPr wrap="square" rtlCol="0">
            <a:spAutoFit/>
          </a:bodyPr>
          <a:lstStyle/>
          <a:p>
            <a:r>
              <a:rPr lang="en-GB" sz="3200" dirty="0" smtClean="0"/>
              <a:t>18.01.2021</a:t>
            </a:r>
            <a:r>
              <a:rPr lang="en-GB" dirty="0" smtClean="0"/>
              <a:t> </a:t>
            </a:r>
            <a:endParaRPr lang="en-GB" dirty="0"/>
          </a:p>
        </p:txBody>
      </p:sp>
      <p:pic>
        <p:nvPicPr>
          <p:cNvPr id="10" name="Picture 9"/>
          <p:cNvPicPr>
            <a:picLocks noChangeAspect="1"/>
          </p:cNvPicPr>
          <p:nvPr/>
        </p:nvPicPr>
        <p:blipFill>
          <a:blip r:embed="rId3"/>
          <a:stretch>
            <a:fillRect/>
          </a:stretch>
        </p:blipFill>
        <p:spPr>
          <a:xfrm>
            <a:off x="553093" y="1728060"/>
            <a:ext cx="2219325" cy="1104900"/>
          </a:xfrm>
          <a:prstGeom prst="rect">
            <a:avLst/>
          </a:prstGeom>
        </p:spPr>
      </p:pic>
      <p:sp>
        <p:nvSpPr>
          <p:cNvPr id="11" name="Rectangle 10"/>
          <p:cNvSpPr/>
          <p:nvPr/>
        </p:nvSpPr>
        <p:spPr>
          <a:xfrm>
            <a:off x="569871" y="2835982"/>
            <a:ext cx="10612654" cy="1752795"/>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635485" y="2832960"/>
            <a:ext cx="10429593" cy="1323439"/>
          </a:xfrm>
          <a:prstGeom prst="rect">
            <a:avLst/>
          </a:prstGeom>
          <a:noFill/>
        </p:spPr>
        <p:txBody>
          <a:bodyPr wrap="square" rtlCol="0">
            <a:spAutoFit/>
          </a:bodyPr>
          <a:lstStyle/>
          <a:p>
            <a:r>
              <a:rPr lang="en-GB" sz="4000" dirty="0" smtClean="0"/>
              <a:t>LO To be able to use the column method to add three digit numbers.</a:t>
            </a:r>
            <a:endParaRPr lang="en-GB" sz="4000" dirty="0"/>
          </a:p>
        </p:txBody>
      </p:sp>
      <p:pic>
        <p:nvPicPr>
          <p:cNvPr id="2" name="Picture 1"/>
          <p:cNvPicPr>
            <a:picLocks noChangeAspect="1"/>
          </p:cNvPicPr>
          <p:nvPr/>
        </p:nvPicPr>
        <p:blipFill>
          <a:blip r:embed="rId4"/>
          <a:stretch>
            <a:fillRect/>
          </a:stretch>
        </p:blipFill>
        <p:spPr>
          <a:xfrm>
            <a:off x="4721657" y="5940593"/>
            <a:ext cx="759101" cy="681642"/>
          </a:xfrm>
          <a:prstGeom prst="rect">
            <a:avLst/>
          </a:prstGeom>
        </p:spPr>
      </p:pic>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8898" y="5980303"/>
            <a:ext cx="588390" cy="588390"/>
          </a:xfrm>
          <a:prstGeom prst="rect">
            <a:avLst/>
          </a:prstGeom>
        </p:spPr>
      </p:pic>
      <p:sp>
        <p:nvSpPr>
          <p:cNvPr id="14" name="Rectangle 13"/>
          <p:cNvSpPr/>
          <p:nvPr/>
        </p:nvSpPr>
        <p:spPr>
          <a:xfrm>
            <a:off x="5860994" y="4759494"/>
            <a:ext cx="6096000" cy="646331"/>
          </a:xfrm>
          <a:prstGeom prst="rect">
            <a:avLst/>
          </a:prstGeom>
        </p:spPr>
        <p:txBody>
          <a:bodyPr>
            <a:spAutoFit/>
          </a:bodyPr>
          <a:lstStyle/>
          <a:p>
            <a:r>
              <a:rPr lang="en-GB" dirty="0">
                <a:solidFill>
                  <a:srgbClr val="FF0000"/>
                </a:solidFill>
              </a:rPr>
              <a:t>Go to Times Tables Rock Stars to warm up your number brain before you start your maths activity.  </a:t>
            </a:r>
          </a:p>
        </p:txBody>
      </p:sp>
      <p:pic>
        <p:nvPicPr>
          <p:cNvPr id="15" name="Picture 14"/>
          <p:cNvPicPr>
            <a:picLocks noChangeAspect="1"/>
          </p:cNvPicPr>
          <p:nvPr/>
        </p:nvPicPr>
        <p:blipFill>
          <a:blip r:embed="rId5"/>
          <a:stretch>
            <a:fillRect/>
          </a:stretch>
        </p:blipFill>
        <p:spPr>
          <a:xfrm>
            <a:off x="5921431" y="5578369"/>
            <a:ext cx="6035563" cy="987638"/>
          </a:xfrm>
          <a:prstGeom prst="rect">
            <a:avLst/>
          </a:prstGeom>
        </p:spPr>
      </p:pic>
    </p:spTree>
    <p:extLst>
      <p:ext uri="{BB962C8B-B14F-4D97-AF65-F5344CB8AC3E}">
        <p14:creationId xmlns:p14="http://schemas.microsoft.com/office/powerpoint/2010/main" val="671462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 name="Rectangle 3"/>
          <p:cNvSpPr/>
          <p:nvPr/>
        </p:nvSpPr>
        <p:spPr>
          <a:xfrm>
            <a:off x="107092" y="90616"/>
            <a:ext cx="11977816" cy="6647935"/>
          </a:xfrm>
          <a:prstGeom prst="rect">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676" y="5987219"/>
            <a:ext cx="588390" cy="588390"/>
          </a:xfrm>
          <a:prstGeom prst="rect">
            <a:avLst/>
          </a:prstGeom>
        </p:spPr>
      </p:pic>
      <p:sp>
        <p:nvSpPr>
          <p:cNvPr id="6" name="Rectangle 5"/>
          <p:cNvSpPr/>
          <p:nvPr/>
        </p:nvSpPr>
        <p:spPr>
          <a:xfrm>
            <a:off x="189471" y="5905850"/>
            <a:ext cx="5473098" cy="73729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864066" y="6033803"/>
            <a:ext cx="4028302" cy="461665"/>
          </a:xfrm>
          <a:prstGeom prst="rect">
            <a:avLst/>
          </a:prstGeom>
          <a:noFill/>
        </p:spPr>
        <p:txBody>
          <a:bodyPr wrap="square" rtlCol="0">
            <a:spAutoFit/>
          </a:bodyPr>
          <a:lstStyle/>
          <a:p>
            <a:r>
              <a:rPr lang="en-GB" sz="2400" dirty="0" smtClean="0"/>
              <a:t>Subject</a:t>
            </a:r>
            <a:r>
              <a:rPr lang="en-GB" dirty="0" smtClean="0"/>
              <a:t>: </a:t>
            </a:r>
            <a:r>
              <a:rPr lang="en-GB" sz="2400" dirty="0" smtClean="0"/>
              <a:t>Maths </a:t>
            </a:r>
            <a:endParaRPr lang="en-GB" dirty="0"/>
          </a:p>
        </p:txBody>
      </p:sp>
      <p:sp>
        <p:nvSpPr>
          <p:cNvPr id="8" name="Rectangle 7"/>
          <p:cNvSpPr/>
          <p:nvPr/>
        </p:nvSpPr>
        <p:spPr>
          <a:xfrm>
            <a:off x="189471" y="164755"/>
            <a:ext cx="7594114" cy="70021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273361" y="222475"/>
            <a:ext cx="7426334" cy="584775"/>
          </a:xfrm>
          <a:prstGeom prst="rect">
            <a:avLst/>
          </a:prstGeom>
          <a:noFill/>
        </p:spPr>
        <p:txBody>
          <a:bodyPr wrap="square" rtlCol="0">
            <a:spAutoFit/>
          </a:bodyPr>
          <a:lstStyle/>
          <a:p>
            <a:r>
              <a:rPr lang="en-GB" sz="3200" dirty="0" smtClean="0"/>
              <a:t>19.01.2021</a:t>
            </a:r>
            <a:r>
              <a:rPr lang="en-GB" dirty="0" smtClean="0"/>
              <a:t> </a:t>
            </a:r>
            <a:endParaRPr lang="en-GB" dirty="0"/>
          </a:p>
        </p:txBody>
      </p:sp>
      <p:pic>
        <p:nvPicPr>
          <p:cNvPr id="10" name="Picture 9"/>
          <p:cNvPicPr>
            <a:picLocks noChangeAspect="1"/>
          </p:cNvPicPr>
          <p:nvPr/>
        </p:nvPicPr>
        <p:blipFill>
          <a:blip r:embed="rId3"/>
          <a:stretch>
            <a:fillRect/>
          </a:stretch>
        </p:blipFill>
        <p:spPr>
          <a:xfrm>
            <a:off x="553093" y="1728060"/>
            <a:ext cx="2219325" cy="1104900"/>
          </a:xfrm>
          <a:prstGeom prst="rect">
            <a:avLst/>
          </a:prstGeom>
        </p:spPr>
      </p:pic>
      <p:sp>
        <p:nvSpPr>
          <p:cNvPr id="11" name="Rectangle 10"/>
          <p:cNvSpPr/>
          <p:nvPr/>
        </p:nvSpPr>
        <p:spPr>
          <a:xfrm>
            <a:off x="569871" y="2835982"/>
            <a:ext cx="10612654" cy="1752795"/>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635485" y="2832960"/>
            <a:ext cx="10429593" cy="1323439"/>
          </a:xfrm>
          <a:prstGeom prst="rect">
            <a:avLst/>
          </a:prstGeom>
          <a:noFill/>
        </p:spPr>
        <p:txBody>
          <a:bodyPr wrap="square" rtlCol="0">
            <a:spAutoFit/>
          </a:bodyPr>
          <a:lstStyle/>
          <a:p>
            <a:r>
              <a:rPr lang="en-GB" sz="4000" dirty="0" smtClean="0"/>
              <a:t>LO To be able to use the column method to add three digit numbers with exchanges.</a:t>
            </a:r>
            <a:endParaRPr lang="en-GB" sz="4000" dirty="0"/>
          </a:p>
        </p:txBody>
      </p:sp>
      <p:pic>
        <p:nvPicPr>
          <p:cNvPr id="2" name="Picture 1"/>
          <p:cNvPicPr>
            <a:picLocks noChangeAspect="1"/>
          </p:cNvPicPr>
          <p:nvPr/>
        </p:nvPicPr>
        <p:blipFill>
          <a:blip r:embed="rId4"/>
          <a:stretch>
            <a:fillRect/>
          </a:stretch>
        </p:blipFill>
        <p:spPr>
          <a:xfrm>
            <a:off x="4721657" y="5940593"/>
            <a:ext cx="759101" cy="681642"/>
          </a:xfrm>
          <a:prstGeom prst="rect">
            <a:avLst/>
          </a:prstGeom>
        </p:spPr>
      </p:pic>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8898" y="5980303"/>
            <a:ext cx="588390" cy="588390"/>
          </a:xfrm>
          <a:prstGeom prst="rect">
            <a:avLst/>
          </a:prstGeom>
        </p:spPr>
      </p:pic>
      <p:sp>
        <p:nvSpPr>
          <p:cNvPr id="3" name="Rectangle 2"/>
          <p:cNvSpPr/>
          <p:nvPr/>
        </p:nvSpPr>
        <p:spPr>
          <a:xfrm>
            <a:off x="5860994" y="4759494"/>
            <a:ext cx="6096000" cy="646331"/>
          </a:xfrm>
          <a:prstGeom prst="rect">
            <a:avLst/>
          </a:prstGeom>
        </p:spPr>
        <p:txBody>
          <a:bodyPr>
            <a:spAutoFit/>
          </a:bodyPr>
          <a:lstStyle/>
          <a:p>
            <a:r>
              <a:rPr lang="en-GB" dirty="0">
                <a:solidFill>
                  <a:srgbClr val="FF0000"/>
                </a:solidFill>
              </a:rPr>
              <a:t>Go to Times Tables Rock Stars to warm up your number brain before you start your maths activity.  </a:t>
            </a:r>
          </a:p>
        </p:txBody>
      </p:sp>
      <p:pic>
        <p:nvPicPr>
          <p:cNvPr id="14" name="Picture 13"/>
          <p:cNvPicPr>
            <a:picLocks noChangeAspect="1"/>
          </p:cNvPicPr>
          <p:nvPr/>
        </p:nvPicPr>
        <p:blipFill>
          <a:blip r:embed="rId5"/>
          <a:stretch>
            <a:fillRect/>
          </a:stretch>
        </p:blipFill>
        <p:spPr>
          <a:xfrm>
            <a:off x="5921431" y="5578369"/>
            <a:ext cx="6035563" cy="987638"/>
          </a:xfrm>
          <a:prstGeom prst="rect">
            <a:avLst/>
          </a:prstGeom>
        </p:spPr>
      </p:pic>
    </p:spTree>
    <p:extLst>
      <p:ext uri="{BB962C8B-B14F-4D97-AF65-F5344CB8AC3E}">
        <p14:creationId xmlns:p14="http://schemas.microsoft.com/office/powerpoint/2010/main" val="3533301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Rectangle 1"/>
          <p:cNvSpPr/>
          <p:nvPr/>
        </p:nvSpPr>
        <p:spPr>
          <a:xfrm>
            <a:off x="781050" y="319385"/>
            <a:ext cx="10191750" cy="830997"/>
          </a:xfrm>
          <a:prstGeom prst="rect">
            <a:avLst/>
          </a:prstGeom>
        </p:spPr>
        <p:txBody>
          <a:bodyPr wrap="square">
            <a:spAutoFit/>
          </a:bodyPr>
          <a:lstStyle/>
          <a:p>
            <a:r>
              <a:rPr lang="en-GB" sz="2400" dirty="0"/>
              <a:t>When we use the written method of column addition, we use our understanding of place value to line up the thousands, hundreds, tens and ones into columns.</a:t>
            </a:r>
          </a:p>
        </p:txBody>
      </p:sp>
      <p:pic>
        <p:nvPicPr>
          <p:cNvPr id="3" name="Picture 2"/>
          <p:cNvPicPr>
            <a:picLocks noChangeAspect="1"/>
          </p:cNvPicPr>
          <p:nvPr/>
        </p:nvPicPr>
        <p:blipFill rotWithShape="1">
          <a:blip r:embed="rId2"/>
          <a:srcRect l="39389"/>
          <a:stretch/>
        </p:blipFill>
        <p:spPr>
          <a:xfrm>
            <a:off x="2471738" y="1828066"/>
            <a:ext cx="2592631" cy="3568842"/>
          </a:xfrm>
          <a:prstGeom prst="rect">
            <a:avLst/>
          </a:prstGeom>
        </p:spPr>
      </p:pic>
      <p:pic>
        <p:nvPicPr>
          <p:cNvPr id="4" name="Picture 3"/>
          <p:cNvPicPr>
            <a:picLocks noChangeAspect="1"/>
          </p:cNvPicPr>
          <p:nvPr/>
        </p:nvPicPr>
        <p:blipFill rotWithShape="1">
          <a:blip r:embed="rId3"/>
          <a:srcRect l="25316" r="20353" b="11159"/>
          <a:stretch/>
        </p:blipFill>
        <p:spPr>
          <a:xfrm>
            <a:off x="6136877" y="2190513"/>
            <a:ext cx="1704422" cy="2843947"/>
          </a:xfrm>
          <a:prstGeom prst="rect">
            <a:avLst/>
          </a:prstGeom>
        </p:spPr>
      </p:pic>
      <p:sp>
        <p:nvSpPr>
          <p:cNvPr id="5" name="Oval 4"/>
          <p:cNvSpPr/>
          <p:nvPr/>
        </p:nvSpPr>
        <p:spPr>
          <a:xfrm>
            <a:off x="3235569" y="3429607"/>
            <a:ext cx="436099" cy="36867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235570" y="3429608"/>
            <a:ext cx="668610" cy="3686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2542612" y="3446994"/>
            <a:ext cx="668610" cy="3686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1783006" y="2984998"/>
            <a:ext cx="735258" cy="646331"/>
          </a:xfrm>
          <a:prstGeom prst="rect">
            <a:avLst/>
          </a:prstGeom>
          <a:noFill/>
        </p:spPr>
        <p:txBody>
          <a:bodyPr wrap="square" rtlCol="0">
            <a:spAutoFit/>
          </a:bodyPr>
          <a:lstStyle/>
          <a:p>
            <a:r>
              <a:rPr lang="en-GB" sz="3600" dirty="0" smtClean="0"/>
              <a:t>+</a:t>
            </a:r>
            <a:endParaRPr lang="en-GB" sz="3600" dirty="0"/>
          </a:p>
        </p:txBody>
      </p:sp>
      <p:sp>
        <p:nvSpPr>
          <p:cNvPr id="9" name="TextBox 8"/>
          <p:cNvSpPr txBox="1"/>
          <p:nvPr/>
        </p:nvSpPr>
        <p:spPr>
          <a:xfrm>
            <a:off x="5769248" y="3014180"/>
            <a:ext cx="735258" cy="646331"/>
          </a:xfrm>
          <a:prstGeom prst="rect">
            <a:avLst/>
          </a:prstGeom>
          <a:noFill/>
        </p:spPr>
        <p:txBody>
          <a:bodyPr wrap="square" rtlCol="0">
            <a:spAutoFit/>
          </a:bodyPr>
          <a:lstStyle/>
          <a:p>
            <a:r>
              <a:rPr lang="en-GB" sz="3600" dirty="0" smtClean="0"/>
              <a:t>+</a:t>
            </a:r>
            <a:endParaRPr lang="en-GB" sz="3600" dirty="0"/>
          </a:p>
        </p:txBody>
      </p:sp>
    </p:spTree>
    <p:extLst>
      <p:ext uri="{BB962C8B-B14F-4D97-AF65-F5344CB8AC3E}">
        <p14:creationId xmlns:p14="http://schemas.microsoft.com/office/powerpoint/2010/main" val="285481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Rectangle 2"/>
          <p:cNvSpPr/>
          <p:nvPr/>
        </p:nvSpPr>
        <p:spPr>
          <a:xfrm>
            <a:off x="115888" y="385286"/>
            <a:ext cx="11869786" cy="1200329"/>
          </a:xfrm>
          <a:prstGeom prst="rect">
            <a:avLst/>
          </a:prstGeom>
        </p:spPr>
        <p:txBody>
          <a:bodyPr wrap="square">
            <a:spAutoFit/>
          </a:bodyPr>
          <a:lstStyle/>
          <a:p>
            <a:r>
              <a:rPr lang="en-GB" sz="2400" dirty="0"/>
              <a:t>Now that we have lined up the digits of each number, we need to find the total. Remember to always start with the ones. We write the total of each column in the answer box.. In the ones, column there are 12 ones </a:t>
            </a:r>
            <a:r>
              <a:rPr lang="en-GB" sz="2400" dirty="0" smtClean="0"/>
              <a:t>altogether so w need </a:t>
            </a:r>
            <a:r>
              <a:rPr lang="en-GB" sz="2400" dirty="0"/>
              <a:t>to </a:t>
            </a:r>
            <a:r>
              <a:rPr lang="en-GB" sz="2400" dirty="0" smtClean="0"/>
              <a:t>exchange 10 </a:t>
            </a:r>
            <a:r>
              <a:rPr lang="en-GB" sz="2400" dirty="0"/>
              <a:t>ones into 1 ten.</a:t>
            </a:r>
          </a:p>
        </p:txBody>
      </p:sp>
      <p:pic>
        <p:nvPicPr>
          <p:cNvPr id="4" name="Picture 3"/>
          <p:cNvPicPr>
            <a:picLocks noChangeAspect="1"/>
          </p:cNvPicPr>
          <p:nvPr/>
        </p:nvPicPr>
        <p:blipFill rotWithShape="1">
          <a:blip r:embed="rId2"/>
          <a:srcRect l="39886" r="1"/>
          <a:stretch/>
        </p:blipFill>
        <p:spPr>
          <a:xfrm>
            <a:off x="2014537" y="1840465"/>
            <a:ext cx="2206649" cy="3015290"/>
          </a:xfrm>
          <a:prstGeom prst="rect">
            <a:avLst/>
          </a:prstGeom>
        </p:spPr>
      </p:pic>
      <p:sp>
        <p:nvSpPr>
          <p:cNvPr id="5" name="Rectangle 4"/>
          <p:cNvSpPr/>
          <p:nvPr/>
        </p:nvSpPr>
        <p:spPr>
          <a:xfrm>
            <a:off x="1976155" y="3253356"/>
            <a:ext cx="766020" cy="3521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771896" y="3253356"/>
            <a:ext cx="653550" cy="3521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3537167" y="3671668"/>
            <a:ext cx="173960" cy="2267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a:stretch>
            <a:fillRect/>
          </a:stretch>
        </p:blipFill>
        <p:spPr>
          <a:xfrm>
            <a:off x="2742175" y="4258596"/>
            <a:ext cx="395932" cy="378718"/>
          </a:xfrm>
          <a:prstGeom prst="rect">
            <a:avLst/>
          </a:prstGeom>
        </p:spPr>
      </p:pic>
      <p:sp>
        <p:nvSpPr>
          <p:cNvPr id="9" name="TextBox 8"/>
          <p:cNvSpPr txBox="1"/>
          <p:nvPr/>
        </p:nvSpPr>
        <p:spPr>
          <a:xfrm>
            <a:off x="879804" y="5110060"/>
            <a:ext cx="8077200" cy="523220"/>
          </a:xfrm>
          <a:prstGeom prst="rect">
            <a:avLst/>
          </a:prstGeom>
          <a:noFill/>
        </p:spPr>
        <p:txBody>
          <a:bodyPr wrap="square" rtlCol="0">
            <a:spAutoFit/>
          </a:bodyPr>
          <a:lstStyle/>
          <a:p>
            <a:r>
              <a:rPr lang="en-GB" sz="2800" dirty="0" smtClean="0">
                <a:solidFill>
                  <a:srgbClr val="FF0000"/>
                </a:solidFill>
              </a:rPr>
              <a:t>Remember to add the extra 10</a:t>
            </a:r>
            <a:endParaRPr lang="en-GB" sz="2800" dirty="0">
              <a:solidFill>
                <a:srgbClr val="FF0000"/>
              </a:solidFill>
            </a:endParaRPr>
          </a:p>
        </p:txBody>
      </p:sp>
      <p:cxnSp>
        <p:nvCxnSpPr>
          <p:cNvPr id="13" name="Straight Arrow Connector 12"/>
          <p:cNvCxnSpPr/>
          <p:nvPr/>
        </p:nvCxnSpPr>
        <p:spPr>
          <a:xfrm flipH="1" flipV="1">
            <a:off x="3167828" y="4637314"/>
            <a:ext cx="543300" cy="5605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rotWithShape="1">
          <a:blip r:embed="rId4"/>
          <a:srcRect l="22961"/>
          <a:stretch/>
        </p:blipFill>
        <p:spPr>
          <a:xfrm>
            <a:off x="6700837" y="1558766"/>
            <a:ext cx="3071993" cy="3296989"/>
          </a:xfrm>
          <a:prstGeom prst="rect">
            <a:avLst/>
          </a:prstGeom>
        </p:spPr>
      </p:pic>
      <p:sp>
        <p:nvSpPr>
          <p:cNvPr id="16" name="Rectangle 15"/>
          <p:cNvSpPr/>
          <p:nvPr/>
        </p:nvSpPr>
        <p:spPr>
          <a:xfrm>
            <a:off x="8251372" y="2373086"/>
            <a:ext cx="478972" cy="8802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8251372" y="4258596"/>
            <a:ext cx="326571" cy="3787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5"/>
          <a:stretch>
            <a:fillRect/>
          </a:stretch>
        </p:blipFill>
        <p:spPr>
          <a:xfrm>
            <a:off x="8132523" y="3605484"/>
            <a:ext cx="445420" cy="412426"/>
          </a:xfrm>
          <a:prstGeom prst="rect">
            <a:avLst/>
          </a:prstGeom>
        </p:spPr>
      </p:pic>
      <p:pic>
        <p:nvPicPr>
          <p:cNvPr id="19" name="Picture 18"/>
          <p:cNvPicPr>
            <a:picLocks noChangeAspect="1"/>
          </p:cNvPicPr>
          <p:nvPr/>
        </p:nvPicPr>
        <p:blipFill>
          <a:blip r:embed="rId5"/>
          <a:stretch>
            <a:fillRect/>
          </a:stretch>
        </p:blipFill>
        <p:spPr>
          <a:xfrm>
            <a:off x="8490858" y="3605484"/>
            <a:ext cx="493546" cy="456987"/>
          </a:xfrm>
          <a:prstGeom prst="rect">
            <a:avLst/>
          </a:prstGeom>
        </p:spPr>
      </p:pic>
      <p:sp>
        <p:nvSpPr>
          <p:cNvPr id="20" name="Oval 19"/>
          <p:cNvSpPr/>
          <p:nvPr/>
        </p:nvSpPr>
        <p:spPr>
          <a:xfrm>
            <a:off x="8701477" y="3814011"/>
            <a:ext cx="234801" cy="2038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7489371" y="2373086"/>
            <a:ext cx="643152" cy="88027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6700603" y="2373086"/>
            <a:ext cx="643152" cy="88027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p:cNvPicPr>
            <a:picLocks noChangeAspect="1"/>
          </p:cNvPicPr>
          <p:nvPr/>
        </p:nvPicPr>
        <p:blipFill rotWithShape="1">
          <a:blip r:embed="rId6"/>
          <a:srcRect l="33870" t="22181" r="28538" b="33962"/>
          <a:stretch/>
        </p:blipFill>
        <p:spPr>
          <a:xfrm>
            <a:off x="7114703" y="3666788"/>
            <a:ext cx="186503" cy="186503"/>
          </a:xfrm>
          <a:prstGeom prst="rect">
            <a:avLst/>
          </a:prstGeom>
        </p:spPr>
      </p:pic>
      <p:pic>
        <p:nvPicPr>
          <p:cNvPr id="27" name="Picture 26"/>
          <p:cNvPicPr>
            <a:picLocks noChangeAspect="1"/>
          </p:cNvPicPr>
          <p:nvPr/>
        </p:nvPicPr>
        <p:blipFill rotWithShape="1">
          <a:blip r:embed="rId6"/>
          <a:srcRect l="33870" t="22181" r="28538" b="33962"/>
          <a:stretch/>
        </p:blipFill>
        <p:spPr>
          <a:xfrm>
            <a:off x="6772387" y="3647474"/>
            <a:ext cx="186503" cy="186503"/>
          </a:xfrm>
          <a:prstGeom prst="rect">
            <a:avLst/>
          </a:prstGeom>
        </p:spPr>
      </p:pic>
      <p:pic>
        <p:nvPicPr>
          <p:cNvPr id="28" name="Picture 27"/>
          <p:cNvPicPr>
            <a:picLocks noChangeAspect="1"/>
          </p:cNvPicPr>
          <p:nvPr/>
        </p:nvPicPr>
        <p:blipFill rotWithShape="1">
          <a:blip r:embed="rId6"/>
          <a:srcRect l="33870" t="22181" r="28538" b="33962"/>
          <a:stretch/>
        </p:blipFill>
        <p:spPr>
          <a:xfrm>
            <a:off x="6866677" y="3898466"/>
            <a:ext cx="186503" cy="186503"/>
          </a:xfrm>
          <a:prstGeom prst="rect">
            <a:avLst/>
          </a:prstGeom>
        </p:spPr>
      </p:pic>
      <p:pic>
        <p:nvPicPr>
          <p:cNvPr id="29" name="Picture 28"/>
          <p:cNvPicPr>
            <a:picLocks noChangeAspect="1"/>
          </p:cNvPicPr>
          <p:nvPr/>
        </p:nvPicPr>
        <p:blipFill>
          <a:blip r:embed="rId7"/>
          <a:stretch>
            <a:fillRect/>
          </a:stretch>
        </p:blipFill>
        <p:spPr>
          <a:xfrm>
            <a:off x="7532739" y="3693019"/>
            <a:ext cx="476250" cy="171450"/>
          </a:xfrm>
          <a:prstGeom prst="rect">
            <a:avLst/>
          </a:prstGeom>
        </p:spPr>
      </p:pic>
      <p:pic>
        <p:nvPicPr>
          <p:cNvPr id="30" name="Picture 29"/>
          <p:cNvPicPr>
            <a:picLocks noChangeAspect="1"/>
          </p:cNvPicPr>
          <p:nvPr/>
        </p:nvPicPr>
        <p:blipFill>
          <a:blip r:embed="rId8"/>
          <a:stretch>
            <a:fillRect/>
          </a:stretch>
        </p:blipFill>
        <p:spPr>
          <a:xfrm>
            <a:off x="7566076" y="3872979"/>
            <a:ext cx="409575" cy="238125"/>
          </a:xfrm>
          <a:prstGeom prst="rect">
            <a:avLst/>
          </a:prstGeom>
        </p:spPr>
      </p:pic>
      <p:pic>
        <p:nvPicPr>
          <p:cNvPr id="31" name="Picture 30"/>
          <p:cNvPicPr>
            <a:picLocks noChangeAspect="1"/>
          </p:cNvPicPr>
          <p:nvPr/>
        </p:nvPicPr>
        <p:blipFill rotWithShape="1">
          <a:blip r:embed="rId9"/>
          <a:srcRect l="28349"/>
          <a:stretch/>
        </p:blipFill>
        <p:spPr>
          <a:xfrm>
            <a:off x="10572750" y="2318388"/>
            <a:ext cx="1627972" cy="2318926"/>
          </a:xfrm>
          <a:prstGeom prst="rect">
            <a:avLst/>
          </a:prstGeom>
        </p:spPr>
      </p:pic>
      <p:sp>
        <p:nvSpPr>
          <p:cNvPr id="32" name="TextBox 31"/>
          <p:cNvSpPr txBox="1"/>
          <p:nvPr/>
        </p:nvSpPr>
        <p:spPr>
          <a:xfrm>
            <a:off x="10339004" y="3811697"/>
            <a:ext cx="1371600" cy="461665"/>
          </a:xfrm>
          <a:prstGeom prst="rect">
            <a:avLst/>
          </a:prstGeom>
          <a:noFill/>
        </p:spPr>
        <p:txBody>
          <a:bodyPr wrap="square" rtlCol="0">
            <a:spAutoFit/>
          </a:bodyPr>
          <a:lstStyle/>
          <a:p>
            <a:r>
              <a:rPr lang="en-GB" sz="2400" dirty="0" smtClean="0"/>
              <a:t>    5 7  2</a:t>
            </a:r>
            <a:endParaRPr lang="en-GB" dirty="0"/>
          </a:p>
        </p:txBody>
      </p:sp>
      <p:sp>
        <p:nvSpPr>
          <p:cNvPr id="33" name="TextBox 32"/>
          <p:cNvSpPr txBox="1"/>
          <p:nvPr/>
        </p:nvSpPr>
        <p:spPr>
          <a:xfrm>
            <a:off x="11024804" y="3473406"/>
            <a:ext cx="495300" cy="369332"/>
          </a:xfrm>
          <a:prstGeom prst="rect">
            <a:avLst/>
          </a:prstGeom>
          <a:noFill/>
        </p:spPr>
        <p:txBody>
          <a:bodyPr wrap="square" rtlCol="0">
            <a:spAutoFit/>
          </a:bodyPr>
          <a:lstStyle/>
          <a:p>
            <a:r>
              <a:rPr lang="en-GB" dirty="0" smtClean="0"/>
              <a:t>1</a:t>
            </a:r>
            <a:endParaRPr lang="en-GB" dirty="0"/>
          </a:p>
        </p:txBody>
      </p:sp>
      <p:sp>
        <p:nvSpPr>
          <p:cNvPr id="2" name="TextBox 1"/>
          <p:cNvSpPr txBox="1"/>
          <p:nvPr/>
        </p:nvSpPr>
        <p:spPr>
          <a:xfrm>
            <a:off x="862637" y="6280808"/>
            <a:ext cx="11675932" cy="369332"/>
          </a:xfrm>
          <a:prstGeom prst="rect">
            <a:avLst/>
          </a:prstGeom>
          <a:noFill/>
        </p:spPr>
        <p:txBody>
          <a:bodyPr wrap="square" rtlCol="0">
            <a:spAutoFit/>
          </a:bodyPr>
          <a:lstStyle/>
          <a:p>
            <a:r>
              <a:rPr lang="en-GB" dirty="0" smtClean="0"/>
              <a:t>You can watch  this video to help </a:t>
            </a:r>
            <a:r>
              <a:rPr lang="en-GB" dirty="0"/>
              <a:t>you  https://www.youtube.com/watch?v=hwxyheQNXBU</a:t>
            </a:r>
          </a:p>
        </p:txBody>
      </p:sp>
    </p:spTree>
    <p:extLst>
      <p:ext uri="{BB962C8B-B14F-4D97-AF65-F5344CB8AC3E}">
        <p14:creationId xmlns:p14="http://schemas.microsoft.com/office/powerpoint/2010/main" val="794393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1047750" y="2095500"/>
            <a:ext cx="4229100" cy="1200329"/>
          </a:xfrm>
          <a:prstGeom prst="rect">
            <a:avLst/>
          </a:prstGeom>
          <a:noFill/>
        </p:spPr>
        <p:txBody>
          <a:bodyPr wrap="square" rtlCol="0">
            <a:spAutoFit/>
          </a:bodyPr>
          <a:lstStyle/>
          <a:p>
            <a:r>
              <a:rPr lang="en-GB" sz="3600" dirty="0" smtClean="0"/>
              <a:t>526</a:t>
            </a:r>
          </a:p>
          <a:p>
            <a:r>
              <a:rPr lang="en-GB" sz="3600" dirty="0" smtClean="0"/>
              <a:t>293</a:t>
            </a:r>
            <a:endParaRPr lang="en-GB" sz="3600" dirty="0"/>
          </a:p>
        </p:txBody>
      </p:sp>
      <p:cxnSp>
        <p:nvCxnSpPr>
          <p:cNvPr id="4" name="Straight Connector 3"/>
          <p:cNvCxnSpPr/>
          <p:nvPr/>
        </p:nvCxnSpPr>
        <p:spPr>
          <a:xfrm>
            <a:off x="1047750" y="3295829"/>
            <a:ext cx="135255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1047750" y="3714929"/>
            <a:ext cx="1352550" cy="0"/>
          </a:xfrm>
          <a:prstGeom prst="line">
            <a:avLst/>
          </a:prstGeom>
          <a:ln w="28575"/>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228600" y="285750"/>
            <a:ext cx="11315700" cy="523220"/>
          </a:xfrm>
          <a:prstGeom prst="rect">
            <a:avLst/>
          </a:prstGeom>
          <a:noFill/>
        </p:spPr>
        <p:txBody>
          <a:bodyPr wrap="square" rtlCol="0">
            <a:spAutoFit/>
          </a:bodyPr>
          <a:lstStyle/>
          <a:p>
            <a:r>
              <a:rPr lang="en-GB" sz="2800" dirty="0" smtClean="0"/>
              <a:t>Have a try at this calculation – you will need to exchange in the tens column.</a:t>
            </a:r>
            <a:endParaRPr lang="en-GB" sz="2800" dirty="0"/>
          </a:p>
        </p:txBody>
      </p:sp>
      <p:sp>
        <p:nvSpPr>
          <p:cNvPr id="7" name="TextBox 6"/>
          <p:cNvSpPr txBox="1"/>
          <p:nvPr/>
        </p:nvSpPr>
        <p:spPr>
          <a:xfrm>
            <a:off x="628650" y="2526388"/>
            <a:ext cx="3848100" cy="769441"/>
          </a:xfrm>
          <a:prstGeom prst="rect">
            <a:avLst/>
          </a:prstGeom>
          <a:noFill/>
        </p:spPr>
        <p:txBody>
          <a:bodyPr wrap="square" rtlCol="0">
            <a:spAutoFit/>
          </a:bodyPr>
          <a:lstStyle/>
          <a:p>
            <a:r>
              <a:rPr lang="en-GB" sz="4400" dirty="0" smtClean="0"/>
              <a:t>+</a:t>
            </a:r>
            <a:endParaRPr lang="en-GB" dirty="0"/>
          </a:p>
        </p:txBody>
      </p:sp>
    </p:spTree>
    <p:extLst>
      <p:ext uri="{BB962C8B-B14F-4D97-AF65-F5344CB8AC3E}">
        <p14:creationId xmlns:p14="http://schemas.microsoft.com/office/powerpoint/2010/main" val="994700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1047750" y="2095500"/>
            <a:ext cx="4229100" cy="1200329"/>
          </a:xfrm>
          <a:prstGeom prst="rect">
            <a:avLst/>
          </a:prstGeom>
          <a:noFill/>
        </p:spPr>
        <p:txBody>
          <a:bodyPr wrap="square" rtlCol="0">
            <a:spAutoFit/>
          </a:bodyPr>
          <a:lstStyle/>
          <a:p>
            <a:r>
              <a:rPr lang="en-GB" sz="3600" dirty="0" smtClean="0"/>
              <a:t>526</a:t>
            </a:r>
          </a:p>
          <a:p>
            <a:r>
              <a:rPr lang="en-GB" sz="3600" dirty="0" smtClean="0"/>
              <a:t>293</a:t>
            </a:r>
            <a:endParaRPr lang="en-GB" sz="3600" dirty="0"/>
          </a:p>
        </p:txBody>
      </p:sp>
      <p:cxnSp>
        <p:nvCxnSpPr>
          <p:cNvPr id="4" name="Straight Connector 3"/>
          <p:cNvCxnSpPr/>
          <p:nvPr/>
        </p:nvCxnSpPr>
        <p:spPr>
          <a:xfrm>
            <a:off x="1047750" y="3295829"/>
            <a:ext cx="135255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1047750" y="3714929"/>
            <a:ext cx="1352550" cy="0"/>
          </a:xfrm>
          <a:prstGeom prst="line">
            <a:avLst/>
          </a:prstGeom>
          <a:ln w="28575"/>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228600" y="285750"/>
            <a:ext cx="11315700" cy="523220"/>
          </a:xfrm>
          <a:prstGeom prst="rect">
            <a:avLst/>
          </a:prstGeom>
          <a:noFill/>
        </p:spPr>
        <p:txBody>
          <a:bodyPr wrap="square" rtlCol="0">
            <a:spAutoFit/>
          </a:bodyPr>
          <a:lstStyle/>
          <a:p>
            <a:r>
              <a:rPr lang="en-GB" sz="2800" dirty="0" smtClean="0"/>
              <a:t>Have a try at this calculation – you will need to exchange in the tens column.</a:t>
            </a:r>
            <a:endParaRPr lang="en-GB" sz="2800" dirty="0"/>
          </a:p>
        </p:txBody>
      </p:sp>
      <p:sp>
        <p:nvSpPr>
          <p:cNvPr id="7" name="TextBox 6"/>
          <p:cNvSpPr txBox="1"/>
          <p:nvPr/>
        </p:nvSpPr>
        <p:spPr>
          <a:xfrm>
            <a:off x="628650" y="2526388"/>
            <a:ext cx="3848100" cy="769441"/>
          </a:xfrm>
          <a:prstGeom prst="rect">
            <a:avLst/>
          </a:prstGeom>
          <a:noFill/>
        </p:spPr>
        <p:txBody>
          <a:bodyPr wrap="square" rtlCol="0">
            <a:spAutoFit/>
          </a:bodyPr>
          <a:lstStyle/>
          <a:p>
            <a:r>
              <a:rPr lang="en-GB" sz="4400" dirty="0" smtClean="0"/>
              <a:t>+</a:t>
            </a:r>
            <a:endParaRPr lang="en-GB" dirty="0"/>
          </a:p>
        </p:txBody>
      </p:sp>
      <p:pic>
        <p:nvPicPr>
          <p:cNvPr id="9" name="Picture 8"/>
          <p:cNvPicPr>
            <a:picLocks noChangeAspect="1"/>
          </p:cNvPicPr>
          <p:nvPr/>
        </p:nvPicPr>
        <p:blipFill rotWithShape="1">
          <a:blip r:embed="rId2"/>
          <a:srcRect l="34406" r="11882"/>
          <a:stretch/>
        </p:blipFill>
        <p:spPr>
          <a:xfrm>
            <a:off x="4929188" y="2095500"/>
            <a:ext cx="1033461" cy="1757546"/>
          </a:xfrm>
          <a:prstGeom prst="rect">
            <a:avLst/>
          </a:prstGeom>
        </p:spPr>
      </p:pic>
      <p:sp>
        <p:nvSpPr>
          <p:cNvPr id="10" name="TextBox 9"/>
          <p:cNvSpPr txBox="1"/>
          <p:nvPr/>
        </p:nvSpPr>
        <p:spPr>
          <a:xfrm>
            <a:off x="5372100" y="3253264"/>
            <a:ext cx="704850" cy="461665"/>
          </a:xfrm>
          <a:prstGeom prst="rect">
            <a:avLst/>
          </a:prstGeom>
          <a:noFill/>
        </p:spPr>
        <p:txBody>
          <a:bodyPr wrap="square" rtlCol="0">
            <a:spAutoFit/>
          </a:bodyPr>
          <a:lstStyle/>
          <a:p>
            <a:r>
              <a:rPr lang="en-GB" sz="2400" dirty="0" smtClean="0"/>
              <a:t>9</a:t>
            </a:r>
            <a:endParaRPr lang="en-GB" sz="2400" dirty="0"/>
          </a:p>
        </p:txBody>
      </p:sp>
      <p:pic>
        <p:nvPicPr>
          <p:cNvPr id="12" name="Picture 11"/>
          <p:cNvPicPr>
            <a:picLocks noChangeAspect="1"/>
          </p:cNvPicPr>
          <p:nvPr/>
        </p:nvPicPr>
        <p:blipFill rotWithShape="1">
          <a:blip r:embed="rId3"/>
          <a:srcRect l="32590" r="17857"/>
          <a:stretch/>
        </p:blipFill>
        <p:spPr>
          <a:xfrm>
            <a:off x="7805738" y="2091958"/>
            <a:ext cx="1223961" cy="2057400"/>
          </a:xfrm>
          <a:prstGeom prst="rect">
            <a:avLst/>
          </a:prstGeom>
        </p:spPr>
      </p:pic>
      <p:sp>
        <p:nvSpPr>
          <p:cNvPr id="13" name="TextBox 12"/>
          <p:cNvSpPr txBox="1"/>
          <p:nvPr/>
        </p:nvSpPr>
        <p:spPr>
          <a:xfrm>
            <a:off x="8172450" y="3315058"/>
            <a:ext cx="647700" cy="461665"/>
          </a:xfrm>
          <a:prstGeom prst="rect">
            <a:avLst/>
          </a:prstGeom>
          <a:noFill/>
        </p:spPr>
        <p:txBody>
          <a:bodyPr wrap="square" rtlCol="0">
            <a:spAutoFit/>
          </a:bodyPr>
          <a:lstStyle/>
          <a:p>
            <a:r>
              <a:rPr lang="en-GB" sz="2400" dirty="0" smtClean="0"/>
              <a:t>1</a:t>
            </a:r>
            <a:endParaRPr lang="en-GB" dirty="0"/>
          </a:p>
        </p:txBody>
      </p:sp>
      <p:sp>
        <p:nvSpPr>
          <p:cNvPr id="14" name="TextBox 13"/>
          <p:cNvSpPr txBox="1"/>
          <p:nvPr/>
        </p:nvSpPr>
        <p:spPr>
          <a:xfrm>
            <a:off x="7848600" y="2974273"/>
            <a:ext cx="647700" cy="461665"/>
          </a:xfrm>
          <a:prstGeom prst="rect">
            <a:avLst/>
          </a:prstGeom>
          <a:noFill/>
        </p:spPr>
        <p:txBody>
          <a:bodyPr wrap="square" rtlCol="0">
            <a:spAutoFit/>
          </a:bodyPr>
          <a:lstStyle/>
          <a:p>
            <a:r>
              <a:rPr lang="en-GB" sz="2400" dirty="0" smtClean="0"/>
              <a:t>1</a:t>
            </a:r>
            <a:endParaRPr lang="en-GB" dirty="0"/>
          </a:p>
        </p:txBody>
      </p:sp>
      <p:sp>
        <p:nvSpPr>
          <p:cNvPr id="15" name="TextBox 14"/>
          <p:cNvSpPr txBox="1"/>
          <p:nvPr/>
        </p:nvSpPr>
        <p:spPr>
          <a:xfrm>
            <a:off x="9410700" y="2091958"/>
            <a:ext cx="2781300" cy="3416320"/>
          </a:xfrm>
          <a:prstGeom prst="rect">
            <a:avLst/>
          </a:prstGeom>
          <a:noFill/>
        </p:spPr>
        <p:txBody>
          <a:bodyPr wrap="square" rtlCol="0">
            <a:spAutoFit/>
          </a:bodyPr>
          <a:lstStyle/>
          <a:p>
            <a:r>
              <a:rPr lang="en-GB" sz="2400" dirty="0" smtClean="0"/>
              <a:t>There are now 11 tens so we need to exchange 10 tens for one hundred and then add them together – remember to add the one you have exchanged also </a:t>
            </a:r>
            <a:endParaRPr lang="en-GB" sz="2400" dirty="0"/>
          </a:p>
        </p:txBody>
      </p:sp>
      <p:pic>
        <p:nvPicPr>
          <p:cNvPr id="16" name="Picture 15"/>
          <p:cNvPicPr>
            <a:picLocks noChangeAspect="1"/>
          </p:cNvPicPr>
          <p:nvPr/>
        </p:nvPicPr>
        <p:blipFill rotWithShape="1">
          <a:blip r:embed="rId4"/>
          <a:srcRect l="38874" r="1"/>
          <a:stretch/>
        </p:blipFill>
        <p:spPr>
          <a:xfrm>
            <a:off x="651510" y="4049227"/>
            <a:ext cx="1589912" cy="2534363"/>
          </a:xfrm>
          <a:prstGeom prst="rect">
            <a:avLst/>
          </a:prstGeom>
        </p:spPr>
      </p:pic>
      <p:sp>
        <p:nvSpPr>
          <p:cNvPr id="17" name="TextBox 16"/>
          <p:cNvSpPr txBox="1"/>
          <p:nvPr/>
        </p:nvSpPr>
        <p:spPr>
          <a:xfrm>
            <a:off x="651510" y="5669281"/>
            <a:ext cx="304800" cy="461665"/>
          </a:xfrm>
          <a:prstGeom prst="rect">
            <a:avLst/>
          </a:prstGeom>
          <a:noFill/>
        </p:spPr>
        <p:txBody>
          <a:bodyPr wrap="square" rtlCol="0">
            <a:spAutoFit/>
          </a:bodyPr>
          <a:lstStyle/>
          <a:p>
            <a:r>
              <a:rPr lang="en-GB" sz="2400" dirty="0" smtClean="0"/>
              <a:t>8</a:t>
            </a:r>
            <a:endParaRPr lang="en-GB" dirty="0"/>
          </a:p>
        </p:txBody>
      </p:sp>
      <p:cxnSp>
        <p:nvCxnSpPr>
          <p:cNvPr id="21" name="Straight Arrow Connector 20"/>
          <p:cNvCxnSpPr/>
          <p:nvPr/>
        </p:nvCxnSpPr>
        <p:spPr>
          <a:xfrm>
            <a:off x="2762250" y="2974273"/>
            <a:ext cx="1104900"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a:off x="6076950" y="3030354"/>
            <a:ext cx="1104900"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flipH="1">
            <a:off x="8439150" y="2260853"/>
            <a:ext cx="1047750" cy="59055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4400550" y="2568061"/>
            <a:ext cx="3848100" cy="769441"/>
          </a:xfrm>
          <a:prstGeom prst="rect">
            <a:avLst/>
          </a:prstGeom>
          <a:noFill/>
        </p:spPr>
        <p:txBody>
          <a:bodyPr wrap="square" rtlCol="0">
            <a:spAutoFit/>
          </a:bodyPr>
          <a:lstStyle/>
          <a:p>
            <a:r>
              <a:rPr lang="en-GB" sz="4400" dirty="0" smtClean="0"/>
              <a:t>+</a:t>
            </a:r>
            <a:endParaRPr lang="en-GB" dirty="0"/>
          </a:p>
        </p:txBody>
      </p:sp>
      <p:sp>
        <p:nvSpPr>
          <p:cNvPr id="25" name="TextBox 24"/>
          <p:cNvSpPr txBox="1"/>
          <p:nvPr/>
        </p:nvSpPr>
        <p:spPr>
          <a:xfrm>
            <a:off x="7296149" y="2524780"/>
            <a:ext cx="3848100" cy="769441"/>
          </a:xfrm>
          <a:prstGeom prst="rect">
            <a:avLst/>
          </a:prstGeom>
          <a:noFill/>
        </p:spPr>
        <p:txBody>
          <a:bodyPr wrap="square" rtlCol="0">
            <a:spAutoFit/>
          </a:bodyPr>
          <a:lstStyle/>
          <a:p>
            <a:r>
              <a:rPr lang="en-GB" sz="4400" dirty="0" smtClean="0"/>
              <a:t>+</a:t>
            </a:r>
            <a:endParaRPr lang="en-GB" dirty="0"/>
          </a:p>
        </p:txBody>
      </p:sp>
    </p:spTree>
    <p:extLst>
      <p:ext uri="{BB962C8B-B14F-4D97-AF65-F5344CB8AC3E}">
        <p14:creationId xmlns:p14="http://schemas.microsoft.com/office/powerpoint/2010/main" val="3141945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the column addition method solve these calculations.</a:t>
            </a:r>
            <a:endParaRPr lang="en-GB" dirty="0"/>
          </a:p>
        </p:txBody>
      </p:sp>
      <p:sp>
        <p:nvSpPr>
          <p:cNvPr id="5" name="TextBox 4"/>
          <p:cNvSpPr txBox="1"/>
          <p:nvPr/>
        </p:nvSpPr>
        <p:spPr>
          <a:xfrm>
            <a:off x="838200" y="2052638"/>
            <a:ext cx="2590800" cy="4031873"/>
          </a:xfrm>
          <a:prstGeom prst="rect">
            <a:avLst/>
          </a:prstGeom>
          <a:noFill/>
        </p:spPr>
        <p:txBody>
          <a:bodyPr wrap="square" rtlCol="0">
            <a:spAutoFit/>
          </a:bodyPr>
          <a:lstStyle/>
          <a:p>
            <a:pPr marL="342900" indent="-342900">
              <a:buAutoNum type="arabicPeriod"/>
            </a:pPr>
            <a:r>
              <a:rPr lang="en-GB" sz="3200" dirty="0" smtClean="0"/>
              <a:t>542+249=</a:t>
            </a:r>
          </a:p>
          <a:p>
            <a:pPr marL="342900" indent="-342900">
              <a:buAutoNum type="arabicPeriod"/>
            </a:pPr>
            <a:r>
              <a:rPr lang="en-GB" sz="3200" dirty="0" smtClean="0"/>
              <a:t>524+128=</a:t>
            </a:r>
          </a:p>
          <a:p>
            <a:pPr marL="342900" indent="-342900">
              <a:buAutoNum type="arabicPeriod"/>
            </a:pPr>
            <a:r>
              <a:rPr lang="en-GB" sz="3200" dirty="0" smtClean="0"/>
              <a:t>204+159=</a:t>
            </a:r>
          </a:p>
          <a:p>
            <a:pPr marL="342900" indent="-342900">
              <a:buAutoNum type="arabicPeriod"/>
            </a:pPr>
            <a:r>
              <a:rPr lang="en-GB" sz="3200" dirty="0" smtClean="0"/>
              <a:t>115+194=</a:t>
            </a:r>
          </a:p>
          <a:p>
            <a:pPr marL="342900" indent="-342900">
              <a:buAutoNum type="arabicPeriod"/>
            </a:pPr>
            <a:r>
              <a:rPr lang="en-GB" sz="3200" dirty="0" smtClean="0"/>
              <a:t>272+191</a:t>
            </a:r>
            <a:r>
              <a:rPr lang="en-GB" sz="3200" dirty="0" smtClean="0"/>
              <a:t>=</a:t>
            </a:r>
          </a:p>
          <a:p>
            <a:r>
              <a:rPr lang="en-GB" sz="3200" dirty="0"/>
              <a:t>6. 274+5441=</a:t>
            </a:r>
          </a:p>
          <a:p>
            <a:r>
              <a:rPr lang="en-GB" sz="3200" dirty="0"/>
              <a:t>7. 126+ 735=</a:t>
            </a:r>
          </a:p>
          <a:p>
            <a:endParaRPr lang="en-GB" sz="3200" dirty="0" smtClean="0"/>
          </a:p>
        </p:txBody>
      </p:sp>
    </p:spTree>
    <p:extLst>
      <p:ext uri="{BB962C8B-B14F-4D97-AF65-F5344CB8AC3E}">
        <p14:creationId xmlns:p14="http://schemas.microsoft.com/office/powerpoint/2010/main" val="1408779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700087" y="419100"/>
            <a:ext cx="4838700" cy="646331"/>
          </a:xfrm>
          <a:prstGeom prst="rect">
            <a:avLst/>
          </a:prstGeom>
          <a:noFill/>
        </p:spPr>
        <p:txBody>
          <a:bodyPr wrap="square" rtlCol="0">
            <a:spAutoFit/>
          </a:bodyPr>
          <a:lstStyle/>
          <a:p>
            <a:r>
              <a:rPr lang="en-GB" sz="3600" dirty="0" smtClean="0"/>
              <a:t>Try this challenge </a:t>
            </a:r>
            <a:endParaRPr lang="en-GB" sz="3600" dirty="0"/>
          </a:p>
        </p:txBody>
      </p:sp>
      <p:pic>
        <p:nvPicPr>
          <p:cNvPr id="3" name="Picture 2"/>
          <p:cNvPicPr>
            <a:picLocks noChangeAspect="1"/>
          </p:cNvPicPr>
          <p:nvPr/>
        </p:nvPicPr>
        <p:blipFill rotWithShape="1">
          <a:blip r:embed="rId2"/>
          <a:srcRect l="40292" t="-1026" r="-219" b="1026"/>
          <a:stretch/>
        </p:blipFill>
        <p:spPr>
          <a:xfrm>
            <a:off x="1045329" y="1365469"/>
            <a:ext cx="4493458" cy="4799860"/>
          </a:xfrm>
          <a:prstGeom prst="rect">
            <a:avLst/>
          </a:prstGeom>
        </p:spPr>
      </p:pic>
    </p:spTree>
    <p:extLst>
      <p:ext uri="{BB962C8B-B14F-4D97-AF65-F5344CB8AC3E}">
        <p14:creationId xmlns:p14="http://schemas.microsoft.com/office/powerpoint/2010/main" val="1157977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 name="Rectangle 3"/>
          <p:cNvSpPr/>
          <p:nvPr/>
        </p:nvSpPr>
        <p:spPr>
          <a:xfrm>
            <a:off x="107092" y="90616"/>
            <a:ext cx="11977816" cy="6647935"/>
          </a:xfrm>
          <a:prstGeom prst="rect">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676" y="5987219"/>
            <a:ext cx="588390" cy="588390"/>
          </a:xfrm>
          <a:prstGeom prst="rect">
            <a:avLst/>
          </a:prstGeom>
        </p:spPr>
      </p:pic>
      <p:sp>
        <p:nvSpPr>
          <p:cNvPr id="6" name="Rectangle 5"/>
          <p:cNvSpPr/>
          <p:nvPr/>
        </p:nvSpPr>
        <p:spPr>
          <a:xfrm>
            <a:off x="189471" y="5905850"/>
            <a:ext cx="5473098" cy="73729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864066" y="6033803"/>
            <a:ext cx="4028302" cy="461665"/>
          </a:xfrm>
          <a:prstGeom prst="rect">
            <a:avLst/>
          </a:prstGeom>
          <a:noFill/>
        </p:spPr>
        <p:txBody>
          <a:bodyPr wrap="square" rtlCol="0">
            <a:spAutoFit/>
          </a:bodyPr>
          <a:lstStyle/>
          <a:p>
            <a:r>
              <a:rPr lang="en-GB" sz="2400" dirty="0" smtClean="0"/>
              <a:t>Subject</a:t>
            </a:r>
            <a:r>
              <a:rPr lang="en-GB" dirty="0" smtClean="0"/>
              <a:t>: </a:t>
            </a:r>
            <a:r>
              <a:rPr lang="en-GB" sz="2400" dirty="0" smtClean="0"/>
              <a:t>Maths </a:t>
            </a:r>
            <a:endParaRPr lang="en-GB" dirty="0"/>
          </a:p>
        </p:txBody>
      </p:sp>
      <p:sp>
        <p:nvSpPr>
          <p:cNvPr id="8" name="Rectangle 7"/>
          <p:cNvSpPr/>
          <p:nvPr/>
        </p:nvSpPr>
        <p:spPr>
          <a:xfrm>
            <a:off x="189471" y="164755"/>
            <a:ext cx="7594114" cy="70021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273361" y="222475"/>
            <a:ext cx="7426334" cy="584775"/>
          </a:xfrm>
          <a:prstGeom prst="rect">
            <a:avLst/>
          </a:prstGeom>
          <a:noFill/>
        </p:spPr>
        <p:txBody>
          <a:bodyPr wrap="square" rtlCol="0">
            <a:spAutoFit/>
          </a:bodyPr>
          <a:lstStyle/>
          <a:p>
            <a:r>
              <a:rPr lang="en-GB" sz="3200" dirty="0" smtClean="0"/>
              <a:t>20.01.2021</a:t>
            </a:r>
            <a:r>
              <a:rPr lang="en-GB" dirty="0" smtClean="0"/>
              <a:t> </a:t>
            </a:r>
            <a:endParaRPr lang="en-GB" dirty="0"/>
          </a:p>
        </p:txBody>
      </p:sp>
      <p:pic>
        <p:nvPicPr>
          <p:cNvPr id="10" name="Picture 9"/>
          <p:cNvPicPr>
            <a:picLocks noChangeAspect="1"/>
          </p:cNvPicPr>
          <p:nvPr/>
        </p:nvPicPr>
        <p:blipFill>
          <a:blip r:embed="rId3"/>
          <a:stretch>
            <a:fillRect/>
          </a:stretch>
        </p:blipFill>
        <p:spPr>
          <a:xfrm>
            <a:off x="553093" y="1728060"/>
            <a:ext cx="2219325" cy="1104900"/>
          </a:xfrm>
          <a:prstGeom prst="rect">
            <a:avLst/>
          </a:prstGeom>
        </p:spPr>
      </p:pic>
      <p:sp>
        <p:nvSpPr>
          <p:cNvPr id="11" name="Rectangle 10"/>
          <p:cNvSpPr/>
          <p:nvPr/>
        </p:nvSpPr>
        <p:spPr>
          <a:xfrm>
            <a:off x="569871" y="2835982"/>
            <a:ext cx="10612654" cy="1752795"/>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635485" y="2832960"/>
            <a:ext cx="10429593" cy="1323439"/>
          </a:xfrm>
          <a:prstGeom prst="rect">
            <a:avLst/>
          </a:prstGeom>
          <a:noFill/>
        </p:spPr>
        <p:txBody>
          <a:bodyPr wrap="square" rtlCol="0">
            <a:spAutoFit/>
          </a:bodyPr>
          <a:lstStyle/>
          <a:p>
            <a:r>
              <a:rPr lang="en-GB" sz="4000" dirty="0" smtClean="0"/>
              <a:t>LO To be able to use the column method to subtract four digit numbers.</a:t>
            </a:r>
            <a:endParaRPr lang="en-GB" sz="4000" dirty="0"/>
          </a:p>
        </p:txBody>
      </p:sp>
      <p:pic>
        <p:nvPicPr>
          <p:cNvPr id="2" name="Picture 1"/>
          <p:cNvPicPr>
            <a:picLocks noChangeAspect="1"/>
          </p:cNvPicPr>
          <p:nvPr/>
        </p:nvPicPr>
        <p:blipFill>
          <a:blip r:embed="rId4"/>
          <a:stretch>
            <a:fillRect/>
          </a:stretch>
        </p:blipFill>
        <p:spPr>
          <a:xfrm>
            <a:off x="4721657" y="5940593"/>
            <a:ext cx="759101" cy="681642"/>
          </a:xfrm>
          <a:prstGeom prst="rect">
            <a:avLst/>
          </a:prstGeom>
        </p:spPr>
      </p:pic>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8898" y="5980303"/>
            <a:ext cx="588390" cy="588390"/>
          </a:xfrm>
          <a:prstGeom prst="rect">
            <a:avLst/>
          </a:prstGeom>
        </p:spPr>
      </p:pic>
      <p:sp>
        <p:nvSpPr>
          <p:cNvPr id="3" name="Rectangle 2"/>
          <p:cNvSpPr/>
          <p:nvPr/>
        </p:nvSpPr>
        <p:spPr>
          <a:xfrm>
            <a:off x="5860994" y="4759494"/>
            <a:ext cx="6096000" cy="646331"/>
          </a:xfrm>
          <a:prstGeom prst="rect">
            <a:avLst/>
          </a:prstGeom>
        </p:spPr>
        <p:txBody>
          <a:bodyPr>
            <a:spAutoFit/>
          </a:bodyPr>
          <a:lstStyle/>
          <a:p>
            <a:r>
              <a:rPr lang="en-GB" dirty="0">
                <a:solidFill>
                  <a:srgbClr val="FF0000"/>
                </a:solidFill>
              </a:rPr>
              <a:t>Go to Times Tables Rock Stars to warm up your number brain before you start your maths activity.  </a:t>
            </a:r>
          </a:p>
        </p:txBody>
      </p:sp>
      <p:pic>
        <p:nvPicPr>
          <p:cNvPr id="14" name="Picture 13"/>
          <p:cNvPicPr>
            <a:picLocks noChangeAspect="1"/>
          </p:cNvPicPr>
          <p:nvPr/>
        </p:nvPicPr>
        <p:blipFill>
          <a:blip r:embed="rId5"/>
          <a:stretch>
            <a:fillRect/>
          </a:stretch>
        </p:blipFill>
        <p:spPr>
          <a:xfrm>
            <a:off x="5921431" y="5578369"/>
            <a:ext cx="6035563" cy="987638"/>
          </a:xfrm>
          <a:prstGeom prst="rect">
            <a:avLst/>
          </a:prstGeom>
        </p:spPr>
      </p:pic>
    </p:spTree>
    <p:extLst>
      <p:ext uri="{BB962C8B-B14F-4D97-AF65-F5344CB8AC3E}">
        <p14:creationId xmlns:p14="http://schemas.microsoft.com/office/powerpoint/2010/main" val="1258554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Look at the place value grid below and use the counters to help you work out the calculation – remember to always start with the ones </a:t>
            </a:r>
            <a:endParaRPr lang="en-GB" dirty="0"/>
          </a:p>
        </p:txBody>
      </p:sp>
      <p:pic>
        <p:nvPicPr>
          <p:cNvPr id="4" name="Content Placeholder 3"/>
          <p:cNvPicPr>
            <a:picLocks noGrp="1" noChangeAspect="1"/>
          </p:cNvPicPr>
          <p:nvPr>
            <p:ph idx="1"/>
          </p:nvPr>
        </p:nvPicPr>
        <p:blipFill rotWithShape="1">
          <a:blip r:embed="rId2"/>
          <a:srcRect l="25619"/>
          <a:stretch/>
        </p:blipFill>
        <p:spPr>
          <a:xfrm>
            <a:off x="2400299" y="2172494"/>
            <a:ext cx="4081463" cy="2704306"/>
          </a:xfrm>
          <a:prstGeom prst="rect">
            <a:avLst/>
          </a:prstGeom>
        </p:spPr>
      </p:pic>
      <p:sp>
        <p:nvSpPr>
          <p:cNvPr id="6" name="TextBox 5"/>
          <p:cNvSpPr txBox="1"/>
          <p:nvPr/>
        </p:nvSpPr>
        <p:spPr>
          <a:xfrm>
            <a:off x="7029450" y="2172494"/>
            <a:ext cx="2190750" cy="1077218"/>
          </a:xfrm>
          <a:prstGeom prst="rect">
            <a:avLst/>
          </a:prstGeom>
          <a:noFill/>
        </p:spPr>
        <p:txBody>
          <a:bodyPr wrap="square" rtlCol="0">
            <a:spAutoFit/>
          </a:bodyPr>
          <a:lstStyle/>
          <a:p>
            <a:r>
              <a:rPr lang="en-GB" sz="3200" dirty="0" smtClean="0"/>
              <a:t>308</a:t>
            </a:r>
          </a:p>
          <a:p>
            <a:r>
              <a:rPr lang="en-GB" sz="3200" dirty="0" smtClean="0"/>
              <a:t>101</a:t>
            </a:r>
            <a:endParaRPr lang="en-GB" sz="3200" dirty="0"/>
          </a:p>
        </p:txBody>
      </p:sp>
      <p:cxnSp>
        <p:nvCxnSpPr>
          <p:cNvPr id="8" name="Straight Connector 7"/>
          <p:cNvCxnSpPr>
            <a:endCxn id="6" idx="2"/>
          </p:cNvCxnSpPr>
          <p:nvPr/>
        </p:nvCxnSpPr>
        <p:spPr>
          <a:xfrm>
            <a:off x="7029450" y="3249712"/>
            <a:ext cx="1095375"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7029450" y="3573562"/>
            <a:ext cx="1095375" cy="0"/>
          </a:xfrm>
          <a:prstGeom prst="line">
            <a:avLst/>
          </a:prstGeom>
          <a:ln w="28575"/>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6755606" y="2383185"/>
            <a:ext cx="547687" cy="769441"/>
          </a:xfrm>
          <a:prstGeom prst="rect">
            <a:avLst/>
          </a:prstGeom>
          <a:noFill/>
        </p:spPr>
        <p:txBody>
          <a:bodyPr wrap="square" rtlCol="0">
            <a:spAutoFit/>
          </a:bodyPr>
          <a:lstStyle/>
          <a:p>
            <a:r>
              <a:rPr lang="en-GB" sz="4400" dirty="0"/>
              <a:t>-</a:t>
            </a:r>
          </a:p>
        </p:txBody>
      </p:sp>
      <p:pic>
        <p:nvPicPr>
          <p:cNvPr id="3" name="Picture 2"/>
          <p:cNvPicPr>
            <a:picLocks noChangeAspect="1"/>
          </p:cNvPicPr>
          <p:nvPr/>
        </p:nvPicPr>
        <p:blipFill>
          <a:blip r:embed="rId3"/>
          <a:stretch>
            <a:fillRect/>
          </a:stretch>
        </p:blipFill>
        <p:spPr>
          <a:xfrm>
            <a:off x="8672513" y="2172493"/>
            <a:ext cx="1728788" cy="1975759"/>
          </a:xfrm>
          <a:prstGeom prst="rect">
            <a:avLst/>
          </a:prstGeom>
        </p:spPr>
      </p:pic>
      <p:sp>
        <p:nvSpPr>
          <p:cNvPr id="12" name="TextBox 11"/>
          <p:cNvSpPr txBox="1"/>
          <p:nvPr/>
        </p:nvSpPr>
        <p:spPr>
          <a:xfrm>
            <a:off x="8672513" y="3159522"/>
            <a:ext cx="1409700" cy="461665"/>
          </a:xfrm>
          <a:prstGeom prst="rect">
            <a:avLst/>
          </a:prstGeom>
          <a:noFill/>
        </p:spPr>
        <p:txBody>
          <a:bodyPr wrap="square" rtlCol="0">
            <a:spAutoFit/>
          </a:bodyPr>
          <a:lstStyle/>
          <a:p>
            <a:r>
              <a:rPr lang="en-GB" sz="2400" dirty="0"/>
              <a:t> </a:t>
            </a:r>
            <a:r>
              <a:rPr lang="en-GB" sz="2400" dirty="0" smtClean="0"/>
              <a:t>   2 0 7</a:t>
            </a:r>
            <a:endParaRPr lang="en-GB" sz="2400" dirty="0"/>
          </a:p>
        </p:txBody>
      </p:sp>
    </p:spTree>
    <p:extLst>
      <p:ext uri="{BB962C8B-B14F-4D97-AF65-F5344CB8AC3E}">
        <p14:creationId xmlns:p14="http://schemas.microsoft.com/office/powerpoint/2010/main" val="2243893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Starting with the ones column work out the calculations </a:t>
            </a:r>
            <a:endParaRPr lang="en-GB" dirty="0"/>
          </a:p>
        </p:txBody>
      </p:sp>
      <p:pic>
        <p:nvPicPr>
          <p:cNvPr id="7" name="Picture 6"/>
          <p:cNvPicPr>
            <a:picLocks noChangeAspect="1"/>
          </p:cNvPicPr>
          <p:nvPr/>
        </p:nvPicPr>
        <p:blipFill rotWithShape="1">
          <a:blip r:embed="rId2"/>
          <a:srcRect l="32627"/>
          <a:stretch/>
        </p:blipFill>
        <p:spPr>
          <a:xfrm>
            <a:off x="600074" y="1626709"/>
            <a:ext cx="2576513" cy="4877128"/>
          </a:xfrm>
          <a:prstGeom prst="rect">
            <a:avLst/>
          </a:prstGeom>
        </p:spPr>
      </p:pic>
      <p:sp>
        <p:nvSpPr>
          <p:cNvPr id="8" name="Rectangle 7"/>
          <p:cNvSpPr/>
          <p:nvPr/>
        </p:nvSpPr>
        <p:spPr>
          <a:xfrm>
            <a:off x="700088" y="3321529"/>
            <a:ext cx="1624012" cy="4000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700087" y="5474179"/>
            <a:ext cx="1735931" cy="4000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238125" y="2305941"/>
            <a:ext cx="600075" cy="646331"/>
          </a:xfrm>
          <a:prstGeom prst="rect">
            <a:avLst/>
          </a:prstGeom>
          <a:noFill/>
        </p:spPr>
        <p:txBody>
          <a:bodyPr wrap="square" rtlCol="0">
            <a:spAutoFit/>
          </a:bodyPr>
          <a:lstStyle/>
          <a:p>
            <a:r>
              <a:rPr lang="en-GB" sz="3600" dirty="0" smtClean="0"/>
              <a:t>-</a:t>
            </a:r>
            <a:endParaRPr lang="en-GB" dirty="0"/>
          </a:p>
        </p:txBody>
      </p:sp>
      <p:sp>
        <p:nvSpPr>
          <p:cNvPr id="10" name="TextBox 9"/>
          <p:cNvSpPr txBox="1"/>
          <p:nvPr/>
        </p:nvSpPr>
        <p:spPr>
          <a:xfrm>
            <a:off x="238124" y="4559301"/>
            <a:ext cx="600075" cy="646331"/>
          </a:xfrm>
          <a:prstGeom prst="rect">
            <a:avLst/>
          </a:prstGeom>
          <a:noFill/>
        </p:spPr>
        <p:txBody>
          <a:bodyPr wrap="square" rtlCol="0">
            <a:spAutoFit/>
          </a:bodyPr>
          <a:lstStyle/>
          <a:p>
            <a:r>
              <a:rPr lang="en-GB" sz="3600" dirty="0" smtClean="0"/>
              <a:t>-</a:t>
            </a:r>
            <a:endParaRPr lang="en-GB" dirty="0"/>
          </a:p>
        </p:txBody>
      </p:sp>
    </p:spTree>
    <p:extLst>
      <p:ext uri="{BB962C8B-B14F-4D97-AF65-F5344CB8AC3E}">
        <p14:creationId xmlns:p14="http://schemas.microsoft.com/office/powerpoint/2010/main" val="3135130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Look at the place value grid below and use the counters to help you work out the calculation – remember to always start with the ones  </a:t>
            </a:r>
            <a:endParaRPr lang="en-GB" dirty="0"/>
          </a:p>
        </p:txBody>
      </p:sp>
      <p:sp>
        <p:nvSpPr>
          <p:cNvPr id="5" name="TextBox 4"/>
          <p:cNvSpPr txBox="1"/>
          <p:nvPr/>
        </p:nvSpPr>
        <p:spPr>
          <a:xfrm>
            <a:off x="446314" y="3454793"/>
            <a:ext cx="783772" cy="1446550"/>
          </a:xfrm>
          <a:prstGeom prst="rect">
            <a:avLst/>
          </a:prstGeom>
          <a:noFill/>
        </p:spPr>
        <p:txBody>
          <a:bodyPr wrap="square" rtlCol="0">
            <a:spAutoFit/>
          </a:bodyPr>
          <a:lstStyle/>
          <a:p>
            <a:r>
              <a:rPr lang="en-GB" sz="8800" dirty="0"/>
              <a:t>+</a:t>
            </a:r>
            <a:endParaRPr lang="en-GB" dirty="0"/>
          </a:p>
        </p:txBody>
      </p:sp>
      <p:sp>
        <p:nvSpPr>
          <p:cNvPr id="6" name="TextBox 5"/>
          <p:cNvSpPr txBox="1"/>
          <p:nvPr/>
        </p:nvSpPr>
        <p:spPr>
          <a:xfrm>
            <a:off x="7557365" y="2521059"/>
            <a:ext cx="3931920" cy="584775"/>
          </a:xfrm>
          <a:prstGeom prst="rect">
            <a:avLst/>
          </a:prstGeom>
          <a:noFill/>
        </p:spPr>
        <p:txBody>
          <a:bodyPr wrap="square" rtlCol="0">
            <a:spAutoFit/>
          </a:bodyPr>
          <a:lstStyle/>
          <a:p>
            <a:r>
              <a:rPr lang="en-GB" sz="3200" dirty="0" smtClean="0"/>
              <a:t>308+101=</a:t>
            </a:r>
            <a:endParaRPr lang="en-GB" sz="3200" dirty="0"/>
          </a:p>
        </p:txBody>
      </p:sp>
      <p:pic>
        <p:nvPicPr>
          <p:cNvPr id="7" name="Picture 6"/>
          <p:cNvPicPr>
            <a:picLocks noChangeAspect="1"/>
          </p:cNvPicPr>
          <p:nvPr/>
        </p:nvPicPr>
        <p:blipFill rotWithShape="1">
          <a:blip r:embed="rId2"/>
          <a:srcRect l="25711"/>
          <a:stretch/>
        </p:blipFill>
        <p:spPr>
          <a:xfrm>
            <a:off x="1350498" y="2097268"/>
            <a:ext cx="5901356" cy="3853366"/>
          </a:xfrm>
          <a:prstGeom prst="rect">
            <a:avLst/>
          </a:prstGeom>
        </p:spPr>
      </p:pic>
    </p:spTree>
    <p:extLst>
      <p:ext uri="{BB962C8B-B14F-4D97-AF65-F5344CB8AC3E}">
        <p14:creationId xmlns:p14="http://schemas.microsoft.com/office/powerpoint/2010/main" val="540475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33873"/>
          <a:stretch/>
        </p:blipFill>
        <p:spPr>
          <a:xfrm>
            <a:off x="2400300" y="1638930"/>
            <a:ext cx="2528888" cy="4877128"/>
          </a:xfrm>
          <a:prstGeom prst="rect">
            <a:avLst/>
          </a:prstGeom>
        </p:spPr>
      </p:pic>
      <p:sp>
        <p:nvSpPr>
          <p:cNvPr id="5" name="Rectangle 4"/>
          <p:cNvSpPr/>
          <p:nvPr/>
        </p:nvSpPr>
        <p:spPr>
          <a:xfrm>
            <a:off x="702414" y="592663"/>
            <a:ext cx="4670959" cy="769441"/>
          </a:xfrm>
          <a:prstGeom prst="rect">
            <a:avLst/>
          </a:prstGeom>
        </p:spPr>
        <p:txBody>
          <a:bodyPr wrap="none">
            <a:spAutoFit/>
          </a:bodyPr>
          <a:lstStyle/>
          <a:p>
            <a:r>
              <a:rPr lang="en-GB" sz="4400" dirty="0">
                <a:latin typeface="+mj-lt"/>
              </a:rPr>
              <a:t>Check your answers</a:t>
            </a:r>
          </a:p>
        </p:txBody>
      </p:sp>
      <p:sp>
        <p:nvSpPr>
          <p:cNvPr id="4" name="TextBox 3"/>
          <p:cNvSpPr txBox="1"/>
          <p:nvPr/>
        </p:nvSpPr>
        <p:spPr>
          <a:xfrm>
            <a:off x="1800225" y="2405063"/>
            <a:ext cx="600075" cy="646331"/>
          </a:xfrm>
          <a:prstGeom prst="rect">
            <a:avLst/>
          </a:prstGeom>
          <a:noFill/>
        </p:spPr>
        <p:txBody>
          <a:bodyPr wrap="square" rtlCol="0">
            <a:spAutoFit/>
          </a:bodyPr>
          <a:lstStyle/>
          <a:p>
            <a:r>
              <a:rPr lang="en-GB" sz="3600" dirty="0" smtClean="0"/>
              <a:t>-</a:t>
            </a:r>
            <a:endParaRPr lang="en-GB" dirty="0"/>
          </a:p>
        </p:txBody>
      </p:sp>
      <p:sp>
        <p:nvSpPr>
          <p:cNvPr id="6" name="TextBox 5"/>
          <p:cNvSpPr txBox="1"/>
          <p:nvPr/>
        </p:nvSpPr>
        <p:spPr>
          <a:xfrm>
            <a:off x="1800225" y="4619626"/>
            <a:ext cx="600075" cy="646331"/>
          </a:xfrm>
          <a:prstGeom prst="rect">
            <a:avLst/>
          </a:prstGeom>
          <a:noFill/>
        </p:spPr>
        <p:txBody>
          <a:bodyPr wrap="square" rtlCol="0">
            <a:spAutoFit/>
          </a:bodyPr>
          <a:lstStyle/>
          <a:p>
            <a:r>
              <a:rPr lang="en-GB" sz="3600" dirty="0" smtClean="0"/>
              <a:t>-</a:t>
            </a:r>
            <a:endParaRPr lang="en-GB" dirty="0"/>
          </a:p>
        </p:txBody>
      </p:sp>
    </p:spTree>
    <p:extLst>
      <p:ext uri="{BB962C8B-B14F-4D97-AF65-F5344CB8AC3E}">
        <p14:creationId xmlns:p14="http://schemas.microsoft.com/office/powerpoint/2010/main" val="2513062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column subtraction complete the calculations </a:t>
            </a:r>
            <a:endParaRPr lang="en-GB" dirty="0"/>
          </a:p>
        </p:txBody>
      </p:sp>
      <p:sp>
        <p:nvSpPr>
          <p:cNvPr id="3" name="Content Placeholder 2"/>
          <p:cNvSpPr>
            <a:spLocks noGrp="1"/>
          </p:cNvSpPr>
          <p:nvPr>
            <p:ph idx="1"/>
          </p:nvPr>
        </p:nvSpPr>
        <p:spPr>
          <a:xfrm>
            <a:off x="838200" y="1825625"/>
            <a:ext cx="2706858" cy="4351338"/>
          </a:xfrm>
        </p:spPr>
        <p:txBody>
          <a:bodyPr/>
          <a:lstStyle/>
          <a:p>
            <a:pPr marL="514350" indent="-514350">
              <a:buAutoNum type="arabicPeriod"/>
            </a:pPr>
            <a:r>
              <a:rPr lang="en-GB" dirty="0" smtClean="0"/>
              <a:t>523-412=</a:t>
            </a:r>
          </a:p>
          <a:p>
            <a:pPr marL="514350" indent="-514350">
              <a:buAutoNum type="arabicPeriod"/>
            </a:pPr>
            <a:r>
              <a:rPr lang="en-GB" dirty="0" smtClean="0"/>
              <a:t>6598-355=</a:t>
            </a:r>
          </a:p>
          <a:p>
            <a:pPr marL="514350" indent="-514350">
              <a:buAutoNum type="arabicPeriod"/>
            </a:pPr>
            <a:r>
              <a:rPr lang="en-GB" dirty="0" smtClean="0"/>
              <a:t>775-613=</a:t>
            </a:r>
          </a:p>
          <a:p>
            <a:pPr marL="514350" indent="-514350">
              <a:buAutoNum type="arabicPeriod"/>
            </a:pPr>
            <a:r>
              <a:rPr lang="en-GB" dirty="0" smtClean="0"/>
              <a:t>968-744=</a:t>
            </a:r>
          </a:p>
          <a:p>
            <a:pPr marL="514350" indent="-514350">
              <a:buAutoNum type="arabicPeriod"/>
            </a:pPr>
            <a:r>
              <a:rPr lang="en-GB" dirty="0" smtClean="0"/>
              <a:t>598-582=</a:t>
            </a:r>
          </a:p>
          <a:p>
            <a:pPr marL="514350" indent="-514350">
              <a:buAutoNum type="arabicPeriod"/>
            </a:pPr>
            <a:r>
              <a:rPr lang="en-GB" dirty="0" smtClean="0"/>
              <a:t>547-436=</a:t>
            </a:r>
          </a:p>
          <a:p>
            <a:pPr marL="514350" indent="-514350">
              <a:buAutoNum type="arabicPeriod"/>
            </a:pPr>
            <a:endParaRPr lang="en-GB" dirty="0"/>
          </a:p>
        </p:txBody>
      </p:sp>
    </p:spTree>
    <p:extLst>
      <p:ext uri="{BB962C8B-B14F-4D97-AF65-F5344CB8AC3E}">
        <p14:creationId xmlns:p14="http://schemas.microsoft.com/office/powerpoint/2010/main" val="2132507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688022" y="826819"/>
            <a:ext cx="4334480" cy="3543795"/>
          </a:xfrm>
          <a:prstGeom prst="rect">
            <a:avLst/>
          </a:prstGeom>
        </p:spPr>
      </p:pic>
      <p:pic>
        <p:nvPicPr>
          <p:cNvPr id="2" name="Picture 1"/>
          <p:cNvPicPr>
            <a:picLocks noChangeAspect="1"/>
          </p:cNvPicPr>
          <p:nvPr/>
        </p:nvPicPr>
        <p:blipFill>
          <a:blip r:embed="rId3"/>
          <a:stretch>
            <a:fillRect/>
          </a:stretch>
        </p:blipFill>
        <p:spPr>
          <a:xfrm>
            <a:off x="6615176" y="901468"/>
            <a:ext cx="5407082" cy="3469146"/>
          </a:xfrm>
          <a:prstGeom prst="rect">
            <a:avLst/>
          </a:prstGeom>
        </p:spPr>
      </p:pic>
      <p:sp>
        <p:nvSpPr>
          <p:cNvPr id="6" name="Rectangle 5"/>
          <p:cNvSpPr/>
          <p:nvPr/>
        </p:nvSpPr>
        <p:spPr>
          <a:xfrm>
            <a:off x="688022" y="826819"/>
            <a:ext cx="395190" cy="2985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688022" y="791451"/>
            <a:ext cx="506437" cy="369332"/>
          </a:xfrm>
          <a:prstGeom prst="rect">
            <a:avLst/>
          </a:prstGeom>
          <a:noFill/>
        </p:spPr>
        <p:txBody>
          <a:bodyPr wrap="square" rtlCol="0">
            <a:spAutoFit/>
          </a:bodyPr>
          <a:lstStyle/>
          <a:p>
            <a:r>
              <a:rPr lang="en-GB" dirty="0"/>
              <a:t>7</a:t>
            </a:r>
            <a:r>
              <a:rPr lang="en-GB" dirty="0" smtClean="0"/>
              <a:t>.</a:t>
            </a:r>
            <a:endParaRPr lang="en-GB" dirty="0"/>
          </a:p>
        </p:txBody>
      </p:sp>
      <p:sp>
        <p:nvSpPr>
          <p:cNvPr id="8" name="Rectangle 7"/>
          <p:cNvSpPr/>
          <p:nvPr/>
        </p:nvSpPr>
        <p:spPr>
          <a:xfrm>
            <a:off x="6615176" y="966728"/>
            <a:ext cx="421477" cy="2554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6753651" y="909763"/>
            <a:ext cx="1623437" cy="369332"/>
          </a:xfrm>
          <a:prstGeom prst="rect">
            <a:avLst/>
          </a:prstGeom>
          <a:noFill/>
        </p:spPr>
        <p:txBody>
          <a:bodyPr wrap="square" rtlCol="0">
            <a:spAutoFit/>
          </a:bodyPr>
          <a:lstStyle/>
          <a:p>
            <a:r>
              <a:rPr lang="en-GB" dirty="0"/>
              <a:t>8</a:t>
            </a:r>
            <a:r>
              <a:rPr lang="en-GB" dirty="0" smtClean="0"/>
              <a:t>.</a:t>
            </a:r>
            <a:endParaRPr lang="en-GB" dirty="0"/>
          </a:p>
        </p:txBody>
      </p:sp>
    </p:spTree>
    <p:extLst>
      <p:ext uri="{BB962C8B-B14F-4D97-AF65-F5344CB8AC3E}">
        <p14:creationId xmlns:p14="http://schemas.microsoft.com/office/powerpoint/2010/main" val="2197152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6942" y="221435"/>
            <a:ext cx="4635137" cy="510086"/>
          </a:xfrm>
        </p:spPr>
        <p:txBody>
          <a:bodyPr>
            <a:normAutofit fontScale="90000"/>
          </a:bodyPr>
          <a:lstStyle/>
          <a:p>
            <a:r>
              <a:rPr lang="en-GB" dirty="0" smtClean="0"/>
              <a:t>Try this challenge </a:t>
            </a:r>
            <a:endParaRPr lang="en-GB" dirty="0"/>
          </a:p>
        </p:txBody>
      </p:sp>
      <p:pic>
        <p:nvPicPr>
          <p:cNvPr id="5" name="Picture 4"/>
          <p:cNvPicPr>
            <a:picLocks noChangeAspect="1"/>
          </p:cNvPicPr>
          <p:nvPr/>
        </p:nvPicPr>
        <p:blipFill>
          <a:blip r:embed="rId2"/>
          <a:stretch>
            <a:fillRect/>
          </a:stretch>
        </p:blipFill>
        <p:spPr>
          <a:xfrm>
            <a:off x="709414" y="1400063"/>
            <a:ext cx="5935891" cy="3357675"/>
          </a:xfrm>
          <a:prstGeom prst="rect">
            <a:avLst/>
          </a:prstGeom>
        </p:spPr>
      </p:pic>
    </p:spTree>
    <p:extLst>
      <p:ext uri="{BB962C8B-B14F-4D97-AF65-F5344CB8AC3E}">
        <p14:creationId xmlns:p14="http://schemas.microsoft.com/office/powerpoint/2010/main" val="2065420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 name="Rectangle 3"/>
          <p:cNvSpPr/>
          <p:nvPr/>
        </p:nvSpPr>
        <p:spPr>
          <a:xfrm>
            <a:off x="107092" y="90616"/>
            <a:ext cx="11977816" cy="6647935"/>
          </a:xfrm>
          <a:prstGeom prst="rect">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676" y="5987219"/>
            <a:ext cx="588390" cy="588390"/>
          </a:xfrm>
          <a:prstGeom prst="rect">
            <a:avLst/>
          </a:prstGeom>
        </p:spPr>
      </p:pic>
      <p:sp>
        <p:nvSpPr>
          <p:cNvPr id="6" name="Rectangle 5"/>
          <p:cNvSpPr/>
          <p:nvPr/>
        </p:nvSpPr>
        <p:spPr>
          <a:xfrm>
            <a:off x="189471" y="5905850"/>
            <a:ext cx="5473098" cy="73729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864066" y="6033803"/>
            <a:ext cx="4028302" cy="461665"/>
          </a:xfrm>
          <a:prstGeom prst="rect">
            <a:avLst/>
          </a:prstGeom>
          <a:noFill/>
        </p:spPr>
        <p:txBody>
          <a:bodyPr wrap="square" rtlCol="0">
            <a:spAutoFit/>
          </a:bodyPr>
          <a:lstStyle/>
          <a:p>
            <a:r>
              <a:rPr lang="en-GB" sz="2400" dirty="0" smtClean="0"/>
              <a:t>Subject</a:t>
            </a:r>
            <a:r>
              <a:rPr lang="en-GB" dirty="0" smtClean="0"/>
              <a:t>: </a:t>
            </a:r>
            <a:r>
              <a:rPr lang="en-GB" sz="2400" dirty="0" smtClean="0"/>
              <a:t>Maths </a:t>
            </a:r>
            <a:endParaRPr lang="en-GB" dirty="0"/>
          </a:p>
        </p:txBody>
      </p:sp>
      <p:sp>
        <p:nvSpPr>
          <p:cNvPr id="8" name="Rectangle 7"/>
          <p:cNvSpPr/>
          <p:nvPr/>
        </p:nvSpPr>
        <p:spPr>
          <a:xfrm>
            <a:off x="189471" y="164755"/>
            <a:ext cx="7594114" cy="70021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273361" y="222475"/>
            <a:ext cx="7426334" cy="584775"/>
          </a:xfrm>
          <a:prstGeom prst="rect">
            <a:avLst/>
          </a:prstGeom>
          <a:noFill/>
        </p:spPr>
        <p:txBody>
          <a:bodyPr wrap="square" rtlCol="0">
            <a:spAutoFit/>
          </a:bodyPr>
          <a:lstStyle/>
          <a:p>
            <a:r>
              <a:rPr lang="en-GB" sz="3200" dirty="0" smtClean="0"/>
              <a:t>21.01.2021</a:t>
            </a:r>
            <a:r>
              <a:rPr lang="en-GB" dirty="0" smtClean="0"/>
              <a:t> </a:t>
            </a:r>
            <a:endParaRPr lang="en-GB" dirty="0"/>
          </a:p>
        </p:txBody>
      </p:sp>
      <p:pic>
        <p:nvPicPr>
          <p:cNvPr id="10" name="Picture 9"/>
          <p:cNvPicPr>
            <a:picLocks noChangeAspect="1"/>
          </p:cNvPicPr>
          <p:nvPr/>
        </p:nvPicPr>
        <p:blipFill>
          <a:blip r:embed="rId3"/>
          <a:stretch>
            <a:fillRect/>
          </a:stretch>
        </p:blipFill>
        <p:spPr>
          <a:xfrm>
            <a:off x="553093" y="1728060"/>
            <a:ext cx="2219325" cy="1104900"/>
          </a:xfrm>
          <a:prstGeom prst="rect">
            <a:avLst/>
          </a:prstGeom>
        </p:spPr>
      </p:pic>
      <p:sp>
        <p:nvSpPr>
          <p:cNvPr id="11" name="Rectangle 10"/>
          <p:cNvSpPr/>
          <p:nvPr/>
        </p:nvSpPr>
        <p:spPr>
          <a:xfrm>
            <a:off x="569871" y="2835982"/>
            <a:ext cx="10612654" cy="1752795"/>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635485" y="2832960"/>
            <a:ext cx="10429593" cy="1323439"/>
          </a:xfrm>
          <a:prstGeom prst="rect">
            <a:avLst/>
          </a:prstGeom>
          <a:noFill/>
        </p:spPr>
        <p:txBody>
          <a:bodyPr wrap="square" rtlCol="0">
            <a:spAutoFit/>
          </a:bodyPr>
          <a:lstStyle/>
          <a:p>
            <a:r>
              <a:rPr lang="en-GB" sz="4000" dirty="0" smtClean="0"/>
              <a:t>LO To be able to use the column method to subtract four digit numbers with exchanges. </a:t>
            </a:r>
            <a:endParaRPr lang="en-GB" sz="4000" dirty="0"/>
          </a:p>
        </p:txBody>
      </p:sp>
      <p:pic>
        <p:nvPicPr>
          <p:cNvPr id="2" name="Picture 1"/>
          <p:cNvPicPr>
            <a:picLocks noChangeAspect="1"/>
          </p:cNvPicPr>
          <p:nvPr/>
        </p:nvPicPr>
        <p:blipFill>
          <a:blip r:embed="rId4"/>
          <a:stretch>
            <a:fillRect/>
          </a:stretch>
        </p:blipFill>
        <p:spPr>
          <a:xfrm>
            <a:off x="4721657" y="5940593"/>
            <a:ext cx="759101" cy="681642"/>
          </a:xfrm>
          <a:prstGeom prst="rect">
            <a:avLst/>
          </a:prstGeom>
        </p:spPr>
      </p:pic>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8898" y="5980303"/>
            <a:ext cx="588390" cy="588390"/>
          </a:xfrm>
          <a:prstGeom prst="rect">
            <a:avLst/>
          </a:prstGeom>
        </p:spPr>
      </p:pic>
      <p:sp>
        <p:nvSpPr>
          <p:cNvPr id="3" name="Rectangle 2"/>
          <p:cNvSpPr/>
          <p:nvPr/>
        </p:nvSpPr>
        <p:spPr>
          <a:xfrm>
            <a:off x="5860994" y="4759494"/>
            <a:ext cx="6096000" cy="646331"/>
          </a:xfrm>
          <a:prstGeom prst="rect">
            <a:avLst/>
          </a:prstGeom>
        </p:spPr>
        <p:txBody>
          <a:bodyPr>
            <a:spAutoFit/>
          </a:bodyPr>
          <a:lstStyle/>
          <a:p>
            <a:r>
              <a:rPr lang="en-GB" dirty="0">
                <a:solidFill>
                  <a:srgbClr val="FF0000"/>
                </a:solidFill>
              </a:rPr>
              <a:t>Go to Times Tables Rock Stars to warm up your number brain before you start your maths activity.  </a:t>
            </a:r>
          </a:p>
        </p:txBody>
      </p:sp>
      <p:pic>
        <p:nvPicPr>
          <p:cNvPr id="14" name="Picture 13"/>
          <p:cNvPicPr>
            <a:picLocks noChangeAspect="1"/>
          </p:cNvPicPr>
          <p:nvPr/>
        </p:nvPicPr>
        <p:blipFill>
          <a:blip r:embed="rId5"/>
          <a:stretch>
            <a:fillRect/>
          </a:stretch>
        </p:blipFill>
        <p:spPr>
          <a:xfrm>
            <a:off x="5921431" y="5578369"/>
            <a:ext cx="6035563" cy="987638"/>
          </a:xfrm>
          <a:prstGeom prst="rect">
            <a:avLst/>
          </a:prstGeom>
        </p:spPr>
      </p:pic>
    </p:spTree>
    <p:extLst>
      <p:ext uri="{BB962C8B-B14F-4D97-AF65-F5344CB8AC3E}">
        <p14:creationId xmlns:p14="http://schemas.microsoft.com/office/powerpoint/2010/main" val="3327801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3875" y="224448"/>
            <a:ext cx="11724249" cy="1325563"/>
          </a:xfrm>
        </p:spPr>
        <p:txBody>
          <a:bodyPr>
            <a:noAutofit/>
          </a:bodyPr>
          <a:lstStyle/>
          <a:p>
            <a:r>
              <a:rPr lang="en-GB" sz="3200" dirty="0" smtClean="0"/>
              <a:t>When we do column subtraction its really important to write the calculation the correct way around so that the smaller number goes on the bottom</a:t>
            </a:r>
            <a:endParaRPr lang="en-GB" sz="3200" dirty="0"/>
          </a:p>
        </p:txBody>
      </p:sp>
      <p:sp>
        <p:nvSpPr>
          <p:cNvPr id="3" name="Content Placeholder 2"/>
          <p:cNvSpPr>
            <a:spLocks noGrp="1"/>
          </p:cNvSpPr>
          <p:nvPr>
            <p:ph idx="1"/>
          </p:nvPr>
        </p:nvSpPr>
        <p:spPr>
          <a:xfrm>
            <a:off x="1241035" y="2161154"/>
            <a:ext cx="1938997" cy="1916381"/>
          </a:xfrm>
        </p:spPr>
        <p:txBody>
          <a:bodyPr>
            <a:normAutofit lnSpcReduction="10000"/>
          </a:bodyPr>
          <a:lstStyle/>
          <a:p>
            <a:pPr marL="0" indent="0">
              <a:buNone/>
            </a:pPr>
            <a:r>
              <a:rPr lang="en-GB" dirty="0" smtClean="0"/>
              <a:t>422-218=</a:t>
            </a:r>
          </a:p>
          <a:p>
            <a:pPr marL="0" indent="0">
              <a:buNone/>
            </a:pPr>
            <a:endParaRPr lang="en-GB" dirty="0"/>
          </a:p>
          <a:p>
            <a:pPr marL="0" indent="0">
              <a:buNone/>
            </a:pPr>
            <a:r>
              <a:rPr lang="en-GB" dirty="0" smtClean="0"/>
              <a:t>218</a:t>
            </a:r>
          </a:p>
          <a:p>
            <a:pPr marL="0" indent="0">
              <a:buNone/>
            </a:pPr>
            <a:r>
              <a:rPr lang="en-GB" dirty="0" smtClean="0"/>
              <a:t>422</a:t>
            </a:r>
            <a:endParaRPr lang="en-GB" dirty="0"/>
          </a:p>
        </p:txBody>
      </p:sp>
      <p:cxnSp>
        <p:nvCxnSpPr>
          <p:cNvPr id="5" name="Straight Connector 4"/>
          <p:cNvCxnSpPr/>
          <p:nvPr/>
        </p:nvCxnSpPr>
        <p:spPr>
          <a:xfrm>
            <a:off x="1177730" y="3908722"/>
            <a:ext cx="1032803" cy="13879"/>
          </a:xfrm>
          <a:prstGeom prst="line">
            <a:avLst/>
          </a:prstGeom>
          <a:ln/>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177729" y="4156201"/>
            <a:ext cx="1032803" cy="13879"/>
          </a:xfrm>
          <a:prstGeom prst="line">
            <a:avLst/>
          </a:prstGeom>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1030605" y="3139281"/>
            <a:ext cx="801859" cy="769441"/>
          </a:xfrm>
          <a:prstGeom prst="rect">
            <a:avLst/>
          </a:prstGeom>
          <a:noFill/>
        </p:spPr>
        <p:txBody>
          <a:bodyPr wrap="square" rtlCol="0">
            <a:spAutoFit/>
          </a:bodyPr>
          <a:lstStyle/>
          <a:p>
            <a:r>
              <a:rPr lang="en-GB" sz="4400" dirty="0"/>
              <a:t>-</a:t>
            </a:r>
          </a:p>
        </p:txBody>
      </p:sp>
      <p:sp>
        <p:nvSpPr>
          <p:cNvPr id="10" name="TextBox 9"/>
          <p:cNvSpPr txBox="1"/>
          <p:nvPr/>
        </p:nvSpPr>
        <p:spPr>
          <a:xfrm>
            <a:off x="1984278" y="4809904"/>
            <a:ext cx="2391507" cy="923330"/>
          </a:xfrm>
          <a:prstGeom prst="rect">
            <a:avLst/>
          </a:prstGeom>
          <a:noFill/>
        </p:spPr>
        <p:txBody>
          <a:bodyPr wrap="square" rtlCol="0">
            <a:spAutoFit/>
          </a:bodyPr>
          <a:lstStyle/>
          <a:p>
            <a:r>
              <a:rPr lang="en-GB" dirty="0" smtClean="0"/>
              <a:t>This is incorrect as the smaller number always goes on the bottom </a:t>
            </a:r>
            <a:endParaRPr lang="en-GB" dirty="0"/>
          </a:p>
        </p:txBody>
      </p:sp>
      <p:cxnSp>
        <p:nvCxnSpPr>
          <p:cNvPr id="12" name="Straight Arrow Connector 11"/>
          <p:cNvCxnSpPr/>
          <p:nvPr/>
        </p:nvCxnSpPr>
        <p:spPr>
          <a:xfrm flipH="1" flipV="1">
            <a:off x="2371431" y="3611207"/>
            <a:ext cx="647700" cy="131507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6344529" y="2968305"/>
            <a:ext cx="2461846" cy="954107"/>
          </a:xfrm>
          <a:prstGeom prst="rect">
            <a:avLst/>
          </a:prstGeom>
          <a:noFill/>
        </p:spPr>
        <p:txBody>
          <a:bodyPr wrap="square" rtlCol="0">
            <a:spAutoFit/>
          </a:bodyPr>
          <a:lstStyle/>
          <a:p>
            <a:r>
              <a:rPr lang="en-GB" sz="2800" dirty="0" smtClean="0"/>
              <a:t>422</a:t>
            </a:r>
          </a:p>
          <a:p>
            <a:r>
              <a:rPr lang="en-GB" sz="2800" dirty="0" smtClean="0"/>
              <a:t>214</a:t>
            </a:r>
            <a:endParaRPr lang="en-GB" sz="2800" dirty="0"/>
          </a:p>
        </p:txBody>
      </p:sp>
      <p:cxnSp>
        <p:nvCxnSpPr>
          <p:cNvPr id="15" name="Straight Connector 14"/>
          <p:cNvCxnSpPr/>
          <p:nvPr/>
        </p:nvCxnSpPr>
        <p:spPr>
          <a:xfrm>
            <a:off x="6322988" y="3893066"/>
            <a:ext cx="1032803" cy="13879"/>
          </a:xfrm>
          <a:prstGeom prst="line">
            <a:avLst/>
          </a:prstGeom>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6308188" y="4170080"/>
            <a:ext cx="1032803" cy="13879"/>
          </a:xfrm>
          <a:prstGeom prst="line">
            <a:avLst/>
          </a:prstGeom>
          <a:ln/>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5782698" y="3152971"/>
            <a:ext cx="801859" cy="769441"/>
          </a:xfrm>
          <a:prstGeom prst="rect">
            <a:avLst/>
          </a:prstGeom>
          <a:noFill/>
        </p:spPr>
        <p:txBody>
          <a:bodyPr wrap="square" rtlCol="0">
            <a:spAutoFit/>
          </a:bodyPr>
          <a:lstStyle/>
          <a:p>
            <a:r>
              <a:rPr lang="en-GB" sz="4400" dirty="0"/>
              <a:t>-</a:t>
            </a:r>
          </a:p>
        </p:txBody>
      </p:sp>
      <p:sp>
        <p:nvSpPr>
          <p:cNvPr id="18" name="TextBox 17"/>
          <p:cNvSpPr txBox="1"/>
          <p:nvPr/>
        </p:nvSpPr>
        <p:spPr>
          <a:xfrm>
            <a:off x="7573402" y="4947507"/>
            <a:ext cx="3066757" cy="369332"/>
          </a:xfrm>
          <a:prstGeom prst="rect">
            <a:avLst/>
          </a:prstGeom>
          <a:noFill/>
        </p:spPr>
        <p:txBody>
          <a:bodyPr wrap="square" rtlCol="0">
            <a:spAutoFit/>
          </a:bodyPr>
          <a:lstStyle/>
          <a:p>
            <a:r>
              <a:rPr lang="en-GB" dirty="0" smtClean="0"/>
              <a:t>This is how it should be set out</a:t>
            </a:r>
            <a:endParaRPr lang="en-GB" dirty="0"/>
          </a:p>
        </p:txBody>
      </p:sp>
      <p:cxnSp>
        <p:nvCxnSpPr>
          <p:cNvPr id="19" name="Straight Arrow Connector 18"/>
          <p:cNvCxnSpPr/>
          <p:nvPr/>
        </p:nvCxnSpPr>
        <p:spPr>
          <a:xfrm flipH="1" flipV="1">
            <a:off x="7371616" y="3611207"/>
            <a:ext cx="780026" cy="121640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72308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1672" y="484595"/>
            <a:ext cx="11808655" cy="1325563"/>
          </a:xfrm>
        </p:spPr>
        <p:txBody>
          <a:bodyPr>
            <a:noAutofit/>
          </a:bodyPr>
          <a:lstStyle/>
          <a:p>
            <a:r>
              <a:rPr lang="en-GB" sz="3200" dirty="0" smtClean="0"/>
              <a:t>Always start with the ones. Look </a:t>
            </a:r>
            <a:r>
              <a:rPr lang="en-GB" sz="3200" dirty="0"/>
              <a:t>carefully though! There aren’t enough </a:t>
            </a:r>
            <a:r>
              <a:rPr lang="en-GB" sz="3200" dirty="0" smtClean="0"/>
              <a:t>ones  </a:t>
            </a:r>
            <a:r>
              <a:rPr lang="en-GB" sz="3200" dirty="0"/>
              <a:t>to subtract from so we need to exchange </a:t>
            </a:r>
            <a:r>
              <a:rPr lang="en-GB" sz="3200" dirty="0" smtClean="0"/>
              <a:t>one 10 for ten 1s. So instead of 2-4 I changes to 12-4</a:t>
            </a:r>
            <a:r>
              <a:rPr lang="en-GB" sz="3200" dirty="0"/>
              <a:t/>
            </a:r>
            <a:br>
              <a:rPr lang="en-GB" sz="3200" dirty="0"/>
            </a:br>
            <a:endParaRPr lang="en-GB" sz="3200" dirty="0"/>
          </a:p>
        </p:txBody>
      </p:sp>
      <p:pic>
        <p:nvPicPr>
          <p:cNvPr id="21" name="Picture 20"/>
          <p:cNvPicPr>
            <a:picLocks noChangeAspect="1"/>
          </p:cNvPicPr>
          <p:nvPr/>
        </p:nvPicPr>
        <p:blipFill rotWithShape="1">
          <a:blip r:embed="rId2"/>
          <a:srcRect l="36710" r="21687" b="11193"/>
          <a:stretch/>
        </p:blipFill>
        <p:spPr>
          <a:xfrm>
            <a:off x="8429625" y="2033474"/>
            <a:ext cx="1411090" cy="1734276"/>
          </a:xfrm>
          <a:prstGeom prst="rect">
            <a:avLst/>
          </a:prstGeom>
        </p:spPr>
      </p:pic>
      <p:sp>
        <p:nvSpPr>
          <p:cNvPr id="22" name="TextBox 21"/>
          <p:cNvSpPr txBox="1"/>
          <p:nvPr/>
        </p:nvSpPr>
        <p:spPr>
          <a:xfrm>
            <a:off x="8209025" y="3128684"/>
            <a:ext cx="1852289" cy="461665"/>
          </a:xfrm>
          <a:prstGeom prst="rect">
            <a:avLst/>
          </a:prstGeom>
          <a:noFill/>
        </p:spPr>
        <p:txBody>
          <a:bodyPr wrap="square" rtlCol="0">
            <a:spAutoFit/>
          </a:bodyPr>
          <a:lstStyle/>
          <a:p>
            <a:r>
              <a:rPr lang="en-GB" sz="2400" dirty="0" smtClean="0"/>
              <a:t>   2  0  8</a:t>
            </a:r>
            <a:endParaRPr lang="en-GB" sz="2400" dirty="0"/>
          </a:p>
        </p:txBody>
      </p:sp>
      <p:sp>
        <p:nvSpPr>
          <p:cNvPr id="25" name="TextBox 24"/>
          <p:cNvSpPr txBox="1"/>
          <p:nvPr/>
        </p:nvSpPr>
        <p:spPr>
          <a:xfrm>
            <a:off x="352418" y="3873843"/>
            <a:ext cx="3260182" cy="646331"/>
          </a:xfrm>
          <a:prstGeom prst="rect">
            <a:avLst/>
          </a:prstGeom>
          <a:noFill/>
        </p:spPr>
        <p:txBody>
          <a:bodyPr wrap="square" rtlCol="0">
            <a:spAutoFit/>
          </a:bodyPr>
          <a:lstStyle/>
          <a:p>
            <a:r>
              <a:rPr lang="en-GB" dirty="0" smtClean="0"/>
              <a:t>Can 4 ones be taken away from 2 ones?  </a:t>
            </a:r>
            <a:endParaRPr lang="en-GB" dirty="0"/>
          </a:p>
        </p:txBody>
      </p:sp>
      <p:sp>
        <p:nvSpPr>
          <p:cNvPr id="26" name="TextBox 25"/>
          <p:cNvSpPr txBox="1"/>
          <p:nvPr/>
        </p:nvSpPr>
        <p:spPr>
          <a:xfrm>
            <a:off x="3773346" y="3802361"/>
            <a:ext cx="3260182" cy="646331"/>
          </a:xfrm>
          <a:prstGeom prst="rect">
            <a:avLst/>
          </a:prstGeom>
          <a:noFill/>
        </p:spPr>
        <p:txBody>
          <a:bodyPr wrap="square" rtlCol="0">
            <a:spAutoFit/>
          </a:bodyPr>
          <a:lstStyle/>
          <a:p>
            <a:r>
              <a:rPr lang="en-GB" dirty="0" smtClean="0"/>
              <a:t>It can’t so we need to exchange one 10 for ten 1s. </a:t>
            </a:r>
            <a:endParaRPr lang="en-GB" dirty="0"/>
          </a:p>
        </p:txBody>
      </p:sp>
      <p:sp>
        <p:nvSpPr>
          <p:cNvPr id="27" name="TextBox 26"/>
          <p:cNvSpPr txBox="1"/>
          <p:nvPr/>
        </p:nvSpPr>
        <p:spPr>
          <a:xfrm>
            <a:off x="7355020" y="3759627"/>
            <a:ext cx="3260182" cy="646331"/>
          </a:xfrm>
          <a:prstGeom prst="rect">
            <a:avLst/>
          </a:prstGeom>
          <a:noFill/>
        </p:spPr>
        <p:txBody>
          <a:bodyPr wrap="square" rtlCol="0">
            <a:spAutoFit/>
          </a:bodyPr>
          <a:lstStyle/>
          <a:p>
            <a:r>
              <a:rPr lang="en-GB" dirty="0" smtClean="0"/>
              <a:t>The rest of the calculation can now be completed. </a:t>
            </a:r>
            <a:endParaRPr lang="en-GB" dirty="0"/>
          </a:p>
        </p:txBody>
      </p:sp>
      <p:pic>
        <p:nvPicPr>
          <p:cNvPr id="28" name="Picture 27"/>
          <p:cNvPicPr>
            <a:picLocks noChangeAspect="1"/>
          </p:cNvPicPr>
          <p:nvPr/>
        </p:nvPicPr>
        <p:blipFill rotWithShape="1">
          <a:blip r:embed="rId3"/>
          <a:srcRect l="55277"/>
          <a:stretch/>
        </p:blipFill>
        <p:spPr>
          <a:xfrm>
            <a:off x="1785937" y="2123148"/>
            <a:ext cx="1015021" cy="1760871"/>
          </a:xfrm>
          <a:prstGeom prst="rect">
            <a:avLst/>
          </a:prstGeom>
        </p:spPr>
      </p:pic>
      <p:pic>
        <p:nvPicPr>
          <p:cNvPr id="29" name="Picture 28"/>
          <p:cNvPicPr>
            <a:picLocks noChangeAspect="1"/>
          </p:cNvPicPr>
          <p:nvPr/>
        </p:nvPicPr>
        <p:blipFill rotWithShape="1">
          <a:blip r:embed="rId4"/>
          <a:srcRect l="41040"/>
          <a:stretch/>
        </p:blipFill>
        <p:spPr>
          <a:xfrm>
            <a:off x="5086350" y="2027734"/>
            <a:ext cx="1404282" cy="1774627"/>
          </a:xfrm>
          <a:prstGeom prst="rect">
            <a:avLst/>
          </a:prstGeom>
        </p:spPr>
      </p:pic>
      <p:sp>
        <p:nvSpPr>
          <p:cNvPr id="30" name="Rectangle 29"/>
          <p:cNvSpPr/>
          <p:nvPr/>
        </p:nvSpPr>
        <p:spPr>
          <a:xfrm>
            <a:off x="334460" y="5612294"/>
            <a:ext cx="11523078" cy="400110"/>
          </a:xfrm>
          <a:prstGeom prst="rect">
            <a:avLst/>
          </a:prstGeom>
        </p:spPr>
        <p:txBody>
          <a:bodyPr wrap="square">
            <a:spAutoFit/>
          </a:bodyPr>
          <a:lstStyle/>
          <a:p>
            <a:r>
              <a:rPr lang="en-GB" sz="2000" b="1" dirty="0"/>
              <a:t>Always remember that you cannot subtract a lager number from a smaller number. You need to exchange</a:t>
            </a:r>
            <a:r>
              <a:rPr lang="en-GB" sz="2000" dirty="0"/>
              <a:t>!</a:t>
            </a:r>
          </a:p>
        </p:txBody>
      </p:sp>
      <p:sp>
        <p:nvSpPr>
          <p:cNvPr id="4" name="TextBox 3"/>
          <p:cNvSpPr txBox="1"/>
          <p:nvPr/>
        </p:nvSpPr>
        <p:spPr>
          <a:xfrm>
            <a:off x="7897844" y="2488057"/>
            <a:ext cx="622362" cy="707886"/>
          </a:xfrm>
          <a:prstGeom prst="rect">
            <a:avLst/>
          </a:prstGeom>
          <a:noFill/>
        </p:spPr>
        <p:txBody>
          <a:bodyPr wrap="square" rtlCol="0">
            <a:spAutoFit/>
          </a:bodyPr>
          <a:lstStyle/>
          <a:p>
            <a:r>
              <a:rPr lang="en-GB" sz="4000" dirty="0" smtClean="0"/>
              <a:t>-</a:t>
            </a:r>
            <a:endParaRPr lang="en-GB" dirty="0"/>
          </a:p>
        </p:txBody>
      </p:sp>
      <p:sp>
        <p:nvSpPr>
          <p:cNvPr id="13" name="TextBox 12"/>
          <p:cNvSpPr txBox="1"/>
          <p:nvPr/>
        </p:nvSpPr>
        <p:spPr>
          <a:xfrm>
            <a:off x="4554570" y="2355537"/>
            <a:ext cx="622362" cy="707886"/>
          </a:xfrm>
          <a:prstGeom prst="rect">
            <a:avLst/>
          </a:prstGeom>
          <a:noFill/>
        </p:spPr>
        <p:txBody>
          <a:bodyPr wrap="square" rtlCol="0">
            <a:spAutoFit/>
          </a:bodyPr>
          <a:lstStyle/>
          <a:p>
            <a:r>
              <a:rPr lang="en-GB" sz="4000" dirty="0" smtClean="0"/>
              <a:t>-</a:t>
            </a:r>
            <a:endParaRPr lang="en-GB" dirty="0"/>
          </a:p>
        </p:txBody>
      </p:sp>
      <p:sp>
        <p:nvSpPr>
          <p:cNvPr id="14" name="TextBox 13"/>
          <p:cNvSpPr txBox="1"/>
          <p:nvPr/>
        </p:nvSpPr>
        <p:spPr>
          <a:xfrm>
            <a:off x="1187343" y="2440133"/>
            <a:ext cx="622362" cy="707886"/>
          </a:xfrm>
          <a:prstGeom prst="rect">
            <a:avLst/>
          </a:prstGeom>
          <a:noFill/>
        </p:spPr>
        <p:txBody>
          <a:bodyPr wrap="square" rtlCol="0">
            <a:spAutoFit/>
          </a:bodyPr>
          <a:lstStyle/>
          <a:p>
            <a:r>
              <a:rPr lang="en-GB" sz="4000" dirty="0" smtClean="0"/>
              <a:t>-</a:t>
            </a:r>
            <a:endParaRPr lang="en-GB" dirty="0"/>
          </a:p>
        </p:txBody>
      </p:sp>
      <p:sp>
        <p:nvSpPr>
          <p:cNvPr id="5" name="TextBox 4"/>
          <p:cNvSpPr txBox="1"/>
          <p:nvPr/>
        </p:nvSpPr>
        <p:spPr>
          <a:xfrm>
            <a:off x="3178368" y="6327711"/>
            <a:ext cx="10061314" cy="369332"/>
          </a:xfrm>
          <a:prstGeom prst="rect">
            <a:avLst/>
          </a:prstGeom>
          <a:noFill/>
        </p:spPr>
        <p:txBody>
          <a:bodyPr wrap="square" rtlCol="0">
            <a:spAutoFit/>
          </a:bodyPr>
          <a:lstStyle/>
          <a:p>
            <a:r>
              <a:rPr lang="en-GB" dirty="0" smtClean="0"/>
              <a:t>You can watch this video to help </a:t>
            </a:r>
            <a:r>
              <a:rPr lang="en-GB" dirty="0"/>
              <a:t>you  https://www.youtube.com/watch?v=t347YcQBGf8</a:t>
            </a:r>
          </a:p>
        </p:txBody>
      </p:sp>
    </p:spTree>
    <p:extLst>
      <p:ext uri="{BB962C8B-B14F-4D97-AF65-F5344CB8AC3E}">
        <p14:creationId xmlns:p14="http://schemas.microsoft.com/office/powerpoint/2010/main" val="1946773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36419"/>
          <a:stretch/>
        </p:blipFill>
        <p:spPr>
          <a:xfrm>
            <a:off x="1928813" y="1325806"/>
            <a:ext cx="1770989" cy="2953488"/>
          </a:xfrm>
          <a:prstGeom prst="rect">
            <a:avLst/>
          </a:prstGeom>
        </p:spPr>
      </p:pic>
      <p:sp>
        <p:nvSpPr>
          <p:cNvPr id="6" name="TextBox 5"/>
          <p:cNvSpPr txBox="1"/>
          <p:nvPr/>
        </p:nvSpPr>
        <p:spPr>
          <a:xfrm>
            <a:off x="773723" y="464234"/>
            <a:ext cx="5486400" cy="584775"/>
          </a:xfrm>
          <a:prstGeom prst="rect">
            <a:avLst/>
          </a:prstGeom>
          <a:noFill/>
        </p:spPr>
        <p:txBody>
          <a:bodyPr wrap="square" rtlCol="0">
            <a:spAutoFit/>
          </a:bodyPr>
          <a:lstStyle/>
          <a:p>
            <a:r>
              <a:rPr lang="en-GB" sz="3200" dirty="0" smtClean="0"/>
              <a:t>Have a try of this calculation</a:t>
            </a:r>
            <a:endParaRPr lang="en-GB" sz="3200" dirty="0"/>
          </a:p>
        </p:txBody>
      </p:sp>
      <p:sp>
        <p:nvSpPr>
          <p:cNvPr id="4" name="TextBox 3"/>
          <p:cNvSpPr txBox="1"/>
          <p:nvPr/>
        </p:nvSpPr>
        <p:spPr>
          <a:xfrm>
            <a:off x="1482757" y="2202307"/>
            <a:ext cx="622362" cy="707886"/>
          </a:xfrm>
          <a:prstGeom prst="rect">
            <a:avLst/>
          </a:prstGeom>
          <a:noFill/>
        </p:spPr>
        <p:txBody>
          <a:bodyPr wrap="square" rtlCol="0">
            <a:spAutoFit/>
          </a:bodyPr>
          <a:lstStyle/>
          <a:p>
            <a:r>
              <a:rPr lang="en-GB" sz="4000" dirty="0" smtClean="0"/>
              <a:t>-</a:t>
            </a:r>
            <a:endParaRPr lang="en-GB" dirty="0"/>
          </a:p>
        </p:txBody>
      </p:sp>
    </p:spTree>
    <p:extLst>
      <p:ext uri="{BB962C8B-B14F-4D97-AF65-F5344CB8AC3E}">
        <p14:creationId xmlns:p14="http://schemas.microsoft.com/office/powerpoint/2010/main" val="13453227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901268" cy="1325563"/>
          </a:xfrm>
        </p:spPr>
        <p:txBody>
          <a:bodyPr>
            <a:normAutofit/>
          </a:bodyPr>
          <a:lstStyle/>
          <a:p>
            <a:r>
              <a:rPr lang="en-GB" sz="3200" dirty="0" smtClean="0"/>
              <a:t>Have a try at this calculation. You will need to exchange in the hundreds column. </a:t>
            </a:r>
            <a:endParaRPr lang="en-GB" sz="3200" dirty="0"/>
          </a:p>
        </p:txBody>
      </p:sp>
      <p:sp>
        <p:nvSpPr>
          <p:cNvPr id="3" name="Content Placeholder 2"/>
          <p:cNvSpPr>
            <a:spLocks noGrp="1"/>
          </p:cNvSpPr>
          <p:nvPr>
            <p:ph idx="1"/>
          </p:nvPr>
        </p:nvSpPr>
        <p:spPr>
          <a:xfrm>
            <a:off x="633046" y="1874203"/>
            <a:ext cx="1406769" cy="1361366"/>
          </a:xfrm>
        </p:spPr>
        <p:txBody>
          <a:bodyPr/>
          <a:lstStyle/>
          <a:p>
            <a:pPr marL="0" indent="0">
              <a:buNone/>
            </a:pPr>
            <a:r>
              <a:rPr lang="en-GB" dirty="0" smtClean="0"/>
              <a:t>435</a:t>
            </a:r>
          </a:p>
          <a:p>
            <a:pPr marL="0" indent="0">
              <a:buNone/>
            </a:pPr>
            <a:r>
              <a:rPr lang="en-GB" dirty="0" smtClean="0"/>
              <a:t>242</a:t>
            </a:r>
            <a:endParaRPr lang="en-GB" dirty="0"/>
          </a:p>
        </p:txBody>
      </p:sp>
      <p:cxnSp>
        <p:nvCxnSpPr>
          <p:cNvPr id="5" name="Straight Connector 4"/>
          <p:cNvCxnSpPr/>
          <p:nvPr/>
        </p:nvCxnSpPr>
        <p:spPr>
          <a:xfrm>
            <a:off x="506437" y="2827606"/>
            <a:ext cx="1139483"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506436" y="3219157"/>
            <a:ext cx="1139483"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a:off x="2039815" y="2715065"/>
            <a:ext cx="731520"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3123028" y="1758462"/>
            <a:ext cx="1913206" cy="954107"/>
          </a:xfrm>
          <a:prstGeom prst="rect">
            <a:avLst/>
          </a:prstGeom>
          <a:noFill/>
        </p:spPr>
        <p:txBody>
          <a:bodyPr wrap="square" rtlCol="0">
            <a:spAutoFit/>
          </a:bodyPr>
          <a:lstStyle/>
          <a:p>
            <a:r>
              <a:rPr lang="en-GB" sz="2800" dirty="0" smtClean="0"/>
              <a:t> 4  3  5</a:t>
            </a:r>
          </a:p>
          <a:p>
            <a:r>
              <a:rPr lang="en-GB" sz="2800" dirty="0" smtClean="0"/>
              <a:t>  2  4  2  </a:t>
            </a:r>
            <a:endParaRPr lang="en-GB" sz="2800" dirty="0"/>
          </a:p>
        </p:txBody>
      </p:sp>
      <p:cxnSp>
        <p:nvCxnSpPr>
          <p:cNvPr id="10" name="Straight Connector 9"/>
          <p:cNvCxnSpPr/>
          <p:nvPr/>
        </p:nvCxnSpPr>
        <p:spPr>
          <a:xfrm>
            <a:off x="3275428" y="2752427"/>
            <a:ext cx="1139483"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3275427" y="3143978"/>
            <a:ext cx="1139483" cy="0"/>
          </a:xfrm>
          <a:prstGeom prst="line">
            <a:avLst/>
          </a:prstGeom>
          <a:ln w="19050"/>
        </p:spPr>
        <p:style>
          <a:lnRef idx="1">
            <a:schemeClr val="dk1"/>
          </a:lnRef>
          <a:fillRef idx="0">
            <a:schemeClr val="dk1"/>
          </a:fillRef>
          <a:effectRef idx="0">
            <a:schemeClr val="dk1"/>
          </a:effectRef>
          <a:fontRef idx="minor">
            <a:schemeClr val="tx1"/>
          </a:fontRef>
        </p:style>
      </p:cxnSp>
      <p:sp>
        <p:nvSpPr>
          <p:cNvPr id="4" name="TextBox 3"/>
          <p:cNvSpPr txBox="1"/>
          <p:nvPr/>
        </p:nvSpPr>
        <p:spPr>
          <a:xfrm>
            <a:off x="3275427" y="2752427"/>
            <a:ext cx="1335762" cy="400110"/>
          </a:xfrm>
          <a:prstGeom prst="rect">
            <a:avLst/>
          </a:prstGeom>
          <a:noFill/>
        </p:spPr>
        <p:txBody>
          <a:bodyPr wrap="square" rtlCol="0">
            <a:spAutoFit/>
          </a:bodyPr>
          <a:lstStyle/>
          <a:p>
            <a:r>
              <a:rPr lang="en-GB" dirty="0"/>
              <a:t> </a:t>
            </a:r>
            <a:r>
              <a:rPr lang="en-GB" dirty="0" smtClean="0"/>
              <a:t>          </a:t>
            </a:r>
            <a:r>
              <a:rPr lang="en-GB" sz="2000" dirty="0" smtClean="0"/>
              <a:t>9   3</a:t>
            </a:r>
            <a:endParaRPr lang="en-GB" dirty="0"/>
          </a:p>
        </p:txBody>
      </p:sp>
      <p:cxnSp>
        <p:nvCxnSpPr>
          <p:cNvPr id="12" name="Straight Connector 11"/>
          <p:cNvCxnSpPr/>
          <p:nvPr/>
        </p:nvCxnSpPr>
        <p:spPr>
          <a:xfrm>
            <a:off x="3531659" y="1808796"/>
            <a:ext cx="313509" cy="423035"/>
          </a:xfrm>
          <a:prstGeom prst="line">
            <a:avLst/>
          </a:prstGeom>
          <a:ln w="28575"/>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3688413" y="1835648"/>
            <a:ext cx="437103" cy="369332"/>
          </a:xfrm>
          <a:prstGeom prst="rect">
            <a:avLst/>
          </a:prstGeom>
          <a:noFill/>
        </p:spPr>
        <p:txBody>
          <a:bodyPr wrap="square" rtlCol="0">
            <a:spAutoFit/>
          </a:bodyPr>
          <a:lstStyle/>
          <a:p>
            <a:r>
              <a:rPr lang="en-GB" dirty="0" smtClean="0"/>
              <a:t>1</a:t>
            </a:r>
            <a:endParaRPr lang="en-GB" dirty="0"/>
          </a:p>
        </p:txBody>
      </p:sp>
      <p:sp>
        <p:nvSpPr>
          <p:cNvPr id="14" name="TextBox 13"/>
          <p:cNvSpPr txBox="1"/>
          <p:nvPr/>
        </p:nvSpPr>
        <p:spPr>
          <a:xfrm>
            <a:off x="3144305" y="1693314"/>
            <a:ext cx="249869" cy="369332"/>
          </a:xfrm>
          <a:prstGeom prst="rect">
            <a:avLst/>
          </a:prstGeom>
          <a:noFill/>
        </p:spPr>
        <p:txBody>
          <a:bodyPr wrap="square" rtlCol="0">
            <a:spAutoFit/>
          </a:bodyPr>
          <a:lstStyle/>
          <a:p>
            <a:r>
              <a:rPr lang="en-GB" dirty="0"/>
              <a:t>3</a:t>
            </a:r>
          </a:p>
        </p:txBody>
      </p:sp>
      <p:pic>
        <p:nvPicPr>
          <p:cNvPr id="15" name="Picture 14"/>
          <p:cNvPicPr>
            <a:picLocks noChangeAspect="1"/>
          </p:cNvPicPr>
          <p:nvPr/>
        </p:nvPicPr>
        <p:blipFill rotWithShape="1">
          <a:blip r:embed="rId2"/>
          <a:srcRect l="24370"/>
          <a:stretch/>
        </p:blipFill>
        <p:spPr>
          <a:xfrm>
            <a:off x="6072188" y="1733441"/>
            <a:ext cx="1308618" cy="1572985"/>
          </a:xfrm>
          <a:prstGeom prst="rect">
            <a:avLst/>
          </a:prstGeom>
        </p:spPr>
      </p:pic>
      <p:sp>
        <p:nvSpPr>
          <p:cNvPr id="16" name="TextBox 15"/>
          <p:cNvSpPr txBox="1"/>
          <p:nvPr/>
        </p:nvSpPr>
        <p:spPr>
          <a:xfrm>
            <a:off x="5846801" y="2827606"/>
            <a:ext cx="671566" cy="369332"/>
          </a:xfrm>
          <a:prstGeom prst="rect">
            <a:avLst/>
          </a:prstGeom>
          <a:noFill/>
        </p:spPr>
        <p:txBody>
          <a:bodyPr wrap="square" rtlCol="0">
            <a:spAutoFit/>
          </a:bodyPr>
          <a:lstStyle/>
          <a:p>
            <a:r>
              <a:rPr lang="en-GB" dirty="0" smtClean="0"/>
              <a:t>     1</a:t>
            </a:r>
            <a:endParaRPr lang="en-GB" dirty="0"/>
          </a:p>
        </p:txBody>
      </p:sp>
      <p:cxnSp>
        <p:nvCxnSpPr>
          <p:cNvPr id="17" name="Straight Arrow Connector 16"/>
          <p:cNvCxnSpPr/>
          <p:nvPr/>
        </p:nvCxnSpPr>
        <p:spPr>
          <a:xfrm>
            <a:off x="4778661" y="2712569"/>
            <a:ext cx="731520"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7548112" y="2735864"/>
            <a:ext cx="731520"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2" name="TextBox 21"/>
          <p:cNvSpPr txBox="1"/>
          <p:nvPr/>
        </p:nvSpPr>
        <p:spPr>
          <a:xfrm>
            <a:off x="2587628" y="4220307"/>
            <a:ext cx="2984005" cy="923330"/>
          </a:xfrm>
          <a:prstGeom prst="rect">
            <a:avLst/>
          </a:prstGeom>
          <a:noFill/>
        </p:spPr>
        <p:txBody>
          <a:bodyPr wrap="square" rtlCol="0">
            <a:spAutoFit/>
          </a:bodyPr>
          <a:lstStyle/>
          <a:p>
            <a:r>
              <a:rPr lang="en-GB" dirty="0" smtClean="0"/>
              <a:t>You can’t subtract 4 from 3 so you need to exchange from the hundreds column.</a:t>
            </a:r>
            <a:endParaRPr lang="en-GB" dirty="0"/>
          </a:p>
        </p:txBody>
      </p:sp>
      <p:cxnSp>
        <p:nvCxnSpPr>
          <p:cNvPr id="24" name="Straight Arrow Connector 23"/>
          <p:cNvCxnSpPr/>
          <p:nvPr/>
        </p:nvCxnSpPr>
        <p:spPr>
          <a:xfrm flipV="1">
            <a:off x="2982351" y="2495545"/>
            <a:ext cx="797169" cy="172476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300746" y="2027978"/>
            <a:ext cx="622362" cy="707886"/>
          </a:xfrm>
          <a:prstGeom prst="rect">
            <a:avLst/>
          </a:prstGeom>
          <a:noFill/>
        </p:spPr>
        <p:txBody>
          <a:bodyPr wrap="square" rtlCol="0">
            <a:spAutoFit/>
          </a:bodyPr>
          <a:lstStyle/>
          <a:p>
            <a:r>
              <a:rPr lang="en-GB" sz="4000" dirty="0" smtClean="0"/>
              <a:t>-</a:t>
            </a:r>
            <a:endParaRPr lang="en-GB" dirty="0"/>
          </a:p>
        </p:txBody>
      </p:sp>
    </p:spTree>
    <p:extLst>
      <p:ext uri="{BB962C8B-B14F-4D97-AF65-F5344CB8AC3E}">
        <p14:creationId xmlns:p14="http://schemas.microsoft.com/office/powerpoint/2010/main" val="1339307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7963" y="182880"/>
            <a:ext cx="6569612" cy="1392702"/>
          </a:xfrm>
        </p:spPr>
        <p:txBody>
          <a:bodyPr/>
          <a:lstStyle/>
          <a:p>
            <a:r>
              <a:rPr lang="en-GB" dirty="0"/>
              <a:t>C</a:t>
            </a:r>
            <a:r>
              <a:rPr lang="en-GB" dirty="0" smtClean="0"/>
              <a:t>omplete the calculations</a:t>
            </a:r>
            <a:endParaRPr lang="en-GB" dirty="0"/>
          </a:p>
        </p:txBody>
      </p:sp>
      <p:sp>
        <p:nvSpPr>
          <p:cNvPr id="3" name="Content Placeholder 2"/>
          <p:cNvSpPr>
            <a:spLocks noGrp="1"/>
          </p:cNvSpPr>
          <p:nvPr>
            <p:ph idx="1"/>
          </p:nvPr>
        </p:nvSpPr>
        <p:spPr>
          <a:xfrm>
            <a:off x="795997" y="1856935"/>
            <a:ext cx="2650588" cy="3221502"/>
          </a:xfrm>
        </p:spPr>
        <p:txBody>
          <a:bodyPr/>
          <a:lstStyle/>
          <a:p>
            <a:pPr marL="514350" indent="-514350">
              <a:buFont typeface="+mj-lt"/>
              <a:buAutoNum type="arabicPeriod"/>
            </a:pPr>
            <a:r>
              <a:rPr lang="en-GB" dirty="0" smtClean="0"/>
              <a:t>589-392=</a:t>
            </a:r>
          </a:p>
          <a:p>
            <a:pPr marL="514350" indent="-514350">
              <a:buFont typeface="+mj-lt"/>
              <a:buAutoNum type="arabicPeriod"/>
            </a:pPr>
            <a:r>
              <a:rPr lang="en-GB" dirty="0" smtClean="0"/>
              <a:t>632-523=</a:t>
            </a:r>
          </a:p>
          <a:p>
            <a:pPr marL="514350" indent="-514350">
              <a:buFont typeface="+mj-lt"/>
              <a:buAutoNum type="arabicPeriod"/>
            </a:pPr>
            <a:r>
              <a:rPr lang="en-GB" dirty="0" smtClean="0"/>
              <a:t>532-513=</a:t>
            </a:r>
          </a:p>
          <a:p>
            <a:pPr marL="514350" indent="-514350">
              <a:buFont typeface="+mj-lt"/>
              <a:buAutoNum type="arabicPeriod"/>
            </a:pPr>
            <a:r>
              <a:rPr lang="en-GB" dirty="0" smtClean="0"/>
              <a:t>578-492=</a:t>
            </a:r>
          </a:p>
          <a:p>
            <a:pPr marL="514350" indent="-514350">
              <a:buFont typeface="+mj-lt"/>
              <a:buAutoNum type="arabicPeriod"/>
            </a:pPr>
            <a:r>
              <a:rPr lang="en-GB" dirty="0" smtClean="0"/>
              <a:t>256-137=</a:t>
            </a:r>
          </a:p>
          <a:p>
            <a:pPr marL="514350" indent="-514350">
              <a:buFont typeface="+mj-lt"/>
              <a:buAutoNum type="arabicPeriod"/>
            </a:pPr>
            <a:r>
              <a:rPr lang="en-GB" dirty="0" smtClean="0"/>
              <a:t>548-364=</a:t>
            </a:r>
          </a:p>
          <a:p>
            <a:pPr marL="0" indent="0">
              <a:buNone/>
            </a:pPr>
            <a:endParaRPr lang="en-GB" dirty="0"/>
          </a:p>
        </p:txBody>
      </p:sp>
    </p:spTree>
    <p:extLst>
      <p:ext uri="{BB962C8B-B14F-4D97-AF65-F5344CB8AC3E}">
        <p14:creationId xmlns:p14="http://schemas.microsoft.com/office/powerpoint/2010/main" val="1347013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did you do?</a:t>
            </a:r>
            <a:endParaRPr lang="en-GB" dirty="0"/>
          </a:p>
        </p:txBody>
      </p:sp>
      <p:pic>
        <p:nvPicPr>
          <p:cNvPr id="4" name="Content Placeholder 3"/>
          <p:cNvPicPr>
            <a:picLocks noGrp="1" noChangeAspect="1"/>
          </p:cNvPicPr>
          <p:nvPr>
            <p:ph idx="1"/>
          </p:nvPr>
        </p:nvPicPr>
        <p:blipFill rotWithShape="1">
          <a:blip r:embed="rId2"/>
          <a:srcRect l="24300"/>
          <a:stretch/>
        </p:blipFill>
        <p:spPr>
          <a:xfrm>
            <a:off x="1280160" y="2193151"/>
            <a:ext cx="5068676" cy="3247907"/>
          </a:xfrm>
          <a:prstGeom prst="rect">
            <a:avLst/>
          </a:prstGeom>
        </p:spPr>
      </p:pic>
      <p:sp>
        <p:nvSpPr>
          <p:cNvPr id="6" name="Rectangle 5"/>
          <p:cNvSpPr/>
          <p:nvPr/>
        </p:nvSpPr>
        <p:spPr>
          <a:xfrm>
            <a:off x="6742941" y="2590185"/>
            <a:ext cx="2853666" cy="646331"/>
          </a:xfrm>
          <a:prstGeom prst="rect">
            <a:avLst/>
          </a:prstGeom>
        </p:spPr>
        <p:txBody>
          <a:bodyPr wrap="none">
            <a:spAutoFit/>
          </a:bodyPr>
          <a:lstStyle/>
          <a:p>
            <a:r>
              <a:rPr lang="en-GB" sz="3600" dirty="0" smtClean="0"/>
              <a:t>308+101= 409</a:t>
            </a:r>
            <a:endParaRPr lang="en-GB" sz="3600" dirty="0"/>
          </a:p>
        </p:txBody>
      </p:sp>
      <p:sp>
        <p:nvSpPr>
          <p:cNvPr id="7" name="Rectangle 6"/>
          <p:cNvSpPr/>
          <p:nvPr/>
        </p:nvSpPr>
        <p:spPr>
          <a:xfrm>
            <a:off x="375456" y="3093830"/>
            <a:ext cx="747320" cy="1446550"/>
          </a:xfrm>
          <a:prstGeom prst="rect">
            <a:avLst/>
          </a:prstGeom>
        </p:spPr>
        <p:txBody>
          <a:bodyPr wrap="none">
            <a:spAutoFit/>
          </a:bodyPr>
          <a:lstStyle/>
          <a:p>
            <a:r>
              <a:rPr lang="en-GB" sz="8800" dirty="0"/>
              <a:t>+</a:t>
            </a:r>
          </a:p>
        </p:txBody>
      </p:sp>
    </p:spTree>
    <p:extLst>
      <p:ext uri="{BB962C8B-B14F-4D97-AF65-F5344CB8AC3E}">
        <p14:creationId xmlns:p14="http://schemas.microsoft.com/office/powerpoint/2010/main" val="2602997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Try this challenge </a:t>
            </a:r>
            <a:endParaRPr lang="en-GB" dirty="0"/>
          </a:p>
        </p:txBody>
      </p:sp>
      <p:pic>
        <p:nvPicPr>
          <p:cNvPr id="4" name="Picture 3"/>
          <p:cNvPicPr>
            <a:picLocks noChangeAspect="1"/>
          </p:cNvPicPr>
          <p:nvPr/>
        </p:nvPicPr>
        <p:blipFill>
          <a:blip r:embed="rId2"/>
          <a:stretch>
            <a:fillRect/>
          </a:stretch>
        </p:blipFill>
        <p:spPr>
          <a:xfrm>
            <a:off x="838200" y="1818761"/>
            <a:ext cx="5379866" cy="4427294"/>
          </a:xfrm>
          <a:prstGeom prst="rect">
            <a:avLst/>
          </a:prstGeom>
        </p:spPr>
      </p:pic>
      <p:sp>
        <p:nvSpPr>
          <p:cNvPr id="3" name="Rectangle 2"/>
          <p:cNvSpPr/>
          <p:nvPr/>
        </p:nvSpPr>
        <p:spPr>
          <a:xfrm>
            <a:off x="1671638" y="2886075"/>
            <a:ext cx="1571625" cy="2671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2721769" y="3201411"/>
            <a:ext cx="1042987" cy="830997"/>
          </a:xfrm>
          <a:prstGeom prst="rect">
            <a:avLst/>
          </a:prstGeom>
          <a:noFill/>
        </p:spPr>
        <p:txBody>
          <a:bodyPr wrap="square" rtlCol="0">
            <a:spAutoFit/>
          </a:bodyPr>
          <a:lstStyle/>
          <a:p>
            <a:r>
              <a:rPr lang="en-GB" sz="4800" dirty="0" smtClean="0"/>
              <a:t>-</a:t>
            </a:r>
            <a:endParaRPr lang="en-GB" sz="4800" dirty="0"/>
          </a:p>
        </p:txBody>
      </p:sp>
    </p:spTree>
    <p:extLst>
      <p:ext uri="{BB962C8B-B14F-4D97-AF65-F5344CB8AC3E}">
        <p14:creationId xmlns:p14="http://schemas.microsoft.com/office/powerpoint/2010/main" val="21675658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 name="Rectangle 3"/>
          <p:cNvSpPr/>
          <p:nvPr/>
        </p:nvSpPr>
        <p:spPr>
          <a:xfrm>
            <a:off x="107092" y="90616"/>
            <a:ext cx="11977816" cy="6647935"/>
          </a:xfrm>
          <a:prstGeom prst="rect">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676" y="5987219"/>
            <a:ext cx="588390" cy="588390"/>
          </a:xfrm>
          <a:prstGeom prst="rect">
            <a:avLst/>
          </a:prstGeom>
        </p:spPr>
      </p:pic>
      <p:sp>
        <p:nvSpPr>
          <p:cNvPr id="6" name="Rectangle 5"/>
          <p:cNvSpPr/>
          <p:nvPr/>
        </p:nvSpPr>
        <p:spPr>
          <a:xfrm>
            <a:off x="189471" y="5905850"/>
            <a:ext cx="5473098" cy="73729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864066" y="6033803"/>
            <a:ext cx="4028302" cy="461665"/>
          </a:xfrm>
          <a:prstGeom prst="rect">
            <a:avLst/>
          </a:prstGeom>
          <a:noFill/>
        </p:spPr>
        <p:txBody>
          <a:bodyPr wrap="square" rtlCol="0">
            <a:spAutoFit/>
          </a:bodyPr>
          <a:lstStyle/>
          <a:p>
            <a:r>
              <a:rPr lang="en-GB" sz="2400" dirty="0" smtClean="0"/>
              <a:t>Subject</a:t>
            </a:r>
            <a:r>
              <a:rPr lang="en-GB" dirty="0" smtClean="0"/>
              <a:t>: </a:t>
            </a:r>
            <a:r>
              <a:rPr lang="en-GB" sz="2400" dirty="0" smtClean="0"/>
              <a:t>Maths </a:t>
            </a:r>
            <a:endParaRPr lang="en-GB" dirty="0"/>
          </a:p>
        </p:txBody>
      </p:sp>
      <p:sp>
        <p:nvSpPr>
          <p:cNvPr id="8" name="Rectangle 7"/>
          <p:cNvSpPr/>
          <p:nvPr/>
        </p:nvSpPr>
        <p:spPr>
          <a:xfrm>
            <a:off x="189471" y="164755"/>
            <a:ext cx="7594114" cy="70021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273361" y="222475"/>
            <a:ext cx="7426334" cy="584775"/>
          </a:xfrm>
          <a:prstGeom prst="rect">
            <a:avLst/>
          </a:prstGeom>
          <a:noFill/>
        </p:spPr>
        <p:txBody>
          <a:bodyPr wrap="square" rtlCol="0">
            <a:spAutoFit/>
          </a:bodyPr>
          <a:lstStyle/>
          <a:p>
            <a:r>
              <a:rPr lang="en-GB" sz="3200" dirty="0" smtClean="0"/>
              <a:t>22.01.2021</a:t>
            </a:r>
            <a:r>
              <a:rPr lang="en-GB" dirty="0" smtClean="0"/>
              <a:t> </a:t>
            </a:r>
            <a:endParaRPr lang="en-GB" dirty="0"/>
          </a:p>
        </p:txBody>
      </p:sp>
      <p:pic>
        <p:nvPicPr>
          <p:cNvPr id="10" name="Picture 9"/>
          <p:cNvPicPr>
            <a:picLocks noChangeAspect="1"/>
          </p:cNvPicPr>
          <p:nvPr/>
        </p:nvPicPr>
        <p:blipFill>
          <a:blip r:embed="rId3"/>
          <a:stretch>
            <a:fillRect/>
          </a:stretch>
        </p:blipFill>
        <p:spPr>
          <a:xfrm>
            <a:off x="553093" y="1728060"/>
            <a:ext cx="2219325" cy="1104900"/>
          </a:xfrm>
          <a:prstGeom prst="rect">
            <a:avLst/>
          </a:prstGeom>
        </p:spPr>
      </p:pic>
      <p:sp>
        <p:nvSpPr>
          <p:cNvPr id="11" name="Rectangle 10"/>
          <p:cNvSpPr/>
          <p:nvPr/>
        </p:nvSpPr>
        <p:spPr>
          <a:xfrm>
            <a:off x="569871" y="2835982"/>
            <a:ext cx="10612654" cy="1752795"/>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635485" y="2832960"/>
            <a:ext cx="10429593" cy="1323439"/>
          </a:xfrm>
          <a:prstGeom prst="rect">
            <a:avLst/>
          </a:prstGeom>
          <a:noFill/>
        </p:spPr>
        <p:txBody>
          <a:bodyPr wrap="square" rtlCol="0">
            <a:spAutoFit/>
          </a:bodyPr>
          <a:lstStyle/>
          <a:p>
            <a:r>
              <a:rPr lang="en-GB" sz="4000" dirty="0" smtClean="0"/>
              <a:t>LO To be able to solve addition and subtraction problems. </a:t>
            </a:r>
            <a:endParaRPr lang="en-GB" sz="4000" dirty="0"/>
          </a:p>
        </p:txBody>
      </p:sp>
      <p:pic>
        <p:nvPicPr>
          <p:cNvPr id="2" name="Picture 1"/>
          <p:cNvPicPr>
            <a:picLocks noChangeAspect="1"/>
          </p:cNvPicPr>
          <p:nvPr/>
        </p:nvPicPr>
        <p:blipFill>
          <a:blip r:embed="rId4"/>
          <a:stretch>
            <a:fillRect/>
          </a:stretch>
        </p:blipFill>
        <p:spPr>
          <a:xfrm>
            <a:off x="4721657" y="5940593"/>
            <a:ext cx="759101" cy="681642"/>
          </a:xfrm>
          <a:prstGeom prst="rect">
            <a:avLst/>
          </a:prstGeom>
        </p:spPr>
      </p:pic>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8898" y="5980303"/>
            <a:ext cx="588390" cy="588390"/>
          </a:xfrm>
          <a:prstGeom prst="rect">
            <a:avLst/>
          </a:prstGeom>
        </p:spPr>
      </p:pic>
      <p:sp>
        <p:nvSpPr>
          <p:cNvPr id="3" name="Rectangle 2"/>
          <p:cNvSpPr/>
          <p:nvPr/>
        </p:nvSpPr>
        <p:spPr>
          <a:xfrm>
            <a:off x="5860994" y="4759494"/>
            <a:ext cx="6096000" cy="646331"/>
          </a:xfrm>
          <a:prstGeom prst="rect">
            <a:avLst/>
          </a:prstGeom>
        </p:spPr>
        <p:txBody>
          <a:bodyPr>
            <a:spAutoFit/>
          </a:bodyPr>
          <a:lstStyle/>
          <a:p>
            <a:r>
              <a:rPr lang="en-GB" dirty="0">
                <a:solidFill>
                  <a:srgbClr val="FF0000"/>
                </a:solidFill>
              </a:rPr>
              <a:t>Go to Times Tables Rock Stars to warm up your number brain before you start your maths activity.  </a:t>
            </a:r>
          </a:p>
        </p:txBody>
      </p:sp>
      <p:pic>
        <p:nvPicPr>
          <p:cNvPr id="14" name="Picture 13"/>
          <p:cNvPicPr>
            <a:picLocks noChangeAspect="1"/>
          </p:cNvPicPr>
          <p:nvPr/>
        </p:nvPicPr>
        <p:blipFill>
          <a:blip r:embed="rId5"/>
          <a:stretch>
            <a:fillRect/>
          </a:stretch>
        </p:blipFill>
        <p:spPr>
          <a:xfrm>
            <a:off x="5921431" y="5578369"/>
            <a:ext cx="6035563" cy="987638"/>
          </a:xfrm>
          <a:prstGeom prst="rect">
            <a:avLst/>
          </a:prstGeom>
        </p:spPr>
      </p:pic>
    </p:spTree>
    <p:extLst>
      <p:ext uri="{BB962C8B-B14F-4D97-AF65-F5344CB8AC3E}">
        <p14:creationId xmlns:p14="http://schemas.microsoft.com/office/powerpoint/2010/main" val="133386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Solve the word problems </a:t>
            </a:r>
            <a:endParaRPr lang="en-GB" dirty="0"/>
          </a:p>
        </p:txBody>
      </p:sp>
      <p:pic>
        <p:nvPicPr>
          <p:cNvPr id="3" name="Picture 2"/>
          <p:cNvPicPr>
            <a:picLocks noChangeAspect="1"/>
          </p:cNvPicPr>
          <p:nvPr/>
        </p:nvPicPr>
        <p:blipFill>
          <a:blip r:embed="rId2"/>
          <a:stretch>
            <a:fillRect/>
          </a:stretch>
        </p:blipFill>
        <p:spPr>
          <a:xfrm>
            <a:off x="699928" y="1519238"/>
            <a:ext cx="3757008" cy="4338637"/>
          </a:xfrm>
          <a:prstGeom prst="rect">
            <a:avLst/>
          </a:prstGeom>
        </p:spPr>
      </p:pic>
      <p:pic>
        <p:nvPicPr>
          <p:cNvPr id="6" name="Picture 5"/>
          <p:cNvPicPr>
            <a:picLocks noChangeAspect="1"/>
          </p:cNvPicPr>
          <p:nvPr/>
        </p:nvPicPr>
        <p:blipFill>
          <a:blip r:embed="rId3"/>
          <a:stretch>
            <a:fillRect/>
          </a:stretch>
        </p:blipFill>
        <p:spPr>
          <a:xfrm>
            <a:off x="6205333" y="1428636"/>
            <a:ext cx="4081149" cy="4519839"/>
          </a:xfrm>
          <a:prstGeom prst="rect">
            <a:avLst/>
          </a:prstGeom>
        </p:spPr>
      </p:pic>
    </p:spTree>
    <p:extLst>
      <p:ext uri="{BB962C8B-B14F-4D97-AF65-F5344CB8AC3E}">
        <p14:creationId xmlns:p14="http://schemas.microsoft.com/office/powerpoint/2010/main" val="28355215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Solve the word problems </a:t>
            </a:r>
            <a:endParaRPr lang="en-GB" dirty="0"/>
          </a:p>
        </p:txBody>
      </p:sp>
      <p:pic>
        <p:nvPicPr>
          <p:cNvPr id="3" name="Picture 2"/>
          <p:cNvPicPr>
            <a:picLocks noChangeAspect="1"/>
          </p:cNvPicPr>
          <p:nvPr/>
        </p:nvPicPr>
        <p:blipFill>
          <a:blip r:embed="rId2"/>
          <a:stretch>
            <a:fillRect/>
          </a:stretch>
        </p:blipFill>
        <p:spPr>
          <a:xfrm>
            <a:off x="7215027" y="1414282"/>
            <a:ext cx="3829106" cy="4272143"/>
          </a:xfrm>
          <a:prstGeom prst="rect">
            <a:avLst/>
          </a:prstGeom>
        </p:spPr>
      </p:pic>
      <p:pic>
        <p:nvPicPr>
          <p:cNvPr id="6" name="Picture 5"/>
          <p:cNvPicPr>
            <a:picLocks noChangeAspect="1"/>
          </p:cNvPicPr>
          <p:nvPr/>
        </p:nvPicPr>
        <p:blipFill>
          <a:blip r:embed="rId3"/>
          <a:stretch>
            <a:fillRect/>
          </a:stretch>
        </p:blipFill>
        <p:spPr>
          <a:xfrm>
            <a:off x="656918" y="1414281"/>
            <a:ext cx="5265931" cy="4272143"/>
          </a:xfrm>
          <a:prstGeom prst="rect">
            <a:avLst/>
          </a:prstGeom>
        </p:spPr>
      </p:pic>
    </p:spTree>
    <p:extLst>
      <p:ext uri="{BB962C8B-B14F-4D97-AF65-F5344CB8AC3E}">
        <p14:creationId xmlns:p14="http://schemas.microsoft.com/office/powerpoint/2010/main" val="4568664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Solve the </a:t>
            </a:r>
            <a:r>
              <a:rPr lang="en-GB" dirty="0" smtClean="0"/>
              <a:t>word problems </a:t>
            </a:r>
            <a:endParaRPr lang="en-GB" dirty="0"/>
          </a:p>
        </p:txBody>
      </p:sp>
      <p:pic>
        <p:nvPicPr>
          <p:cNvPr id="6" name="Picture 5"/>
          <p:cNvPicPr>
            <a:picLocks noChangeAspect="1"/>
          </p:cNvPicPr>
          <p:nvPr/>
        </p:nvPicPr>
        <p:blipFill>
          <a:blip r:embed="rId2"/>
          <a:stretch>
            <a:fillRect/>
          </a:stretch>
        </p:blipFill>
        <p:spPr>
          <a:xfrm>
            <a:off x="633118" y="1585657"/>
            <a:ext cx="4440582" cy="3857881"/>
          </a:xfrm>
          <a:prstGeom prst="rect">
            <a:avLst/>
          </a:prstGeom>
        </p:spPr>
      </p:pic>
    </p:spTree>
    <p:extLst>
      <p:ext uri="{BB962C8B-B14F-4D97-AF65-F5344CB8AC3E}">
        <p14:creationId xmlns:p14="http://schemas.microsoft.com/office/powerpoint/2010/main" val="7002654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04165"/>
            <a:ext cx="5806440" cy="732155"/>
          </a:xfrm>
        </p:spPr>
        <p:txBody>
          <a:bodyPr/>
          <a:lstStyle/>
          <a:p>
            <a:r>
              <a:rPr lang="en-GB" dirty="0" smtClean="0"/>
              <a:t>Try this challenge </a:t>
            </a:r>
            <a:endParaRPr lang="en-GB" dirty="0"/>
          </a:p>
        </p:txBody>
      </p:sp>
      <p:sp>
        <p:nvSpPr>
          <p:cNvPr id="4" name="Rectangle 3"/>
          <p:cNvSpPr/>
          <p:nvPr/>
        </p:nvSpPr>
        <p:spPr>
          <a:xfrm>
            <a:off x="294322" y="1036320"/>
            <a:ext cx="11786235" cy="4832092"/>
          </a:xfrm>
          <a:prstGeom prst="rect">
            <a:avLst/>
          </a:prstGeom>
        </p:spPr>
        <p:txBody>
          <a:bodyPr wrap="square">
            <a:spAutoFit/>
          </a:bodyPr>
          <a:lstStyle/>
          <a:p>
            <a:pPr lvl="0"/>
            <a:endParaRPr lang="en-GB" sz="2800" b="1" u="sng" dirty="0">
              <a:latin typeface="+mj-lt"/>
            </a:endParaRPr>
          </a:p>
          <a:p>
            <a:r>
              <a:rPr lang="en-GB" sz="2800" b="1" dirty="0">
                <a:latin typeface="+mj-lt"/>
              </a:rPr>
              <a:t>Jenny is adding a 3-digit number and a 2-digit number. </a:t>
            </a:r>
          </a:p>
          <a:p>
            <a:endParaRPr lang="en-GB" sz="2800" b="1" dirty="0">
              <a:latin typeface="+mj-lt"/>
            </a:endParaRPr>
          </a:p>
          <a:p>
            <a:pPr marL="171450" indent="-171450">
              <a:buFont typeface="Arial" panose="020B0604020202020204" pitchFamily="34" charset="0"/>
              <a:buChar char="•"/>
            </a:pPr>
            <a:r>
              <a:rPr lang="en-GB" sz="2800" b="1" dirty="0">
                <a:latin typeface="+mj-lt"/>
              </a:rPr>
              <a:t>The 3-digit number has a 5 in the tens column and </a:t>
            </a:r>
          </a:p>
          <a:p>
            <a:r>
              <a:rPr lang="en-GB" sz="2800" b="1" dirty="0">
                <a:latin typeface="+mj-lt"/>
              </a:rPr>
              <a:t>a 4 in the ones column. </a:t>
            </a:r>
          </a:p>
          <a:p>
            <a:pPr marL="171450" indent="-171450">
              <a:buFont typeface="Arial" panose="020B0604020202020204" pitchFamily="34" charset="0"/>
              <a:buChar char="•"/>
            </a:pPr>
            <a:r>
              <a:rPr lang="en-GB" sz="2800" b="1" dirty="0">
                <a:latin typeface="+mj-lt"/>
              </a:rPr>
              <a:t>The 2-digit number has a 7 in the tens column and </a:t>
            </a:r>
          </a:p>
          <a:p>
            <a:r>
              <a:rPr lang="en-GB" sz="2800" b="1" dirty="0">
                <a:latin typeface="+mj-lt"/>
              </a:rPr>
              <a:t>a 6 in the ones column. </a:t>
            </a:r>
          </a:p>
          <a:p>
            <a:endParaRPr lang="en-GB" sz="2800" b="1" dirty="0">
              <a:latin typeface="+mj-lt"/>
            </a:endParaRPr>
          </a:p>
          <a:p>
            <a:r>
              <a:rPr lang="en-GB" sz="2800" b="1" dirty="0">
                <a:latin typeface="+mj-lt"/>
              </a:rPr>
              <a:t>Zara thinks the answer will have a 2 in the tens column and a 0 in the ones column. </a:t>
            </a:r>
          </a:p>
          <a:p>
            <a:endParaRPr lang="en-GB" sz="2800" b="1" dirty="0">
              <a:latin typeface="+mj-lt"/>
            </a:endParaRPr>
          </a:p>
          <a:p>
            <a:r>
              <a:rPr lang="en-GB" sz="2800" b="1" dirty="0">
                <a:latin typeface="+mj-lt"/>
              </a:rPr>
              <a:t>Is she correct? Explain your answer.</a:t>
            </a:r>
          </a:p>
        </p:txBody>
      </p:sp>
    </p:spTree>
    <p:extLst>
      <p:ext uri="{BB962C8B-B14F-4D97-AF65-F5344CB8AC3E}">
        <p14:creationId xmlns:p14="http://schemas.microsoft.com/office/powerpoint/2010/main" val="1710014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Can you use the place value counters in the grid to work out the answer and write the calculation? Remember to start with the ones</a:t>
            </a:r>
            <a:endParaRPr lang="en-GB" dirty="0"/>
          </a:p>
        </p:txBody>
      </p:sp>
      <p:pic>
        <p:nvPicPr>
          <p:cNvPr id="4" name="Content Placeholder 3"/>
          <p:cNvPicPr>
            <a:picLocks noGrp="1" noChangeAspect="1"/>
          </p:cNvPicPr>
          <p:nvPr>
            <p:ph idx="1"/>
          </p:nvPr>
        </p:nvPicPr>
        <p:blipFill rotWithShape="1">
          <a:blip r:embed="rId2"/>
          <a:srcRect l="24811"/>
          <a:stretch/>
        </p:blipFill>
        <p:spPr>
          <a:xfrm>
            <a:off x="1505243" y="2219559"/>
            <a:ext cx="7514424" cy="2905476"/>
          </a:xfrm>
          <a:prstGeom prst="rect">
            <a:avLst/>
          </a:prstGeom>
        </p:spPr>
      </p:pic>
      <p:sp>
        <p:nvSpPr>
          <p:cNvPr id="6" name="TextBox 5"/>
          <p:cNvSpPr txBox="1"/>
          <p:nvPr/>
        </p:nvSpPr>
        <p:spPr>
          <a:xfrm>
            <a:off x="838200" y="3672297"/>
            <a:ext cx="1336431" cy="769441"/>
          </a:xfrm>
          <a:prstGeom prst="rect">
            <a:avLst/>
          </a:prstGeom>
          <a:noFill/>
        </p:spPr>
        <p:txBody>
          <a:bodyPr wrap="square" rtlCol="0">
            <a:spAutoFit/>
          </a:bodyPr>
          <a:lstStyle/>
          <a:p>
            <a:r>
              <a:rPr lang="en-GB" sz="4400" dirty="0" smtClean="0"/>
              <a:t>+</a:t>
            </a:r>
            <a:endParaRPr lang="en-GB" sz="2800" dirty="0"/>
          </a:p>
        </p:txBody>
      </p:sp>
    </p:spTree>
    <p:extLst>
      <p:ext uri="{BB962C8B-B14F-4D97-AF65-F5344CB8AC3E}">
        <p14:creationId xmlns:p14="http://schemas.microsoft.com/office/powerpoint/2010/main" val="802461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did you do?</a:t>
            </a:r>
            <a:endParaRPr lang="en-GB" dirty="0"/>
          </a:p>
        </p:txBody>
      </p:sp>
      <p:pic>
        <p:nvPicPr>
          <p:cNvPr id="4" name="Content Placeholder 3"/>
          <p:cNvPicPr>
            <a:picLocks noGrp="1" noChangeAspect="1"/>
          </p:cNvPicPr>
          <p:nvPr>
            <p:ph idx="1"/>
          </p:nvPr>
        </p:nvPicPr>
        <p:blipFill rotWithShape="1">
          <a:blip r:embed="rId2"/>
          <a:srcRect l="24510"/>
          <a:stretch/>
        </p:blipFill>
        <p:spPr>
          <a:xfrm>
            <a:off x="835218" y="2044826"/>
            <a:ext cx="5260782" cy="2025991"/>
          </a:xfrm>
          <a:prstGeom prst="rect">
            <a:avLst/>
          </a:prstGeom>
        </p:spPr>
      </p:pic>
      <p:sp>
        <p:nvSpPr>
          <p:cNvPr id="5" name="TextBox 4"/>
          <p:cNvSpPr txBox="1"/>
          <p:nvPr/>
        </p:nvSpPr>
        <p:spPr>
          <a:xfrm>
            <a:off x="8087265" y="4744589"/>
            <a:ext cx="3705297" cy="646331"/>
          </a:xfrm>
          <a:prstGeom prst="rect">
            <a:avLst/>
          </a:prstGeom>
          <a:noFill/>
        </p:spPr>
        <p:txBody>
          <a:bodyPr wrap="square" rtlCol="0">
            <a:spAutoFit/>
          </a:bodyPr>
          <a:lstStyle/>
          <a:p>
            <a:r>
              <a:rPr lang="en-GB" sz="3600" dirty="0" smtClean="0"/>
              <a:t>242+213=455</a:t>
            </a:r>
          </a:p>
        </p:txBody>
      </p:sp>
      <p:sp>
        <p:nvSpPr>
          <p:cNvPr id="7" name="Rectangle 6"/>
          <p:cNvSpPr/>
          <p:nvPr/>
        </p:nvSpPr>
        <p:spPr>
          <a:xfrm>
            <a:off x="8087265" y="2044826"/>
            <a:ext cx="2265752" cy="1815882"/>
          </a:xfrm>
          <a:prstGeom prst="rect">
            <a:avLst/>
          </a:prstGeom>
        </p:spPr>
        <p:txBody>
          <a:bodyPr wrap="square">
            <a:spAutoFit/>
          </a:bodyPr>
          <a:lstStyle/>
          <a:p>
            <a:r>
              <a:rPr lang="en-GB" sz="2800" dirty="0" smtClean="0"/>
              <a:t> </a:t>
            </a:r>
            <a:r>
              <a:rPr lang="en-GB" sz="2800" dirty="0"/>
              <a:t>H  T O</a:t>
            </a:r>
          </a:p>
          <a:p>
            <a:r>
              <a:rPr lang="en-GB" sz="2800" dirty="0"/>
              <a:t> </a:t>
            </a:r>
            <a:r>
              <a:rPr lang="en-GB" sz="2800" dirty="0" smtClean="0"/>
              <a:t> 2  4  2</a:t>
            </a:r>
          </a:p>
          <a:p>
            <a:r>
              <a:rPr lang="en-GB" sz="2800" dirty="0" smtClean="0"/>
              <a:t>  2  1  3</a:t>
            </a:r>
            <a:endParaRPr lang="en-GB" sz="2800" dirty="0"/>
          </a:p>
          <a:p>
            <a:r>
              <a:rPr lang="en-GB" sz="2800" dirty="0" smtClean="0"/>
              <a:t>  4  5  5</a:t>
            </a:r>
            <a:endParaRPr lang="en-GB" dirty="0"/>
          </a:p>
        </p:txBody>
      </p:sp>
      <p:cxnSp>
        <p:nvCxnSpPr>
          <p:cNvPr id="8" name="Straight Connector 7"/>
          <p:cNvCxnSpPr/>
          <p:nvPr/>
        </p:nvCxnSpPr>
        <p:spPr>
          <a:xfrm>
            <a:off x="8266443" y="3812119"/>
            <a:ext cx="127145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266444" y="3401758"/>
            <a:ext cx="127145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22031" y="2952767"/>
            <a:ext cx="1336431" cy="584775"/>
          </a:xfrm>
          <a:prstGeom prst="rect">
            <a:avLst/>
          </a:prstGeom>
          <a:noFill/>
        </p:spPr>
        <p:txBody>
          <a:bodyPr wrap="square" rtlCol="0">
            <a:spAutoFit/>
          </a:bodyPr>
          <a:lstStyle/>
          <a:p>
            <a:r>
              <a:rPr lang="en-GB" sz="3200" dirty="0" smtClean="0"/>
              <a:t>+</a:t>
            </a:r>
            <a:endParaRPr lang="en-GB" dirty="0"/>
          </a:p>
        </p:txBody>
      </p:sp>
      <p:sp>
        <p:nvSpPr>
          <p:cNvPr id="11" name="TextBox 10"/>
          <p:cNvSpPr txBox="1"/>
          <p:nvPr/>
        </p:nvSpPr>
        <p:spPr>
          <a:xfrm>
            <a:off x="7883710" y="2693574"/>
            <a:ext cx="1336431" cy="584775"/>
          </a:xfrm>
          <a:prstGeom prst="rect">
            <a:avLst/>
          </a:prstGeom>
          <a:noFill/>
        </p:spPr>
        <p:txBody>
          <a:bodyPr wrap="square" rtlCol="0">
            <a:spAutoFit/>
          </a:bodyPr>
          <a:lstStyle/>
          <a:p>
            <a:r>
              <a:rPr lang="en-GB" sz="3200" dirty="0" smtClean="0"/>
              <a:t>+</a:t>
            </a:r>
            <a:endParaRPr lang="en-GB" dirty="0"/>
          </a:p>
        </p:txBody>
      </p:sp>
    </p:spTree>
    <p:extLst>
      <p:ext uri="{BB962C8B-B14F-4D97-AF65-F5344CB8AC3E}">
        <p14:creationId xmlns:p14="http://schemas.microsoft.com/office/powerpoint/2010/main" val="4052972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Remember to always set out the numbers correctly in column addition </a:t>
            </a:r>
            <a:endParaRPr lang="en-GB" dirty="0"/>
          </a:p>
        </p:txBody>
      </p:sp>
      <p:sp>
        <p:nvSpPr>
          <p:cNvPr id="4" name="TextBox 3"/>
          <p:cNvSpPr txBox="1"/>
          <p:nvPr/>
        </p:nvSpPr>
        <p:spPr>
          <a:xfrm>
            <a:off x="838200" y="2134466"/>
            <a:ext cx="2599509" cy="1569660"/>
          </a:xfrm>
          <a:prstGeom prst="rect">
            <a:avLst/>
          </a:prstGeom>
          <a:noFill/>
        </p:spPr>
        <p:txBody>
          <a:bodyPr wrap="square" rtlCol="0">
            <a:spAutoFit/>
          </a:bodyPr>
          <a:lstStyle/>
          <a:p>
            <a:r>
              <a:rPr lang="en-GB" sz="2400" dirty="0" smtClean="0"/>
              <a:t>H  T O</a:t>
            </a:r>
          </a:p>
          <a:p>
            <a:r>
              <a:rPr lang="en-GB" sz="2400" dirty="0" smtClean="0"/>
              <a:t>7 2   1</a:t>
            </a:r>
          </a:p>
          <a:p>
            <a:r>
              <a:rPr lang="en-GB" sz="2400" dirty="0" smtClean="0"/>
              <a:t>2  3  5</a:t>
            </a:r>
          </a:p>
          <a:p>
            <a:r>
              <a:rPr lang="en-GB" sz="2400" dirty="0"/>
              <a:t> </a:t>
            </a:r>
          </a:p>
        </p:txBody>
      </p:sp>
      <p:cxnSp>
        <p:nvCxnSpPr>
          <p:cNvPr id="6" name="Straight Connector 5"/>
          <p:cNvCxnSpPr/>
          <p:nvPr/>
        </p:nvCxnSpPr>
        <p:spPr>
          <a:xfrm>
            <a:off x="838200" y="3344092"/>
            <a:ext cx="92963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200" y="4254139"/>
            <a:ext cx="1606732" cy="1569660"/>
          </a:xfrm>
          <a:prstGeom prst="rect">
            <a:avLst/>
          </a:prstGeom>
          <a:noFill/>
        </p:spPr>
        <p:txBody>
          <a:bodyPr wrap="square" rtlCol="0">
            <a:spAutoFit/>
          </a:bodyPr>
          <a:lstStyle/>
          <a:p>
            <a:r>
              <a:rPr lang="en-GB" sz="2400" dirty="0" smtClean="0"/>
              <a:t> H  T  O</a:t>
            </a:r>
          </a:p>
          <a:p>
            <a:r>
              <a:rPr lang="en-GB" sz="2400" dirty="0" smtClean="0"/>
              <a:t> 4   2  1</a:t>
            </a:r>
          </a:p>
          <a:p>
            <a:r>
              <a:rPr lang="en-GB" sz="2400" dirty="0"/>
              <a:t> </a:t>
            </a:r>
            <a:r>
              <a:rPr lang="en-GB" sz="2400" dirty="0" smtClean="0"/>
              <a:t>3   4  8</a:t>
            </a:r>
          </a:p>
          <a:p>
            <a:endParaRPr lang="en-GB" sz="2400" dirty="0"/>
          </a:p>
        </p:txBody>
      </p:sp>
      <p:cxnSp>
        <p:nvCxnSpPr>
          <p:cNvPr id="9" name="Straight Connector 8"/>
          <p:cNvCxnSpPr/>
          <p:nvPr/>
        </p:nvCxnSpPr>
        <p:spPr>
          <a:xfrm>
            <a:off x="988421" y="5823799"/>
            <a:ext cx="77941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988422" y="5413438"/>
            <a:ext cx="77941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64024" y="4821419"/>
            <a:ext cx="1254034" cy="461665"/>
          </a:xfrm>
          <a:prstGeom prst="rect">
            <a:avLst/>
          </a:prstGeom>
          <a:noFill/>
        </p:spPr>
        <p:txBody>
          <a:bodyPr wrap="square" rtlCol="0">
            <a:spAutoFit/>
          </a:bodyPr>
          <a:lstStyle/>
          <a:p>
            <a:r>
              <a:rPr lang="en-GB" sz="2400" dirty="0" smtClean="0"/>
              <a:t>+</a:t>
            </a:r>
            <a:endParaRPr lang="en-GB" dirty="0"/>
          </a:p>
        </p:txBody>
      </p:sp>
      <p:sp>
        <p:nvSpPr>
          <p:cNvPr id="15" name="TextBox 14"/>
          <p:cNvSpPr txBox="1"/>
          <p:nvPr/>
        </p:nvSpPr>
        <p:spPr>
          <a:xfrm>
            <a:off x="4019006" y="2028347"/>
            <a:ext cx="2076994" cy="1846659"/>
          </a:xfrm>
          <a:prstGeom prst="rect">
            <a:avLst/>
          </a:prstGeom>
          <a:noFill/>
        </p:spPr>
        <p:txBody>
          <a:bodyPr wrap="square" rtlCol="0">
            <a:spAutoFit/>
          </a:bodyPr>
          <a:lstStyle/>
          <a:p>
            <a:r>
              <a:rPr lang="en-GB" sz="2400" dirty="0" smtClean="0"/>
              <a:t> H  </a:t>
            </a:r>
            <a:r>
              <a:rPr lang="en-GB" sz="2400" dirty="0"/>
              <a:t>T O</a:t>
            </a:r>
          </a:p>
          <a:p>
            <a:r>
              <a:rPr lang="en-GB" sz="2400" dirty="0" smtClean="0"/>
              <a:t> 7  </a:t>
            </a:r>
            <a:r>
              <a:rPr lang="en-GB" sz="2400" dirty="0"/>
              <a:t>2  1</a:t>
            </a:r>
          </a:p>
          <a:p>
            <a:r>
              <a:rPr lang="en-GB" sz="2400" dirty="0"/>
              <a:t> </a:t>
            </a:r>
            <a:r>
              <a:rPr lang="en-GB" sz="2400" dirty="0" smtClean="0"/>
              <a:t>2  </a:t>
            </a:r>
            <a:r>
              <a:rPr lang="en-GB" sz="2400" dirty="0"/>
              <a:t>3  5</a:t>
            </a:r>
          </a:p>
          <a:p>
            <a:r>
              <a:rPr lang="en-GB" sz="2400" dirty="0" smtClean="0"/>
              <a:t> </a:t>
            </a:r>
            <a:r>
              <a:rPr lang="en-GB" sz="2400" dirty="0"/>
              <a:t>9  5  6</a:t>
            </a:r>
          </a:p>
          <a:p>
            <a:endParaRPr lang="en-GB" dirty="0"/>
          </a:p>
        </p:txBody>
      </p:sp>
      <p:cxnSp>
        <p:nvCxnSpPr>
          <p:cNvPr id="16" name="Straight Connector 15"/>
          <p:cNvCxnSpPr/>
          <p:nvPr/>
        </p:nvCxnSpPr>
        <p:spPr>
          <a:xfrm>
            <a:off x="4214948" y="3182511"/>
            <a:ext cx="84255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214947" y="3600995"/>
            <a:ext cx="84255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019006" y="4293489"/>
            <a:ext cx="6096000" cy="1569660"/>
          </a:xfrm>
          <a:prstGeom prst="rect">
            <a:avLst/>
          </a:prstGeom>
        </p:spPr>
        <p:txBody>
          <a:bodyPr>
            <a:spAutoFit/>
          </a:bodyPr>
          <a:lstStyle/>
          <a:p>
            <a:r>
              <a:rPr lang="en-GB" sz="2400" dirty="0" smtClean="0"/>
              <a:t> </a:t>
            </a:r>
            <a:r>
              <a:rPr lang="en-GB" sz="2400" dirty="0"/>
              <a:t>H  T  O</a:t>
            </a:r>
          </a:p>
          <a:p>
            <a:r>
              <a:rPr lang="en-GB" sz="2400" dirty="0"/>
              <a:t> </a:t>
            </a:r>
            <a:r>
              <a:rPr lang="en-GB" sz="2400" dirty="0" smtClean="0"/>
              <a:t>4   </a:t>
            </a:r>
            <a:r>
              <a:rPr lang="en-GB" sz="2400" dirty="0"/>
              <a:t>2  1</a:t>
            </a:r>
          </a:p>
          <a:p>
            <a:r>
              <a:rPr lang="en-GB" sz="2400" dirty="0"/>
              <a:t> </a:t>
            </a:r>
            <a:r>
              <a:rPr lang="en-GB" sz="2400" dirty="0" smtClean="0"/>
              <a:t>3   </a:t>
            </a:r>
            <a:r>
              <a:rPr lang="en-GB" sz="2400" dirty="0"/>
              <a:t>4  8</a:t>
            </a:r>
          </a:p>
          <a:p>
            <a:r>
              <a:rPr lang="en-GB" sz="2400" dirty="0" smtClean="0"/>
              <a:t>  7  6  9</a:t>
            </a:r>
            <a:endParaRPr lang="en-GB" sz="2400" dirty="0"/>
          </a:p>
        </p:txBody>
      </p:sp>
      <p:cxnSp>
        <p:nvCxnSpPr>
          <p:cNvPr id="19" name="Straight Connector 18"/>
          <p:cNvCxnSpPr/>
          <p:nvPr/>
        </p:nvCxnSpPr>
        <p:spPr>
          <a:xfrm>
            <a:off x="4214947" y="5823799"/>
            <a:ext cx="84255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214948" y="5413438"/>
            <a:ext cx="84255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444932" y="2919296"/>
            <a:ext cx="1382485"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444932" y="5054118"/>
            <a:ext cx="1382485"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38200" y="3704126"/>
            <a:ext cx="92963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244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97523" y="716817"/>
            <a:ext cx="9276471" cy="253853"/>
          </a:xfrm>
        </p:spPr>
        <p:txBody>
          <a:bodyPr>
            <a:noAutofit/>
          </a:bodyPr>
          <a:lstStyle/>
          <a:p>
            <a:r>
              <a:rPr lang="en-GB" sz="3600" dirty="0" smtClean="0"/>
              <a:t>Using column addition complete the calculations</a:t>
            </a:r>
            <a:endParaRPr lang="en-GB" sz="3600" dirty="0"/>
          </a:p>
        </p:txBody>
      </p:sp>
      <p:sp>
        <p:nvSpPr>
          <p:cNvPr id="3" name="Content Placeholder 2"/>
          <p:cNvSpPr>
            <a:spLocks noGrp="1"/>
          </p:cNvSpPr>
          <p:nvPr>
            <p:ph idx="1"/>
          </p:nvPr>
        </p:nvSpPr>
        <p:spPr>
          <a:xfrm>
            <a:off x="824132" y="1477107"/>
            <a:ext cx="3832274" cy="3713871"/>
          </a:xfrm>
        </p:spPr>
        <p:txBody>
          <a:bodyPr>
            <a:noAutofit/>
          </a:bodyPr>
          <a:lstStyle/>
          <a:p>
            <a:pPr marL="514350" indent="-514350">
              <a:buAutoNum type="arabicPeriod"/>
            </a:pPr>
            <a:r>
              <a:rPr lang="en-GB" dirty="0" smtClean="0"/>
              <a:t>327+141=</a:t>
            </a:r>
          </a:p>
          <a:p>
            <a:pPr marL="514350" indent="-514350">
              <a:buAutoNum type="arabicPeriod"/>
            </a:pPr>
            <a:r>
              <a:rPr lang="en-GB" dirty="0"/>
              <a:t>2</a:t>
            </a:r>
            <a:r>
              <a:rPr lang="en-GB" dirty="0" smtClean="0"/>
              <a:t>14+547=</a:t>
            </a:r>
          </a:p>
          <a:p>
            <a:pPr marL="514350" indent="-514350">
              <a:buAutoNum type="arabicPeriod"/>
            </a:pPr>
            <a:r>
              <a:rPr lang="en-GB" dirty="0" smtClean="0"/>
              <a:t>144+522=</a:t>
            </a:r>
          </a:p>
          <a:p>
            <a:pPr marL="514350" indent="-514350">
              <a:buAutoNum type="arabicPeriod"/>
            </a:pPr>
            <a:r>
              <a:rPr lang="en-GB" dirty="0"/>
              <a:t>3</a:t>
            </a:r>
            <a:r>
              <a:rPr lang="en-GB" dirty="0" smtClean="0"/>
              <a:t>14+659=</a:t>
            </a:r>
          </a:p>
          <a:p>
            <a:pPr marL="514350" indent="-514350">
              <a:buAutoNum type="arabicPeriod"/>
            </a:pPr>
            <a:r>
              <a:rPr lang="en-GB" dirty="0" smtClean="0"/>
              <a:t>415+243=</a:t>
            </a:r>
          </a:p>
        </p:txBody>
      </p:sp>
      <p:sp>
        <p:nvSpPr>
          <p:cNvPr id="4" name="TextBox 3"/>
          <p:cNvSpPr txBox="1"/>
          <p:nvPr/>
        </p:nvSpPr>
        <p:spPr>
          <a:xfrm>
            <a:off x="792626" y="3970870"/>
            <a:ext cx="5381897" cy="954107"/>
          </a:xfrm>
          <a:prstGeom prst="rect">
            <a:avLst/>
          </a:prstGeom>
          <a:noFill/>
        </p:spPr>
        <p:txBody>
          <a:bodyPr wrap="square" rtlCol="0">
            <a:spAutoFit/>
          </a:bodyPr>
          <a:lstStyle/>
          <a:p>
            <a:pPr marL="342900" indent="-342900">
              <a:buAutoNum type="arabicPeriod" startAt="6"/>
            </a:pPr>
            <a:r>
              <a:rPr lang="en-GB" sz="2800" dirty="0" smtClean="0"/>
              <a:t> 114+825=</a:t>
            </a:r>
          </a:p>
          <a:p>
            <a:pPr marL="342900" indent="-342900">
              <a:buAutoNum type="arabicPeriod" startAt="6"/>
            </a:pPr>
            <a:endParaRPr lang="en-GB" sz="2800" dirty="0"/>
          </a:p>
        </p:txBody>
      </p:sp>
      <p:pic>
        <p:nvPicPr>
          <p:cNvPr id="5" name="Picture 4"/>
          <p:cNvPicPr>
            <a:picLocks noChangeAspect="1"/>
          </p:cNvPicPr>
          <p:nvPr/>
        </p:nvPicPr>
        <p:blipFill>
          <a:blip r:embed="rId2"/>
          <a:stretch>
            <a:fillRect/>
          </a:stretch>
        </p:blipFill>
        <p:spPr>
          <a:xfrm>
            <a:off x="4937719" y="1477107"/>
            <a:ext cx="4305901" cy="3372321"/>
          </a:xfrm>
          <a:prstGeom prst="rect">
            <a:avLst/>
          </a:prstGeom>
        </p:spPr>
      </p:pic>
      <p:sp>
        <p:nvSpPr>
          <p:cNvPr id="6" name="Rectangle 5"/>
          <p:cNvSpPr/>
          <p:nvPr/>
        </p:nvSpPr>
        <p:spPr>
          <a:xfrm>
            <a:off x="4937719" y="1477107"/>
            <a:ext cx="391519" cy="2986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4956976" y="1441768"/>
            <a:ext cx="916976" cy="369332"/>
          </a:xfrm>
          <a:prstGeom prst="rect">
            <a:avLst/>
          </a:prstGeom>
          <a:noFill/>
        </p:spPr>
        <p:txBody>
          <a:bodyPr wrap="square" rtlCol="0">
            <a:spAutoFit/>
          </a:bodyPr>
          <a:lstStyle/>
          <a:p>
            <a:r>
              <a:rPr lang="en-GB" dirty="0" smtClean="0"/>
              <a:t>7.</a:t>
            </a:r>
            <a:endParaRPr lang="en-GB" dirty="0"/>
          </a:p>
        </p:txBody>
      </p:sp>
      <p:sp>
        <p:nvSpPr>
          <p:cNvPr id="8" name="Rectangle 7"/>
          <p:cNvSpPr/>
          <p:nvPr/>
        </p:nvSpPr>
        <p:spPr>
          <a:xfrm>
            <a:off x="5157788" y="2328863"/>
            <a:ext cx="1016735" cy="24003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17718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99761" y="584993"/>
            <a:ext cx="4305901" cy="3419952"/>
          </a:xfrm>
          <a:prstGeom prst="rect">
            <a:avLst/>
          </a:prstGeom>
        </p:spPr>
      </p:pic>
      <p:sp>
        <p:nvSpPr>
          <p:cNvPr id="5" name="Rectangle 4"/>
          <p:cNvSpPr/>
          <p:nvPr/>
        </p:nvSpPr>
        <p:spPr>
          <a:xfrm>
            <a:off x="500063" y="571500"/>
            <a:ext cx="400050" cy="2857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99761" y="529709"/>
            <a:ext cx="957262" cy="369332"/>
          </a:xfrm>
          <a:prstGeom prst="rect">
            <a:avLst/>
          </a:prstGeom>
          <a:noFill/>
        </p:spPr>
        <p:txBody>
          <a:bodyPr wrap="square" rtlCol="0">
            <a:spAutoFit/>
          </a:bodyPr>
          <a:lstStyle/>
          <a:p>
            <a:r>
              <a:rPr lang="en-GB" dirty="0" smtClean="0"/>
              <a:t>8.</a:t>
            </a:r>
            <a:endParaRPr lang="en-GB" dirty="0"/>
          </a:p>
        </p:txBody>
      </p:sp>
      <p:pic>
        <p:nvPicPr>
          <p:cNvPr id="7" name="Picture 6"/>
          <p:cNvPicPr>
            <a:picLocks noChangeAspect="1"/>
          </p:cNvPicPr>
          <p:nvPr/>
        </p:nvPicPr>
        <p:blipFill>
          <a:blip r:embed="rId3"/>
          <a:stretch>
            <a:fillRect/>
          </a:stretch>
        </p:blipFill>
        <p:spPr>
          <a:xfrm>
            <a:off x="6119602" y="584993"/>
            <a:ext cx="4060717" cy="5543201"/>
          </a:xfrm>
          <a:prstGeom prst="rect">
            <a:avLst/>
          </a:prstGeom>
        </p:spPr>
      </p:pic>
    </p:spTree>
    <p:extLst>
      <p:ext uri="{BB962C8B-B14F-4D97-AF65-F5344CB8AC3E}">
        <p14:creationId xmlns:p14="http://schemas.microsoft.com/office/powerpoint/2010/main" val="48650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Try this challenge</a:t>
            </a:r>
            <a:endParaRPr lang="en-GB" dirty="0"/>
          </a:p>
        </p:txBody>
      </p:sp>
      <p:pic>
        <p:nvPicPr>
          <p:cNvPr id="4" name="Picture 3"/>
          <p:cNvPicPr>
            <a:picLocks noChangeAspect="1"/>
          </p:cNvPicPr>
          <p:nvPr/>
        </p:nvPicPr>
        <p:blipFill rotWithShape="1">
          <a:blip r:embed="rId2"/>
          <a:srcRect b="13441"/>
          <a:stretch/>
        </p:blipFill>
        <p:spPr>
          <a:xfrm>
            <a:off x="838200" y="1839622"/>
            <a:ext cx="4912011" cy="3507052"/>
          </a:xfrm>
          <a:prstGeom prst="rect">
            <a:avLst/>
          </a:prstGeom>
        </p:spPr>
      </p:pic>
      <p:pic>
        <p:nvPicPr>
          <p:cNvPr id="5" name="Picture 4"/>
          <p:cNvPicPr>
            <a:picLocks noChangeAspect="1"/>
          </p:cNvPicPr>
          <p:nvPr/>
        </p:nvPicPr>
        <p:blipFill rotWithShape="1">
          <a:blip r:embed="rId2"/>
          <a:srcRect l="-1" t="86558" r="79437" b="7972"/>
          <a:stretch/>
        </p:blipFill>
        <p:spPr>
          <a:xfrm>
            <a:off x="838200" y="5346674"/>
            <a:ext cx="1116338" cy="244948"/>
          </a:xfrm>
          <a:prstGeom prst="rect">
            <a:avLst/>
          </a:prstGeom>
        </p:spPr>
      </p:pic>
      <p:sp>
        <p:nvSpPr>
          <p:cNvPr id="3" name="Rectangle 2"/>
          <p:cNvSpPr/>
          <p:nvPr/>
        </p:nvSpPr>
        <p:spPr>
          <a:xfrm>
            <a:off x="1786597" y="2686928"/>
            <a:ext cx="1364566" cy="2067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40955" y="3239205"/>
            <a:ext cx="647114" cy="707886"/>
          </a:xfrm>
          <a:prstGeom prst="rect">
            <a:avLst/>
          </a:prstGeom>
          <a:noFill/>
        </p:spPr>
        <p:txBody>
          <a:bodyPr wrap="square" rtlCol="0">
            <a:spAutoFit/>
          </a:bodyPr>
          <a:lstStyle/>
          <a:p>
            <a:r>
              <a:rPr lang="en-GB" sz="4000" dirty="0" smtClean="0"/>
              <a:t>+</a:t>
            </a:r>
            <a:endParaRPr lang="en-GB" sz="4000" dirty="0"/>
          </a:p>
        </p:txBody>
      </p:sp>
      <p:sp>
        <p:nvSpPr>
          <p:cNvPr id="6" name="Rectangle 5"/>
          <p:cNvSpPr/>
          <p:nvPr/>
        </p:nvSpPr>
        <p:spPr>
          <a:xfrm>
            <a:off x="3886200" y="3520440"/>
            <a:ext cx="335280" cy="426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3886200" y="3485426"/>
            <a:ext cx="716280" cy="461665"/>
          </a:xfrm>
          <a:prstGeom prst="rect">
            <a:avLst/>
          </a:prstGeom>
          <a:noFill/>
        </p:spPr>
        <p:txBody>
          <a:bodyPr wrap="square" rtlCol="0">
            <a:spAutoFit/>
          </a:bodyPr>
          <a:lstStyle/>
          <a:p>
            <a:r>
              <a:rPr lang="en-GB" sz="2400" b="1" dirty="0" smtClean="0"/>
              <a:t>5</a:t>
            </a:r>
            <a:endParaRPr lang="en-GB" sz="2400" b="1" dirty="0"/>
          </a:p>
        </p:txBody>
      </p:sp>
    </p:spTree>
    <p:extLst>
      <p:ext uri="{BB962C8B-B14F-4D97-AF65-F5344CB8AC3E}">
        <p14:creationId xmlns:p14="http://schemas.microsoft.com/office/powerpoint/2010/main" val="2912349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TotalTime>
  <Words>997</Words>
  <Application>Microsoft Office PowerPoint</Application>
  <PresentationFormat>Widescreen</PresentationFormat>
  <Paragraphs>176</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PowerPoint Presentation</vt:lpstr>
      <vt:lpstr>Look at the place value grid below and use the counters to help you work out the calculation – remember to always start with the ones  </vt:lpstr>
      <vt:lpstr>How did you do?</vt:lpstr>
      <vt:lpstr>Can you use the place value counters in the grid to work out the answer and write the calculation? Remember to start with the ones</vt:lpstr>
      <vt:lpstr>How did you do?</vt:lpstr>
      <vt:lpstr>Remember to always set out the numbers correctly in column addition </vt:lpstr>
      <vt:lpstr>Using column addition complete the calculations</vt:lpstr>
      <vt:lpstr>PowerPoint Presentation</vt:lpstr>
      <vt:lpstr>Try this challenge</vt:lpstr>
      <vt:lpstr>PowerPoint Presentation</vt:lpstr>
      <vt:lpstr>PowerPoint Presentation</vt:lpstr>
      <vt:lpstr>PowerPoint Presentation</vt:lpstr>
      <vt:lpstr>PowerPoint Presentation</vt:lpstr>
      <vt:lpstr>PowerPoint Presentation</vt:lpstr>
      <vt:lpstr>Using the column addition method solve these calculations.</vt:lpstr>
      <vt:lpstr>PowerPoint Presentation</vt:lpstr>
      <vt:lpstr>PowerPoint Presentation</vt:lpstr>
      <vt:lpstr>Look at the place value grid below and use the counters to help you work out the calculation – remember to always start with the ones </vt:lpstr>
      <vt:lpstr>Starting with the ones column work out the calculations </vt:lpstr>
      <vt:lpstr>PowerPoint Presentation</vt:lpstr>
      <vt:lpstr>Using column subtraction complete the calculations </vt:lpstr>
      <vt:lpstr>PowerPoint Presentation</vt:lpstr>
      <vt:lpstr>Try this challenge </vt:lpstr>
      <vt:lpstr>PowerPoint Presentation</vt:lpstr>
      <vt:lpstr>When we do column subtraction its really important to write the calculation the correct way around so that the smaller number goes on the bottom</vt:lpstr>
      <vt:lpstr>Always start with the ones. Look carefully though! There aren’t enough ones  to subtract from so we need to exchange one 10 for ten 1s. So instead of 2-4 I changes to 12-4 </vt:lpstr>
      <vt:lpstr>PowerPoint Presentation</vt:lpstr>
      <vt:lpstr>Have a try at this calculation. You will need to exchange in the hundreds column. </vt:lpstr>
      <vt:lpstr>Complete the calculations</vt:lpstr>
      <vt:lpstr>Try this challenge </vt:lpstr>
      <vt:lpstr>PowerPoint Presentation</vt:lpstr>
      <vt:lpstr>Solve the word problems </vt:lpstr>
      <vt:lpstr>Solve the word problems </vt:lpstr>
      <vt:lpstr>Solve the word problems </vt:lpstr>
      <vt:lpstr>Try this challenge </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Sally-Jo Harkness</dc:creator>
  <cp:lastModifiedBy>Sally-Jo Harkness</cp:lastModifiedBy>
  <cp:revision>76</cp:revision>
  <dcterms:created xsi:type="dcterms:W3CDTF">2021-01-11T09:54:41Z</dcterms:created>
  <dcterms:modified xsi:type="dcterms:W3CDTF">2021-01-15T09:39:04Z</dcterms:modified>
</cp:coreProperties>
</file>