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5" r:id="rId2"/>
    <p:sldId id="257" r:id="rId3"/>
    <p:sldId id="311" r:id="rId4"/>
    <p:sldId id="412" r:id="rId5"/>
    <p:sldId id="413" r:id="rId6"/>
    <p:sldId id="419" r:id="rId7"/>
    <p:sldId id="354" r:id="rId8"/>
    <p:sldId id="404" r:id="rId9"/>
    <p:sldId id="414" r:id="rId10"/>
    <p:sldId id="415" r:id="rId11"/>
    <p:sldId id="416" r:id="rId12"/>
    <p:sldId id="417" r:id="rId13"/>
    <p:sldId id="418" r:id="rId14"/>
    <p:sldId id="420" r:id="rId15"/>
    <p:sldId id="421" r:id="rId16"/>
    <p:sldId id="303" r:id="rId17"/>
    <p:sldId id="305" r:id="rId18"/>
    <p:sldId id="411" r:id="rId19"/>
    <p:sldId id="359" r:id="rId20"/>
    <p:sldId id="294" r:id="rId21"/>
    <p:sldId id="422" r:id="rId22"/>
    <p:sldId id="423" r:id="rId23"/>
    <p:sldId id="424" r:id="rId24"/>
    <p:sldId id="436" r:id="rId25"/>
    <p:sldId id="355" r:id="rId26"/>
    <p:sldId id="369" r:id="rId27"/>
    <p:sldId id="425" r:id="rId28"/>
    <p:sldId id="426" r:id="rId29"/>
    <p:sldId id="427" r:id="rId30"/>
    <p:sldId id="428" r:id="rId31"/>
    <p:sldId id="429" r:id="rId32"/>
    <p:sldId id="430" r:id="rId33"/>
    <p:sldId id="431" r:id="rId34"/>
    <p:sldId id="432" r:id="rId35"/>
    <p:sldId id="433" r:id="rId36"/>
    <p:sldId id="434" r:id="rId37"/>
    <p:sldId id="435" r:id="rId38"/>
    <p:sldId id="269" r:id="rId39"/>
    <p:sldId id="324" r:id="rId40"/>
    <p:sldId id="325" r:id="rId41"/>
    <p:sldId id="360" r:id="rId42"/>
    <p:sldId id="261" r:id="rId43"/>
    <p:sldId id="437" r:id="rId44"/>
    <p:sldId id="438" r:id="rId45"/>
    <p:sldId id="356" r:id="rId46"/>
    <p:sldId id="379" r:id="rId47"/>
    <p:sldId id="444" r:id="rId48"/>
    <p:sldId id="445" r:id="rId49"/>
    <p:sldId id="446" r:id="rId50"/>
    <p:sldId id="447" r:id="rId51"/>
    <p:sldId id="448" r:id="rId52"/>
    <p:sldId id="271" r:id="rId53"/>
    <p:sldId id="330" r:id="rId54"/>
    <p:sldId id="329" r:id="rId55"/>
    <p:sldId id="361" r:id="rId56"/>
    <p:sldId id="275" r:id="rId57"/>
    <p:sldId id="439" r:id="rId58"/>
    <p:sldId id="440" r:id="rId59"/>
    <p:sldId id="357" r:id="rId60"/>
    <p:sldId id="385" r:id="rId61"/>
    <p:sldId id="441" r:id="rId62"/>
    <p:sldId id="442" r:id="rId63"/>
    <p:sldId id="443" r:id="rId64"/>
    <p:sldId id="280" r:id="rId65"/>
    <p:sldId id="338" r:id="rId66"/>
    <p:sldId id="339" r:id="rId67"/>
    <p:sldId id="362"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64"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40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3DBED-8A13-E297-BDF1-D0BEF29D64C5}" v="249" dt="2021-01-29T20:10:23.404"/>
    <p1510:client id="{8631392E-BA33-B426-3D7D-29E4A059EBB2}" v="57" dt="2021-01-28T15:25:56.535"/>
    <p1510:client id="{B4157F21-C278-99E4-1174-0EA4D2EF9C1D}" v="12" dt="2021-01-28T19:19:55.822"/>
    <p1510:client id="{CE228EE9-5EA4-DBDA-578E-9E90BA246BE5}" v="16" dt="2021-01-10T14:54:12.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tanners [ Wheatley Hill Primary School ]" userId="S::j.stanners300@whprimary.com::95d13023-5fe8-4aa6-af64-49ca2f97d09d" providerId="AD" clId="Web-{4713DBED-8A13-E297-BDF1-D0BEF29D64C5}"/>
    <pc:docChg chg="modSld">
      <pc:chgData name="J. Stanners [ Wheatley Hill Primary School ]" userId="S::j.stanners300@whprimary.com::95d13023-5fe8-4aa6-af64-49ca2f97d09d" providerId="AD" clId="Web-{4713DBED-8A13-E297-BDF1-D0BEF29D64C5}" dt="2021-01-29T20:10:23.404" v="233" actId="1076"/>
      <pc:docMkLst>
        <pc:docMk/>
      </pc:docMkLst>
      <pc:sldChg chg="addSp modSp">
        <pc:chgData name="J. Stanners [ Wheatley Hill Primary School ]" userId="S::j.stanners300@whprimary.com::95d13023-5fe8-4aa6-af64-49ca2f97d09d" providerId="AD" clId="Web-{4713DBED-8A13-E297-BDF1-D0BEF29D64C5}" dt="2021-01-29T19:38:47.081" v="24" actId="1076"/>
        <pc:sldMkLst>
          <pc:docMk/>
          <pc:sldMk cId="1027540174" sldId="305"/>
        </pc:sldMkLst>
        <pc:picChg chg="add mod">
          <ac:chgData name="J. Stanners [ Wheatley Hill Primary School ]" userId="S::j.stanners300@whprimary.com::95d13023-5fe8-4aa6-af64-49ca2f97d09d" providerId="AD" clId="Web-{4713DBED-8A13-E297-BDF1-D0BEF29D64C5}" dt="2021-01-29T19:38:47.081" v="24" actId="1076"/>
          <ac:picMkLst>
            <pc:docMk/>
            <pc:sldMk cId="1027540174" sldId="305"/>
            <ac:picMk id="3" creationId="{345D8B67-B4F9-4D07-A765-FC89D693AD75}"/>
          </ac:picMkLst>
        </pc:picChg>
      </pc:sldChg>
      <pc:sldChg chg="addSp modSp">
        <pc:chgData name="J. Stanners [ Wheatley Hill Primary School ]" userId="S::j.stanners300@whprimary.com::95d13023-5fe8-4aa6-af64-49ca2f97d09d" providerId="AD" clId="Web-{4713DBED-8A13-E297-BDF1-D0BEF29D64C5}" dt="2021-01-29T19:35:36.875" v="1" actId="1076"/>
        <pc:sldMkLst>
          <pc:docMk/>
          <pc:sldMk cId="3506749657" sldId="311"/>
        </pc:sldMkLst>
        <pc:picChg chg="add mod">
          <ac:chgData name="J. Stanners [ Wheatley Hill Primary School ]" userId="S::j.stanners300@whprimary.com::95d13023-5fe8-4aa6-af64-49ca2f97d09d" providerId="AD" clId="Web-{4713DBED-8A13-E297-BDF1-D0BEF29D64C5}" dt="2021-01-29T19:35:36.875" v="1" actId="1076"/>
          <ac:picMkLst>
            <pc:docMk/>
            <pc:sldMk cId="3506749657" sldId="311"/>
            <ac:picMk id="2" creationId="{0CEEA331-0608-4D93-BEF2-75AC1A7858C9}"/>
          </ac:picMkLst>
        </pc:picChg>
      </pc:sldChg>
      <pc:sldChg chg="addSp modSp">
        <pc:chgData name="J. Stanners [ Wheatley Hill Primary School ]" userId="S::j.stanners300@whprimary.com::95d13023-5fe8-4aa6-af64-49ca2f97d09d" providerId="AD" clId="Web-{4713DBED-8A13-E297-BDF1-D0BEF29D64C5}" dt="2021-01-29T20:01:49.188" v="142" actId="1076"/>
        <pc:sldMkLst>
          <pc:docMk/>
          <pc:sldMk cId="242060365" sldId="324"/>
        </pc:sldMkLst>
        <pc:spChg chg="mod">
          <ac:chgData name="J. Stanners [ Wheatley Hill Primary School ]" userId="S::j.stanners300@whprimary.com::95d13023-5fe8-4aa6-af64-49ca2f97d09d" providerId="AD" clId="Web-{4713DBED-8A13-E297-BDF1-D0BEF29D64C5}" dt="2021-01-29T19:49:28.956" v="113" actId="1076"/>
          <ac:spMkLst>
            <pc:docMk/>
            <pc:sldMk cId="242060365" sldId="324"/>
            <ac:spMk id="10" creationId="{860DFC27-56B5-4DC8-81FE-DC18ABC72E64}"/>
          </ac:spMkLst>
        </pc:spChg>
        <pc:picChg chg="add mod">
          <ac:chgData name="J. Stanners [ Wheatley Hill Primary School ]" userId="S::j.stanners300@whprimary.com::95d13023-5fe8-4aa6-af64-49ca2f97d09d" providerId="AD" clId="Web-{4713DBED-8A13-E297-BDF1-D0BEF29D64C5}" dt="2021-01-29T20:01:49.188" v="142" actId="1076"/>
          <ac:picMkLst>
            <pc:docMk/>
            <pc:sldMk cId="242060365" sldId="324"/>
            <ac:picMk id="3" creationId="{E01DE859-1FF3-4269-AA51-F709CC102D29}"/>
          </ac:picMkLst>
        </pc:picChg>
      </pc:sldChg>
      <pc:sldChg chg="addSp modSp">
        <pc:chgData name="J. Stanners [ Wheatley Hill Primary School ]" userId="S::j.stanners300@whprimary.com::95d13023-5fe8-4aa6-af64-49ca2f97d09d" providerId="AD" clId="Web-{4713DBED-8A13-E297-BDF1-D0BEF29D64C5}" dt="2021-01-29T19:49:40.972" v="117" actId="1076"/>
        <pc:sldMkLst>
          <pc:docMk/>
          <pc:sldMk cId="4219928353" sldId="325"/>
        </pc:sldMkLst>
        <pc:picChg chg="add mod">
          <ac:chgData name="J. Stanners [ Wheatley Hill Primary School ]" userId="S::j.stanners300@whprimary.com::95d13023-5fe8-4aa6-af64-49ca2f97d09d" providerId="AD" clId="Web-{4713DBED-8A13-E297-BDF1-D0BEF29D64C5}" dt="2021-01-29T19:49:40.972" v="117" actId="1076"/>
          <ac:picMkLst>
            <pc:docMk/>
            <pc:sldMk cId="4219928353" sldId="325"/>
            <ac:picMk id="3" creationId="{73E92BC3-202F-43FD-B0F7-E413F631158E}"/>
          </ac:picMkLst>
        </pc:picChg>
      </pc:sldChg>
      <pc:sldChg chg="addSp modSp">
        <pc:chgData name="J. Stanners [ Wheatley Hill Primary School ]" userId="S::j.stanners300@whprimary.com::95d13023-5fe8-4aa6-af64-49ca2f97d09d" providerId="AD" clId="Web-{4713DBED-8A13-E297-BDF1-D0BEF29D64C5}" dt="2021-01-29T20:03:12.721" v="152" actId="1076"/>
        <pc:sldMkLst>
          <pc:docMk/>
          <pc:sldMk cId="3974361366" sldId="329"/>
        </pc:sldMkLst>
        <pc:picChg chg="add mod">
          <ac:chgData name="J. Stanners [ Wheatley Hill Primary School ]" userId="S::j.stanners300@whprimary.com::95d13023-5fe8-4aa6-af64-49ca2f97d09d" providerId="AD" clId="Web-{4713DBED-8A13-E297-BDF1-D0BEF29D64C5}" dt="2021-01-29T20:03:12.721" v="152" actId="1076"/>
          <ac:picMkLst>
            <pc:docMk/>
            <pc:sldMk cId="3974361366" sldId="329"/>
            <ac:picMk id="5" creationId="{12C8AB5C-FF70-4FBE-9092-7FD09F60ED00}"/>
          </ac:picMkLst>
        </pc:picChg>
      </pc:sldChg>
      <pc:sldChg chg="addSp modSp">
        <pc:chgData name="J. Stanners [ Wheatley Hill Primary School ]" userId="S::j.stanners300@whprimary.com::95d13023-5fe8-4aa6-af64-49ca2f97d09d" providerId="AD" clId="Web-{4713DBED-8A13-E297-BDF1-D0BEF29D64C5}" dt="2021-01-29T20:03:20.034" v="154" actId="1076"/>
        <pc:sldMkLst>
          <pc:docMk/>
          <pc:sldMk cId="342030190" sldId="330"/>
        </pc:sldMkLst>
        <pc:picChg chg="mod">
          <ac:chgData name="J. Stanners [ Wheatley Hill Primary School ]" userId="S::j.stanners300@whprimary.com::95d13023-5fe8-4aa6-af64-49ca2f97d09d" providerId="AD" clId="Web-{4713DBED-8A13-E297-BDF1-D0BEF29D64C5}" dt="2021-01-29T20:03:01.033" v="150" actId="1076"/>
          <ac:picMkLst>
            <pc:docMk/>
            <pc:sldMk cId="342030190" sldId="330"/>
            <ac:picMk id="5" creationId="{00000000-0000-0000-0000-000000000000}"/>
          </ac:picMkLst>
        </pc:picChg>
        <pc:picChg chg="add mod">
          <ac:chgData name="J. Stanners [ Wheatley Hill Primary School ]" userId="S::j.stanners300@whprimary.com::95d13023-5fe8-4aa6-af64-49ca2f97d09d" providerId="AD" clId="Web-{4713DBED-8A13-E297-BDF1-D0BEF29D64C5}" dt="2021-01-29T20:03:20.034" v="154" actId="1076"/>
          <ac:picMkLst>
            <pc:docMk/>
            <pc:sldMk cId="342030190" sldId="330"/>
            <ac:picMk id="7" creationId="{7C2DA508-8965-422B-8D16-49587F0459CF}"/>
          </ac:picMkLst>
        </pc:picChg>
      </pc:sldChg>
      <pc:sldChg chg="addSp modSp">
        <pc:chgData name="J. Stanners [ Wheatley Hill Primary School ]" userId="S::j.stanners300@whprimary.com::95d13023-5fe8-4aa6-af64-49ca2f97d09d" providerId="AD" clId="Web-{4713DBED-8A13-E297-BDF1-D0BEF29D64C5}" dt="2021-01-29T20:05:27.051" v="180" actId="1076"/>
        <pc:sldMkLst>
          <pc:docMk/>
          <pc:sldMk cId="976937756" sldId="338"/>
        </pc:sldMkLst>
        <pc:picChg chg="add mod">
          <ac:chgData name="J. Stanners [ Wheatley Hill Primary School ]" userId="S::j.stanners300@whprimary.com::95d13023-5fe8-4aa6-af64-49ca2f97d09d" providerId="AD" clId="Web-{4713DBED-8A13-E297-BDF1-D0BEF29D64C5}" dt="2021-01-29T20:05:27.051" v="180" actId="1076"/>
          <ac:picMkLst>
            <pc:docMk/>
            <pc:sldMk cId="976937756" sldId="338"/>
            <ac:picMk id="3" creationId="{0925D21D-68D1-477C-AFB7-DD912CAF1120}"/>
          </ac:picMkLst>
        </pc:picChg>
      </pc:sldChg>
      <pc:sldChg chg="addSp modSp">
        <pc:chgData name="J. Stanners [ Wheatley Hill Primary School ]" userId="S::j.stanners300@whprimary.com::95d13023-5fe8-4aa6-af64-49ca2f97d09d" providerId="AD" clId="Web-{4713DBED-8A13-E297-BDF1-D0BEF29D64C5}" dt="2021-01-29T20:05:41.005" v="183" actId="1076"/>
        <pc:sldMkLst>
          <pc:docMk/>
          <pc:sldMk cId="3136363406" sldId="339"/>
        </pc:sldMkLst>
        <pc:picChg chg="add mod">
          <ac:chgData name="J. Stanners [ Wheatley Hill Primary School ]" userId="S::j.stanners300@whprimary.com::95d13023-5fe8-4aa6-af64-49ca2f97d09d" providerId="AD" clId="Web-{4713DBED-8A13-E297-BDF1-D0BEF29D64C5}" dt="2021-01-29T20:05:41.005" v="183" actId="1076"/>
          <ac:picMkLst>
            <pc:docMk/>
            <pc:sldMk cId="3136363406" sldId="339"/>
            <ac:picMk id="3" creationId="{09A0EA4D-B409-4D20-A03A-FB219B73BE21}"/>
          </ac:picMkLst>
        </pc:picChg>
      </pc:sldChg>
      <pc:sldChg chg="addSp modSp">
        <pc:chgData name="J. Stanners [ Wheatley Hill Primary School ]" userId="S::j.stanners300@whprimary.com::95d13023-5fe8-4aa6-af64-49ca2f97d09d" providerId="AD" clId="Web-{4713DBED-8A13-E297-BDF1-D0BEF29D64C5}" dt="2021-01-29T19:40:31.380" v="44" actId="1076"/>
        <pc:sldMkLst>
          <pc:docMk/>
          <pc:sldMk cId="1820639493" sldId="369"/>
        </pc:sldMkLst>
        <pc:picChg chg="add mod">
          <ac:chgData name="J. Stanners [ Wheatley Hill Primary School ]" userId="S::j.stanners300@whprimary.com::95d13023-5fe8-4aa6-af64-49ca2f97d09d" providerId="AD" clId="Web-{4713DBED-8A13-E297-BDF1-D0BEF29D64C5}" dt="2021-01-29T19:40:31.380" v="44" actId="1076"/>
          <ac:picMkLst>
            <pc:docMk/>
            <pc:sldMk cId="1820639493" sldId="369"/>
            <ac:picMk id="2" creationId="{4C654782-2E1C-4BFD-8A06-AD3F5445A80D}"/>
          </ac:picMkLst>
        </pc:picChg>
      </pc:sldChg>
      <pc:sldChg chg="addSp modSp">
        <pc:chgData name="J. Stanners [ Wheatley Hill Primary School ]" userId="S::j.stanners300@whprimary.com::95d13023-5fe8-4aa6-af64-49ca2f97d09d" providerId="AD" clId="Web-{4713DBED-8A13-E297-BDF1-D0BEF29D64C5}" dt="2021-01-29T20:07:20.006" v="204" actId="1076"/>
        <pc:sldMkLst>
          <pc:docMk/>
          <pc:sldMk cId="2367868293" sldId="379"/>
        </pc:sldMkLst>
        <pc:picChg chg="add mod">
          <ac:chgData name="J. Stanners [ Wheatley Hill Primary School ]" userId="S::j.stanners300@whprimary.com::95d13023-5fe8-4aa6-af64-49ca2f97d09d" providerId="AD" clId="Web-{4713DBED-8A13-E297-BDF1-D0BEF29D64C5}" dt="2021-01-29T20:07:20.006" v="204" actId="1076"/>
          <ac:picMkLst>
            <pc:docMk/>
            <pc:sldMk cId="2367868293" sldId="379"/>
            <ac:picMk id="4" creationId="{E51E205C-71E1-4623-993D-3A96DEC05E49}"/>
          </ac:picMkLst>
        </pc:picChg>
      </pc:sldChg>
      <pc:sldChg chg="addSp modSp">
        <pc:chgData name="J. Stanners [ Wheatley Hill Primary School ]" userId="S::j.stanners300@whprimary.com::95d13023-5fe8-4aa6-af64-49ca2f97d09d" providerId="AD" clId="Web-{4713DBED-8A13-E297-BDF1-D0BEF29D64C5}" dt="2021-01-29T20:04:24.691" v="166" actId="1076"/>
        <pc:sldMkLst>
          <pc:docMk/>
          <pc:sldMk cId="1507207611" sldId="385"/>
        </pc:sldMkLst>
        <pc:picChg chg="add mod">
          <ac:chgData name="J. Stanners [ Wheatley Hill Primary School ]" userId="S::j.stanners300@whprimary.com::95d13023-5fe8-4aa6-af64-49ca2f97d09d" providerId="AD" clId="Web-{4713DBED-8A13-E297-BDF1-D0BEF29D64C5}" dt="2021-01-29T20:04:24.691" v="166" actId="1076"/>
          <ac:picMkLst>
            <pc:docMk/>
            <pc:sldMk cId="1507207611" sldId="385"/>
            <ac:picMk id="2" creationId="{A448CFE2-3585-4E4F-973B-EAAA6653F6D4}"/>
          </ac:picMkLst>
        </pc:picChg>
      </pc:sldChg>
      <pc:sldChg chg="addSp modSp">
        <pc:chgData name="J. Stanners [ Wheatley Hill Primary School ]" userId="S::j.stanners300@whprimary.com::95d13023-5fe8-4aa6-af64-49ca2f97d09d" providerId="AD" clId="Web-{4713DBED-8A13-E297-BDF1-D0BEF29D64C5}" dt="2021-01-29T19:36:09" v="9" actId="1076"/>
        <pc:sldMkLst>
          <pc:docMk/>
          <pc:sldMk cId="2368445609" sldId="404"/>
        </pc:sldMkLst>
        <pc:picChg chg="add mod">
          <ac:chgData name="J. Stanners [ Wheatley Hill Primary School ]" userId="S::j.stanners300@whprimary.com::95d13023-5fe8-4aa6-af64-49ca2f97d09d" providerId="AD" clId="Web-{4713DBED-8A13-E297-BDF1-D0BEF29D64C5}" dt="2021-01-29T19:36:09" v="9" actId="1076"/>
          <ac:picMkLst>
            <pc:docMk/>
            <pc:sldMk cId="2368445609" sldId="404"/>
            <ac:picMk id="2" creationId="{F8C0636D-27B4-413A-93DA-92C80F250BF8}"/>
          </ac:picMkLst>
        </pc:picChg>
      </pc:sldChg>
      <pc:sldChg chg="addSp modSp">
        <pc:chgData name="J. Stanners [ Wheatley Hill Primary School ]" userId="S::j.stanners300@whprimary.com::95d13023-5fe8-4aa6-af64-49ca2f97d09d" providerId="AD" clId="Web-{4713DBED-8A13-E297-BDF1-D0BEF29D64C5}" dt="2021-01-29T19:38:52.128" v="26" actId="1076"/>
        <pc:sldMkLst>
          <pc:docMk/>
          <pc:sldMk cId="3748948624" sldId="411"/>
        </pc:sldMkLst>
        <pc:picChg chg="add mod">
          <ac:chgData name="J. Stanners [ Wheatley Hill Primary School ]" userId="S::j.stanners300@whprimary.com::95d13023-5fe8-4aa6-af64-49ca2f97d09d" providerId="AD" clId="Web-{4713DBED-8A13-E297-BDF1-D0BEF29D64C5}" dt="2021-01-29T19:38:52.128" v="26" actId="1076"/>
          <ac:picMkLst>
            <pc:docMk/>
            <pc:sldMk cId="3748948624" sldId="411"/>
            <ac:picMk id="3" creationId="{B7E6FAAC-1364-4C70-A1E3-E83F08BB8702}"/>
          </ac:picMkLst>
        </pc:picChg>
      </pc:sldChg>
      <pc:sldChg chg="addSp modSp">
        <pc:chgData name="J. Stanners [ Wheatley Hill Primary School ]" userId="S::j.stanners300@whprimary.com::95d13023-5fe8-4aa6-af64-49ca2f97d09d" providerId="AD" clId="Web-{4713DBED-8A13-E297-BDF1-D0BEF29D64C5}" dt="2021-01-29T19:35:44.250" v="3" actId="1076"/>
        <pc:sldMkLst>
          <pc:docMk/>
          <pc:sldMk cId="2628111608" sldId="412"/>
        </pc:sldMkLst>
        <pc:picChg chg="add mod">
          <ac:chgData name="J. Stanners [ Wheatley Hill Primary School ]" userId="S::j.stanners300@whprimary.com::95d13023-5fe8-4aa6-af64-49ca2f97d09d" providerId="AD" clId="Web-{4713DBED-8A13-E297-BDF1-D0BEF29D64C5}" dt="2021-01-29T19:35:44.250" v="3" actId="1076"/>
          <ac:picMkLst>
            <pc:docMk/>
            <pc:sldMk cId="2628111608" sldId="412"/>
            <ac:picMk id="3" creationId="{27749217-BF91-402E-89DD-6406C9A77800}"/>
          </ac:picMkLst>
        </pc:picChg>
      </pc:sldChg>
      <pc:sldChg chg="addSp modSp">
        <pc:chgData name="J. Stanners [ Wheatley Hill Primary School ]" userId="S::j.stanners300@whprimary.com::95d13023-5fe8-4aa6-af64-49ca2f97d09d" providerId="AD" clId="Web-{4713DBED-8A13-E297-BDF1-D0BEF29D64C5}" dt="2021-01-29T19:35:51.563" v="5" actId="1076"/>
        <pc:sldMkLst>
          <pc:docMk/>
          <pc:sldMk cId="186657494" sldId="413"/>
        </pc:sldMkLst>
        <pc:picChg chg="add mod">
          <ac:chgData name="J. Stanners [ Wheatley Hill Primary School ]" userId="S::j.stanners300@whprimary.com::95d13023-5fe8-4aa6-af64-49ca2f97d09d" providerId="AD" clId="Web-{4713DBED-8A13-E297-BDF1-D0BEF29D64C5}" dt="2021-01-29T19:35:51.563" v="5" actId="1076"/>
          <ac:picMkLst>
            <pc:docMk/>
            <pc:sldMk cId="186657494" sldId="413"/>
            <ac:picMk id="3" creationId="{8E65041A-B8C9-4AA6-B6D8-C9A5C8FE1D0A}"/>
          </ac:picMkLst>
        </pc:picChg>
      </pc:sldChg>
      <pc:sldChg chg="addSp modSp">
        <pc:chgData name="J. Stanners [ Wheatley Hill Primary School ]" userId="S::j.stanners300@whprimary.com::95d13023-5fe8-4aa6-af64-49ca2f97d09d" providerId="AD" clId="Web-{4713DBED-8A13-E297-BDF1-D0BEF29D64C5}" dt="2021-01-29T19:37:34.033" v="11" actId="1076"/>
        <pc:sldMkLst>
          <pc:docMk/>
          <pc:sldMk cId="3111811739" sldId="414"/>
        </pc:sldMkLst>
        <pc:picChg chg="add mod">
          <ac:chgData name="J. Stanners [ Wheatley Hill Primary School ]" userId="S::j.stanners300@whprimary.com::95d13023-5fe8-4aa6-af64-49ca2f97d09d" providerId="AD" clId="Web-{4713DBED-8A13-E297-BDF1-D0BEF29D64C5}" dt="2021-01-29T19:37:34.033" v="11" actId="1076"/>
          <ac:picMkLst>
            <pc:docMk/>
            <pc:sldMk cId="3111811739" sldId="414"/>
            <ac:picMk id="3" creationId="{B1521D55-443F-4A6F-B94E-E4CED7C309A9}"/>
          </ac:picMkLst>
        </pc:picChg>
      </pc:sldChg>
      <pc:sldChg chg="addSp modSp">
        <pc:chgData name="J. Stanners [ Wheatley Hill Primary School ]" userId="S::j.stanners300@whprimary.com::95d13023-5fe8-4aa6-af64-49ca2f97d09d" providerId="AD" clId="Web-{4713DBED-8A13-E297-BDF1-D0BEF29D64C5}" dt="2021-01-29T19:37:40.158" v="13" actId="1076"/>
        <pc:sldMkLst>
          <pc:docMk/>
          <pc:sldMk cId="1032146382" sldId="415"/>
        </pc:sldMkLst>
        <pc:picChg chg="add mod">
          <ac:chgData name="J. Stanners [ Wheatley Hill Primary School ]" userId="S::j.stanners300@whprimary.com::95d13023-5fe8-4aa6-af64-49ca2f97d09d" providerId="AD" clId="Web-{4713DBED-8A13-E297-BDF1-D0BEF29D64C5}" dt="2021-01-29T19:37:40.158" v="13" actId="1076"/>
          <ac:picMkLst>
            <pc:docMk/>
            <pc:sldMk cId="1032146382" sldId="415"/>
            <ac:picMk id="2" creationId="{F9B5B7FF-D010-48E4-B931-5D5607C989E8}"/>
          </ac:picMkLst>
        </pc:picChg>
      </pc:sldChg>
      <pc:sldChg chg="addSp modSp">
        <pc:chgData name="J. Stanners [ Wheatley Hill Primary School ]" userId="S::j.stanners300@whprimary.com::95d13023-5fe8-4aa6-af64-49ca2f97d09d" providerId="AD" clId="Web-{4713DBED-8A13-E297-BDF1-D0BEF29D64C5}" dt="2021-01-29T19:37:45.689" v="15" actId="1076"/>
        <pc:sldMkLst>
          <pc:docMk/>
          <pc:sldMk cId="1718088068" sldId="416"/>
        </pc:sldMkLst>
        <pc:picChg chg="add mod">
          <ac:chgData name="J. Stanners [ Wheatley Hill Primary School ]" userId="S::j.stanners300@whprimary.com::95d13023-5fe8-4aa6-af64-49ca2f97d09d" providerId="AD" clId="Web-{4713DBED-8A13-E297-BDF1-D0BEF29D64C5}" dt="2021-01-29T19:37:45.689" v="15" actId="1076"/>
          <ac:picMkLst>
            <pc:docMk/>
            <pc:sldMk cId="1718088068" sldId="416"/>
            <ac:picMk id="3" creationId="{F63F9C4B-5E31-4350-899B-7535E15FD2F9}"/>
          </ac:picMkLst>
        </pc:picChg>
      </pc:sldChg>
      <pc:sldChg chg="addSp modSp">
        <pc:chgData name="J. Stanners [ Wheatley Hill Primary School ]" userId="S::j.stanners300@whprimary.com::95d13023-5fe8-4aa6-af64-49ca2f97d09d" providerId="AD" clId="Web-{4713DBED-8A13-E297-BDF1-D0BEF29D64C5}" dt="2021-01-29T19:37:50.815" v="17" actId="1076"/>
        <pc:sldMkLst>
          <pc:docMk/>
          <pc:sldMk cId="1786961560" sldId="417"/>
        </pc:sldMkLst>
        <pc:picChg chg="add mod">
          <ac:chgData name="J. Stanners [ Wheatley Hill Primary School ]" userId="S::j.stanners300@whprimary.com::95d13023-5fe8-4aa6-af64-49ca2f97d09d" providerId="AD" clId="Web-{4713DBED-8A13-E297-BDF1-D0BEF29D64C5}" dt="2021-01-29T19:37:50.815" v="17" actId="1076"/>
          <ac:picMkLst>
            <pc:docMk/>
            <pc:sldMk cId="1786961560" sldId="417"/>
            <ac:picMk id="2" creationId="{E63FC06A-6A0B-4BA0-8F74-124D0C7D4670}"/>
          </ac:picMkLst>
        </pc:picChg>
      </pc:sldChg>
      <pc:sldChg chg="addSp modSp">
        <pc:chgData name="J. Stanners [ Wheatley Hill Primary School ]" userId="S::j.stanners300@whprimary.com::95d13023-5fe8-4aa6-af64-49ca2f97d09d" providerId="AD" clId="Web-{4713DBED-8A13-E297-BDF1-D0BEF29D64C5}" dt="2021-01-29T19:38:20.377" v="20" actId="1076"/>
        <pc:sldMkLst>
          <pc:docMk/>
          <pc:sldMk cId="2705348013" sldId="418"/>
        </pc:sldMkLst>
        <pc:picChg chg="add mod">
          <ac:chgData name="J. Stanners [ Wheatley Hill Primary School ]" userId="S::j.stanners300@whprimary.com::95d13023-5fe8-4aa6-af64-49ca2f97d09d" providerId="AD" clId="Web-{4713DBED-8A13-E297-BDF1-D0BEF29D64C5}" dt="2021-01-29T19:38:20.377" v="20" actId="1076"/>
          <ac:picMkLst>
            <pc:docMk/>
            <pc:sldMk cId="2705348013" sldId="418"/>
            <ac:picMk id="2" creationId="{398FABB9-5CB9-4352-B8BF-3B942317B8C4}"/>
          </ac:picMkLst>
        </pc:picChg>
      </pc:sldChg>
      <pc:sldChg chg="addSp modSp">
        <pc:chgData name="J. Stanners [ Wheatley Hill Primary School ]" userId="S::j.stanners300@whprimary.com::95d13023-5fe8-4aa6-af64-49ca2f97d09d" providerId="AD" clId="Web-{4713DBED-8A13-E297-BDF1-D0BEF29D64C5}" dt="2021-01-29T19:36:00.125" v="7" actId="1076"/>
        <pc:sldMkLst>
          <pc:docMk/>
          <pc:sldMk cId="3539722881" sldId="419"/>
        </pc:sldMkLst>
        <pc:picChg chg="add mod">
          <ac:chgData name="J. Stanners [ Wheatley Hill Primary School ]" userId="S::j.stanners300@whprimary.com::95d13023-5fe8-4aa6-af64-49ca2f97d09d" providerId="AD" clId="Web-{4713DBED-8A13-E297-BDF1-D0BEF29D64C5}" dt="2021-01-29T19:36:00.125" v="7" actId="1076"/>
          <ac:picMkLst>
            <pc:docMk/>
            <pc:sldMk cId="3539722881" sldId="419"/>
            <ac:picMk id="2" creationId="{EC3B31DF-B5A3-455C-9BF5-A14E3B243C70}"/>
          </ac:picMkLst>
        </pc:picChg>
      </pc:sldChg>
      <pc:sldChg chg="addSp modSp">
        <pc:chgData name="J. Stanners [ Wheatley Hill Primary School ]" userId="S::j.stanners300@whprimary.com::95d13023-5fe8-4aa6-af64-49ca2f97d09d" providerId="AD" clId="Web-{4713DBED-8A13-E297-BDF1-D0BEF29D64C5}" dt="2021-01-29T19:38:36.862" v="22" actId="1076"/>
        <pc:sldMkLst>
          <pc:docMk/>
          <pc:sldMk cId="3925202246" sldId="420"/>
        </pc:sldMkLst>
        <pc:picChg chg="add mod">
          <ac:chgData name="J. Stanners [ Wheatley Hill Primary School ]" userId="S::j.stanners300@whprimary.com::95d13023-5fe8-4aa6-af64-49ca2f97d09d" providerId="AD" clId="Web-{4713DBED-8A13-E297-BDF1-D0BEF29D64C5}" dt="2021-01-29T19:38:36.862" v="22" actId="1076"/>
          <ac:picMkLst>
            <pc:docMk/>
            <pc:sldMk cId="3925202246" sldId="420"/>
            <ac:picMk id="3" creationId="{97622670-D448-4B06-8F45-5010D5E724E9}"/>
          </ac:picMkLst>
        </pc:picChg>
      </pc:sldChg>
      <pc:sldChg chg="addSp modSp">
        <pc:chgData name="J. Stanners [ Wheatley Hill Primary School ]" userId="S::j.stanners300@whprimary.com::95d13023-5fe8-4aa6-af64-49ca2f97d09d" providerId="AD" clId="Web-{4713DBED-8A13-E297-BDF1-D0BEF29D64C5}" dt="2021-01-29T19:39:24.285" v="29" actId="1076"/>
        <pc:sldMkLst>
          <pc:docMk/>
          <pc:sldMk cId="3073805415" sldId="422"/>
        </pc:sldMkLst>
        <pc:picChg chg="add mod">
          <ac:chgData name="J. Stanners [ Wheatley Hill Primary School ]" userId="S::j.stanners300@whprimary.com::95d13023-5fe8-4aa6-af64-49ca2f97d09d" providerId="AD" clId="Web-{4713DBED-8A13-E297-BDF1-D0BEF29D64C5}" dt="2021-01-29T19:39:24.285" v="29" actId="1076"/>
          <ac:picMkLst>
            <pc:docMk/>
            <pc:sldMk cId="3073805415" sldId="422"/>
            <ac:picMk id="3" creationId="{2F0258CF-B9C6-4B08-B481-81B5E1998453}"/>
          </ac:picMkLst>
        </pc:picChg>
      </pc:sldChg>
      <pc:sldChg chg="addSp modSp">
        <pc:chgData name="J. Stanners [ Wheatley Hill Primary School ]" userId="S::j.stanners300@whprimary.com::95d13023-5fe8-4aa6-af64-49ca2f97d09d" providerId="AD" clId="Web-{4713DBED-8A13-E297-BDF1-D0BEF29D64C5}" dt="2021-01-29T19:39:47.004" v="34" actId="1076"/>
        <pc:sldMkLst>
          <pc:docMk/>
          <pc:sldMk cId="1326332750" sldId="423"/>
        </pc:sldMkLst>
        <pc:spChg chg="mod">
          <ac:chgData name="J. Stanners [ Wheatley Hill Primary School ]" userId="S::j.stanners300@whprimary.com::95d13023-5fe8-4aa6-af64-49ca2f97d09d" providerId="AD" clId="Web-{4713DBED-8A13-E297-BDF1-D0BEF29D64C5}" dt="2021-01-29T19:39:43.363" v="33" actId="14100"/>
          <ac:spMkLst>
            <pc:docMk/>
            <pc:sldMk cId="1326332750" sldId="423"/>
            <ac:spMk id="7" creationId="{CEE395F3-817E-421C-AB46-EA959DA8B234}"/>
          </ac:spMkLst>
        </pc:spChg>
        <pc:spChg chg="mod">
          <ac:chgData name="J. Stanners [ Wheatley Hill Primary School ]" userId="S::j.stanners300@whprimary.com::95d13023-5fe8-4aa6-af64-49ca2f97d09d" providerId="AD" clId="Web-{4713DBED-8A13-E297-BDF1-D0BEF29D64C5}" dt="2021-01-29T19:39:47.004" v="34" actId="1076"/>
          <ac:spMkLst>
            <pc:docMk/>
            <pc:sldMk cId="1326332750" sldId="423"/>
            <ac:spMk id="8" creationId="{860DFC27-56B5-4DC8-81FE-DC18ABC72E64}"/>
          </ac:spMkLst>
        </pc:spChg>
        <pc:picChg chg="add mod">
          <ac:chgData name="J. Stanners [ Wheatley Hill Primary School ]" userId="S::j.stanners300@whprimary.com::95d13023-5fe8-4aa6-af64-49ca2f97d09d" providerId="AD" clId="Web-{4713DBED-8A13-E297-BDF1-D0BEF29D64C5}" dt="2021-01-29T19:39:32.722" v="32" actId="1076"/>
          <ac:picMkLst>
            <pc:docMk/>
            <pc:sldMk cId="1326332750" sldId="423"/>
            <ac:picMk id="2" creationId="{7C378575-C595-42F6-ADCF-E2A06A09FB2D}"/>
          </ac:picMkLst>
        </pc:picChg>
      </pc:sldChg>
      <pc:sldChg chg="addSp modSp">
        <pc:chgData name="J. Stanners [ Wheatley Hill Primary School ]" userId="S::j.stanners300@whprimary.com::95d13023-5fe8-4aa6-af64-49ca2f97d09d" providerId="AD" clId="Web-{4713DBED-8A13-E297-BDF1-D0BEF29D64C5}" dt="2021-01-29T19:39:57.504" v="37" actId="1076"/>
        <pc:sldMkLst>
          <pc:docMk/>
          <pc:sldMk cId="3808952236" sldId="424"/>
        </pc:sldMkLst>
        <pc:picChg chg="add mod">
          <ac:chgData name="J. Stanners [ Wheatley Hill Primary School ]" userId="S::j.stanners300@whprimary.com::95d13023-5fe8-4aa6-af64-49ca2f97d09d" providerId="AD" clId="Web-{4713DBED-8A13-E297-BDF1-D0BEF29D64C5}" dt="2021-01-29T19:39:57.504" v="37" actId="1076"/>
          <ac:picMkLst>
            <pc:docMk/>
            <pc:sldMk cId="3808952236" sldId="424"/>
            <ac:picMk id="5" creationId="{AA11A3B8-D808-4DAF-A9FE-9DAB0EF0AF85}"/>
          </ac:picMkLst>
        </pc:picChg>
      </pc:sldChg>
      <pc:sldChg chg="addSp modSp">
        <pc:chgData name="J. Stanners [ Wheatley Hill Primary School ]" userId="S::j.stanners300@whprimary.com::95d13023-5fe8-4aa6-af64-49ca2f97d09d" providerId="AD" clId="Web-{4713DBED-8A13-E297-BDF1-D0BEF29D64C5}" dt="2021-01-29T19:40:36.708" v="46" actId="1076"/>
        <pc:sldMkLst>
          <pc:docMk/>
          <pc:sldMk cId="4019191548" sldId="425"/>
        </pc:sldMkLst>
        <pc:picChg chg="add mod">
          <ac:chgData name="J. Stanners [ Wheatley Hill Primary School ]" userId="S::j.stanners300@whprimary.com::95d13023-5fe8-4aa6-af64-49ca2f97d09d" providerId="AD" clId="Web-{4713DBED-8A13-E297-BDF1-D0BEF29D64C5}" dt="2021-01-29T19:40:36.708" v="46" actId="1076"/>
          <ac:picMkLst>
            <pc:docMk/>
            <pc:sldMk cId="4019191548" sldId="425"/>
            <ac:picMk id="3" creationId="{28C45F6D-B5EF-4807-B9D7-8C0EB74F247B}"/>
          </ac:picMkLst>
        </pc:picChg>
      </pc:sldChg>
      <pc:sldChg chg="addSp modSp">
        <pc:chgData name="J. Stanners [ Wheatley Hill Primary School ]" userId="S::j.stanners300@whprimary.com::95d13023-5fe8-4aa6-af64-49ca2f97d09d" providerId="AD" clId="Web-{4713DBED-8A13-E297-BDF1-D0BEF29D64C5}" dt="2021-01-29T19:46:17.217" v="82" actId="1076"/>
        <pc:sldMkLst>
          <pc:docMk/>
          <pc:sldMk cId="455195066" sldId="426"/>
        </pc:sldMkLst>
        <pc:spChg chg="add mod">
          <ac:chgData name="J. Stanners [ Wheatley Hill Primary School ]" userId="S::j.stanners300@whprimary.com::95d13023-5fe8-4aa6-af64-49ca2f97d09d" providerId="AD" clId="Web-{4713DBED-8A13-E297-BDF1-D0BEF29D64C5}" dt="2021-01-29T19:45:51.560" v="79" actId="20577"/>
          <ac:spMkLst>
            <pc:docMk/>
            <pc:sldMk cId="455195066" sldId="426"/>
            <ac:spMk id="2" creationId="{D676AB1B-42D1-454D-AE79-EE6B02F87D78}"/>
          </ac:spMkLst>
        </pc:spChg>
        <pc:spChg chg="add mod">
          <ac:chgData name="J. Stanners [ Wheatley Hill Primary School ]" userId="S::j.stanners300@whprimary.com::95d13023-5fe8-4aa6-af64-49ca2f97d09d" providerId="AD" clId="Web-{4713DBED-8A13-E297-BDF1-D0BEF29D64C5}" dt="2021-01-29T19:45:21.338" v="75" actId="1076"/>
          <ac:spMkLst>
            <pc:docMk/>
            <pc:sldMk cId="455195066" sldId="426"/>
            <ac:spMk id="4" creationId="{077A8B92-2636-4C12-BD86-44F437C68DC3}"/>
          </ac:spMkLst>
        </pc:spChg>
        <pc:spChg chg="add">
          <ac:chgData name="J. Stanners [ Wheatley Hill Primary School ]" userId="S::j.stanners300@whprimary.com::95d13023-5fe8-4aa6-af64-49ca2f97d09d" providerId="AD" clId="Web-{4713DBED-8A13-E297-BDF1-D0BEF29D64C5}" dt="2021-01-29T19:45:27.479" v="76"/>
          <ac:spMkLst>
            <pc:docMk/>
            <pc:sldMk cId="455195066" sldId="426"/>
            <ac:spMk id="6" creationId="{A7193B08-5FD1-4888-9B2A-13BDA01DA58A}"/>
          </ac:spMkLst>
        </pc:spChg>
        <pc:spChg chg="mod">
          <ac:chgData name="J. Stanners [ Wheatley Hill Primary School ]" userId="S::j.stanners300@whprimary.com::95d13023-5fe8-4aa6-af64-49ca2f97d09d" providerId="AD" clId="Web-{4713DBED-8A13-E297-BDF1-D0BEF29D64C5}" dt="2021-01-29T19:45:13.995" v="74" actId="1076"/>
          <ac:spMkLst>
            <pc:docMk/>
            <pc:sldMk cId="455195066" sldId="426"/>
            <ac:spMk id="8" creationId="{00000000-0000-0000-0000-000000000000}"/>
          </ac:spMkLst>
        </pc:spChg>
        <pc:spChg chg="mod">
          <ac:chgData name="J. Stanners [ Wheatley Hill Primary School ]" userId="S::j.stanners300@whprimary.com::95d13023-5fe8-4aa6-af64-49ca2f97d09d" providerId="AD" clId="Web-{4713DBED-8A13-E297-BDF1-D0BEF29D64C5}" dt="2021-01-29T19:44:29.291" v="71" actId="1076"/>
          <ac:spMkLst>
            <pc:docMk/>
            <pc:sldMk cId="455195066" sldId="426"/>
            <ac:spMk id="15" creationId="{00000000-0000-0000-0000-000000000000}"/>
          </ac:spMkLst>
        </pc:spChg>
        <pc:spChg chg="mod">
          <ac:chgData name="J. Stanners [ Wheatley Hill Primary School ]" userId="S::j.stanners300@whprimary.com::95d13023-5fe8-4aa6-af64-49ca2f97d09d" providerId="AD" clId="Web-{4713DBED-8A13-E297-BDF1-D0BEF29D64C5}" dt="2021-01-29T19:44:26.869" v="70" actId="1076"/>
          <ac:spMkLst>
            <pc:docMk/>
            <pc:sldMk cId="455195066" sldId="426"/>
            <ac:spMk id="16" creationId="{00000000-0000-0000-0000-000000000000}"/>
          </ac:spMkLst>
        </pc:spChg>
        <pc:picChg chg="add mod">
          <ac:chgData name="J. Stanners [ Wheatley Hill Primary School ]" userId="S::j.stanners300@whprimary.com::95d13023-5fe8-4aa6-af64-49ca2f97d09d" providerId="AD" clId="Web-{4713DBED-8A13-E297-BDF1-D0BEF29D64C5}" dt="2021-01-29T19:46:17.217" v="82" actId="1076"/>
          <ac:picMkLst>
            <pc:docMk/>
            <pc:sldMk cId="455195066" sldId="426"/>
            <ac:picMk id="7" creationId="{049869F6-8C5A-4651-ACAF-FE8A179683D9}"/>
          </ac:picMkLst>
        </pc:picChg>
      </pc:sldChg>
      <pc:sldChg chg="addSp modSp">
        <pc:chgData name="J. Stanners [ Wheatley Hill Primary School ]" userId="S::j.stanners300@whprimary.com::95d13023-5fe8-4aa6-af64-49ca2f97d09d" providerId="AD" clId="Web-{4713DBED-8A13-E297-BDF1-D0BEF29D64C5}" dt="2021-01-29T19:47:02.843" v="85" actId="1076"/>
        <pc:sldMkLst>
          <pc:docMk/>
          <pc:sldMk cId="2446245944" sldId="427"/>
        </pc:sldMkLst>
        <pc:picChg chg="add mod">
          <ac:chgData name="J. Stanners [ Wheatley Hill Primary School ]" userId="S::j.stanners300@whprimary.com::95d13023-5fe8-4aa6-af64-49ca2f97d09d" providerId="AD" clId="Web-{4713DBED-8A13-E297-BDF1-D0BEF29D64C5}" dt="2021-01-29T19:47:02.843" v="85" actId="1076"/>
          <ac:picMkLst>
            <pc:docMk/>
            <pc:sldMk cId="2446245944" sldId="427"/>
            <ac:picMk id="3" creationId="{E40D9C0A-52F0-4E74-9D9C-6975D93807FD}"/>
          </ac:picMkLst>
        </pc:picChg>
      </pc:sldChg>
      <pc:sldChg chg="addSp modSp">
        <pc:chgData name="J. Stanners [ Wheatley Hill Primary School ]" userId="S::j.stanners300@whprimary.com::95d13023-5fe8-4aa6-af64-49ca2f97d09d" providerId="AD" clId="Web-{4713DBED-8A13-E297-BDF1-D0BEF29D64C5}" dt="2021-01-29T19:47:14.218" v="88" actId="1076"/>
        <pc:sldMkLst>
          <pc:docMk/>
          <pc:sldMk cId="1578413813" sldId="428"/>
        </pc:sldMkLst>
        <pc:picChg chg="add mod">
          <ac:chgData name="J. Stanners [ Wheatley Hill Primary School ]" userId="S::j.stanners300@whprimary.com::95d13023-5fe8-4aa6-af64-49ca2f97d09d" providerId="AD" clId="Web-{4713DBED-8A13-E297-BDF1-D0BEF29D64C5}" dt="2021-01-29T19:47:14.218" v="88" actId="1076"/>
          <ac:picMkLst>
            <pc:docMk/>
            <pc:sldMk cId="1578413813" sldId="428"/>
            <ac:picMk id="2" creationId="{07FD1FF3-126E-4F37-A124-C242845BA640}"/>
          </ac:picMkLst>
        </pc:picChg>
      </pc:sldChg>
      <pc:sldChg chg="addSp modSp">
        <pc:chgData name="J. Stanners [ Wheatley Hill Primary School ]" userId="S::j.stanners300@whprimary.com::95d13023-5fe8-4aa6-af64-49ca2f97d09d" providerId="AD" clId="Web-{4713DBED-8A13-E297-BDF1-D0BEF29D64C5}" dt="2021-01-29T19:47:25.874" v="91" actId="1076"/>
        <pc:sldMkLst>
          <pc:docMk/>
          <pc:sldMk cId="1832143847" sldId="429"/>
        </pc:sldMkLst>
        <pc:picChg chg="add mod">
          <ac:chgData name="J. Stanners [ Wheatley Hill Primary School ]" userId="S::j.stanners300@whprimary.com::95d13023-5fe8-4aa6-af64-49ca2f97d09d" providerId="AD" clId="Web-{4713DBED-8A13-E297-BDF1-D0BEF29D64C5}" dt="2021-01-29T19:47:25.874" v="91" actId="1076"/>
          <ac:picMkLst>
            <pc:docMk/>
            <pc:sldMk cId="1832143847" sldId="429"/>
            <ac:picMk id="3" creationId="{AB938AD3-F421-4091-A679-5A174557EDE4}"/>
          </ac:picMkLst>
        </pc:picChg>
      </pc:sldChg>
      <pc:sldChg chg="addSp modSp">
        <pc:chgData name="J. Stanners [ Wheatley Hill Primary School ]" userId="S::j.stanners300@whprimary.com::95d13023-5fe8-4aa6-af64-49ca2f97d09d" providerId="AD" clId="Web-{4713DBED-8A13-E297-BDF1-D0BEF29D64C5}" dt="2021-01-29T19:47:36.640" v="94" actId="1076"/>
        <pc:sldMkLst>
          <pc:docMk/>
          <pc:sldMk cId="1714091930" sldId="430"/>
        </pc:sldMkLst>
        <pc:picChg chg="add mod">
          <ac:chgData name="J. Stanners [ Wheatley Hill Primary School ]" userId="S::j.stanners300@whprimary.com::95d13023-5fe8-4aa6-af64-49ca2f97d09d" providerId="AD" clId="Web-{4713DBED-8A13-E297-BDF1-D0BEF29D64C5}" dt="2021-01-29T19:47:36.640" v="94" actId="1076"/>
          <ac:picMkLst>
            <pc:docMk/>
            <pc:sldMk cId="1714091930" sldId="430"/>
            <ac:picMk id="3" creationId="{E3906BE0-0CFA-4E98-B5A5-F02401E4B6D6}"/>
          </ac:picMkLst>
        </pc:picChg>
      </pc:sldChg>
      <pc:sldChg chg="addSp modSp">
        <pc:chgData name="J. Stanners [ Wheatley Hill Primary School ]" userId="S::j.stanners300@whprimary.com::95d13023-5fe8-4aa6-af64-49ca2f97d09d" providerId="AD" clId="Web-{4713DBED-8A13-E297-BDF1-D0BEF29D64C5}" dt="2021-01-29T19:47:45.531" v="97" actId="1076"/>
        <pc:sldMkLst>
          <pc:docMk/>
          <pc:sldMk cId="2578443290" sldId="431"/>
        </pc:sldMkLst>
        <pc:picChg chg="add mod">
          <ac:chgData name="J. Stanners [ Wheatley Hill Primary School ]" userId="S::j.stanners300@whprimary.com::95d13023-5fe8-4aa6-af64-49ca2f97d09d" providerId="AD" clId="Web-{4713DBED-8A13-E297-BDF1-D0BEF29D64C5}" dt="2021-01-29T19:47:45.531" v="97" actId="1076"/>
          <ac:picMkLst>
            <pc:docMk/>
            <pc:sldMk cId="2578443290" sldId="431"/>
            <ac:picMk id="2" creationId="{5C3916E0-D003-4D47-89F1-DF759CFAC20E}"/>
          </ac:picMkLst>
        </pc:picChg>
      </pc:sldChg>
      <pc:sldChg chg="addSp modSp">
        <pc:chgData name="J. Stanners [ Wheatley Hill Primary School ]" userId="S::j.stanners300@whprimary.com::95d13023-5fe8-4aa6-af64-49ca2f97d09d" providerId="AD" clId="Web-{4713DBED-8A13-E297-BDF1-D0BEF29D64C5}" dt="2021-01-29T19:47:54.109" v="100" actId="1076"/>
        <pc:sldMkLst>
          <pc:docMk/>
          <pc:sldMk cId="1228719345" sldId="432"/>
        </pc:sldMkLst>
        <pc:picChg chg="add mod">
          <ac:chgData name="J. Stanners [ Wheatley Hill Primary School ]" userId="S::j.stanners300@whprimary.com::95d13023-5fe8-4aa6-af64-49ca2f97d09d" providerId="AD" clId="Web-{4713DBED-8A13-E297-BDF1-D0BEF29D64C5}" dt="2021-01-29T19:47:54.109" v="100" actId="1076"/>
          <ac:picMkLst>
            <pc:docMk/>
            <pc:sldMk cId="1228719345" sldId="432"/>
            <ac:picMk id="3" creationId="{1DD3864E-9E1E-4800-821E-DC71ACC6FEE3}"/>
          </ac:picMkLst>
        </pc:picChg>
      </pc:sldChg>
      <pc:sldChg chg="addSp modSp">
        <pc:chgData name="J. Stanners [ Wheatley Hill Primary School ]" userId="S::j.stanners300@whprimary.com::95d13023-5fe8-4aa6-af64-49ca2f97d09d" providerId="AD" clId="Web-{4713DBED-8A13-E297-BDF1-D0BEF29D64C5}" dt="2021-01-29T19:48:18.484" v="103" actId="1076"/>
        <pc:sldMkLst>
          <pc:docMk/>
          <pc:sldMk cId="847329819" sldId="433"/>
        </pc:sldMkLst>
        <pc:picChg chg="add mod">
          <ac:chgData name="J. Stanners [ Wheatley Hill Primary School ]" userId="S::j.stanners300@whprimary.com::95d13023-5fe8-4aa6-af64-49ca2f97d09d" providerId="AD" clId="Web-{4713DBED-8A13-E297-BDF1-D0BEF29D64C5}" dt="2021-01-29T19:48:18.484" v="103" actId="1076"/>
          <ac:picMkLst>
            <pc:docMk/>
            <pc:sldMk cId="847329819" sldId="433"/>
            <ac:picMk id="2" creationId="{1B63BF52-78C3-4F4D-87BD-F87AC5398895}"/>
          </ac:picMkLst>
        </pc:picChg>
      </pc:sldChg>
      <pc:sldChg chg="addSp modSp">
        <pc:chgData name="J. Stanners [ Wheatley Hill Primary School ]" userId="S::j.stanners300@whprimary.com::95d13023-5fe8-4aa6-af64-49ca2f97d09d" providerId="AD" clId="Web-{4713DBED-8A13-E297-BDF1-D0BEF29D64C5}" dt="2021-01-29T19:48:26.110" v="106" actId="1076"/>
        <pc:sldMkLst>
          <pc:docMk/>
          <pc:sldMk cId="1581782220" sldId="434"/>
        </pc:sldMkLst>
        <pc:picChg chg="add mod">
          <ac:chgData name="J. Stanners [ Wheatley Hill Primary School ]" userId="S::j.stanners300@whprimary.com::95d13023-5fe8-4aa6-af64-49ca2f97d09d" providerId="AD" clId="Web-{4713DBED-8A13-E297-BDF1-D0BEF29D64C5}" dt="2021-01-29T19:48:26.110" v="106" actId="1076"/>
          <ac:picMkLst>
            <pc:docMk/>
            <pc:sldMk cId="1581782220" sldId="434"/>
            <ac:picMk id="3" creationId="{A0DDD07E-F459-4758-A7C8-DACC7C8333BD}"/>
          </ac:picMkLst>
        </pc:picChg>
      </pc:sldChg>
      <pc:sldChg chg="addSp modSp">
        <pc:chgData name="J. Stanners [ Wheatley Hill Primary School ]" userId="S::j.stanners300@whprimary.com::95d13023-5fe8-4aa6-af64-49ca2f97d09d" providerId="AD" clId="Web-{4713DBED-8A13-E297-BDF1-D0BEF29D64C5}" dt="2021-01-29T19:48:44.563" v="109" actId="1076"/>
        <pc:sldMkLst>
          <pc:docMk/>
          <pc:sldMk cId="3289027470" sldId="435"/>
        </pc:sldMkLst>
        <pc:picChg chg="add mod">
          <ac:chgData name="J. Stanners [ Wheatley Hill Primary School ]" userId="S::j.stanners300@whprimary.com::95d13023-5fe8-4aa6-af64-49ca2f97d09d" providerId="AD" clId="Web-{4713DBED-8A13-E297-BDF1-D0BEF29D64C5}" dt="2021-01-29T19:48:44.563" v="109" actId="1076"/>
          <ac:picMkLst>
            <pc:docMk/>
            <pc:sldMk cId="3289027470" sldId="435"/>
            <ac:picMk id="6" creationId="{CEFF60BE-DE00-4AF1-91EA-8C4332C1B652}"/>
          </ac:picMkLst>
        </pc:picChg>
      </pc:sldChg>
      <pc:sldChg chg="addSp modSp">
        <pc:chgData name="J. Stanners [ Wheatley Hill Primary School ]" userId="S::j.stanners300@whprimary.com::95d13023-5fe8-4aa6-af64-49ca2f97d09d" providerId="AD" clId="Web-{4713DBED-8A13-E297-BDF1-D0BEF29D64C5}" dt="2021-01-29T19:40:11.770" v="40" actId="1076"/>
        <pc:sldMkLst>
          <pc:docMk/>
          <pc:sldMk cId="3529422860" sldId="436"/>
        </pc:sldMkLst>
        <pc:picChg chg="add mod">
          <ac:chgData name="J. Stanners [ Wheatley Hill Primary School ]" userId="S::j.stanners300@whprimary.com::95d13023-5fe8-4aa6-af64-49ca2f97d09d" providerId="AD" clId="Web-{4713DBED-8A13-E297-BDF1-D0BEF29D64C5}" dt="2021-01-29T19:40:11.770" v="40" actId="1076"/>
          <ac:picMkLst>
            <pc:docMk/>
            <pc:sldMk cId="3529422860" sldId="436"/>
            <ac:picMk id="2" creationId="{8A5B1B1E-B418-44D1-9E2B-252D0B9F51E3}"/>
          </ac:picMkLst>
        </pc:picChg>
      </pc:sldChg>
      <pc:sldChg chg="addSp modSp">
        <pc:chgData name="J. Stanners [ Wheatley Hill Primary School ]" userId="S::j.stanners300@whprimary.com::95d13023-5fe8-4aa6-af64-49ca2f97d09d" providerId="AD" clId="Web-{4713DBED-8A13-E297-BDF1-D0BEF29D64C5}" dt="2021-01-29T19:50:06.129" v="120" actId="1076"/>
        <pc:sldMkLst>
          <pc:docMk/>
          <pc:sldMk cId="2727394110" sldId="437"/>
        </pc:sldMkLst>
        <pc:picChg chg="add mod">
          <ac:chgData name="J. Stanners [ Wheatley Hill Primary School ]" userId="S::j.stanners300@whprimary.com::95d13023-5fe8-4aa6-af64-49ca2f97d09d" providerId="AD" clId="Web-{4713DBED-8A13-E297-BDF1-D0BEF29D64C5}" dt="2021-01-29T19:50:06.129" v="120" actId="1076"/>
          <ac:picMkLst>
            <pc:docMk/>
            <pc:sldMk cId="2727394110" sldId="437"/>
            <ac:picMk id="3" creationId="{DDBEAD0A-33CC-418A-9DC0-9AEF225B3E76}"/>
          </ac:picMkLst>
        </pc:picChg>
      </pc:sldChg>
      <pc:sldChg chg="addSp modSp">
        <pc:chgData name="J. Stanners [ Wheatley Hill Primary School ]" userId="S::j.stanners300@whprimary.com::95d13023-5fe8-4aa6-af64-49ca2f97d09d" providerId="AD" clId="Web-{4713DBED-8A13-E297-BDF1-D0BEF29D64C5}" dt="2021-01-29T19:59:54.968" v="126" actId="1076"/>
        <pc:sldMkLst>
          <pc:docMk/>
          <pc:sldMk cId="3153668276" sldId="438"/>
        </pc:sldMkLst>
        <pc:spChg chg="mod">
          <ac:chgData name="J. Stanners [ Wheatley Hill Primary School ]" userId="S::j.stanners300@whprimary.com::95d13023-5fe8-4aa6-af64-49ca2f97d09d" providerId="AD" clId="Web-{4713DBED-8A13-E297-BDF1-D0BEF29D64C5}" dt="2021-01-29T19:59:46.311" v="125" actId="1076"/>
          <ac:spMkLst>
            <pc:docMk/>
            <pc:sldMk cId="3153668276" sldId="438"/>
            <ac:spMk id="7" creationId="{CEE395F3-817E-421C-AB46-EA959DA8B234}"/>
          </ac:spMkLst>
        </pc:spChg>
        <pc:spChg chg="mod">
          <ac:chgData name="J. Stanners [ Wheatley Hill Primary School ]" userId="S::j.stanners300@whprimary.com::95d13023-5fe8-4aa6-af64-49ca2f97d09d" providerId="AD" clId="Web-{4713DBED-8A13-E297-BDF1-D0BEF29D64C5}" dt="2021-01-29T19:59:54.968" v="126" actId="1076"/>
          <ac:spMkLst>
            <pc:docMk/>
            <pc:sldMk cId="3153668276" sldId="438"/>
            <ac:spMk id="8" creationId="{860DFC27-56B5-4DC8-81FE-DC18ABC72E64}"/>
          </ac:spMkLst>
        </pc:spChg>
        <pc:picChg chg="add mod">
          <ac:chgData name="J. Stanners [ Wheatley Hill Primary School ]" userId="S::j.stanners300@whprimary.com::95d13023-5fe8-4aa6-af64-49ca2f97d09d" providerId="AD" clId="Web-{4713DBED-8A13-E297-BDF1-D0BEF29D64C5}" dt="2021-01-29T19:59:41.577" v="123" actId="1076"/>
          <ac:picMkLst>
            <pc:docMk/>
            <pc:sldMk cId="3153668276" sldId="438"/>
            <ac:picMk id="2" creationId="{13E43285-668A-459D-8CDA-8FD26D314366}"/>
          </ac:picMkLst>
        </pc:picChg>
      </pc:sldChg>
      <pc:sldChg chg="addSp modSp">
        <pc:chgData name="J. Stanners [ Wheatley Hill Primary School ]" userId="S::j.stanners300@whprimary.com::95d13023-5fe8-4aa6-af64-49ca2f97d09d" providerId="AD" clId="Web-{4713DBED-8A13-E297-BDF1-D0BEF29D64C5}" dt="2021-01-29T20:03:45.768" v="157" actId="1076"/>
        <pc:sldMkLst>
          <pc:docMk/>
          <pc:sldMk cId="3164317955" sldId="439"/>
        </pc:sldMkLst>
        <pc:picChg chg="add mod">
          <ac:chgData name="J. Stanners [ Wheatley Hill Primary School ]" userId="S::j.stanners300@whprimary.com::95d13023-5fe8-4aa6-af64-49ca2f97d09d" providerId="AD" clId="Web-{4713DBED-8A13-E297-BDF1-D0BEF29D64C5}" dt="2021-01-29T20:03:45.768" v="157" actId="1076"/>
          <ac:picMkLst>
            <pc:docMk/>
            <pc:sldMk cId="3164317955" sldId="439"/>
            <ac:picMk id="3" creationId="{23B5E0BD-641E-47EF-8BCF-7445A4F36949}"/>
          </ac:picMkLst>
        </pc:picChg>
      </pc:sldChg>
      <pc:sldChg chg="addSp modSp">
        <pc:chgData name="J. Stanners [ Wheatley Hill Primary School ]" userId="S::j.stanners300@whprimary.com::95d13023-5fe8-4aa6-af64-49ca2f97d09d" providerId="AD" clId="Web-{4713DBED-8A13-E297-BDF1-D0BEF29D64C5}" dt="2021-01-29T20:04:14.644" v="163" actId="1076"/>
        <pc:sldMkLst>
          <pc:docMk/>
          <pc:sldMk cId="3762190767" sldId="440"/>
        </pc:sldMkLst>
        <pc:spChg chg="mod">
          <ac:chgData name="J. Stanners [ Wheatley Hill Primary School ]" userId="S::j.stanners300@whprimary.com::95d13023-5fe8-4aa6-af64-49ca2f97d09d" providerId="AD" clId="Web-{4713DBED-8A13-E297-BDF1-D0BEF29D64C5}" dt="2021-01-29T20:04:09.769" v="162" actId="1076"/>
          <ac:spMkLst>
            <pc:docMk/>
            <pc:sldMk cId="3762190767" sldId="440"/>
            <ac:spMk id="8" creationId="{860DFC27-56B5-4DC8-81FE-DC18ABC72E64}"/>
          </ac:spMkLst>
        </pc:spChg>
        <pc:picChg chg="add mod">
          <ac:chgData name="J. Stanners [ Wheatley Hill Primary School ]" userId="S::j.stanners300@whprimary.com::95d13023-5fe8-4aa6-af64-49ca2f97d09d" providerId="AD" clId="Web-{4713DBED-8A13-E297-BDF1-D0BEF29D64C5}" dt="2021-01-29T20:04:14.644" v="163" actId="1076"/>
          <ac:picMkLst>
            <pc:docMk/>
            <pc:sldMk cId="3762190767" sldId="440"/>
            <ac:picMk id="2" creationId="{9BB6B390-8D79-41BF-8510-512CD3A01677}"/>
          </ac:picMkLst>
        </pc:picChg>
      </pc:sldChg>
      <pc:sldChg chg="addSp modSp">
        <pc:chgData name="J. Stanners [ Wheatley Hill Primary School ]" userId="S::j.stanners300@whprimary.com::95d13023-5fe8-4aa6-af64-49ca2f97d09d" providerId="AD" clId="Web-{4713DBED-8A13-E297-BDF1-D0BEF29D64C5}" dt="2021-01-29T20:04:33.035" v="170" actId="1076"/>
        <pc:sldMkLst>
          <pc:docMk/>
          <pc:sldMk cId="53601169" sldId="441"/>
        </pc:sldMkLst>
        <pc:picChg chg="add mod">
          <ac:chgData name="J. Stanners [ Wheatley Hill Primary School ]" userId="S::j.stanners300@whprimary.com::95d13023-5fe8-4aa6-af64-49ca2f97d09d" providerId="AD" clId="Web-{4713DBED-8A13-E297-BDF1-D0BEF29D64C5}" dt="2021-01-29T20:04:33.035" v="170" actId="1076"/>
          <ac:picMkLst>
            <pc:docMk/>
            <pc:sldMk cId="53601169" sldId="441"/>
            <ac:picMk id="6" creationId="{A5474A1D-D704-4846-BF98-972501EC570B}"/>
          </ac:picMkLst>
        </pc:picChg>
      </pc:sldChg>
      <pc:sldChg chg="addSp modSp">
        <pc:chgData name="J. Stanners [ Wheatley Hill Primary School ]" userId="S::j.stanners300@whprimary.com::95d13023-5fe8-4aa6-af64-49ca2f97d09d" providerId="AD" clId="Web-{4713DBED-8A13-E297-BDF1-D0BEF29D64C5}" dt="2021-01-29T20:04:41.050" v="173" actId="1076"/>
        <pc:sldMkLst>
          <pc:docMk/>
          <pc:sldMk cId="3980660819" sldId="442"/>
        </pc:sldMkLst>
        <pc:picChg chg="add mod">
          <ac:chgData name="J. Stanners [ Wheatley Hill Primary School ]" userId="S::j.stanners300@whprimary.com::95d13023-5fe8-4aa6-af64-49ca2f97d09d" providerId="AD" clId="Web-{4713DBED-8A13-E297-BDF1-D0BEF29D64C5}" dt="2021-01-29T20:04:41.050" v="173" actId="1076"/>
          <ac:picMkLst>
            <pc:docMk/>
            <pc:sldMk cId="3980660819" sldId="442"/>
            <ac:picMk id="4" creationId="{87122B10-7C8B-4466-A189-FF0D61ECF566}"/>
          </ac:picMkLst>
        </pc:picChg>
      </pc:sldChg>
      <pc:sldChg chg="addSp modSp">
        <pc:chgData name="J. Stanners [ Wheatley Hill Primary School ]" userId="S::j.stanners300@whprimary.com::95d13023-5fe8-4aa6-af64-49ca2f97d09d" providerId="AD" clId="Web-{4713DBED-8A13-E297-BDF1-D0BEF29D64C5}" dt="2021-01-29T20:05:14.082" v="177" actId="1076"/>
        <pc:sldMkLst>
          <pc:docMk/>
          <pc:sldMk cId="621320567" sldId="443"/>
        </pc:sldMkLst>
        <pc:spChg chg="mod">
          <ac:chgData name="J. Stanners [ Wheatley Hill Primary School ]" userId="S::j.stanners300@whprimary.com::95d13023-5fe8-4aa6-af64-49ca2f97d09d" providerId="AD" clId="Web-{4713DBED-8A13-E297-BDF1-D0BEF29D64C5}" dt="2021-01-29T20:05:14.082" v="177" actId="1076"/>
          <ac:spMkLst>
            <pc:docMk/>
            <pc:sldMk cId="621320567" sldId="443"/>
            <ac:spMk id="5" creationId="{9ACA1241-448F-42BF-AA2B-BA8E7EFA6EB5}"/>
          </ac:spMkLst>
        </pc:spChg>
        <pc:picChg chg="add mod">
          <ac:chgData name="J. Stanners [ Wheatley Hill Primary School ]" userId="S::j.stanners300@whprimary.com::95d13023-5fe8-4aa6-af64-49ca2f97d09d" providerId="AD" clId="Web-{4713DBED-8A13-E297-BDF1-D0BEF29D64C5}" dt="2021-01-29T20:05:10.848" v="176" actId="1076"/>
          <ac:picMkLst>
            <pc:docMk/>
            <pc:sldMk cId="621320567" sldId="443"/>
            <ac:picMk id="3" creationId="{394D99CD-4A2E-42EA-86DC-538E500E894F}"/>
          </ac:picMkLst>
        </pc:picChg>
      </pc:sldChg>
      <pc:sldChg chg="addSp modSp">
        <pc:chgData name="J. Stanners [ Wheatley Hill Primary School ]" userId="S::j.stanners300@whprimary.com::95d13023-5fe8-4aa6-af64-49ca2f97d09d" providerId="AD" clId="Web-{4713DBED-8A13-E297-BDF1-D0BEF29D64C5}" dt="2021-01-29T20:00:38.156" v="134" actId="1076"/>
        <pc:sldMkLst>
          <pc:docMk/>
          <pc:sldMk cId="2924410656" sldId="444"/>
        </pc:sldMkLst>
        <pc:picChg chg="add mod">
          <ac:chgData name="J. Stanners [ Wheatley Hill Primary School ]" userId="S::j.stanners300@whprimary.com::95d13023-5fe8-4aa6-af64-49ca2f97d09d" providerId="AD" clId="Web-{4713DBED-8A13-E297-BDF1-D0BEF29D64C5}" dt="2021-01-29T20:00:38.156" v="134" actId="1076"/>
          <ac:picMkLst>
            <pc:docMk/>
            <pc:sldMk cId="2924410656" sldId="444"/>
            <ac:picMk id="3" creationId="{3427FD82-F1B3-4C2D-8CA5-32978DF4296A}"/>
          </ac:picMkLst>
        </pc:picChg>
      </pc:sldChg>
      <pc:sldChg chg="addSp modSp">
        <pc:chgData name="J. Stanners [ Wheatley Hill Primary School ]" userId="S::j.stanners300@whprimary.com::95d13023-5fe8-4aa6-af64-49ca2f97d09d" providerId="AD" clId="Web-{4713DBED-8A13-E297-BDF1-D0BEF29D64C5}" dt="2021-01-29T20:01:16.235" v="137" actId="1076"/>
        <pc:sldMkLst>
          <pc:docMk/>
          <pc:sldMk cId="3721204174" sldId="445"/>
        </pc:sldMkLst>
        <pc:picChg chg="add mod">
          <ac:chgData name="J. Stanners [ Wheatley Hill Primary School ]" userId="S::j.stanners300@whprimary.com::95d13023-5fe8-4aa6-af64-49ca2f97d09d" providerId="AD" clId="Web-{4713DBED-8A13-E297-BDF1-D0BEF29D64C5}" dt="2021-01-29T20:01:16.235" v="137" actId="1076"/>
          <ac:picMkLst>
            <pc:docMk/>
            <pc:sldMk cId="3721204174" sldId="445"/>
            <ac:picMk id="2" creationId="{A867EBDB-0E89-4B71-A899-5CADC1B3AEF0}"/>
          </ac:picMkLst>
        </pc:picChg>
      </pc:sldChg>
      <pc:sldChg chg="addSp modSp">
        <pc:chgData name="J. Stanners [ Wheatley Hill Primary School ]" userId="S::j.stanners300@whprimary.com::95d13023-5fe8-4aa6-af64-49ca2f97d09d" providerId="AD" clId="Web-{4713DBED-8A13-E297-BDF1-D0BEF29D64C5}" dt="2021-01-29T20:01:26.313" v="140" actId="1076"/>
        <pc:sldMkLst>
          <pc:docMk/>
          <pc:sldMk cId="1046270311" sldId="446"/>
        </pc:sldMkLst>
        <pc:picChg chg="add mod">
          <ac:chgData name="J. Stanners [ Wheatley Hill Primary School ]" userId="S::j.stanners300@whprimary.com::95d13023-5fe8-4aa6-af64-49ca2f97d09d" providerId="AD" clId="Web-{4713DBED-8A13-E297-BDF1-D0BEF29D64C5}" dt="2021-01-29T20:01:26.313" v="140" actId="1076"/>
          <ac:picMkLst>
            <pc:docMk/>
            <pc:sldMk cId="1046270311" sldId="446"/>
            <ac:picMk id="3" creationId="{8AD861DB-25F2-408B-A3CB-B33CBFF5BAA4}"/>
          </ac:picMkLst>
        </pc:picChg>
      </pc:sldChg>
      <pc:sldChg chg="addSp modSp">
        <pc:chgData name="J. Stanners [ Wheatley Hill Primary School ]" userId="S::j.stanners300@whprimary.com::95d13023-5fe8-4aa6-af64-49ca2f97d09d" providerId="AD" clId="Web-{4713DBED-8A13-E297-BDF1-D0BEF29D64C5}" dt="2021-01-29T20:02:06.751" v="145" actId="1076"/>
        <pc:sldMkLst>
          <pc:docMk/>
          <pc:sldMk cId="2443654882" sldId="447"/>
        </pc:sldMkLst>
        <pc:picChg chg="add mod">
          <ac:chgData name="J. Stanners [ Wheatley Hill Primary School ]" userId="S::j.stanners300@whprimary.com::95d13023-5fe8-4aa6-af64-49ca2f97d09d" providerId="AD" clId="Web-{4713DBED-8A13-E297-BDF1-D0BEF29D64C5}" dt="2021-01-29T20:02:06.751" v="145" actId="1076"/>
          <ac:picMkLst>
            <pc:docMk/>
            <pc:sldMk cId="2443654882" sldId="447"/>
            <ac:picMk id="2" creationId="{EEDD1CB9-09E1-49EB-B256-B99B4D2DBBB9}"/>
          </ac:picMkLst>
        </pc:picChg>
      </pc:sldChg>
      <pc:sldChg chg="addSp modSp">
        <pc:chgData name="J. Stanners [ Wheatley Hill Primary School ]" userId="S::j.stanners300@whprimary.com::95d13023-5fe8-4aa6-af64-49ca2f97d09d" providerId="AD" clId="Web-{4713DBED-8A13-E297-BDF1-D0BEF29D64C5}" dt="2021-01-29T20:02:39.111" v="149" actId="1076"/>
        <pc:sldMkLst>
          <pc:docMk/>
          <pc:sldMk cId="489614035" sldId="448"/>
        </pc:sldMkLst>
        <pc:spChg chg="mod">
          <ac:chgData name="J. Stanners [ Wheatley Hill Primary School ]" userId="S::j.stanners300@whprimary.com::95d13023-5fe8-4aa6-af64-49ca2f97d09d" providerId="AD" clId="Web-{4713DBED-8A13-E297-BDF1-D0BEF29D64C5}" dt="2021-01-29T20:02:22.454" v="148" actId="14100"/>
          <ac:spMkLst>
            <pc:docMk/>
            <pc:sldMk cId="489614035" sldId="448"/>
            <ac:spMk id="9" creationId="{860DFC27-56B5-4DC8-81FE-DC18ABC72E64}"/>
          </ac:spMkLst>
        </pc:spChg>
        <pc:picChg chg="add mod">
          <ac:chgData name="J. Stanners [ Wheatley Hill Primary School ]" userId="S::j.stanners300@whprimary.com::95d13023-5fe8-4aa6-af64-49ca2f97d09d" providerId="AD" clId="Web-{4713DBED-8A13-E297-BDF1-D0BEF29D64C5}" dt="2021-01-29T20:02:39.111" v="149" actId="1076"/>
          <ac:picMkLst>
            <pc:docMk/>
            <pc:sldMk cId="489614035" sldId="448"/>
            <ac:picMk id="4" creationId="{2FD6F1C2-B1DF-4085-A3F1-93AA15AC2F69}"/>
          </ac:picMkLst>
        </pc:picChg>
      </pc:sldChg>
      <pc:sldChg chg="addSp modSp">
        <pc:chgData name="J. Stanners [ Wheatley Hill Primary School ]" userId="S::j.stanners300@whprimary.com::95d13023-5fe8-4aa6-af64-49ca2f97d09d" providerId="AD" clId="Web-{4713DBED-8A13-E297-BDF1-D0BEF29D64C5}" dt="2021-01-29T20:06:03.333" v="187" actId="1076"/>
        <pc:sldMkLst>
          <pc:docMk/>
          <pc:sldMk cId="1128305972" sldId="451"/>
        </pc:sldMkLst>
        <pc:spChg chg="mod">
          <ac:chgData name="J. Stanners [ Wheatley Hill Primary School ]" userId="S::j.stanners300@whprimary.com::95d13023-5fe8-4aa6-af64-49ca2f97d09d" providerId="AD" clId="Web-{4713DBED-8A13-E297-BDF1-D0BEF29D64C5}" dt="2021-01-29T20:05:59.177" v="185" actId="1076"/>
          <ac:spMkLst>
            <pc:docMk/>
            <pc:sldMk cId="1128305972" sldId="451"/>
            <ac:spMk id="2" creationId="{00000000-0000-0000-0000-000000000000}"/>
          </ac:spMkLst>
        </pc:spChg>
        <pc:picChg chg="add mod">
          <ac:chgData name="J. Stanners [ Wheatley Hill Primary School ]" userId="S::j.stanners300@whprimary.com::95d13023-5fe8-4aa6-af64-49ca2f97d09d" providerId="AD" clId="Web-{4713DBED-8A13-E297-BDF1-D0BEF29D64C5}" dt="2021-01-29T20:06:03.333" v="187" actId="1076"/>
          <ac:picMkLst>
            <pc:docMk/>
            <pc:sldMk cId="1128305972" sldId="451"/>
            <ac:picMk id="3" creationId="{3EE36408-A197-4A3E-8698-8E658C6F87D1}"/>
          </ac:picMkLst>
        </pc:picChg>
      </pc:sldChg>
      <pc:sldChg chg="addSp modSp">
        <pc:chgData name="J. Stanners [ Wheatley Hill Primary School ]" userId="S::j.stanners300@whprimary.com::95d13023-5fe8-4aa6-af64-49ca2f97d09d" providerId="AD" clId="Web-{4713DBED-8A13-E297-BDF1-D0BEF29D64C5}" dt="2021-01-29T20:06:18.615" v="191" actId="1076"/>
        <pc:sldMkLst>
          <pc:docMk/>
          <pc:sldMk cId="3860557937" sldId="452"/>
        </pc:sldMkLst>
        <pc:picChg chg="add mod">
          <ac:chgData name="J. Stanners [ Wheatley Hill Primary School ]" userId="S::j.stanners300@whprimary.com::95d13023-5fe8-4aa6-af64-49ca2f97d09d" providerId="AD" clId="Web-{4713DBED-8A13-E297-BDF1-D0BEF29D64C5}" dt="2021-01-29T20:06:18.615" v="191" actId="1076"/>
          <ac:picMkLst>
            <pc:docMk/>
            <pc:sldMk cId="3860557937" sldId="452"/>
            <ac:picMk id="2" creationId="{64393F4F-3097-4B65-99F5-E913C53C1A3E}"/>
          </ac:picMkLst>
        </pc:picChg>
      </pc:sldChg>
      <pc:sldChg chg="addSp modSp">
        <pc:chgData name="J. Stanners [ Wheatley Hill Primary School ]" userId="S::j.stanners300@whprimary.com::95d13023-5fe8-4aa6-af64-49ca2f97d09d" providerId="AD" clId="Web-{4713DBED-8A13-E297-BDF1-D0BEF29D64C5}" dt="2021-01-29T20:10:23.404" v="233" actId="1076"/>
        <pc:sldMkLst>
          <pc:docMk/>
          <pc:sldMk cId="3437639723" sldId="453"/>
        </pc:sldMkLst>
        <pc:spChg chg="mod">
          <ac:chgData name="J. Stanners [ Wheatley Hill Primary School ]" userId="S::j.stanners300@whprimary.com::95d13023-5fe8-4aa6-af64-49ca2f97d09d" providerId="AD" clId="Web-{4713DBED-8A13-E297-BDF1-D0BEF29D64C5}" dt="2021-01-29T20:06:28.771" v="194" actId="1076"/>
          <ac:spMkLst>
            <pc:docMk/>
            <pc:sldMk cId="3437639723" sldId="453"/>
            <ac:spMk id="2" creationId="{00000000-0000-0000-0000-000000000000}"/>
          </ac:spMkLst>
        </pc:spChg>
        <pc:spChg chg="mod">
          <ac:chgData name="J. Stanners [ Wheatley Hill Primary School ]" userId="S::j.stanners300@whprimary.com::95d13023-5fe8-4aa6-af64-49ca2f97d09d" providerId="AD" clId="Web-{4713DBED-8A13-E297-BDF1-D0BEF29D64C5}" dt="2021-01-29T20:06:32.380" v="195" actId="1076"/>
          <ac:spMkLst>
            <pc:docMk/>
            <pc:sldMk cId="3437639723" sldId="453"/>
            <ac:spMk id="5" creationId="{CEE395F3-817E-421C-AB46-EA959DA8B234}"/>
          </ac:spMkLst>
        </pc:spChg>
        <pc:spChg chg="mod">
          <ac:chgData name="J. Stanners [ Wheatley Hill Primary School ]" userId="S::j.stanners300@whprimary.com::95d13023-5fe8-4aa6-af64-49ca2f97d09d" providerId="AD" clId="Web-{4713DBED-8A13-E297-BDF1-D0BEF29D64C5}" dt="2021-01-29T20:06:36.099" v="196" actId="1076"/>
          <ac:spMkLst>
            <pc:docMk/>
            <pc:sldMk cId="3437639723" sldId="453"/>
            <ac:spMk id="6" creationId="{00000000-0000-0000-0000-000000000000}"/>
          </ac:spMkLst>
        </pc:spChg>
        <pc:picChg chg="add mod">
          <ac:chgData name="J. Stanners [ Wheatley Hill Primary School ]" userId="S::j.stanners300@whprimary.com::95d13023-5fe8-4aa6-af64-49ca2f97d09d" providerId="AD" clId="Web-{4713DBED-8A13-E297-BDF1-D0BEF29D64C5}" dt="2021-01-29T20:10:23.404" v="233" actId="1076"/>
          <ac:picMkLst>
            <pc:docMk/>
            <pc:sldMk cId="3437639723" sldId="453"/>
            <ac:picMk id="3" creationId="{5E9861BA-4141-43FC-8F26-377B1FEED3E4}"/>
          </ac:picMkLst>
        </pc:picChg>
        <pc:picChg chg="mod">
          <ac:chgData name="J. Stanners [ Wheatley Hill Primary School ]" userId="S::j.stanners300@whprimary.com::95d13023-5fe8-4aa6-af64-49ca2f97d09d" providerId="AD" clId="Web-{4713DBED-8A13-E297-BDF1-D0BEF29D64C5}" dt="2021-01-29T20:06:43.427" v="198" actId="1076"/>
          <ac:picMkLst>
            <pc:docMk/>
            <pc:sldMk cId="3437639723" sldId="453"/>
            <ac:picMk id="4" creationId="{00000000-0000-0000-0000-000000000000}"/>
          </ac:picMkLst>
        </pc:picChg>
      </pc:sldChg>
      <pc:sldChg chg="addSp modSp">
        <pc:chgData name="J. Stanners [ Wheatley Hill Primary School ]" userId="S::j.stanners300@whprimary.com::95d13023-5fe8-4aa6-af64-49ca2f97d09d" providerId="AD" clId="Web-{4713DBED-8A13-E297-BDF1-D0BEF29D64C5}" dt="2021-01-29T20:07:35.788" v="207" actId="1076"/>
        <pc:sldMkLst>
          <pc:docMk/>
          <pc:sldMk cId="3568401404" sldId="454"/>
        </pc:sldMkLst>
        <pc:picChg chg="add mod">
          <ac:chgData name="J. Stanners [ Wheatley Hill Primary School ]" userId="S::j.stanners300@whprimary.com::95d13023-5fe8-4aa6-af64-49ca2f97d09d" providerId="AD" clId="Web-{4713DBED-8A13-E297-BDF1-D0BEF29D64C5}" dt="2021-01-29T20:07:35.788" v="207" actId="1076"/>
          <ac:picMkLst>
            <pc:docMk/>
            <pc:sldMk cId="3568401404" sldId="454"/>
            <ac:picMk id="3" creationId="{65ABCCC9-CD69-4349-BD8E-EC4C2243A40D}"/>
          </ac:picMkLst>
        </pc:picChg>
      </pc:sldChg>
      <pc:sldChg chg="addSp modSp">
        <pc:chgData name="J. Stanners [ Wheatley Hill Primary School ]" userId="S::j.stanners300@whprimary.com::95d13023-5fe8-4aa6-af64-49ca2f97d09d" providerId="AD" clId="Web-{4713DBED-8A13-E297-BDF1-D0BEF29D64C5}" dt="2021-01-29T20:07:57.148" v="210" actId="1076"/>
        <pc:sldMkLst>
          <pc:docMk/>
          <pc:sldMk cId="3825542752" sldId="455"/>
        </pc:sldMkLst>
        <pc:picChg chg="add mod">
          <ac:chgData name="J. Stanners [ Wheatley Hill Primary School ]" userId="S::j.stanners300@whprimary.com::95d13023-5fe8-4aa6-af64-49ca2f97d09d" providerId="AD" clId="Web-{4713DBED-8A13-E297-BDF1-D0BEF29D64C5}" dt="2021-01-29T20:07:57.148" v="210" actId="1076"/>
          <ac:picMkLst>
            <pc:docMk/>
            <pc:sldMk cId="3825542752" sldId="455"/>
            <ac:picMk id="5" creationId="{1978304A-3F0A-4791-911C-6E2B0CB7FA11}"/>
          </ac:picMkLst>
        </pc:picChg>
      </pc:sldChg>
      <pc:sldChg chg="addSp modSp">
        <pc:chgData name="J. Stanners [ Wheatley Hill Primary School ]" userId="S::j.stanners300@whprimary.com::95d13023-5fe8-4aa6-af64-49ca2f97d09d" providerId="AD" clId="Web-{4713DBED-8A13-E297-BDF1-D0BEF29D64C5}" dt="2021-01-29T20:08:35.496" v="213" actId="1076"/>
        <pc:sldMkLst>
          <pc:docMk/>
          <pc:sldMk cId="1179685298" sldId="456"/>
        </pc:sldMkLst>
        <pc:picChg chg="add mod">
          <ac:chgData name="J. Stanners [ Wheatley Hill Primary School ]" userId="S::j.stanners300@whprimary.com::95d13023-5fe8-4aa6-af64-49ca2f97d09d" providerId="AD" clId="Web-{4713DBED-8A13-E297-BDF1-D0BEF29D64C5}" dt="2021-01-29T20:08:35.496" v="213" actId="1076"/>
          <ac:picMkLst>
            <pc:docMk/>
            <pc:sldMk cId="1179685298" sldId="456"/>
            <ac:picMk id="2" creationId="{A6CE495A-4BF2-49F1-A1FF-04AB95ACC76F}"/>
          </ac:picMkLst>
        </pc:picChg>
      </pc:sldChg>
      <pc:sldChg chg="addSp modSp">
        <pc:chgData name="J. Stanners [ Wheatley Hill Primary School ]" userId="S::j.stanners300@whprimary.com::95d13023-5fe8-4aa6-af64-49ca2f97d09d" providerId="AD" clId="Web-{4713DBED-8A13-E297-BDF1-D0BEF29D64C5}" dt="2021-01-29T20:08:44.262" v="216" actId="1076"/>
        <pc:sldMkLst>
          <pc:docMk/>
          <pc:sldMk cId="2077349131" sldId="457"/>
        </pc:sldMkLst>
        <pc:picChg chg="add mod">
          <ac:chgData name="J. Stanners [ Wheatley Hill Primary School ]" userId="S::j.stanners300@whprimary.com::95d13023-5fe8-4aa6-af64-49ca2f97d09d" providerId="AD" clId="Web-{4713DBED-8A13-E297-BDF1-D0BEF29D64C5}" dt="2021-01-29T20:08:44.262" v="216" actId="1076"/>
          <ac:picMkLst>
            <pc:docMk/>
            <pc:sldMk cId="2077349131" sldId="457"/>
            <ac:picMk id="3" creationId="{3E0001E2-7A55-440F-8F3F-27697B19A302}"/>
          </ac:picMkLst>
        </pc:picChg>
      </pc:sldChg>
      <pc:sldChg chg="addSp modSp">
        <pc:chgData name="J. Stanners [ Wheatley Hill Primary School ]" userId="S::j.stanners300@whprimary.com::95d13023-5fe8-4aa6-af64-49ca2f97d09d" providerId="AD" clId="Web-{4713DBED-8A13-E297-BDF1-D0BEF29D64C5}" dt="2021-01-29T20:09:00.590" v="219" actId="1076"/>
        <pc:sldMkLst>
          <pc:docMk/>
          <pc:sldMk cId="446995869" sldId="458"/>
        </pc:sldMkLst>
        <pc:picChg chg="add mod">
          <ac:chgData name="J. Stanners [ Wheatley Hill Primary School ]" userId="S::j.stanners300@whprimary.com::95d13023-5fe8-4aa6-af64-49ca2f97d09d" providerId="AD" clId="Web-{4713DBED-8A13-E297-BDF1-D0BEF29D64C5}" dt="2021-01-29T20:09:00.590" v="219" actId="1076"/>
          <ac:picMkLst>
            <pc:docMk/>
            <pc:sldMk cId="446995869" sldId="458"/>
            <ac:picMk id="2" creationId="{0CE16F19-2DD0-47BA-8D84-1E12168B1CE7}"/>
          </ac:picMkLst>
        </pc:picChg>
      </pc:sldChg>
      <pc:sldChg chg="addSp modSp">
        <pc:chgData name="J. Stanners [ Wheatley Hill Primary School ]" userId="S::j.stanners300@whprimary.com::95d13023-5fe8-4aa6-af64-49ca2f97d09d" providerId="AD" clId="Web-{4713DBED-8A13-E297-BDF1-D0BEF29D64C5}" dt="2021-01-29T20:09:09.528" v="222" actId="1076"/>
        <pc:sldMkLst>
          <pc:docMk/>
          <pc:sldMk cId="3709743937" sldId="459"/>
        </pc:sldMkLst>
        <pc:picChg chg="add mod">
          <ac:chgData name="J. Stanners [ Wheatley Hill Primary School ]" userId="S::j.stanners300@whprimary.com::95d13023-5fe8-4aa6-af64-49ca2f97d09d" providerId="AD" clId="Web-{4713DBED-8A13-E297-BDF1-D0BEF29D64C5}" dt="2021-01-29T20:09:09.528" v="222" actId="1076"/>
          <ac:picMkLst>
            <pc:docMk/>
            <pc:sldMk cId="3709743937" sldId="459"/>
            <ac:picMk id="3" creationId="{91775406-D328-4086-BA62-A3A7FC2F793B}"/>
          </ac:picMkLst>
        </pc:picChg>
      </pc:sldChg>
      <pc:sldChg chg="addSp modSp">
        <pc:chgData name="J. Stanners [ Wheatley Hill Primary School ]" userId="S::j.stanners300@whprimary.com::95d13023-5fe8-4aa6-af64-49ca2f97d09d" providerId="AD" clId="Web-{4713DBED-8A13-E297-BDF1-D0BEF29D64C5}" dt="2021-01-29T20:09:40.919" v="224" actId="1076"/>
        <pc:sldMkLst>
          <pc:docMk/>
          <pc:sldMk cId="711510307" sldId="460"/>
        </pc:sldMkLst>
        <pc:picChg chg="add mod">
          <ac:chgData name="J. Stanners [ Wheatley Hill Primary School ]" userId="S::j.stanners300@whprimary.com::95d13023-5fe8-4aa6-af64-49ca2f97d09d" providerId="AD" clId="Web-{4713DBED-8A13-E297-BDF1-D0BEF29D64C5}" dt="2021-01-29T20:09:40.919" v="224" actId="1076"/>
          <ac:picMkLst>
            <pc:docMk/>
            <pc:sldMk cId="711510307" sldId="460"/>
            <ac:picMk id="2" creationId="{A5077484-693C-40BC-A22D-FC37A3167163}"/>
          </ac:picMkLst>
        </pc:picChg>
      </pc:sldChg>
      <pc:sldChg chg="addSp modSp">
        <pc:chgData name="J. Stanners [ Wheatley Hill Primary School ]" userId="S::j.stanners300@whprimary.com::95d13023-5fe8-4aa6-af64-49ca2f97d09d" providerId="AD" clId="Web-{4713DBED-8A13-E297-BDF1-D0BEF29D64C5}" dt="2021-01-29T20:09:48.481" v="227" actId="1076"/>
        <pc:sldMkLst>
          <pc:docMk/>
          <pc:sldMk cId="2862919318" sldId="462"/>
        </pc:sldMkLst>
        <pc:picChg chg="add mod">
          <ac:chgData name="J. Stanners [ Wheatley Hill Primary School ]" userId="S::j.stanners300@whprimary.com::95d13023-5fe8-4aa6-af64-49ca2f97d09d" providerId="AD" clId="Web-{4713DBED-8A13-E297-BDF1-D0BEF29D64C5}" dt="2021-01-29T20:09:48.481" v="227" actId="1076"/>
          <ac:picMkLst>
            <pc:docMk/>
            <pc:sldMk cId="2862919318" sldId="462"/>
            <ac:picMk id="3" creationId="{ACE4E4CA-CF0F-45D5-B5A6-D8466367E872}"/>
          </ac:picMkLst>
        </pc:picChg>
      </pc:sldChg>
      <pc:sldChg chg="addSp modSp">
        <pc:chgData name="J. Stanners [ Wheatley Hill Primary School ]" userId="S::j.stanners300@whprimary.com::95d13023-5fe8-4aa6-af64-49ca2f97d09d" providerId="AD" clId="Web-{4713DBED-8A13-E297-BDF1-D0BEF29D64C5}" dt="2021-01-29T20:09:54.013" v="230" actId="1076"/>
        <pc:sldMkLst>
          <pc:docMk/>
          <pc:sldMk cId="2387874176" sldId="463"/>
        </pc:sldMkLst>
        <pc:picChg chg="add mod">
          <ac:chgData name="J. Stanners [ Wheatley Hill Primary School ]" userId="S::j.stanners300@whprimary.com::95d13023-5fe8-4aa6-af64-49ca2f97d09d" providerId="AD" clId="Web-{4713DBED-8A13-E297-BDF1-D0BEF29D64C5}" dt="2021-01-29T20:09:54.013" v="230" actId="1076"/>
          <ac:picMkLst>
            <pc:docMk/>
            <pc:sldMk cId="2387874176" sldId="463"/>
            <ac:picMk id="6" creationId="{3BF04691-D9B5-4ED0-A5F4-BCAFCF45310D}"/>
          </ac:picMkLst>
        </pc:picChg>
      </pc:sldChg>
    </pc:docChg>
  </pc:docChgLst>
  <pc:docChgLst>
    <pc:chgData name="J. Stanners [ Wheatley Hill Primary School ]" userId="S::j.stanners300@whprimary.com::95d13023-5fe8-4aa6-af64-49ca2f97d09d" providerId="AD" clId="Web-{CE228EE9-5EA4-DBDA-578E-9E90BA246BE5}"/>
    <pc:docChg chg="addSld modSld">
      <pc:chgData name="J. Stanners [ Wheatley Hill Primary School ]" userId="S::j.stanners300@whprimary.com::95d13023-5fe8-4aa6-af64-49ca2f97d09d" providerId="AD" clId="Web-{CE228EE9-5EA4-DBDA-578E-9E90BA246BE5}" dt="2021-01-10T14:54:12.337" v="15"/>
      <pc:docMkLst>
        <pc:docMk/>
      </pc:docMkLst>
      <pc:sldChg chg="modSp">
        <pc:chgData name="J. Stanners [ Wheatley Hill Primary School ]" userId="S::j.stanners300@whprimary.com::95d13023-5fe8-4aa6-af64-49ca2f97d09d" providerId="AD" clId="Web-{CE228EE9-5EA4-DBDA-578E-9E90BA246BE5}" dt="2021-01-10T14:53:27.319" v="10" actId="20577"/>
        <pc:sldMkLst>
          <pc:docMk/>
          <pc:sldMk cId="3662955995" sldId="353"/>
        </pc:sldMkLst>
        <pc:spChg chg="mod">
          <ac:chgData name="J. Stanners [ Wheatley Hill Primary School ]" userId="S::j.stanners300@whprimary.com::95d13023-5fe8-4aa6-af64-49ca2f97d09d" providerId="AD" clId="Web-{CE228EE9-5EA4-DBDA-578E-9E90BA246BE5}" dt="2021-01-10T14:53:27.319" v="10" actId="20577"/>
          <ac:spMkLst>
            <pc:docMk/>
            <pc:sldMk cId="3662955995" sldId="353"/>
            <ac:spMk id="6" creationId="{E177A30C-55FB-45AF-A863-F51AE27C48E5}"/>
          </ac:spMkLst>
        </pc:spChg>
      </pc:sldChg>
      <pc:sldChg chg="add replId">
        <pc:chgData name="J. Stanners [ Wheatley Hill Primary School ]" userId="S::j.stanners300@whprimary.com::95d13023-5fe8-4aa6-af64-49ca2f97d09d" providerId="AD" clId="Web-{CE228EE9-5EA4-DBDA-578E-9E90BA246BE5}" dt="2021-01-10T14:53:41.085" v="12"/>
        <pc:sldMkLst>
          <pc:docMk/>
          <pc:sldMk cId="4277895194" sldId="359"/>
        </pc:sldMkLst>
      </pc:sldChg>
      <pc:sldChg chg="add replId">
        <pc:chgData name="J. Stanners [ Wheatley Hill Primary School ]" userId="S::j.stanners300@whprimary.com::95d13023-5fe8-4aa6-af64-49ca2f97d09d" providerId="AD" clId="Web-{CE228EE9-5EA4-DBDA-578E-9E90BA246BE5}" dt="2021-01-10T14:53:50.633" v="13"/>
        <pc:sldMkLst>
          <pc:docMk/>
          <pc:sldMk cId="2673561320" sldId="360"/>
        </pc:sldMkLst>
      </pc:sldChg>
      <pc:sldChg chg="add replId">
        <pc:chgData name="J. Stanners [ Wheatley Hill Primary School ]" userId="S::j.stanners300@whprimary.com::95d13023-5fe8-4aa6-af64-49ca2f97d09d" providerId="AD" clId="Web-{CE228EE9-5EA4-DBDA-578E-9E90BA246BE5}" dt="2021-01-10T14:54:02.524" v="14"/>
        <pc:sldMkLst>
          <pc:docMk/>
          <pc:sldMk cId="2129961394" sldId="361"/>
        </pc:sldMkLst>
      </pc:sldChg>
      <pc:sldChg chg="add replId">
        <pc:chgData name="J. Stanners [ Wheatley Hill Primary School ]" userId="S::j.stanners300@whprimary.com::95d13023-5fe8-4aa6-af64-49ca2f97d09d" providerId="AD" clId="Web-{CE228EE9-5EA4-DBDA-578E-9E90BA246BE5}" dt="2021-01-10T14:54:12.337" v="15"/>
        <pc:sldMkLst>
          <pc:docMk/>
          <pc:sldMk cId="2597608897" sldId="362"/>
        </pc:sldMkLst>
      </pc:sldChg>
    </pc:docChg>
  </pc:docChgLst>
  <pc:docChgLst>
    <pc:chgData name="J. Stanners [ Wheatley Hill Primary School ]" userId="S::j.stanners300@whprimary.com::95d13023-5fe8-4aa6-af64-49ca2f97d09d" providerId="AD" clId="Web-{B4157F21-C278-99E4-1174-0EA4D2EF9C1D}"/>
    <pc:docChg chg="modSld">
      <pc:chgData name="J. Stanners [ Wheatley Hill Primary School ]" userId="S::j.stanners300@whprimary.com::95d13023-5fe8-4aa6-af64-49ca2f97d09d" providerId="AD" clId="Web-{B4157F21-C278-99E4-1174-0EA4D2EF9C1D}" dt="2021-01-28T19:19:55.822" v="10" actId="1076"/>
      <pc:docMkLst>
        <pc:docMk/>
      </pc:docMkLst>
      <pc:sldChg chg="addSp modSp">
        <pc:chgData name="J. Stanners [ Wheatley Hill Primary School ]" userId="S::j.stanners300@whprimary.com::95d13023-5fe8-4aa6-af64-49ca2f97d09d" providerId="AD" clId="Web-{B4157F21-C278-99E4-1174-0EA4D2EF9C1D}" dt="2021-01-28T19:19:55.822" v="10" actId="1076"/>
        <pc:sldMkLst>
          <pc:docMk/>
          <pc:sldMk cId="3593728516" sldId="356"/>
        </pc:sldMkLst>
        <pc:picChg chg="add mod">
          <ac:chgData name="J. Stanners [ Wheatley Hill Primary School ]" userId="S::j.stanners300@whprimary.com::95d13023-5fe8-4aa6-af64-49ca2f97d09d" providerId="AD" clId="Web-{B4157F21-C278-99E4-1174-0EA4D2EF9C1D}" dt="2021-01-28T19:19:53.337" v="9" actId="1076"/>
          <ac:picMkLst>
            <pc:docMk/>
            <pc:sldMk cId="3593728516" sldId="356"/>
            <ac:picMk id="2" creationId="{674E6F81-C396-47FA-B0C4-5630C3673E7B}"/>
          </ac:picMkLst>
        </pc:picChg>
        <pc:picChg chg="mod">
          <ac:chgData name="J. Stanners [ Wheatley Hill Primary School ]" userId="S::j.stanners300@whprimary.com::95d13023-5fe8-4aa6-af64-49ca2f97d09d" providerId="AD" clId="Web-{B4157F21-C278-99E4-1174-0EA4D2EF9C1D}" dt="2021-01-28T19:19:55.822" v="10" actId="1076"/>
          <ac:picMkLst>
            <pc:docMk/>
            <pc:sldMk cId="3593728516" sldId="356"/>
            <ac:picMk id="9" creationId="{00000000-0000-0000-0000-000000000000}"/>
          </ac:picMkLst>
        </pc:picChg>
      </pc:sldChg>
    </pc:docChg>
  </pc:docChgLst>
  <pc:docChgLst>
    <pc:chgData name="J. Stanners [ Wheatley Hill Primary School ]" userId="S::j.stanners300@whprimary.com::95d13023-5fe8-4aa6-af64-49ca2f97d09d" providerId="AD" clId="Web-{8631392E-BA33-B426-3D7D-29E4A059EBB2}"/>
    <pc:docChg chg="addSld modSld sldOrd">
      <pc:chgData name="J. Stanners [ Wheatley Hill Primary School ]" userId="S::j.stanners300@whprimary.com::95d13023-5fe8-4aa6-af64-49ca2f97d09d" providerId="AD" clId="Web-{8631392E-BA33-B426-3D7D-29E4A059EBB2}" dt="2021-01-28T15:25:56.535" v="40" actId="1076"/>
      <pc:docMkLst>
        <pc:docMk/>
      </pc:docMkLst>
      <pc:sldChg chg="addSp delSp modSp new ord">
        <pc:chgData name="J. Stanners [ Wheatley Hill Primary School ]" userId="S::j.stanners300@whprimary.com::95d13023-5fe8-4aa6-af64-49ca2f97d09d" providerId="AD" clId="Web-{8631392E-BA33-B426-3D7D-29E4A059EBB2}" dt="2021-01-28T15:25:56.535" v="40" actId="1076"/>
        <pc:sldMkLst>
          <pc:docMk/>
          <pc:sldMk cId="284716022" sldId="465"/>
        </pc:sldMkLst>
        <pc:spChg chg="del">
          <ac:chgData name="J. Stanners [ Wheatley Hill Primary School ]" userId="S::j.stanners300@whprimary.com::95d13023-5fe8-4aa6-af64-49ca2f97d09d" providerId="AD" clId="Web-{8631392E-BA33-B426-3D7D-29E4A059EBB2}" dt="2021-01-28T15:22:17.068" v="2"/>
          <ac:spMkLst>
            <pc:docMk/>
            <pc:sldMk cId="284716022" sldId="465"/>
            <ac:spMk id="2" creationId="{40108172-3921-4FDE-98A7-1E378E22D068}"/>
          </ac:spMkLst>
        </pc:spChg>
        <pc:spChg chg="del">
          <ac:chgData name="J. Stanners [ Wheatley Hill Primary School ]" userId="S::j.stanners300@whprimary.com::95d13023-5fe8-4aa6-af64-49ca2f97d09d" providerId="AD" clId="Web-{8631392E-BA33-B426-3D7D-29E4A059EBB2}" dt="2021-01-28T15:22:14.053" v="1"/>
          <ac:spMkLst>
            <pc:docMk/>
            <pc:sldMk cId="284716022" sldId="465"/>
            <ac:spMk id="3" creationId="{61182AA6-5050-454A-AAD8-7D87C7D83D93}"/>
          </ac:spMkLst>
        </pc:spChg>
        <pc:spChg chg="add">
          <ac:chgData name="J. Stanners [ Wheatley Hill Primary School ]" userId="S::j.stanners300@whprimary.com::95d13023-5fe8-4aa6-af64-49ca2f97d09d" providerId="AD" clId="Web-{8631392E-BA33-B426-3D7D-29E4A059EBB2}" dt="2021-01-28T15:22:31.663" v="4"/>
          <ac:spMkLst>
            <pc:docMk/>
            <pc:sldMk cId="284716022" sldId="465"/>
            <ac:spMk id="5" creationId="{B43F8D53-C7E1-4A1C-B569-40E0E3D72D8A}"/>
          </ac:spMkLst>
        </pc:spChg>
        <pc:spChg chg="add mod">
          <ac:chgData name="J. Stanners [ Wheatley Hill Primary School ]" userId="S::j.stanners300@whprimary.com::95d13023-5fe8-4aa6-af64-49ca2f97d09d" providerId="AD" clId="Web-{8631392E-BA33-B426-3D7D-29E4A059EBB2}" dt="2021-01-28T15:24:50.375" v="23" actId="1076"/>
          <ac:spMkLst>
            <pc:docMk/>
            <pc:sldMk cId="284716022" sldId="465"/>
            <ac:spMk id="7" creationId="{07AF3E8B-5F33-426C-9234-5D59F200CEA3}"/>
          </ac:spMkLst>
        </pc:spChg>
        <pc:spChg chg="add mod">
          <ac:chgData name="J. Stanners [ Wheatley Hill Primary School ]" userId="S::j.stanners300@whprimary.com::95d13023-5fe8-4aa6-af64-49ca2f97d09d" providerId="AD" clId="Web-{8631392E-BA33-B426-3D7D-29E4A059EBB2}" dt="2021-01-28T15:25:56.535" v="40" actId="1076"/>
          <ac:spMkLst>
            <pc:docMk/>
            <pc:sldMk cId="284716022" sldId="465"/>
            <ac:spMk id="12" creationId="{41045539-C75F-4807-A652-DE16C916F923}"/>
          </ac:spMkLst>
        </pc:spChg>
        <pc:picChg chg="add mod">
          <ac:chgData name="J. Stanners [ Wheatley Hill Primary School ]" userId="S::j.stanners300@whprimary.com::95d13023-5fe8-4aa6-af64-49ca2f97d09d" providerId="AD" clId="Web-{8631392E-BA33-B426-3D7D-29E4A059EBB2}" dt="2021-01-28T15:23:02.665" v="10" actId="1076"/>
          <ac:picMkLst>
            <pc:docMk/>
            <pc:sldMk cId="284716022" sldId="465"/>
            <ac:picMk id="6" creationId="{4BAA8246-C39B-48C9-B4DA-CF6D37470B3B}"/>
          </ac:picMkLst>
        </pc:picChg>
        <pc:picChg chg="add mod">
          <ac:chgData name="J. Stanners [ Wheatley Hill Primary School ]" userId="S::j.stanners300@whprimary.com::95d13023-5fe8-4aa6-af64-49ca2f97d09d" providerId="AD" clId="Web-{8631392E-BA33-B426-3D7D-29E4A059EBB2}" dt="2021-01-28T15:23:37.964" v="17" actId="1076"/>
          <ac:picMkLst>
            <pc:docMk/>
            <pc:sldMk cId="284716022" sldId="465"/>
            <ac:picMk id="8" creationId="{9385CDBE-A39A-4434-A3A7-F5C310FD623D}"/>
          </ac:picMkLst>
        </pc:picChg>
        <pc:picChg chg="add del mod">
          <ac:chgData name="J. Stanners [ Wheatley Hill Primary School ]" userId="S::j.stanners300@whprimary.com::95d13023-5fe8-4aa6-af64-49ca2f97d09d" providerId="AD" clId="Web-{8631392E-BA33-B426-3D7D-29E4A059EBB2}" dt="2021-01-28T15:24:09.185" v="19"/>
          <ac:picMkLst>
            <pc:docMk/>
            <pc:sldMk cId="284716022" sldId="465"/>
            <ac:picMk id="9" creationId="{3D104810-3ACC-44CD-98DD-7990488C2BB1}"/>
          </ac:picMkLst>
        </pc:picChg>
        <pc:picChg chg="add del mod">
          <ac:chgData name="J. Stanners [ Wheatley Hill Primary School ]" userId="S::j.stanners300@whprimary.com::95d13023-5fe8-4aa6-af64-49ca2f97d09d" providerId="AD" clId="Web-{8631392E-BA33-B426-3D7D-29E4A059EBB2}" dt="2021-01-28T15:24:35.812" v="21"/>
          <ac:picMkLst>
            <pc:docMk/>
            <pc:sldMk cId="284716022" sldId="465"/>
            <ac:picMk id="10" creationId="{FC870226-CB75-4EC2-8F75-EDB79B674161}"/>
          </ac:picMkLst>
        </pc:picChg>
        <pc:picChg chg="add del mod">
          <ac:chgData name="J. Stanners [ Wheatley Hill Primary School ]" userId="S::j.stanners300@whprimary.com::95d13023-5fe8-4aa6-af64-49ca2f97d09d" providerId="AD" clId="Web-{8631392E-BA33-B426-3D7D-29E4A059EBB2}" dt="2021-01-28T15:24:53.094" v="24"/>
          <ac:picMkLst>
            <pc:docMk/>
            <pc:sldMk cId="284716022" sldId="465"/>
            <ac:picMk id="11" creationId="{6F8EB3B6-9AEC-4B24-828A-97D10D610F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727A-AC5A-4337-A144-CC643A89E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726EF0-A477-42C4-AFF5-E9A57E7C1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22D24-609E-4DE8-9D87-B430996BBB69}"/>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38DF1F07-5932-456E-8C24-FE5E5A43F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859B4-3008-4CC5-9450-536D4C1CFE3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86957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79DC-4BCD-42FF-BA4F-9491DF5585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85186-84F9-4099-8C84-F46D6A900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91FD3-950D-4313-BC13-966EAF2B7D53}"/>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4C5BE33A-D07B-4FD7-A666-5B1AF7E7A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24AA6-C74F-4CCA-9CC0-25122ADCEC8D}"/>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76178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199B8-5C8A-4577-BBD1-40A66ED743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57724D-20B6-4E1A-B7B6-D7203EEB8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C7087-7DE4-4BBD-B5FE-9AC2EA0D52FA}"/>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90EC1DA2-6E5E-485D-8E68-4069B2BB6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07B73-078B-4247-B7EF-E8D37795B5A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8966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E65-328A-47B9-8FC1-CDDF392C92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37A0-9658-4506-93A4-1B321EB61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21CA6-CE3E-4F55-AE92-49C2DF2492EF}"/>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CAC4EE0B-8E7A-4915-96D9-D6D792D308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C3238-DDF4-48A6-8A0D-9C3B3F67395A}"/>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8517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CE7-26A0-4089-96AD-098D850B8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2C9C76-531D-48B1-8F8B-13D944063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306ED-5D61-4F23-B1D4-F3CA13F16597}"/>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6AF74D7C-7BAF-46B1-865D-ED45BDEE4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742DA-7D3C-45CF-B459-FAC43E12D72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5672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0789-77BA-44E5-9646-D09A1E972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32956-ECAC-4DDD-A789-68AD35663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9C45EF-D86F-4BAF-B171-6EE50699B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5BE65-1BEF-465B-A8A3-FE4670055F5B}"/>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6" name="Footer Placeholder 5">
            <a:extLst>
              <a:ext uri="{FF2B5EF4-FFF2-40B4-BE49-F238E27FC236}">
                <a16:creationId xmlns:a16="http://schemas.microsoft.com/office/drawing/2014/main" id="{BA79A087-FC7B-492E-9383-AB76A5304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F4CFD-5D3E-441F-BF46-3120B575516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64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C067-FA36-4587-9951-9E9C41ED2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AADD8-ABB2-4672-A7B9-A145AA2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BFD2B-E9CF-4932-88DC-5D11616CC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BD8D5-1893-4903-81D5-28F26CC15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5D84A-5233-44C0-9082-6EEB8E446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ED6B76-F538-48C7-8268-5BBCC8AF24FA}"/>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8" name="Footer Placeholder 7">
            <a:extLst>
              <a:ext uri="{FF2B5EF4-FFF2-40B4-BE49-F238E27FC236}">
                <a16:creationId xmlns:a16="http://schemas.microsoft.com/office/drawing/2014/main" id="{8488C1BB-79FC-465C-B6CB-84EDC79B26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70F9F-E399-4FEF-8ADB-B924E24284F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07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8AFB-B792-4CAE-89C6-CF88706C3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73AEB-430B-43C2-8CDA-FEA095F6C679}"/>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4" name="Footer Placeholder 3">
            <a:extLst>
              <a:ext uri="{FF2B5EF4-FFF2-40B4-BE49-F238E27FC236}">
                <a16:creationId xmlns:a16="http://schemas.microsoft.com/office/drawing/2014/main" id="{257FF9A1-09F2-41C6-9F80-01ED2EB2E7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BFFF6B-7ABA-4E56-A6EA-091F4D62EBD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43337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A4242-2B2F-4109-B918-913F8DE5DECC}"/>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3" name="Footer Placeholder 2">
            <a:extLst>
              <a:ext uri="{FF2B5EF4-FFF2-40B4-BE49-F238E27FC236}">
                <a16:creationId xmlns:a16="http://schemas.microsoft.com/office/drawing/2014/main" id="{8A86AA75-9A2E-407A-968A-F629BFCE30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ABB01-B743-468F-822E-4BE16B1886D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21071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3B3-E7F3-4405-845E-2FC3558FC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565FD3-E700-4387-8A18-1E6512A75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77DDE-006B-4946-88E7-5DEB9B65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9443D-2F45-4438-A616-0E4EAD1E7971}"/>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6" name="Footer Placeholder 5">
            <a:extLst>
              <a:ext uri="{FF2B5EF4-FFF2-40B4-BE49-F238E27FC236}">
                <a16:creationId xmlns:a16="http://schemas.microsoft.com/office/drawing/2014/main" id="{F1643C37-67A3-4C06-8D2E-1C97DC616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FD211-7805-4C4A-8F99-FA6082DD409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819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F8B-7314-41B4-82E2-7516C632E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D28645-0261-4476-ACEF-8FFC7D451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F13399-A961-4356-9003-873E99C5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182AA-1B90-4525-BE34-0E1521B8852C}"/>
              </a:ext>
            </a:extLst>
          </p:cNvPr>
          <p:cNvSpPr>
            <a:spLocks noGrp="1"/>
          </p:cNvSpPr>
          <p:nvPr>
            <p:ph type="dt" sz="half" idx="10"/>
          </p:nvPr>
        </p:nvSpPr>
        <p:spPr/>
        <p:txBody>
          <a:bodyPr/>
          <a:lstStyle/>
          <a:p>
            <a:fld id="{AF26B88B-5340-4AE3-A0DB-C3E372B3DDC9}" type="datetimeFigureOut">
              <a:rPr lang="en-GB" smtClean="0"/>
              <a:t>29/01/2021</a:t>
            </a:fld>
            <a:endParaRPr lang="en-GB"/>
          </a:p>
        </p:txBody>
      </p:sp>
      <p:sp>
        <p:nvSpPr>
          <p:cNvPr id="6" name="Footer Placeholder 5">
            <a:extLst>
              <a:ext uri="{FF2B5EF4-FFF2-40B4-BE49-F238E27FC236}">
                <a16:creationId xmlns:a16="http://schemas.microsoft.com/office/drawing/2014/main" id="{7F596368-D3AA-4019-A0EC-F3BD62376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A4136-F43D-4DD6-8743-61BEF59AC76F}"/>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631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C3E0C-B04B-4823-9694-790B67BE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0925F6-B705-4B10-9D64-49BB31B7D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7930EC-E575-44FE-B8B2-4C0941FE3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6B88B-5340-4AE3-A0DB-C3E372B3DDC9}" type="datetimeFigureOut">
              <a:rPr lang="en-GB" smtClean="0"/>
              <a:t>29/01/2021</a:t>
            </a:fld>
            <a:endParaRPr lang="en-GB"/>
          </a:p>
        </p:txBody>
      </p:sp>
      <p:sp>
        <p:nvSpPr>
          <p:cNvPr id="5" name="Footer Placeholder 4">
            <a:extLst>
              <a:ext uri="{FF2B5EF4-FFF2-40B4-BE49-F238E27FC236}">
                <a16:creationId xmlns:a16="http://schemas.microsoft.com/office/drawing/2014/main" id="{4339BC33-23DF-4C4B-B576-E41920159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5CB1A-890F-4688-AB63-F7DD4855B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B5C83-DD3F-4F3D-85A4-1F4D4545DBDF}" type="slidenum">
              <a:rPr lang="en-GB" smtClean="0"/>
              <a:t>‹#›</a:t>
            </a:fld>
            <a:endParaRPr lang="en-GB"/>
          </a:p>
        </p:txBody>
      </p:sp>
    </p:spTree>
    <p:extLst>
      <p:ext uri="{BB962C8B-B14F-4D97-AF65-F5344CB8AC3E}">
        <p14:creationId xmlns:p14="http://schemas.microsoft.com/office/powerpoint/2010/main" val="50555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estimating-measuring-and-comparing-length-in-centimetres-cmup6e?step=2&amp;activity=vide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4.png"/><Relationship Id="rId7" Type="http://schemas.openxmlformats.org/officeDocument/2006/relationships/hyperlink" Target="mailto:pioneerspupils@gmail.com"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22.jpeg"/></Relationships>
</file>

<file path=ppt/slides/_rels/slide5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8.png"/><Relationship Id="rId7" Type="http://schemas.openxmlformats.org/officeDocument/2006/relationships/image" Target="../media/image2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mailto:pioneerspupils@gmail.com" TargetMode="External"/><Relationship Id="rId5" Type="http://schemas.openxmlformats.org/officeDocument/2006/relationships/image" Target="../media/image2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1.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mailto:pioneerspupils@gmail.co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mailto:pioneerspupils@gmail.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drawing-lines-with-specified-lengths-6hgkac?step=2&amp;activity=vide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classroom.thenational.academy/lessons/measuring-length-in-centimetres-70r6ad?step=2&amp;activity=video"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5.svg"/></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80.jpeg"/><Relationship Id="rId4" Type="http://schemas.openxmlformats.org/officeDocument/2006/relationships/image" Target="../media/image79.jpeg"/></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3F8D53-C7E1-4A1C-B569-40E0E3D72D8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descr="A picture containing logo&#10;&#10;Description automatically generated">
            <a:extLst>
              <a:ext uri="{FF2B5EF4-FFF2-40B4-BE49-F238E27FC236}">
                <a16:creationId xmlns:a16="http://schemas.microsoft.com/office/drawing/2014/main" id="{4BAA8246-C39B-48C9-B4DA-CF6D37470B3B}"/>
              </a:ext>
            </a:extLst>
          </p:cNvPr>
          <p:cNvPicPr>
            <a:picLocks noChangeAspect="1"/>
          </p:cNvPicPr>
          <p:nvPr/>
        </p:nvPicPr>
        <p:blipFill>
          <a:blip r:embed="rId2"/>
          <a:stretch>
            <a:fillRect/>
          </a:stretch>
        </p:blipFill>
        <p:spPr>
          <a:xfrm>
            <a:off x="2610929" y="-4300"/>
            <a:ext cx="6984520" cy="7053508"/>
          </a:xfrm>
          <a:prstGeom prst="rect">
            <a:avLst/>
          </a:prstGeom>
        </p:spPr>
      </p:pic>
      <p:sp>
        <p:nvSpPr>
          <p:cNvPr id="7" name="TextBox 1">
            <a:extLst>
              <a:ext uri="{FF2B5EF4-FFF2-40B4-BE49-F238E27FC236}">
                <a16:creationId xmlns:a16="http://schemas.microsoft.com/office/drawing/2014/main" id="{07AF3E8B-5F33-426C-9234-5D59F200CEA3}"/>
              </a:ext>
            </a:extLst>
          </p:cNvPr>
          <p:cNvSpPr txBox="1"/>
          <p:nvPr/>
        </p:nvSpPr>
        <p:spPr>
          <a:xfrm>
            <a:off x="359625" y="279984"/>
            <a:ext cx="7426334"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t>Subject: Maths</a:t>
            </a:r>
          </a:p>
        </p:txBody>
      </p:sp>
      <p:pic>
        <p:nvPicPr>
          <p:cNvPr id="8" name="Picture 8">
            <a:extLst>
              <a:ext uri="{FF2B5EF4-FFF2-40B4-BE49-F238E27FC236}">
                <a16:creationId xmlns:a16="http://schemas.microsoft.com/office/drawing/2014/main" id="{9385CDBE-A39A-4434-A3A7-F5C310FD623D}"/>
              </a:ext>
            </a:extLst>
          </p:cNvPr>
          <p:cNvPicPr>
            <a:picLocks noChangeAspect="1"/>
          </p:cNvPicPr>
          <p:nvPr/>
        </p:nvPicPr>
        <p:blipFill>
          <a:blip r:embed="rId3"/>
          <a:stretch>
            <a:fillRect/>
          </a:stretch>
        </p:blipFill>
        <p:spPr>
          <a:xfrm>
            <a:off x="279819" y="5994819"/>
            <a:ext cx="590550" cy="590550"/>
          </a:xfrm>
          <a:prstGeom prst="rect">
            <a:avLst/>
          </a:prstGeom>
        </p:spPr>
      </p:pic>
      <p:sp>
        <p:nvSpPr>
          <p:cNvPr id="12" name="TextBox 1">
            <a:extLst>
              <a:ext uri="{FF2B5EF4-FFF2-40B4-BE49-F238E27FC236}">
                <a16:creationId xmlns:a16="http://schemas.microsoft.com/office/drawing/2014/main" id="{41045539-C75F-4807-A652-DE16C916F923}"/>
              </a:ext>
            </a:extLst>
          </p:cNvPr>
          <p:cNvSpPr txBox="1"/>
          <p:nvPr/>
        </p:nvSpPr>
        <p:spPr>
          <a:xfrm>
            <a:off x="963474" y="6145945"/>
            <a:ext cx="7426334"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Pack: A</a:t>
            </a:r>
          </a:p>
        </p:txBody>
      </p:sp>
    </p:spTree>
    <p:extLst>
      <p:ext uri="{BB962C8B-B14F-4D97-AF65-F5344CB8AC3E}">
        <p14:creationId xmlns:p14="http://schemas.microsoft.com/office/powerpoint/2010/main" val="28471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3cm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4cm</a:t>
            </a:r>
          </a:p>
        </p:txBody>
      </p:sp>
      <p:pic>
        <p:nvPicPr>
          <p:cNvPr id="3" name="Picture 2"/>
          <p:cNvPicPr>
            <a:picLocks noChangeAspect="1"/>
          </p:cNvPicPr>
          <p:nvPr/>
        </p:nvPicPr>
        <p:blipFill>
          <a:blip r:embed="rId2"/>
          <a:stretch>
            <a:fillRect/>
          </a:stretch>
        </p:blipFill>
        <p:spPr>
          <a:xfrm>
            <a:off x="2083615" y="1763849"/>
            <a:ext cx="9001125" cy="2733675"/>
          </a:xfrm>
          <a:prstGeom prst="rect">
            <a:avLst/>
          </a:prstGeom>
        </p:spPr>
      </p:pic>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2" name="Picture 4" descr="A picture containing diagram&#10;&#10;Description automatically generated">
            <a:extLst>
              <a:ext uri="{FF2B5EF4-FFF2-40B4-BE49-F238E27FC236}">
                <a16:creationId xmlns:a16="http://schemas.microsoft.com/office/drawing/2014/main" id="{F9B5B7FF-D010-48E4-B931-5D5607C989E8}"/>
              </a:ext>
            </a:extLst>
          </p:cNvPr>
          <p:cNvPicPr>
            <a:picLocks noChangeAspect="1"/>
          </p:cNvPicPr>
          <p:nvPr/>
        </p:nvPicPr>
        <p:blipFill>
          <a:blip r:embed="rId3"/>
          <a:stretch>
            <a:fillRect/>
          </a:stretch>
        </p:blipFill>
        <p:spPr>
          <a:xfrm>
            <a:off x="10804963" y="144846"/>
            <a:ext cx="1276350" cy="971550"/>
          </a:xfrm>
          <a:prstGeom prst="rect">
            <a:avLst/>
          </a:prstGeom>
        </p:spPr>
      </p:pic>
    </p:spTree>
    <p:extLst>
      <p:ext uri="{BB962C8B-B14F-4D97-AF65-F5344CB8AC3E}">
        <p14:creationId xmlns:p14="http://schemas.microsoft.com/office/powerpoint/2010/main" val="103214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5cm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7cm</a:t>
            </a:r>
          </a:p>
        </p:txBody>
      </p:sp>
      <p:pic>
        <p:nvPicPr>
          <p:cNvPr id="2" name="Picture 1"/>
          <p:cNvPicPr>
            <a:picLocks noChangeAspect="1"/>
          </p:cNvPicPr>
          <p:nvPr/>
        </p:nvPicPr>
        <p:blipFill>
          <a:blip r:embed="rId2"/>
          <a:stretch>
            <a:fillRect/>
          </a:stretch>
        </p:blipFill>
        <p:spPr>
          <a:xfrm>
            <a:off x="2176435" y="1621245"/>
            <a:ext cx="9020175" cy="288607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8cm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3" name="Picture 4" descr="A picture containing diagram&#10;&#10;Description automatically generated">
            <a:extLst>
              <a:ext uri="{FF2B5EF4-FFF2-40B4-BE49-F238E27FC236}">
                <a16:creationId xmlns:a16="http://schemas.microsoft.com/office/drawing/2014/main" id="{F63F9C4B-5E31-4350-899B-7535E15FD2F9}"/>
              </a:ext>
            </a:extLst>
          </p:cNvPr>
          <p:cNvPicPr>
            <a:picLocks noChangeAspect="1"/>
          </p:cNvPicPr>
          <p:nvPr/>
        </p:nvPicPr>
        <p:blipFill>
          <a:blip r:embed="rId3"/>
          <a:stretch>
            <a:fillRect/>
          </a:stretch>
        </p:blipFill>
        <p:spPr>
          <a:xfrm>
            <a:off x="10778687" y="105432"/>
            <a:ext cx="1276350" cy="971550"/>
          </a:xfrm>
          <a:prstGeom prst="rect">
            <a:avLst/>
          </a:prstGeom>
        </p:spPr>
      </p:pic>
    </p:spTree>
    <p:extLst>
      <p:ext uri="{BB962C8B-B14F-4D97-AF65-F5344CB8AC3E}">
        <p14:creationId xmlns:p14="http://schemas.microsoft.com/office/powerpoint/2010/main" val="171808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11cm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9cm</a:t>
            </a:r>
          </a:p>
        </p:txBody>
      </p:sp>
      <p:pic>
        <p:nvPicPr>
          <p:cNvPr id="3" name="Picture 2"/>
          <p:cNvPicPr>
            <a:picLocks noChangeAspect="1"/>
          </p:cNvPicPr>
          <p:nvPr/>
        </p:nvPicPr>
        <p:blipFill>
          <a:blip r:embed="rId2"/>
          <a:stretch>
            <a:fillRect/>
          </a:stretch>
        </p:blipFill>
        <p:spPr>
          <a:xfrm>
            <a:off x="2131240" y="1622687"/>
            <a:ext cx="8953500" cy="233362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13cm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12cm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2"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3"/>
          <a:stretch>
            <a:fillRect/>
          </a:stretch>
        </p:blipFill>
        <p:spPr>
          <a:xfrm>
            <a:off x="10752411" y="144846"/>
            <a:ext cx="1276350" cy="971550"/>
          </a:xfrm>
          <a:prstGeom prst="rect">
            <a:avLst/>
          </a:prstGeom>
        </p:spPr>
      </p:pic>
    </p:spTree>
    <p:extLst>
      <p:ext uri="{BB962C8B-B14F-4D97-AF65-F5344CB8AC3E}">
        <p14:creationId xmlns:p14="http://schemas.microsoft.com/office/powerpoint/2010/main" val="178696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032073" y="82316"/>
            <a:ext cx="769274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Longer than / Shorter than</a:t>
            </a:r>
          </a:p>
        </p:txBody>
      </p:sp>
      <p:sp>
        <p:nvSpPr>
          <p:cNvPr id="22" name="Rectangle 21">
            <a:extLst>
              <a:ext uri="{FF2B5EF4-FFF2-40B4-BE49-F238E27FC236}">
                <a16:creationId xmlns:a16="http://schemas.microsoft.com/office/drawing/2014/main" id="{860DFC27-56B5-4DC8-81FE-DC18ABC72E64}"/>
              </a:ext>
            </a:extLst>
          </p:cNvPr>
          <p:cNvSpPr/>
          <p:nvPr/>
        </p:nvSpPr>
        <p:spPr>
          <a:xfrm>
            <a:off x="929649" y="1071340"/>
            <a:ext cx="1012908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Choose some objects/items in your house that you can measure with a  ruler.</a:t>
            </a:r>
          </a:p>
        </p:txBody>
      </p:sp>
      <p:graphicFrame>
        <p:nvGraphicFramePr>
          <p:cNvPr id="7" name="Table 6"/>
          <p:cNvGraphicFramePr>
            <a:graphicFrameLocks noGrp="1"/>
          </p:cNvGraphicFramePr>
          <p:nvPr>
            <p:extLst>
              <p:ext uri="{D42A27DB-BD31-4B8C-83A1-F6EECF244321}">
                <p14:modId xmlns:p14="http://schemas.microsoft.com/office/powerpoint/2010/main" val="1972517198"/>
              </p:ext>
            </p:extLst>
          </p:nvPr>
        </p:nvGraphicFramePr>
        <p:xfrm>
          <a:off x="2097315" y="1664393"/>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57731226"/>
                    </a:ext>
                  </a:extLst>
                </a:gridCol>
                <a:gridCol w="4064000">
                  <a:extLst>
                    <a:ext uri="{9D8B030D-6E8A-4147-A177-3AD203B41FA5}">
                      <a16:colId xmlns:a16="http://schemas.microsoft.com/office/drawing/2014/main" val="1860664927"/>
                    </a:ext>
                  </a:extLst>
                </a:gridCol>
              </a:tblGrid>
              <a:tr h="370840">
                <a:tc>
                  <a:txBody>
                    <a:bodyPr/>
                    <a:lstStyle/>
                    <a:p>
                      <a:pPr algn="ctr"/>
                      <a:r>
                        <a:rPr lang="en-GB" dirty="0"/>
                        <a:t>Objects that are longer than 10cm</a:t>
                      </a:r>
                    </a:p>
                  </a:txBody>
                  <a:tcPr/>
                </a:tc>
                <a:tc>
                  <a:txBody>
                    <a:bodyPr/>
                    <a:lstStyle/>
                    <a:p>
                      <a:pPr algn="ctr"/>
                      <a:r>
                        <a:rPr lang="en-GB" dirty="0"/>
                        <a:t>Objects that are shorter than 10cm</a:t>
                      </a:r>
                    </a:p>
                  </a:txBody>
                  <a:tcPr/>
                </a:tc>
                <a:extLst>
                  <a:ext uri="{0D108BD9-81ED-4DB2-BD59-A6C34878D82A}">
                    <a16:rowId xmlns:a16="http://schemas.microsoft.com/office/drawing/2014/main" val="436163449"/>
                  </a:ext>
                </a:extLst>
              </a:tr>
              <a:tr h="370840">
                <a:tc>
                  <a:txBody>
                    <a:bodyPr/>
                    <a:lstStyle/>
                    <a:p>
                      <a:pPr algn="ctr"/>
                      <a:r>
                        <a:rPr lang="en-GB" dirty="0"/>
                        <a:t>Paintbrush (13cm)</a:t>
                      </a:r>
                    </a:p>
                  </a:txBody>
                  <a:tcPr/>
                </a:tc>
                <a:tc>
                  <a:txBody>
                    <a:bodyPr/>
                    <a:lstStyle/>
                    <a:p>
                      <a:pPr algn="ctr"/>
                      <a:r>
                        <a:rPr lang="en-GB" dirty="0"/>
                        <a:t>Paperclip (7cm)</a:t>
                      </a:r>
                    </a:p>
                  </a:txBody>
                  <a:tcPr/>
                </a:tc>
                <a:extLst>
                  <a:ext uri="{0D108BD9-81ED-4DB2-BD59-A6C34878D82A}">
                    <a16:rowId xmlns:a16="http://schemas.microsoft.com/office/drawing/2014/main" val="3914487356"/>
                  </a:ext>
                </a:extLst>
              </a:tr>
              <a:tr h="370840">
                <a:tc>
                  <a:txBody>
                    <a:bodyPr/>
                    <a:lstStyle/>
                    <a:p>
                      <a:pPr algn="ctr"/>
                      <a:r>
                        <a:rPr lang="en-GB" dirty="0"/>
                        <a:t>Chopping knife (21cm)</a:t>
                      </a:r>
                    </a:p>
                  </a:txBody>
                  <a:tcPr/>
                </a:tc>
                <a:tc>
                  <a:txBody>
                    <a:bodyPr/>
                    <a:lstStyle/>
                    <a:p>
                      <a:pPr algn="ctr"/>
                      <a:r>
                        <a:rPr lang="en-GB" dirty="0"/>
                        <a:t>20p Coin (2cm)</a:t>
                      </a:r>
                    </a:p>
                  </a:txBody>
                  <a:tcPr/>
                </a:tc>
                <a:extLst>
                  <a:ext uri="{0D108BD9-81ED-4DB2-BD59-A6C34878D82A}">
                    <a16:rowId xmlns:a16="http://schemas.microsoft.com/office/drawing/2014/main" val="127554056"/>
                  </a:ext>
                </a:extLst>
              </a:tr>
              <a:tr h="370840">
                <a:tc>
                  <a:txBody>
                    <a:bodyPr/>
                    <a:lstStyle/>
                    <a:p>
                      <a:pPr algn="ctr"/>
                      <a:r>
                        <a:rPr lang="en-GB" dirty="0"/>
                        <a:t>Cushion (18cm)</a:t>
                      </a:r>
                    </a:p>
                  </a:txBody>
                  <a:tcPr/>
                </a:tc>
                <a:tc>
                  <a:txBody>
                    <a:bodyPr/>
                    <a:lstStyle/>
                    <a:p>
                      <a:pPr algn="ctr"/>
                      <a:r>
                        <a:rPr lang="en-GB" dirty="0"/>
                        <a:t>Rubber (4cm)</a:t>
                      </a:r>
                    </a:p>
                  </a:txBody>
                  <a:tcPr/>
                </a:tc>
                <a:extLst>
                  <a:ext uri="{0D108BD9-81ED-4DB2-BD59-A6C34878D82A}">
                    <a16:rowId xmlns:a16="http://schemas.microsoft.com/office/drawing/2014/main" val="2691751742"/>
                  </a:ext>
                </a:extLst>
              </a:tr>
              <a:tr h="370840">
                <a:tc>
                  <a:txBody>
                    <a:bodyPr/>
                    <a:lstStyle/>
                    <a:p>
                      <a:pPr algn="ctr"/>
                      <a:r>
                        <a:rPr lang="en-GB" dirty="0"/>
                        <a:t>Book (27cm)</a:t>
                      </a:r>
                    </a:p>
                  </a:txBody>
                  <a:tcPr/>
                </a:tc>
                <a:tc>
                  <a:txBody>
                    <a:bodyPr/>
                    <a:lstStyle/>
                    <a:p>
                      <a:pPr algn="ctr"/>
                      <a:r>
                        <a:rPr lang="en-GB" dirty="0"/>
                        <a:t>Dolls t-shirt (5cm)</a:t>
                      </a:r>
                    </a:p>
                  </a:txBody>
                  <a:tcPr/>
                </a:tc>
                <a:extLst>
                  <a:ext uri="{0D108BD9-81ED-4DB2-BD59-A6C34878D82A}">
                    <a16:rowId xmlns:a16="http://schemas.microsoft.com/office/drawing/2014/main" val="1505771242"/>
                  </a:ext>
                </a:extLst>
              </a:tr>
              <a:tr h="370840">
                <a:tc>
                  <a:txBody>
                    <a:bodyPr/>
                    <a:lstStyle/>
                    <a:p>
                      <a:pPr algn="ctr"/>
                      <a:r>
                        <a:rPr lang="en-GB" dirty="0"/>
                        <a:t>TV Remote (14cm)</a:t>
                      </a:r>
                    </a:p>
                  </a:txBody>
                  <a:tcPr/>
                </a:tc>
                <a:tc>
                  <a:txBody>
                    <a:bodyPr/>
                    <a:lstStyle/>
                    <a:p>
                      <a:pPr algn="ctr"/>
                      <a:r>
                        <a:rPr lang="en-GB" dirty="0"/>
                        <a:t>Lego block (3cm)</a:t>
                      </a:r>
                    </a:p>
                  </a:txBody>
                  <a:tcPr/>
                </a:tc>
                <a:extLst>
                  <a:ext uri="{0D108BD9-81ED-4DB2-BD59-A6C34878D82A}">
                    <a16:rowId xmlns:a16="http://schemas.microsoft.com/office/drawing/2014/main" val="638905397"/>
                  </a:ext>
                </a:extLst>
              </a:tr>
            </a:tbl>
          </a:graphicData>
        </a:graphic>
      </p:graphicFrame>
      <p:pic>
        <p:nvPicPr>
          <p:cNvPr id="23" name="Picture 22"/>
          <p:cNvPicPr>
            <a:picLocks noChangeAspect="1"/>
          </p:cNvPicPr>
          <p:nvPr/>
        </p:nvPicPr>
        <p:blipFill>
          <a:blip r:embed="rId2"/>
          <a:stretch>
            <a:fillRect/>
          </a:stretch>
        </p:blipFill>
        <p:spPr>
          <a:xfrm>
            <a:off x="2380786" y="5035730"/>
            <a:ext cx="3829901" cy="998219"/>
          </a:xfrm>
          <a:prstGeom prst="rect">
            <a:avLst/>
          </a:prstGeom>
        </p:spPr>
      </p:pic>
      <p:sp>
        <p:nvSpPr>
          <p:cNvPr id="18" name="Thought Bubble: Cloud 11">
            <a:extLst>
              <a:ext uri="{FF2B5EF4-FFF2-40B4-BE49-F238E27FC236}">
                <a16:creationId xmlns:a16="http://schemas.microsoft.com/office/drawing/2014/main" id="{CEE395F3-817E-421C-AB46-EA959DA8B234}"/>
              </a:ext>
            </a:extLst>
          </p:cNvPr>
          <p:cNvSpPr/>
          <p:nvPr/>
        </p:nvSpPr>
        <p:spPr>
          <a:xfrm flipH="1">
            <a:off x="0" y="3670663"/>
            <a:ext cx="2946396" cy="160673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510638" y="3931504"/>
            <a:ext cx="2060936"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paintbrush measures 13cm so this is longer than 10cm.</a:t>
            </a:r>
          </a:p>
        </p:txBody>
      </p:sp>
      <p:pic>
        <p:nvPicPr>
          <p:cNvPr id="24" name="Picture 23"/>
          <p:cNvPicPr>
            <a:picLocks noChangeAspect="1"/>
          </p:cNvPicPr>
          <p:nvPr/>
        </p:nvPicPr>
        <p:blipFill>
          <a:blip r:embed="rId3"/>
          <a:stretch>
            <a:fillRect/>
          </a:stretch>
        </p:blipFill>
        <p:spPr>
          <a:xfrm>
            <a:off x="6580911" y="4688177"/>
            <a:ext cx="4206092" cy="1345772"/>
          </a:xfrm>
          <a:prstGeom prst="rect">
            <a:avLst/>
          </a:prstGeom>
        </p:spPr>
      </p:pic>
      <p:sp>
        <p:nvSpPr>
          <p:cNvPr id="25" name="Thought Bubble: Cloud 11">
            <a:extLst>
              <a:ext uri="{FF2B5EF4-FFF2-40B4-BE49-F238E27FC236}">
                <a16:creationId xmlns:a16="http://schemas.microsoft.com/office/drawing/2014/main" id="{CEE395F3-817E-421C-AB46-EA959DA8B234}"/>
              </a:ext>
            </a:extLst>
          </p:cNvPr>
          <p:cNvSpPr/>
          <p:nvPr/>
        </p:nvSpPr>
        <p:spPr>
          <a:xfrm>
            <a:off x="9937922" y="3252650"/>
            <a:ext cx="2377440" cy="167794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60DFC27-56B5-4DC8-81FE-DC18ABC72E64}"/>
              </a:ext>
            </a:extLst>
          </p:cNvPr>
          <p:cNvSpPr/>
          <p:nvPr/>
        </p:nvSpPr>
        <p:spPr>
          <a:xfrm>
            <a:off x="10080518" y="3592077"/>
            <a:ext cx="2060936"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paper clip is only 7cm so this is shorter than 10cm.</a:t>
            </a:r>
          </a:p>
        </p:txBody>
      </p:sp>
      <p:pic>
        <p:nvPicPr>
          <p:cNvPr id="2"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785256" y="98863"/>
            <a:ext cx="1276350" cy="971550"/>
          </a:xfrm>
          <a:prstGeom prst="rect">
            <a:avLst/>
          </a:prstGeom>
        </p:spPr>
      </p:pic>
    </p:spTree>
    <p:extLst>
      <p:ext uri="{BB962C8B-B14F-4D97-AF65-F5344CB8AC3E}">
        <p14:creationId xmlns:p14="http://schemas.microsoft.com/office/powerpoint/2010/main" val="27053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864913" y="208537"/>
            <a:ext cx="392254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19" name="Rectangle 18">
            <a:extLst>
              <a:ext uri="{FF2B5EF4-FFF2-40B4-BE49-F238E27FC236}">
                <a16:creationId xmlns:a16="http://schemas.microsoft.com/office/drawing/2014/main" id="{860DFC27-56B5-4DC8-81FE-DC18ABC72E64}"/>
              </a:ext>
            </a:extLst>
          </p:cNvPr>
          <p:cNvSpPr/>
          <p:nvPr/>
        </p:nvSpPr>
        <p:spPr>
          <a:xfrm>
            <a:off x="1731788" y="4882497"/>
            <a:ext cx="2011680"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Measure the objects around your house and write them in the columns.</a:t>
            </a:r>
          </a:p>
        </p:txBody>
      </p:sp>
      <p:sp>
        <p:nvSpPr>
          <p:cNvPr id="22" name="Rectangle 21">
            <a:extLst>
              <a:ext uri="{FF2B5EF4-FFF2-40B4-BE49-F238E27FC236}">
                <a16:creationId xmlns:a16="http://schemas.microsoft.com/office/drawing/2014/main" id="{860DFC27-56B5-4DC8-81FE-DC18ABC72E64}"/>
              </a:ext>
            </a:extLst>
          </p:cNvPr>
          <p:cNvSpPr/>
          <p:nvPr/>
        </p:nvSpPr>
        <p:spPr>
          <a:xfrm>
            <a:off x="929649" y="1071340"/>
            <a:ext cx="1012908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Choose some objects/items in your house that you can measure with a  ruler.</a:t>
            </a:r>
          </a:p>
        </p:txBody>
      </p:sp>
      <p:sp>
        <p:nvSpPr>
          <p:cNvPr id="2" name="TextBox 1"/>
          <p:cNvSpPr txBox="1"/>
          <p:nvPr/>
        </p:nvSpPr>
        <p:spPr>
          <a:xfrm>
            <a:off x="8869680" y="5217120"/>
            <a:ext cx="3239589" cy="1569660"/>
          </a:xfrm>
          <a:prstGeom prst="rect">
            <a:avLst/>
          </a:prstGeom>
          <a:solidFill>
            <a:schemeClr val="accent1">
              <a:lumMod val="75000"/>
            </a:schemeClr>
          </a:solidFill>
          <a:ln w="57150">
            <a:solidFill>
              <a:schemeClr val="accent1">
                <a:lumMod val="20000"/>
                <a:lumOff val="80000"/>
              </a:schemeClr>
            </a:solidFill>
          </a:ln>
        </p:spPr>
        <p:txBody>
          <a:bodyPr wrap="square" rtlCol="0">
            <a:spAutoFit/>
          </a:bodyPr>
          <a:lstStyle/>
          <a:p>
            <a:pPr algn="ctr"/>
            <a:r>
              <a:rPr lang="en-GB" sz="1600" dirty="0"/>
              <a:t>There is a ruler on the next slide that you can cut out if you don’t have one at home.</a:t>
            </a:r>
          </a:p>
          <a:p>
            <a:pPr algn="ctr"/>
            <a:r>
              <a:rPr lang="en-GB" sz="1600" dirty="0"/>
              <a:t>Alternatively, you can contact school if you’d like to borrow a ruler from school!</a:t>
            </a:r>
          </a:p>
        </p:txBody>
      </p:sp>
      <p:graphicFrame>
        <p:nvGraphicFramePr>
          <p:cNvPr id="7" name="Table 6"/>
          <p:cNvGraphicFramePr>
            <a:graphicFrameLocks noGrp="1"/>
          </p:cNvGraphicFramePr>
          <p:nvPr>
            <p:extLst>
              <p:ext uri="{D42A27DB-BD31-4B8C-83A1-F6EECF244321}">
                <p14:modId xmlns:p14="http://schemas.microsoft.com/office/powerpoint/2010/main" val="3454910499"/>
              </p:ext>
            </p:extLst>
          </p:nvPr>
        </p:nvGraphicFramePr>
        <p:xfrm>
          <a:off x="2097315" y="1664393"/>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57731226"/>
                    </a:ext>
                  </a:extLst>
                </a:gridCol>
                <a:gridCol w="4064000">
                  <a:extLst>
                    <a:ext uri="{9D8B030D-6E8A-4147-A177-3AD203B41FA5}">
                      <a16:colId xmlns:a16="http://schemas.microsoft.com/office/drawing/2014/main" val="18606649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Objects that are longer than 10cm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Objects that are shorter than 10cm</a:t>
                      </a:r>
                    </a:p>
                  </a:txBody>
                  <a:tcPr/>
                </a:tc>
                <a:extLst>
                  <a:ext uri="{0D108BD9-81ED-4DB2-BD59-A6C34878D82A}">
                    <a16:rowId xmlns:a16="http://schemas.microsoft.com/office/drawing/2014/main" val="4361634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1448735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2755405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69175174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50577124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3890539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415333183"/>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2537779334"/>
                  </a:ext>
                </a:extLst>
              </a:tr>
            </a:tbl>
          </a:graphicData>
        </a:graphic>
      </p:graphicFrame>
      <p:sp>
        <p:nvSpPr>
          <p:cNvPr id="18" name="Thought Bubble: Cloud 11">
            <a:extLst>
              <a:ext uri="{FF2B5EF4-FFF2-40B4-BE49-F238E27FC236}">
                <a16:creationId xmlns:a16="http://schemas.microsoft.com/office/drawing/2014/main" id="{CEE395F3-817E-421C-AB46-EA959DA8B234}"/>
              </a:ext>
            </a:extLst>
          </p:cNvPr>
          <p:cNvSpPr/>
          <p:nvPr/>
        </p:nvSpPr>
        <p:spPr>
          <a:xfrm flipH="1" flipV="1">
            <a:off x="1186914" y="4631113"/>
            <a:ext cx="2981939" cy="153382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228881" y="5441074"/>
            <a:ext cx="700768" cy="1284741"/>
          </a:xfrm>
          <a:prstGeom prst="rect">
            <a:avLst/>
          </a:prstGeom>
        </p:spPr>
      </p:pic>
      <p:sp>
        <p:nvSpPr>
          <p:cNvPr id="9" name="Rectangle 8">
            <a:extLst>
              <a:ext uri="{FF2B5EF4-FFF2-40B4-BE49-F238E27FC236}">
                <a16:creationId xmlns:a16="http://schemas.microsoft.com/office/drawing/2014/main" id="{9ACA1241-448F-42BF-AA2B-BA8E7EFA6EB5}"/>
              </a:ext>
            </a:extLst>
          </p:cNvPr>
          <p:cNvSpPr/>
          <p:nvPr/>
        </p:nvSpPr>
        <p:spPr>
          <a:xfrm>
            <a:off x="228881" y="6106222"/>
            <a:ext cx="8303426" cy="584775"/>
          </a:xfrm>
          <a:prstGeom prst="rect">
            <a:avLst/>
          </a:prstGeom>
          <a:noFill/>
        </p:spPr>
        <p:txBody>
          <a:bodyPr wrap="square" lIns="91440" tIns="45720" rIns="91440" bIns="45720">
            <a:spAutoFit/>
          </a:bodyPr>
          <a:lstStyle/>
          <a:p>
            <a:pPr algn="ctr"/>
            <a:r>
              <a:rPr lang="en-US" sz="16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1600" dirty="0">
                <a:ln w="0"/>
                <a:solidFill>
                  <a:schemeClr val="bg1"/>
                </a:solidFill>
                <a:effectLst>
                  <a:outerShdw blurRad="38100" dist="19050" dir="2700000" algn="tl" rotWithShape="0">
                    <a:schemeClr val="dk1">
                      <a:alpha val="40000"/>
                    </a:schemeClr>
                  </a:outerShdw>
                </a:effectLst>
                <a:hlinkClick r:id="rId3"/>
              </a:rPr>
              <a:t>pioneerspupils@gmail.com</a:t>
            </a:r>
            <a:r>
              <a:rPr lang="en-US" sz="1600" dirty="0">
                <a:ln w="0"/>
                <a:solidFill>
                  <a:schemeClr val="bg1"/>
                </a:solidFill>
                <a:effectLst>
                  <a:outerShdw blurRad="38100" dist="19050" dir="2700000" algn="tl" rotWithShape="0">
                    <a:schemeClr val="dk1">
                      <a:alpha val="40000"/>
                    </a:schemeClr>
                  </a:outerShdw>
                </a:effectLst>
              </a:rPr>
              <a:t>      so that you can be in our weekly Facebook post!</a:t>
            </a:r>
          </a:p>
        </p:txBody>
      </p:sp>
      <p:pic>
        <p:nvPicPr>
          <p:cNvPr id="10" name="Picture 9"/>
          <p:cNvPicPr>
            <a:picLocks noChangeAspect="1"/>
          </p:cNvPicPr>
          <p:nvPr/>
        </p:nvPicPr>
        <p:blipFill>
          <a:blip r:embed="rId4"/>
          <a:stretch>
            <a:fillRect/>
          </a:stretch>
        </p:blipFill>
        <p:spPr>
          <a:xfrm>
            <a:off x="7758686" y="5914955"/>
            <a:ext cx="773621" cy="775314"/>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5"/>
          <a:stretch>
            <a:fillRect/>
          </a:stretch>
        </p:blipFill>
        <p:spPr>
          <a:xfrm>
            <a:off x="10791825" y="110195"/>
            <a:ext cx="1276350" cy="962025"/>
          </a:xfrm>
          <a:prstGeom prst="rect">
            <a:avLst/>
          </a:prstGeom>
        </p:spPr>
      </p:pic>
    </p:spTree>
    <p:extLst>
      <p:ext uri="{BB962C8B-B14F-4D97-AF65-F5344CB8AC3E}">
        <p14:creationId xmlns:p14="http://schemas.microsoft.com/office/powerpoint/2010/main" val="392520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990859" y="208537"/>
            <a:ext cx="167065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Ruler</a:t>
            </a:r>
          </a:p>
        </p:txBody>
      </p:sp>
      <p:sp>
        <p:nvSpPr>
          <p:cNvPr id="5" name="TextBox 4"/>
          <p:cNvSpPr txBox="1"/>
          <p:nvPr/>
        </p:nvSpPr>
        <p:spPr>
          <a:xfrm>
            <a:off x="8386354" y="6048102"/>
            <a:ext cx="3631474" cy="646331"/>
          </a:xfrm>
          <a:prstGeom prst="rect">
            <a:avLst/>
          </a:prstGeom>
          <a:solidFill>
            <a:schemeClr val="accent1">
              <a:lumMod val="75000"/>
            </a:schemeClr>
          </a:solidFill>
          <a:ln w="57150">
            <a:solidFill>
              <a:schemeClr val="accent1">
                <a:lumMod val="20000"/>
                <a:lumOff val="80000"/>
              </a:schemeClr>
            </a:solidFill>
          </a:ln>
        </p:spPr>
        <p:txBody>
          <a:bodyPr wrap="square" rtlCol="0">
            <a:spAutoFit/>
          </a:bodyPr>
          <a:lstStyle/>
          <a:p>
            <a:pPr algn="ctr"/>
            <a:r>
              <a:rPr lang="en-GB" dirty="0"/>
              <a:t>You can cut out this ruler if you don’t have one to use at home!</a:t>
            </a:r>
          </a:p>
        </p:txBody>
      </p:sp>
      <p:pic>
        <p:nvPicPr>
          <p:cNvPr id="6" name="Picture 5"/>
          <p:cNvPicPr>
            <a:picLocks noChangeAspect="1"/>
          </p:cNvPicPr>
          <p:nvPr/>
        </p:nvPicPr>
        <p:blipFill rotWithShape="1">
          <a:blip r:embed="rId2"/>
          <a:srcRect l="709" t="16819" r="884"/>
          <a:stretch/>
        </p:blipFill>
        <p:spPr>
          <a:xfrm>
            <a:off x="496390" y="1954743"/>
            <a:ext cx="11077301" cy="1146183"/>
          </a:xfrm>
          <a:prstGeom prst="rect">
            <a:avLst/>
          </a:prstGeom>
        </p:spPr>
      </p:pic>
      <p:pic>
        <p:nvPicPr>
          <p:cNvPr id="7" name="Graphic 2" descr="Scissors with solid fill">
            <a:extLst>
              <a:ext uri="{FF2B5EF4-FFF2-40B4-BE49-F238E27FC236}">
                <a16:creationId xmlns:a16="http://schemas.microsoft.com/office/drawing/2014/main" id="{F914E19C-8078-5940-9953-555296D2AEF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618778">
            <a:off x="458283" y="1415275"/>
            <a:ext cx="603079" cy="603079"/>
          </a:xfrm>
          <a:prstGeom prst="rect">
            <a:avLst/>
          </a:prstGeom>
        </p:spPr>
      </p:pic>
      <p:sp>
        <p:nvSpPr>
          <p:cNvPr id="8" name="TextBox 7">
            <a:extLst>
              <a:ext uri="{FF2B5EF4-FFF2-40B4-BE49-F238E27FC236}">
                <a16:creationId xmlns:a16="http://schemas.microsoft.com/office/drawing/2014/main" id="{BA84072A-0AFC-794C-9179-79749324A903}"/>
              </a:ext>
            </a:extLst>
          </p:cNvPr>
          <p:cNvSpPr txBox="1"/>
          <p:nvPr/>
        </p:nvSpPr>
        <p:spPr>
          <a:xfrm>
            <a:off x="970858" y="1573306"/>
            <a:ext cx="2202649" cy="369332"/>
          </a:xfrm>
          <a:prstGeom prst="rect">
            <a:avLst/>
          </a:prstGeom>
          <a:noFill/>
        </p:spPr>
        <p:txBody>
          <a:bodyPr wrap="square" rtlCol="0">
            <a:spAutoFit/>
          </a:bodyPr>
          <a:lstStyle/>
          <a:p>
            <a:r>
              <a:rPr lang="en-US" dirty="0"/>
              <a:t>- - - - - - - - - - - - -</a:t>
            </a:r>
          </a:p>
        </p:txBody>
      </p:sp>
    </p:spTree>
    <p:extLst>
      <p:ext uri="{BB962C8B-B14F-4D97-AF65-F5344CB8AC3E}">
        <p14:creationId xmlns:p14="http://schemas.microsoft.com/office/powerpoint/2010/main" val="251122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121204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602387" y="169818"/>
            <a:ext cx="293926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cxnSp>
        <p:nvCxnSpPr>
          <p:cNvPr id="7" name="Straight Connector 6"/>
          <p:cNvCxnSpPr/>
          <p:nvPr/>
        </p:nvCxnSpPr>
        <p:spPr>
          <a:xfrm flipV="1">
            <a:off x="3628597" y="4763650"/>
            <a:ext cx="5032077" cy="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701550" y="1535157"/>
            <a:ext cx="4959124" cy="2642793"/>
          </a:xfrm>
          <a:prstGeom prst="rect">
            <a:avLst/>
          </a:prstGeom>
        </p:spPr>
      </p:pic>
      <p:sp>
        <p:nvSpPr>
          <p:cNvPr id="6" name="TextBox 5">
            <a:extLst>
              <a:ext uri="{FF2B5EF4-FFF2-40B4-BE49-F238E27FC236}">
                <a16:creationId xmlns:a16="http://schemas.microsoft.com/office/drawing/2014/main" id="{65E0EB96-74EB-4776-A020-60A830657FAD}"/>
              </a:ext>
            </a:extLst>
          </p:cNvPr>
          <p:cNvSpPr txBox="1"/>
          <p:nvPr/>
        </p:nvSpPr>
        <p:spPr>
          <a:xfrm>
            <a:off x="1292752" y="5118518"/>
            <a:ext cx="4311869" cy="461665"/>
          </a:xfrm>
          <a:prstGeom prst="rect">
            <a:avLst/>
          </a:prstGeom>
          <a:noFill/>
        </p:spPr>
        <p:txBody>
          <a:bodyPr wrap="square" rtlCol="0">
            <a:spAutoFit/>
          </a:bodyPr>
          <a:lstStyle/>
          <a:p>
            <a:pPr>
              <a:spcAft>
                <a:spcPts val="600"/>
              </a:spcAft>
            </a:pPr>
            <a:r>
              <a:rPr lang="en-GB" sz="2400" dirty="0"/>
              <a:t>Explain why…</a:t>
            </a:r>
          </a:p>
        </p:txBody>
      </p:sp>
      <p:cxnSp>
        <p:nvCxnSpPr>
          <p:cNvPr id="8" name="Straight Connector 7"/>
          <p:cNvCxnSpPr/>
          <p:nvPr/>
        </p:nvCxnSpPr>
        <p:spPr>
          <a:xfrm flipV="1">
            <a:off x="1292752" y="5935050"/>
            <a:ext cx="9405728"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92752" y="6468497"/>
            <a:ext cx="9405728" cy="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345D8B67-B4F9-4D07-A765-FC89D693AD75}"/>
              </a:ext>
            </a:extLst>
          </p:cNvPr>
          <p:cNvPicPr>
            <a:picLocks noChangeAspect="1"/>
          </p:cNvPicPr>
          <p:nvPr/>
        </p:nvPicPr>
        <p:blipFill>
          <a:blip r:embed="rId3"/>
          <a:stretch>
            <a:fillRect/>
          </a:stretch>
        </p:blipFill>
        <p:spPr>
          <a:xfrm>
            <a:off x="10818101" y="129902"/>
            <a:ext cx="1276350" cy="962025"/>
          </a:xfrm>
          <a:prstGeom prst="rect">
            <a:avLst/>
          </a:prstGeom>
        </p:spPr>
      </p:pic>
    </p:spTree>
    <p:extLst>
      <p:ext uri="{BB962C8B-B14F-4D97-AF65-F5344CB8AC3E}">
        <p14:creationId xmlns:p14="http://schemas.microsoft.com/office/powerpoint/2010/main" val="102754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714965" y="209007"/>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3240713" y="1528080"/>
            <a:ext cx="5662613" cy="4155755"/>
          </a:xfrm>
          <a:prstGeom prst="rect">
            <a:avLst/>
          </a:prstGeom>
        </p:spPr>
      </p:pic>
      <p:sp>
        <p:nvSpPr>
          <p:cNvPr id="5" name="Rectangle 4">
            <a:extLst>
              <a:ext uri="{FF2B5EF4-FFF2-40B4-BE49-F238E27FC236}">
                <a16:creationId xmlns:a16="http://schemas.microsoft.com/office/drawing/2014/main" id="{860DFC27-56B5-4DC8-81FE-DC18ABC72E64}"/>
              </a:ext>
            </a:extLst>
          </p:cNvPr>
          <p:cNvSpPr/>
          <p:nvPr/>
        </p:nvSpPr>
        <p:spPr>
          <a:xfrm>
            <a:off x="535577" y="4924732"/>
            <a:ext cx="2663017" cy="1477328"/>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Even though the flowers aren’t measured from 0, we can still work out how long they are by counting on or subtracting.</a:t>
            </a:r>
          </a:p>
        </p:txBody>
      </p:sp>
      <p:sp>
        <p:nvSpPr>
          <p:cNvPr id="6" name="Thought Bubble: Cloud 11">
            <a:extLst>
              <a:ext uri="{FF2B5EF4-FFF2-40B4-BE49-F238E27FC236}">
                <a16:creationId xmlns:a16="http://schemas.microsoft.com/office/drawing/2014/main" id="{CEE395F3-817E-421C-AB46-EA959DA8B234}"/>
              </a:ext>
            </a:extLst>
          </p:cNvPr>
          <p:cNvSpPr/>
          <p:nvPr/>
        </p:nvSpPr>
        <p:spPr>
          <a:xfrm flipH="1" flipV="1">
            <a:off x="91438" y="4550275"/>
            <a:ext cx="3370217" cy="2137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6" descr="A picture containing diagram&#10;&#10;Description automatically generated">
            <a:extLst>
              <a:ext uri="{FF2B5EF4-FFF2-40B4-BE49-F238E27FC236}">
                <a16:creationId xmlns:a16="http://schemas.microsoft.com/office/drawing/2014/main" id="{B7E6FAAC-1364-4C70-A1E3-E83F08BB8702}"/>
              </a:ext>
            </a:extLst>
          </p:cNvPr>
          <p:cNvPicPr>
            <a:picLocks noChangeAspect="1"/>
          </p:cNvPicPr>
          <p:nvPr/>
        </p:nvPicPr>
        <p:blipFill>
          <a:blip r:embed="rId3"/>
          <a:stretch>
            <a:fillRect/>
          </a:stretch>
        </p:blipFill>
        <p:spPr>
          <a:xfrm>
            <a:off x="10844377" y="97057"/>
            <a:ext cx="1276350" cy="962025"/>
          </a:xfrm>
          <a:prstGeom prst="rect">
            <a:avLst/>
          </a:prstGeom>
        </p:spPr>
      </p:pic>
    </p:spTree>
    <p:extLst>
      <p:ext uri="{BB962C8B-B14F-4D97-AF65-F5344CB8AC3E}">
        <p14:creationId xmlns:p14="http://schemas.microsoft.com/office/powerpoint/2010/main" val="374894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a:hlinkClick r:id="rId4"/>
              </a:rPr>
              <a:t>pioneerspupils@gmail.com</a:t>
            </a:r>
            <a:r>
              <a:rPr lang="en-GB" dirty="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427789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a:t>: </a:t>
            </a:r>
            <a:r>
              <a:rPr lang="en-GB" sz="3200"/>
              <a:t>01.02.21</a:t>
            </a:r>
            <a:r>
              <a:rPr lang="en-GB"/>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9871" y="2832960"/>
            <a:ext cx="10429593" cy="707886"/>
          </a:xfrm>
          <a:prstGeom prst="rect">
            <a:avLst/>
          </a:prstGeom>
          <a:noFill/>
        </p:spPr>
        <p:txBody>
          <a:bodyPr wrap="square" rtlCol="0">
            <a:spAutoFit/>
          </a:bodyPr>
          <a:lstStyle/>
          <a:p>
            <a:r>
              <a:rPr lang="en-GB" sz="4000" dirty="0"/>
              <a:t>LO To be able to measure in CMs.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0816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02.02.21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estimate and measure in CMs.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09642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2F0258CF-B9C6-4B08-B481-81B5E1998453}"/>
              </a:ext>
            </a:extLst>
          </p:cNvPr>
          <p:cNvPicPr>
            <a:picLocks noChangeAspect="1"/>
          </p:cNvPicPr>
          <p:nvPr/>
        </p:nvPicPr>
        <p:blipFill>
          <a:blip r:embed="rId3"/>
          <a:stretch>
            <a:fillRect/>
          </a:stretch>
        </p:blipFill>
        <p:spPr>
          <a:xfrm>
            <a:off x="10837807" y="52881"/>
            <a:ext cx="1276350" cy="971550"/>
          </a:xfrm>
          <a:prstGeom prst="rect">
            <a:avLst/>
          </a:prstGeom>
        </p:spPr>
      </p:pic>
    </p:spTree>
    <p:extLst>
      <p:ext uri="{BB962C8B-B14F-4D97-AF65-F5344CB8AC3E}">
        <p14:creationId xmlns:p14="http://schemas.microsoft.com/office/powerpoint/2010/main" val="307380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76627" y="531148"/>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117477" y="93813"/>
            <a:ext cx="37866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7C378575-C595-42F6-ADCF-E2A06A09FB2D}"/>
              </a:ext>
            </a:extLst>
          </p:cNvPr>
          <p:cNvPicPr>
            <a:picLocks noChangeAspect="1"/>
          </p:cNvPicPr>
          <p:nvPr/>
        </p:nvPicPr>
        <p:blipFill>
          <a:blip r:embed="rId4"/>
          <a:stretch>
            <a:fillRect/>
          </a:stretch>
        </p:blipFill>
        <p:spPr>
          <a:xfrm>
            <a:off x="10890359" y="46311"/>
            <a:ext cx="1276350" cy="971550"/>
          </a:xfrm>
          <a:prstGeom prst="rect">
            <a:avLst/>
          </a:prstGeom>
        </p:spPr>
      </p:pic>
    </p:spTree>
    <p:extLst>
      <p:ext uri="{BB962C8B-B14F-4D97-AF65-F5344CB8AC3E}">
        <p14:creationId xmlns:p14="http://schemas.microsoft.com/office/powerpoint/2010/main" val="132633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075940" y="165217"/>
            <a:ext cx="337624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30cm Ruler</a:t>
            </a:r>
          </a:p>
        </p:txBody>
      </p:sp>
      <p:sp>
        <p:nvSpPr>
          <p:cNvPr id="7" name="Rectangle 6">
            <a:extLst>
              <a:ext uri="{FF2B5EF4-FFF2-40B4-BE49-F238E27FC236}">
                <a16:creationId xmlns:a16="http://schemas.microsoft.com/office/drawing/2014/main" id="{860DFC27-56B5-4DC8-81FE-DC18ABC72E64}"/>
              </a:ext>
            </a:extLst>
          </p:cNvPr>
          <p:cNvSpPr/>
          <p:nvPr/>
        </p:nvSpPr>
        <p:spPr>
          <a:xfrm>
            <a:off x="2644167" y="5273110"/>
            <a:ext cx="6679476" cy="1384995"/>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19050" dir="2700000" algn="tl" rotWithShape="0">
                    <a:schemeClr val="dk1">
                      <a:alpha val="40000"/>
                    </a:schemeClr>
                  </a:outerShdw>
                </a:effectLst>
              </a:rPr>
              <a:t>I use the fact that I know a ruler is 30cm to help when I am estimating the length of something.</a:t>
            </a:r>
          </a:p>
        </p:txBody>
      </p:sp>
      <p:sp>
        <p:nvSpPr>
          <p:cNvPr id="9" name="Thought Bubble: Cloud 11">
            <a:extLst>
              <a:ext uri="{FF2B5EF4-FFF2-40B4-BE49-F238E27FC236}">
                <a16:creationId xmlns:a16="http://schemas.microsoft.com/office/drawing/2014/main" id="{CEE395F3-817E-421C-AB46-EA959DA8B234}"/>
              </a:ext>
            </a:extLst>
          </p:cNvPr>
          <p:cNvSpPr/>
          <p:nvPr/>
        </p:nvSpPr>
        <p:spPr>
          <a:xfrm>
            <a:off x="9144252" y="4155153"/>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0DFC27-56B5-4DC8-81FE-DC18ABC72E64}"/>
              </a:ext>
            </a:extLst>
          </p:cNvPr>
          <p:cNvSpPr/>
          <p:nvPr/>
        </p:nvSpPr>
        <p:spPr>
          <a:xfrm>
            <a:off x="9503033" y="4534446"/>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If it looks shorter than a ruler it must be less than 30cm.</a:t>
            </a:r>
          </a:p>
        </p:txBody>
      </p:sp>
      <p:sp>
        <p:nvSpPr>
          <p:cNvPr id="2" name="Rectangle 1"/>
          <p:cNvSpPr/>
          <p:nvPr/>
        </p:nvSpPr>
        <p:spPr>
          <a:xfrm>
            <a:off x="1872387" y="1916521"/>
            <a:ext cx="7783349" cy="523220"/>
          </a:xfrm>
          <a:prstGeom prst="rect">
            <a:avLst/>
          </a:prstGeom>
        </p:spPr>
        <p:txBody>
          <a:bodyPr wrap="none">
            <a:spAutoFit/>
          </a:bodyPr>
          <a:lstStyle/>
          <a:p>
            <a:pPr algn="ctr"/>
            <a:r>
              <a:rPr lang="en-US" sz="2800" dirty="0">
                <a:ln w="0"/>
                <a:effectLst>
                  <a:outerShdw blurRad="38100" dist="19050" dir="2700000" algn="tl" rotWithShape="0">
                    <a:schemeClr val="dk1">
                      <a:alpha val="40000"/>
                    </a:schemeClr>
                  </a:outerShdw>
                </a:effectLst>
              </a:rPr>
              <a:t>Normally, the rulers we use in school are 30cm long.</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56902" y="4305269"/>
            <a:ext cx="2577738"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625759" y="4684562"/>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If it looks longer than a ruler it must be more than 30cm.</a:t>
            </a:r>
          </a:p>
        </p:txBody>
      </p:sp>
      <p:pic>
        <p:nvPicPr>
          <p:cNvPr id="3" name="Picture 2"/>
          <p:cNvPicPr>
            <a:picLocks noChangeAspect="1"/>
          </p:cNvPicPr>
          <p:nvPr/>
        </p:nvPicPr>
        <p:blipFill>
          <a:blip r:embed="rId2"/>
          <a:stretch>
            <a:fillRect/>
          </a:stretch>
        </p:blipFill>
        <p:spPr>
          <a:xfrm>
            <a:off x="704388" y="2447234"/>
            <a:ext cx="10756140" cy="1563761"/>
          </a:xfrm>
          <a:prstGeom prst="rect">
            <a:avLst/>
          </a:prstGeom>
        </p:spPr>
      </p:pic>
      <p:pic>
        <p:nvPicPr>
          <p:cNvPr id="5" name="Picture 9" descr="A drawing of a person&#10;&#10;Description automatically generated">
            <a:extLst>
              <a:ext uri="{FF2B5EF4-FFF2-40B4-BE49-F238E27FC236}">
                <a16:creationId xmlns:a16="http://schemas.microsoft.com/office/drawing/2014/main" id="{AA11A3B8-D808-4DAF-A9FE-9DAB0EF0AF85}"/>
              </a:ext>
            </a:extLst>
          </p:cNvPr>
          <p:cNvPicPr>
            <a:picLocks noChangeAspect="1"/>
          </p:cNvPicPr>
          <p:nvPr/>
        </p:nvPicPr>
        <p:blipFill>
          <a:blip r:embed="rId3"/>
          <a:stretch>
            <a:fillRect/>
          </a:stretch>
        </p:blipFill>
        <p:spPr>
          <a:xfrm>
            <a:off x="10824670" y="118570"/>
            <a:ext cx="1276350" cy="971550"/>
          </a:xfrm>
          <a:prstGeom prst="rect">
            <a:avLst/>
          </a:prstGeom>
        </p:spPr>
      </p:pic>
    </p:spTree>
    <p:extLst>
      <p:ext uri="{BB962C8B-B14F-4D97-AF65-F5344CB8AC3E}">
        <p14:creationId xmlns:p14="http://schemas.microsoft.com/office/powerpoint/2010/main" val="380895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196036" y="165217"/>
            <a:ext cx="31360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a:t>
            </a:r>
          </a:p>
        </p:txBody>
      </p:sp>
      <p:sp>
        <p:nvSpPr>
          <p:cNvPr id="5" name="Rectangle 4">
            <a:extLst>
              <a:ext uri="{FF2B5EF4-FFF2-40B4-BE49-F238E27FC236}">
                <a16:creationId xmlns:a16="http://schemas.microsoft.com/office/drawing/2014/main" id="{860DFC27-56B5-4DC8-81FE-DC18ABC72E64}"/>
              </a:ext>
            </a:extLst>
          </p:cNvPr>
          <p:cNvSpPr/>
          <p:nvPr/>
        </p:nvSpPr>
        <p:spPr>
          <a:xfrm>
            <a:off x="1477702" y="1088547"/>
            <a:ext cx="9455910"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Estimating how long something is means </a:t>
            </a:r>
            <a:r>
              <a:rPr lang="en-US" sz="2000" dirty="0">
                <a:ln w="0"/>
                <a:solidFill>
                  <a:schemeClr val="accent1"/>
                </a:solidFill>
                <a:effectLst>
                  <a:outerShdw blurRad="38100" dist="19050" dir="2700000" algn="tl" rotWithShape="0">
                    <a:schemeClr val="dk1">
                      <a:alpha val="40000"/>
                    </a:schemeClr>
                  </a:outerShdw>
                </a:effectLst>
              </a:rPr>
              <a:t>roughly judging </a:t>
            </a:r>
            <a:r>
              <a:rPr lang="en-US" sz="2000" dirty="0">
                <a:ln w="0"/>
                <a:effectLst>
                  <a:outerShdw blurRad="38100" dist="19050" dir="2700000" algn="tl" rotWithShape="0">
                    <a:schemeClr val="dk1">
                      <a:alpha val="40000"/>
                    </a:schemeClr>
                  </a:outerShdw>
                </a:effectLst>
              </a:rPr>
              <a:t>how long something is, without using a ruler to measure accurately. </a:t>
            </a:r>
          </a:p>
        </p:txBody>
      </p:sp>
      <p:pic>
        <p:nvPicPr>
          <p:cNvPr id="6" name="Picture 5"/>
          <p:cNvPicPr>
            <a:picLocks noChangeAspect="1"/>
          </p:cNvPicPr>
          <p:nvPr/>
        </p:nvPicPr>
        <p:blipFill>
          <a:blip r:embed="rId2"/>
          <a:stretch>
            <a:fillRect/>
          </a:stretch>
        </p:blipFill>
        <p:spPr>
          <a:xfrm>
            <a:off x="1651498" y="2282462"/>
            <a:ext cx="2409825" cy="4095750"/>
          </a:xfrm>
          <a:prstGeom prst="rect">
            <a:avLst/>
          </a:prstGeom>
        </p:spPr>
      </p:pic>
      <p:sp>
        <p:nvSpPr>
          <p:cNvPr id="7" name="Rectangle 6">
            <a:extLst>
              <a:ext uri="{FF2B5EF4-FFF2-40B4-BE49-F238E27FC236}">
                <a16:creationId xmlns:a16="http://schemas.microsoft.com/office/drawing/2014/main" id="{860DFC27-56B5-4DC8-81FE-DC18ABC72E64}"/>
              </a:ext>
            </a:extLst>
          </p:cNvPr>
          <p:cNvSpPr/>
          <p:nvPr/>
        </p:nvSpPr>
        <p:spPr>
          <a:xfrm>
            <a:off x="3992349" y="2560295"/>
            <a:ext cx="6679476" cy="523220"/>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19050" dir="2700000" algn="tl" rotWithShape="0">
                    <a:schemeClr val="dk1">
                      <a:alpha val="40000"/>
                    </a:schemeClr>
                  </a:outerShdw>
                </a:effectLst>
              </a:rPr>
              <a:t>How many sweets are there in the jar?</a:t>
            </a:r>
          </a:p>
        </p:txBody>
      </p:sp>
      <p:sp>
        <p:nvSpPr>
          <p:cNvPr id="8" name="Rectangle 7">
            <a:extLst>
              <a:ext uri="{FF2B5EF4-FFF2-40B4-BE49-F238E27FC236}">
                <a16:creationId xmlns:a16="http://schemas.microsoft.com/office/drawing/2014/main" id="{860DFC27-56B5-4DC8-81FE-DC18ABC72E64}"/>
              </a:ext>
            </a:extLst>
          </p:cNvPr>
          <p:cNvSpPr/>
          <p:nvPr/>
        </p:nvSpPr>
        <p:spPr>
          <a:xfrm>
            <a:off x="4061323" y="3447267"/>
            <a:ext cx="7394803"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Estimating means roughly judging how many sweets you think there are. </a:t>
            </a:r>
          </a:p>
        </p:txBody>
      </p:sp>
      <p:sp>
        <p:nvSpPr>
          <p:cNvPr id="9" name="Thought Bubble: Cloud 11">
            <a:extLst>
              <a:ext uri="{FF2B5EF4-FFF2-40B4-BE49-F238E27FC236}">
                <a16:creationId xmlns:a16="http://schemas.microsoft.com/office/drawing/2014/main" id="{CEE395F3-817E-421C-AB46-EA959DA8B234}"/>
              </a:ext>
            </a:extLst>
          </p:cNvPr>
          <p:cNvSpPr/>
          <p:nvPr/>
        </p:nvSpPr>
        <p:spPr>
          <a:xfrm>
            <a:off x="9144252" y="4155153"/>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0DFC27-56B5-4DC8-81FE-DC18ABC72E64}"/>
              </a:ext>
            </a:extLst>
          </p:cNvPr>
          <p:cNvSpPr/>
          <p:nvPr/>
        </p:nvSpPr>
        <p:spPr>
          <a:xfrm>
            <a:off x="9503033" y="4534446"/>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I don’t want to count all the sweets when I am estimating.</a:t>
            </a:r>
          </a:p>
        </p:txBody>
      </p:sp>
      <p:sp>
        <p:nvSpPr>
          <p:cNvPr id="11" name="Rectangle 10">
            <a:extLst>
              <a:ext uri="{FF2B5EF4-FFF2-40B4-BE49-F238E27FC236}">
                <a16:creationId xmlns:a16="http://schemas.microsoft.com/office/drawing/2014/main" id="{860DFC27-56B5-4DC8-81FE-DC18ABC72E64}"/>
              </a:ext>
            </a:extLst>
          </p:cNvPr>
          <p:cNvSpPr/>
          <p:nvPr/>
        </p:nvSpPr>
        <p:spPr>
          <a:xfrm>
            <a:off x="4727610" y="4565224"/>
            <a:ext cx="4237251"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 estimate that there are around 250 sweets in the jar.</a:t>
            </a:r>
          </a:p>
        </p:txBody>
      </p:sp>
      <p:pic>
        <p:nvPicPr>
          <p:cNvPr id="2" name="Picture 9" descr="A drawing of a person&#10;&#10;Description automatically generated">
            <a:extLst>
              <a:ext uri="{FF2B5EF4-FFF2-40B4-BE49-F238E27FC236}">
                <a16:creationId xmlns:a16="http://schemas.microsoft.com/office/drawing/2014/main" id="{8A5B1B1E-B418-44D1-9E2B-252D0B9F51E3}"/>
              </a:ext>
            </a:extLst>
          </p:cNvPr>
          <p:cNvPicPr>
            <a:picLocks noChangeAspect="1"/>
          </p:cNvPicPr>
          <p:nvPr/>
        </p:nvPicPr>
        <p:blipFill>
          <a:blip r:embed="rId3"/>
          <a:stretch>
            <a:fillRect/>
          </a:stretch>
        </p:blipFill>
        <p:spPr>
          <a:xfrm>
            <a:off x="10823632" y="116495"/>
            <a:ext cx="1276350" cy="971550"/>
          </a:xfrm>
          <a:prstGeom prst="rect">
            <a:avLst/>
          </a:prstGeom>
        </p:spPr>
      </p:pic>
    </p:spTree>
    <p:extLst>
      <p:ext uri="{BB962C8B-B14F-4D97-AF65-F5344CB8AC3E}">
        <p14:creationId xmlns:p14="http://schemas.microsoft.com/office/powerpoint/2010/main" val="352942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8" name="Rectangle 7">
            <a:extLst>
              <a:ext uri="{FF2B5EF4-FFF2-40B4-BE49-F238E27FC236}">
                <a16:creationId xmlns:a16="http://schemas.microsoft.com/office/drawing/2014/main" id="{720F2BDD-8724-4A66-A319-EBD316E122EE}"/>
              </a:ext>
            </a:extLst>
          </p:cNvPr>
          <p:cNvSpPr/>
          <p:nvPr/>
        </p:nvSpPr>
        <p:spPr>
          <a:xfrm>
            <a:off x="2864325" y="283192"/>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spTree>
    <p:extLst>
      <p:ext uri="{BB962C8B-B14F-4D97-AF65-F5344CB8AC3E}">
        <p14:creationId xmlns:p14="http://schemas.microsoft.com/office/powerpoint/2010/main" val="9544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697808" y="163949"/>
            <a:ext cx="6707448" cy="923330"/>
          </a:xfrm>
          <a:prstGeom prst="rect">
            <a:avLst/>
          </a:prstGeom>
          <a:noFill/>
        </p:spPr>
        <p:txBody>
          <a:bodyPr wrap="square" lIns="91440" tIns="45720" rIns="91440" bIns="45720">
            <a:spAutoFit/>
          </a:bodyPr>
          <a:lstStyle/>
          <a:p>
            <a:pPr algn="ctr"/>
            <a:r>
              <a:rPr lang="en-GB" sz="5400" dirty="0">
                <a:ln w="0"/>
                <a:effectLst>
                  <a:outerShdw blurRad="38100" dist="19050" dir="2700000" algn="tl" rotWithShape="0">
                    <a:schemeClr val="dk1">
                      <a:alpha val="40000"/>
                    </a:schemeClr>
                  </a:outerShdw>
                </a:effectLst>
              </a:rPr>
              <a:t>Metre</a:t>
            </a:r>
          </a:p>
        </p:txBody>
      </p:sp>
      <p:sp>
        <p:nvSpPr>
          <p:cNvPr id="8" name="TextBox 7"/>
          <p:cNvSpPr txBox="1"/>
          <p:nvPr/>
        </p:nvSpPr>
        <p:spPr>
          <a:xfrm>
            <a:off x="2925834" y="1087279"/>
            <a:ext cx="6251395" cy="461665"/>
          </a:xfrm>
          <a:prstGeom prst="rect">
            <a:avLst/>
          </a:prstGeom>
          <a:noFill/>
        </p:spPr>
        <p:txBody>
          <a:bodyPr wrap="square" rtlCol="0">
            <a:spAutoFit/>
          </a:bodyPr>
          <a:lstStyle/>
          <a:p>
            <a:pPr algn="ctr"/>
            <a:r>
              <a:rPr lang="en-GB" sz="2400" dirty="0"/>
              <a:t>A metre is the same as 100cm.</a:t>
            </a:r>
          </a:p>
        </p:txBody>
      </p:sp>
      <p:sp>
        <p:nvSpPr>
          <p:cNvPr id="9" name="TextBox 8"/>
          <p:cNvSpPr txBox="1"/>
          <p:nvPr/>
        </p:nvSpPr>
        <p:spPr>
          <a:xfrm>
            <a:off x="611788" y="2025049"/>
            <a:ext cx="10597898" cy="830997"/>
          </a:xfrm>
          <a:prstGeom prst="rect">
            <a:avLst/>
          </a:prstGeom>
          <a:noFill/>
        </p:spPr>
        <p:txBody>
          <a:bodyPr wrap="square" rtlCol="0">
            <a:spAutoFit/>
          </a:bodyPr>
          <a:lstStyle/>
          <a:p>
            <a:pPr algn="ctr"/>
            <a:r>
              <a:rPr lang="en-GB" sz="2400" dirty="0"/>
              <a:t>When we are measuring something large that is over 30cm, it is not very easy to measure it with a ruler. </a:t>
            </a:r>
          </a:p>
        </p:txBody>
      </p:sp>
      <p:sp>
        <p:nvSpPr>
          <p:cNvPr id="11" name="TextBox 10"/>
          <p:cNvSpPr txBox="1"/>
          <p:nvPr/>
        </p:nvSpPr>
        <p:spPr>
          <a:xfrm>
            <a:off x="1889050" y="3395603"/>
            <a:ext cx="8324961" cy="461665"/>
          </a:xfrm>
          <a:prstGeom prst="rect">
            <a:avLst/>
          </a:prstGeom>
          <a:noFill/>
        </p:spPr>
        <p:txBody>
          <a:bodyPr wrap="square" rtlCol="0">
            <a:spAutoFit/>
          </a:bodyPr>
          <a:lstStyle/>
          <a:p>
            <a:pPr algn="ctr"/>
            <a:r>
              <a:rPr lang="en-GB" sz="2400" dirty="0"/>
              <a:t>We can use a metre stick as this is 100cm long. </a:t>
            </a:r>
          </a:p>
        </p:txBody>
      </p:sp>
      <p:pic>
        <p:nvPicPr>
          <p:cNvPr id="3" name="Picture 2"/>
          <p:cNvPicPr>
            <a:picLocks noChangeAspect="1"/>
          </p:cNvPicPr>
          <p:nvPr/>
        </p:nvPicPr>
        <p:blipFill>
          <a:blip r:embed="rId2"/>
          <a:stretch>
            <a:fillRect/>
          </a:stretch>
        </p:blipFill>
        <p:spPr>
          <a:xfrm>
            <a:off x="2208192" y="4655140"/>
            <a:ext cx="7686675" cy="447675"/>
          </a:xfrm>
          <a:prstGeom prst="rect">
            <a:avLst/>
          </a:prstGeom>
        </p:spPr>
      </p:pic>
      <p:sp>
        <p:nvSpPr>
          <p:cNvPr id="4" name="TextBox 3"/>
          <p:cNvSpPr txBox="1"/>
          <p:nvPr/>
        </p:nvSpPr>
        <p:spPr>
          <a:xfrm>
            <a:off x="2207377" y="4795038"/>
            <a:ext cx="718457" cy="307777"/>
          </a:xfrm>
          <a:prstGeom prst="rect">
            <a:avLst/>
          </a:prstGeom>
          <a:noFill/>
        </p:spPr>
        <p:txBody>
          <a:bodyPr wrap="square" rtlCol="0">
            <a:spAutoFit/>
          </a:bodyPr>
          <a:lstStyle/>
          <a:p>
            <a:r>
              <a:rPr lang="en-GB" sz="1400" dirty="0"/>
              <a:t>0</a:t>
            </a:r>
          </a:p>
        </p:txBody>
      </p:sp>
      <p:sp>
        <p:nvSpPr>
          <p:cNvPr id="14" name="TextBox 13"/>
          <p:cNvSpPr txBox="1"/>
          <p:nvPr/>
        </p:nvSpPr>
        <p:spPr>
          <a:xfrm>
            <a:off x="9495554" y="4825816"/>
            <a:ext cx="718457" cy="276999"/>
          </a:xfrm>
          <a:prstGeom prst="rect">
            <a:avLst/>
          </a:prstGeom>
          <a:noFill/>
        </p:spPr>
        <p:txBody>
          <a:bodyPr wrap="square" rtlCol="0">
            <a:spAutoFit/>
          </a:bodyPr>
          <a:lstStyle/>
          <a:p>
            <a:r>
              <a:rPr lang="en-GB" sz="1200" dirty="0"/>
              <a:t>100</a:t>
            </a:r>
          </a:p>
        </p:txBody>
      </p:sp>
      <p:sp>
        <p:nvSpPr>
          <p:cNvPr id="17" name="TextBox 16"/>
          <p:cNvSpPr txBox="1"/>
          <p:nvPr/>
        </p:nvSpPr>
        <p:spPr>
          <a:xfrm>
            <a:off x="2925831" y="5431772"/>
            <a:ext cx="6251395" cy="461665"/>
          </a:xfrm>
          <a:prstGeom prst="rect">
            <a:avLst/>
          </a:prstGeom>
          <a:noFill/>
        </p:spPr>
        <p:txBody>
          <a:bodyPr wrap="square" rtlCol="0">
            <a:spAutoFit/>
          </a:bodyPr>
          <a:lstStyle/>
          <a:p>
            <a:pPr algn="ctr"/>
            <a:r>
              <a:rPr lang="en-GB" sz="2400" dirty="0"/>
              <a:t>1m = 100cm</a:t>
            </a:r>
          </a:p>
        </p:txBody>
      </p:sp>
      <p:sp>
        <p:nvSpPr>
          <p:cNvPr id="18" name="TextBox 17"/>
          <p:cNvSpPr txBox="1"/>
          <p:nvPr/>
        </p:nvSpPr>
        <p:spPr>
          <a:xfrm>
            <a:off x="2925831" y="6040585"/>
            <a:ext cx="6251395" cy="461665"/>
          </a:xfrm>
          <a:prstGeom prst="rect">
            <a:avLst/>
          </a:prstGeom>
          <a:noFill/>
        </p:spPr>
        <p:txBody>
          <a:bodyPr wrap="square" rtlCol="0">
            <a:spAutoFit/>
          </a:bodyPr>
          <a:lstStyle/>
          <a:p>
            <a:pPr algn="ctr"/>
            <a:r>
              <a:rPr lang="en-GB" sz="2400" dirty="0"/>
              <a:t>Metre can be written as ‘m’.</a:t>
            </a:r>
          </a:p>
        </p:txBody>
      </p:sp>
      <p:pic>
        <p:nvPicPr>
          <p:cNvPr id="2" name="Picture 9" descr="A drawing of a person&#10;&#10;Description automatically generated">
            <a:extLst>
              <a:ext uri="{FF2B5EF4-FFF2-40B4-BE49-F238E27FC236}">
                <a16:creationId xmlns:a16="http://schemas.microsoft.com/office/drawing/2014/main" id="{4C654782-2E1C-4BFD-8A06-AD3F5445A80D}"/>
              </a:ext>
            </a:extLst>
          </p:cNvPr>
          <p:cNvPicPr>
            <a:picLocks noChangeAspect="1"/>
          </p:cNvPicPr>
          <p:nvPr/>
        </p:nvPicPr>
        <p:blipFill>
          <a:blip r:embed="rId3"/>
          <a:stretch>
            <a:fillRect/>
          </a:stretch>
        </p:blipFill>
        <p:spPr>
          <a:xfrm>
            <a:off x="10818101" y="112001"/>
            <a:ext cx="1276350" cy="971550"/>
          </a:xfrm>
          <a:prstGeom prst="rect">
            <a:avLst/>
          </a:prstGeom>
        </p:spPr>
      </p:pic>
    </p:spTree>
    <p:extLst>
      <p:ext uri="{BB962C8B-B14F-4D97-AF65-F5344CB8AC3E}">
        <p14:creationId xmlns:p14="http://schemas.microsoft.com/office/powerpoint/2010/main" val="182063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pic>
        <p:nvPicPr>
          <p:cNvPr id="2" name="Picture 1"/>
          <p:cNvPicPr>
            <a:picLocks noChangeAspect="1"/>
          </p:cNvPicPr>
          <p:nvPr/>
        </p:nvPicPr>
        <p:blipFill rotWithShape="1">
          <a:blip r:embed="rId2"/>
          <a:srcRect b="6852"/>
          <a:stretch/>
        </p:blipFill>
        <p:spPr>
          <a:xfrm>
            <a:off x="2925834" y="2109651"/>
            <a:ext cx="3177050" cy="4147458"/>
          </a:xfrm>
          <a:prstGeom prst="rect">
            <a:avLst/>
          </a:prstGeom>
        </p:spPr>
      </p:pic>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sp>
        <p:nvSpPr>
          <p:cNvPr id="6" name="Oval 5"/>
          <p:cNvSpPr/>
          <p:nvPr/>
        </p:nvSpPr>
        <p:spPr>
          <a:xfrm>
            <a:off x="7549528" y="3900531"/>
            <a:ext cx="2063932" cy="1332412"/>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7869060" y="5966664"/>
            <a:ext cx="3939763"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We would measure the Christmas tree in metres because it is much bigger than a meter stick.</a:t>
            </a:r>
          </a:p>
        </p:txBody>
      </p:sp>
      <p:cxnSp>
        <p:nvCxnSpPr>
          <p:cNvPr id="10" name="Straight Arrow Connector 9"/>
          <p:cNvCxnSpPr/>
          <p:nvPr/>
        </p:nvCxnSpPr>
        <p:spPr>
          <a:xfrm>
            <a:off x="9078686" y="5232943"/>
            <a:ext cx="248194" cy="7337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2657120" y="6257109"/>
            <a:ext cx="3949583" cy="461665"/>
          </a:xfrm>
          <a:prstGeom prst="rect">
            <a:avLst/>
          </a:prstGeom>
          <a:noFill/>
        </p:spPr>
        <p:txBody>
          <a:bodyPr wrap="square" rtlCol="0">
            <a:spAutoFit/>
          </a:bodyPr>
          <a:lstStyle/>
          <a:p>
            <a:pPr algn="ctr"/>
            <a:r>
              <a:rPr lang="en-GB" sz="2400" b="1" dirty="0">
                <a:solidFill>
                  <a:schemeClr val="accent1"/>
                </a:solidFill>
              </a:rPr>
              <a:t>Christmas Tree</a:t>
            </a:r>
          </a:p>
        </p:txBody>
      </p:sp>
      <p:pic>
        <p:nvPicPr>
          <p:cNvPr id="3" name="Picture 9" descr="A drawing of a person&#10;&#10;Description automatically generated">
            <a:extLst>
              <a:ext uri="{FF2B5EF4-FFF2-40B4-BE49-F238E27FC236}">
                <a16:creationId xmlns:a16="http://schemas.microsoft.com/office/drawing/2014/main" id="{28C45F6D-B5EF-4807-B9D7-8C0EB74F247B}"/>
              </a:ext>
            </a:extLst>
          </p:cNvPr>
          <p:cNvPicPr>
            <a:picLocks noChangeAspect="1"/>
          </p:cNvPicPr>
          <p:nvPr/>
        </p:nvPicPr>
        <p:blipFill>
          <a:blip r:embed="rId3"/>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401919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3050644" y="1106986"/>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6698668" y="4244105"/>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98668" y="5045353"/>
            <a:ext cx="3949583" cy="461665"/>
          </a:xfrm>
          <a:prstGeom prst="rect">
            <a:avLst/>
          </a:prstGeom>
          <a:noFill/>
        </p:spPr>
        <p:txBody>
          <a:bodyPr wrap="square" rtlCol="0">
            <a:spAutoFit/>
          </a:bodyPr>
          <a:lstStyle/>
          <a:p>
            <a:pPr algn="ctr"/>
            <a:r>
              <a:rPr lang="en-GB" sz="2400" dirty="0"/>
              <a:t>Metres (m)</a:t>
            </a:r>
          </a:p>
        </p:txBody>
      </p:sp>
      <p:pic>
        <p:nvPicPr>
          <p:cNvPr id="3" name="Picture 2"/>
          <p:cNvPicPr>
            <a:picLocks noChangeAspect="1"/>
          </p:cNvPicPr>
          <p:nvPr/>
        </p:nvPicPr>
        <p:blipFill>
          <a:blip r:embed="rId2"/>
          <a:stretch>
            <a:fillRect/>
          </a:stretch>
        </p:blipFill>
        <p:spPr>
          <a:xfrm>
            <a:off x="4044478" y="2395709"/>
            <a:ext cx="2562225" cy="3390900"/>
          </a:xfrm>
          <a:prstGeom prst="rect">
            <a:avLst/>
          </a:prstGeom>
        </p:spPr>
      </p:pic>
      <p:sp>
        <p:nvSpPr>
          <p:cNvPr id="14" name="TextBox 13"/>
          <p:cNvSpPr txBox="1"/>
          <p:nvPr/>
        </p:nvSpPr>
        <p:spPr>
          <a:xfrm>
            <a:off x="3455003" y="5819463"/>
            <a:ext cx="3949583" cy="461665"/>
          </a:xfrm>
          <a:prstGeom prst="rect">
            <a:avLst/>
          </a:prstGeom>
          <a:noFill/>
        </p:spPr>
        <p:txBody>
          <a:bodyPr wrap="square" rtlCol="0">
            <a:spAutoFit/>
          </a:bodyPr>
          <a:lstStyle/>
          <a:p>
            <a:pPr algn="ctr"/>
            <a:r>
              <a:rPr lang="en-GB" sz="2400" b="1" dirty="0">
                <a:solidFill>
                  <a:schemeClr val="accent1"/>
                </a:solidFill>
              </a:rPr>
              <a:t>Candle</a:t>
            </a:r>
          </a:p>
        </p:txBody>
      </p:sp>
      <p:sp>
        <p:nvSpPr>
          <p:cNvPr id="2" name="TextBox 1">
            <a:extLst>
              <a:ext uri="{FF2B5EF4-FFF2-40B4-BE49-F238E27FC236}">
                <a16:creationId xmlns:a16="http://schemas.microsoft.com/office/drawing/2014/main" id="{D676AB1B-42D1-454D-AE79-EE6B02F87D78}"/>
              </a:ext>
            </a:extLst>
          </p:cNvPr>
          <p:cNvSpPr txBox="1"/>
          <p:nvPr/>
        </p:nvSpPr>
        <p:spPr>
          <a:xfrm>
            <a:off x="8337331" y="582141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Calibri"/>
            </a:endParaRPr>
          </a:p>
        </p:txBody>
      </p:sp>
      <p:sp>
        <p:nvSpPr>
          <p:cNvPr id="4" name="Explosion: 14 Points 3">
            <a:extLst>
              <a:ext uri="{FF2B5EF4-FFF2-40B4-BE49-F238E27FC236}">
                <a16:creationId xmlns:a16="http://schemas.microsoft.com/office/drawing/2014/main" id="{077A8B92-2636-4C12-BD86-44F437C68DC3}"/>
              </a:ext>
            </a:extLst>
          </p:cNvPr>
          <p:cNvSpPr/>
          <p:nvPr/>
        </p:nvSpPr>
        <p:spPr>
          <a:xfrm rot="720000">
            <a:off x="6721037" y="1433020"/>
            <a:ext cx="4460327" cy="2410811"/>
          </a:xfrm>
          <a:prstGeom prst="irregularSeal2">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rgbClr val="FFFFFF"/>
                </a:solidFill>
                <a:cs typeface="Calibri"/>
              </a:rPr>
              <a:t>A candle isn't as big as a ruler so we would measure it in...</a:t>
            </a:r>
          </a:p>
        </p:txBody>
      </p:sp>
      <p:sp>
        <p:nvSpPr>
          <p:cNvPr id="6" name="Arrow: Down 5">
            <a:extLst>
              <a:ext uri="{FF2B5EF4-FFF2-40B4-BE49-F238E27FC236}">
                <a16:creationId xmlns:a16="http://schemas.microsoft.com/office/drawing/2014/main" id="{A7193B08-5FD1-4888-9B2A-13BDA01DA58A}"/>
              </a:ext>
            </a:extLst>
          </p:cNvPr>
          <p:cNvSpPr/>
          <p:nvPr/>
        </p:nvSpPr>
        <p:spPr>
          <a:xfrm>
            <a:off x="5853683" y="2939795"/>
            <a:ext cx="486103" cy="97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A picture containing diagram&#10;&#10;Description automatically generated">
            <a:extLst>
              <a:ext uri="{FF2B5EF4-FFF2-40B4-BE49-F238E27FC236}">
                <a16:creationId xmlns:a16="http://schemas.microsoft.com/office/drawing/2014/main" id="{049869F6-8C5A-4651-ACAF-FE8A179683D9}"/>
              </a:ext>
            </a:extLst>
          </p:cNvPr>
          <p:cNvPicPr>
            <a:picLocks noChangeAspect="1"/>
          </p:cNvPicPr>
          <p:nvPr/>
        </p:nvPicPr>
        <p:blipFill>
          <a:blip r:embed="rId3"/>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45519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pic>
        <p:nvPicPr>
          <p:cNvPr id="2" name="Picture 1"/>
          <p:cNvPicPr>
            <a:picLocks noChangeAspect="1"/>
          </p:cNvPicPr>
          <p:nvPr/>
        </p:nvPicPr>
        <p:blipFill>
          <a:blip r:embed="rId2"/>
          <a:stretch>
            <a:fillRect/>
          </a:stretch>
        </p:blipFill>
        <p:spPr>
          <a:xfrm>
            <a:off x="4918845" y="2109651"/>
            <a:ext cx="2066925" cy="4086225"/>
          </a:xfrm>
          <a:prstGeom prst="rect">
            <a:avLst/>
          </a:prstGeom>
        </p:spPr>
      </p:pic>
      <p:sp>
        <p:nvSpPr>
          <p:cNvPr id="10" name="TextBox 9"/>
          <p:cNvSpPr txBox="1"/>
          <p:nvPr/>
        </p:nvSpPr>
        <p:spPr>
          <a:xfrm>
            <a:off x="3977515" y="6195876"/>
            <a:ext cx="3949583" cy="461665"/>
          </a:xfrm>
          <a:prstGeom prst="rect">
            <a:avLst/>
          </a:prstGeom>
          <a:noFill/>
        </p:spPr>
        <p:txBody>
          <a:bodyPr wrap="square" rtlCol="0">
            <a:spAutoFit/>
          </a:bodyPr>
          <a:lstStyle/>
          <a:p>
            <a:pPr algn="ctr"/>
            <a:r>
              <a:rPr lang="en-GB" sz="2400" b="1" dirty="0">
                <a:solidFill>
                  <a:schemeClr val="accent1"/>
                </a:solidFill>
              </a:rPr>
              <a:t>Juice Bottle</a:t>
            </a:r>
          </a:p>
        </p:txBody>
      </p:sp>
      <p:pic>
        <p:nvPicPr>
          <p:cNvPr id="3" name="Picture 4" descr="A picture containing diagram&#10;&#10;Description automatically generated">
            <a:extLst>
              <a:ext uri="{FF2B5EF4-FFF2-40B4-BE49-F238E27FC236}">
                <a16:creationId xmlns:a16="http://schemas.microsoft.com/office/drawing/2014/main" id="{E40D9C0A-52F0-4E74-9D9C-6975D93807FD}"/>
              </a:ext>
            </a:extLst>
          </p:cNvPr>
          <p:cNvPicPr>
            <a:picLocks noChangeAspect="1"/>
          </p:cNvPicPr>
          <p:nvPr/>
        </p:nvPicPr>
        <p:blipFill>
          <a:blip r:embed="rId3"/>
          <a:stretch>
            <a:fillRect/>
          </a:stretch>
        </p:blipFill>
        <p:spPr>
          <a:xfrm>
            <a:off x="10831930" y="61793"/>
            <a:ext cx="1276350" cy="962025"/>
          </a:xfrm>
          <a:prstGeom prst="rect">
            <a:avLst/>
          </a:prstGeom>
        </p:spPr>
      </p:pic>
    </p:spTree>
    <p:extLst>
      <p:ext uri="{BB962C8B-B14F-4D97-AF65-F5344CB8AC3E}">
        <p14:creationId xmlns:p14="http://schemas.microsoft.com/office/powerpoint/2010/main" val="244624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1184341" y="336445"/>
            <a:ext cx="51130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can use different objects to measure the length of something in non-standard units.</a:t>
            </a:r>
          </a:p>
        </p:txBody>
      </p:sp>
      <p:sp>
        <p:nvSpPr>
          <p:cNvPr id="9" name="Rectangle 8">
            <a:extLst>
              <a:ext uri="{FF2B5EF4-FFF2-40B4-BE49-F238E27FC236}">
                <a16:creationId xmlns:a16="http://schemas.microsoft.com/office/drawing/2014/main" id="{860DFC27-56B5-4DC8-81FE-DC18ABC72E64}"/>
              </a:ext>
            </a:extLst>
          </p:cNvPr>
          <p:cNvSpPr/>
          <p:nvPr/>
        </p:nvSpPr>
        <p:spPr>
          <a:xfrm>
            <a:off x="1419414" y="3244608"/>
            <a:ext cx="9215295"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For example, we could use cubes to measure the length of a shoe or paper clips to measure the length of a pencil. </a:t>
            </a:r>
          </a:p>
        </p:txBody>
      </p:sp>
      <p:pic>
        <p:nvPicPr>
          <p:cNvPr id="3" name="Picture 2"/>
          <p:cNvPicPr>
            <a:picLocks noChangeAspect="1"/>
          </p:cNvPicPr>
          <p:nvPr/>
        </p:nvPicPr>
        <p:blipFill>
          <a:blip r:embed="rId2"/>
          <a:stretch>
            <a:fillRect/>
          </a:stretch>
        </p:blipFill>
        <p:spPr>
          <a:xfrm>
            <a:off x="1690005" y="4052136"/>
            <a:ext cx="3241748" cy="1904527"/>
          </a:xfrm>
          <a:prstGeom prst="rect">
            <a:avLst/>
          </a:prstGeom>
        </p:spPr>
      </p:pic>
      <p:pic>
        <p:nvPicPr>
          <p:cNvPr id="4" name="Picture 3"/>
          <p:cNvPicPr>
            <a:picLocks noChangeAspect="1"/>
          </p:cNvPicPr>
          <p:nvPr/>
        </p:nvPicPr>
        <p:blipFill>
          <a:blip r:embed="rId3"/>
          <a:stretch>
            <a:fillRect/>
          </a:stretch>
        </p:blipFill>
        <p:spPr>
          <a:xfrm>
            <a:off x="5708080" y="4634616"/>
            <a:ext cx="5003895" cy="838721"/>
          </a:xfrm>
          <a:prstGeom prst="rect">
            <a:avLst/>
          </a:prstGeom>
        </p:spPr>
      </p:pic>
      <p:pic>
        <p:nvPicPr>
          <p:cNvPr id="2" name="Picture 9" descr="A drawing of a person&#10;&#10;Description automatically generated">
            <a:extLst>
              <a:ext uri="{FF2B5EF4-FFF2-40B4-BE49-F238E27FC236}">
                <a16:creationId xmlns:a16="http://schemas.microsoft.com/office/drawing/2014/main" id="{0CEEA331-0608-4D93-BEF2-75AC1A7858C9}"/>
              </a:ext>
            </a:extLst>
          </p:cNvPr>
          <p:cNvPicPr>
            <a:picLocks noChangeAspect="1"/>
          </p:cNvPicPr>
          <p:nvPr/>
        </p:nvPicPr>
        <p:blipFill>
          <a:blip r:embed="rId4"/>
          <a:stretch>
            <a:fillRect/>
          </a:stretch>
        </p:blipFill>
        <p:spPr>
          <a:xfrm>
            <a:off x="10778687" y="92294"/>
            <a:ext cx="1276350" cy="971550"/>
          </a:xfrm>
          <a:prstGeom prst="rect">
            <a:avLst/>
          </a:prstGeom>
        </p:spPr>
      </p:pic>
    </p:spTree>
    <p:extLst>
      <p:ext uri="{BB962C8B-B14F-4D97-AF65-F5344CB8AC3E}">
        <p14:creationId xmlns:p14="http://schemas.microsoft.com/office/powerpoint/2010/main" val="3506749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pic>
        <p:nvPicPr>
          <p:cNvPr id="3" name="Picture 2"/>
          <p:cNvPicPr>
            <a:picLocks noChangeAspect="1"/>
          </p:cNvPicPr>
          <p:nvPr/>
        </p:nvPicPr>
        <p:blipFill>
          <a:blip r:embed="rId2"/>
          <a:stretch>
            <a:fillRect/>
          </a:stretch>
        </p:blipFill>
        <p:spPr>
          <a:xfrm>
            <a:off x="4343128" y="2109651"/>
            <a:ext cx="2800350" cy="3981450"/>
          </a:xfrm>
          <a:prstGeom prst="rect">
            <a:avLst/>
          </a:prstGeom>
        </p:spPr>
      </p:pic>
      <p:sp>
        <p:nvSpPr>
          <p:cNvPr id="10" name="TextBox 9"/>
          <p:cNvSpPr txBox="1"/>
          <p:nvPr/>
        </p:nvSpPr>
        <p:spPr>
          <a:xfrm>
            <a:off x="3768511" y="6091101"/>
            <a:ext cx="3949583" cy="461665"/>
          </a:xfrm>
          <a:prstGeom prst="rect">
            <a:avLst/>
          </a:prstGeom>
          <a:noFill/>
        </p:spPr>
        <p:txBody>
          <a:bodyPr wrap="square" rtlCol="0">
            <a:spAutoFit/>
          </a:bodyPr>
          <a:lstStyle/>
          <a:p>
            <a:pPr algn="ctr"/>
            <a:r>
              <a:rPr lang="en-GB" sz="2400" b="1" dirty="0">
                <a:solidFill>
                  <a:schemeClr val="accent1"/>
                </a:solidFill>
              </a:rPr>
              <a:t>Ladder</a:t>
            </a:r>
          </a:p>
        </p:txBody>
      </p:sp>
      <p:pic>
        <p:nvPicPr>
          <p:cNvPr id="2" name="Picture 4" descr="A picture containing diagram&#10;&#10;Description automatically generated">
            <a:extLst>
              <a:ext uri="{FF2B5EF4-FFF2-40B4-BE49-F238E27FC236}">
                <a16:creationId xmlns:a16="http://schemas.microsoft.com/office/drawing/2014/main" id="{07FD1FF3-126E-4F37-A124-C242845BA640}"/>
              </a:ext>
            </a:extLst>
          </p:cNvPr>
          <p:cNvPicPr>
            <a:picLocks noChangeAspect="1"/>
          </p:cNvPicPr>
          <p:nvPr/>
        </p:nvPicPr>
        <p:blipFill>
          <a:blip r:embed="rId3"/>
          <a:stretch>
            <a:fillRect/>
          </a:stretch>
        </p:blipFill>
        <p:spPr>
          <a:xfrm>
            <a:off x="10844376" y="103626"/>
            <a:ext cx="1276350" cy="962025"/>
          </a:xfrm>
          <a:prstGeom prst="rect">
            <a:avLst/>
          </a:prstGeom>
        </p:spPr>
      </p:pic>
    </p:spTree>
    <p:extLst>
      <p:ext uri="{BB962C8B-B14F-4D97-AF65-F5344CB8AC3E}">
        <p14:creationId xmlns:p14="http://schemas.microsoft.com/office/powerpoint/2010/main" val="157841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6606703" y="3140519"/>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6606703" y="4335905"/>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8509" y="6311979"/>
            <a:ext cx="3949583" cy="461665"/>
          </a:xfrm>
          <a:prstGeom prst="rect">
            <a:avLst/>
          </a:prstGeom>
          <a:noFill/>
        </p:spPr>
        <p:txBody>
          <a:bodyPr wrap="square" rtlCol="0">
            <a:spAutoFit/>
          </a:bodyPr>
          <a:lstStyle/>
          <a:p>
            <a:pPr algn="ctr"/>
            <a:r>
              <a:rPr lang="en-GB" sz="2400" b="1" dirty="0">
                <a:solidFill>
                  <a:schemeClr val="accent1"/>
                </a:solidFill>
              </a:rPr>
              <a:t>Action Figure Toy</a:t>
            </a:r>
          </a:p>
        </p:txBody>
      </p:sp>
      <p:pic>
        <p:nvPicPr>
          <p:cNvPr id="2" name="Picture 1"/>
          <p:cNvPicPr>
            <a:picLocks noChangeAspect="1"/>
          </p:cNvPicPr>
          <p:nvPr/>
        </p:nvPicPr>
        <p:blipFill>
          <a:blip r:embed="rId2"/>
          <a:stretch>
            <a:fillRect/>
          </a:stretch>
        </p:blipFill>
        <p:spPr>
          <a:xfrm>
            <a:off x="4576489" y="2022780"/>
            <a:ext cx="2333625" cy="4257675"/>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AB938AD3-F421-4091-A679-5A174557EDE4}"/>
              </a:ext>
            </a:extLst>
          </p:cNvPr>
          <p:cNvPicPr>
            <a:picLocks noChangeAspect="1"/>
          </p:cNvPicPr>
          <p:nvPr/>
        </p:nvPicPr>
        <p:blipFill>
          <a:blip r:embed="rId3"/>
          <a:stretch>
            <a:fillRect/>
          </a:stretch>
        </p:blipFill>
        <p:spPr>
          <a:xfrm>
            <a:off x="10844377" y="64212"/>
            <a:ext cx="1276350" cy="962025"/>
          </a:xfrm>
          <a:prstGeom prst="rect">
            <a:avLst/>
          </a:prstGeom>
        </p:spPr>
      </p:pic>
    </p:spTree>
    <p:extLst>
      <p:ext uri="{BB962C8B-B14F-4D97-AF65-F5344CB8AC3E}">
        <p14:creationId xmlns:p14="http://schemas.microsoft.com/office/powerpoint/2010/main" val="183214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7573355" y="3104182"/>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7573355" y="4299568"/>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8511" y="6091101"/>
            <a:ext cx="3949583" cy="461665"/>
          </a:xfrm>
          <a:prstGeom prst="rect">
            <a:avLst/>
          </a:prstGeom>
          <a:noFill/>
        </p:spPr>
        <p:txBody>
          <a:bodyPr wrap="square" rtlCol="0">
            <a:spAutoFit/>
          </a:bodyPr>
          <a:lstStyle/>
          <a:p>
            <a:pPr algn="ctr"/>
            <a:r>
              <a:rPr lang="en-GB" sz="2400" b="1" dirty="0">
                <a:solidFill>
                  <a:schemeClr val="accent1"/>
                </a:solidFill>
              </a:rPr>
              <a:t>Window</a:t>
            </a:r>
          </a:p>
        </p:txBody>
      </p:sp>
      <p:pic>
        <p:nvPicPr>
          <p:cNvPr id="2" name="Picture 1"/>
          <p:cNvPicPr>
            <a:picLocks noChangeAspect="1"/>
          </p:cNvPicPr>
          <p:nvPr/>
        </p:nvPicPr>
        <p:blipFill>
          <a:blip r:embed="rId2"/>
          <a:stretch>
            <a:fillRect/>
          </a:stretch>
        </p:blipFill>
        <p:spPr>
          <a:xfrm>
            <a:off x="3213217" y="2109651"/>
            <a:ext cx="5048250" cy="3876675"/>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E3906BE0-0CFA-4E98-B5A5-F02401E4B6D6}"/>
              </a:ext>
            </a:extLst>
          </p:cNvPr>
          <p:cNvPicPr>
            <a:picLocks noChangeAspect="1"/>
          </p:cNvPicPr>
          <p:nvPr/>
        </p:nvPicPr>
        <p:blipFill>
          <a:blip r:embed="rId3"/>
          <a:stretch>
            <a:fillRect/>
          </a:stretch>
        </p:blipFill>
        <p:spPr>
          <a:xfrm>
            <a:off x="10844376" y="103626"/>
            <a:ext cx="1276350" cy="962025"/>
          </a:xfrm>
          <a:prstGeom prst="rect">
            <a:avLst/>
          </a:prstGeom>
        </p:spPr>
      </p:pic>
    </p:spTree>
    <p:extLst>
      <p:ext uri="{BB962C8B-B14F-4D97-AF65-F5344CB8AC3E}">
        <p14:creationId xmlns:p14="http://schemas.microsoft.com/office/powerpoint/2010/main" val="1714091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8108931" y="3144334"/>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8108932" y="4377126"/>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911818" y="5744442"/>
            <a:ext cx="3949583" cy="461665"/>
          </a:xfrm>
          <a:prstGeom prst="rect">
            <a:avLst/>
          </a:prstGeom>
          <a:noFill/>
        </p:spPr>
        <p:txBody>
          <a:bodyPr wrap="square" rtlCol="0">
            <a:spAutoFit/>
          </a:bodyPr>
          <a:lstStyle/>
          <a:p>
            <a:pPr algn="ctr"/>
            <a:r>
              <a:rPr lang="en-GB" sz="2400" b="1" dirty="0">
                <a:solidFill>
                  <a:schemeClr val="accent1"/>
                </a:solidFill>
              </a:rPr>
              <a:t>Football Pitch</a:t>
            </a:r>
          </a:p>
        </p:txBody>
      </p:sp>
      <p:pic>
        <p:nvPicPr>
          <p:cNvPr id="3" name="Picture 2"/>
          <p:cNvPicPr>
            <a:picLocks noChangeAspect="1"/>
          </p:cNvPicPr>
          <p:nvPr/>
        </p:nvPicPr>
        <p:blipFill>
          <a:blip r:embed="rId2"/>
          <a:stretch>
            <a:fillRect/>
          </a:stretch>
        </p:blipFill>
        <p:spPr>
          <a:xfrm>
            <a:off x="3157863" y="2371261"/>
            <a:ext cx="5457495" cy="3255533"/>
          </a:xfrm>
          <a:prstGeom prst="rect">
            <a:avLst/>
          </a:prstGeom>
        </p:spPr>
      </p:pic>
      <p:pic>
        <p:nvPicPr>
          <p:cNvPr id="2" name="Picture 4" descr="A picture containing diagram&#10;&#10;Description automatically generated">
            <a:extLst>
              <a:ext uri="{FF2B5EF4-FFF2-40B4-BE49-F238E27FC236}">
                <a16:creationId xmlns:a16="http://schemas.microsoft.com/office/drawing/2014/main" id="{5C3916E0-D003-4D47-89F1-DF759CFAC20E}"/>
              </a:ext>
            </a:extLst>
          </p:cNvPr>
          <p:cNvPicPr>
            <a:picLocks noChangeAspect="1"/>
          </p:cNvPicPr>
          <p:nvPr/>
        </p:nvPicPr>
        <p:blipFill>
          <a:blip r:embed="rId3"/>
          <a:stretch>
            <a:fillRect/>
          </a:stretch>
        </p:blipFill>
        <p:spPr>
          <a:xfrm>
            <a:off x="10844377" y="103626"/>
            <a:ext cx="1276350" cy="962025"/>
          </a:xfrm>
          <a:prstGeom prst="rect">
            <a:avLst/>
          </a:prstGeom>
        </p:spPr>
      </p:pic>
    </p:spTree>
    <p:extLst>
      <p:ext uri="{BB962C8B-B14F-4D97-AF65-F5344CB8AC3E}">
        <p14:creationId xmlns:p14="http://schemas.microsoft.com/office/powerpoint/2010/main" val="257844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Unit of Measure</a:t>
            </a:r>
          </a:p>
        </p:txBody>
      </p:sp>
      <p:sp>
        <p:nvSpPr>
          <p:cNvPr id="8" name="TextBox 7"/>
          <p:cNvSpPr txBox="1"/>
          <p:nvPr/>
        </p:nvSpPr>
        <p:spPr>
          <a:xfrm>
            <a:off x="2925834" y="1087279"/>
            <a:ext cx="6251395" cy="830997"/>
          </a:xfrm>
          <a:prstGeom prst="rect">
            <a:avLst/>
          </a:prstGeom>
          <a:noFill/>
        </p:spPr>
        <p:txBody>
          <a:bodyPr wrap="square" rtlCol="0">
            <a:spAutoFit/>
          </a:bodyPr>
          <a:lstStyle/>
          <a:p>
            <a:pPr algn="ctr"/>
            <a:r>
              <a:rPr lang="en-GB" sz="2400" dirty="0"/>
              <a:t>Would I measure these items in metres (m) or centimetres (cm) ?</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261011" y="1647084"/>
            <a:ext cx="2416875"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60DFC27-56B5-4DC8-81FE-DC18ABC72E64}"/>
              </a:ext>
            </a:extLst>
          </p:cNvPr>
          <p:cNvSpPr/>
          <p:nvPr/>
        </p:nvSpPr>
        <p:spPr>
          <a:xfrm>
            <a:off x="453712" y="2109651"/>
            <a:ext cx="2031471" cy="523220"/>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Circle the correct unit of measure…</a:t>
            </a:r>
          </a:p>
        </p:txBody>
      </p:sp>
      <p:sp>
        <p:nvSpPr>
          <p:cNvPr id="15" name="TextBox 14"/>
          <p:cNvSpPr txBox="1"/>
          <p:nvPr/>
        </p:nvSpPr>
        <p:spPr>
          <a:xfrm>
            <a:off x="7573355" y="3104182"/>
            <a:ext cx="3949583" cy="461665"/>
          </a:xfrm>
          <a:prstGeom prst="rect">
            <a:avLst/>
          </a:prstGeom>
          <a:noFill/>
        </p:spPr>
        <p:txBody>
          <a:bodyPr wrap="square" rtlCol="0">
            <a:spAutoFit/>
          </a:bodyPr>
          <a:lstStyle/>
          <a:p>
            <a:pPr algn="ctr"/>
            <a:r>
              <a:rPr lang="en-GB" sz="2400" dirty="0"/>
              <a:t>Centimetres (cm)</a:t>
            </a:r>
          </a:p>
        </p:txBody>
      </p:sp>
      <p:sp>
        <p:nvSpPr>
          <p:cNvPr id="16" name="TextBox 15"/>
          <p:cNvSpPr txBox="1"/>
          <p:nvPr/>
        </p:nvSpPr>
        <p:spPr>
          <a:xfrm>
            <a:off x="7573355" y="4299568"/>
            <a:ext cx="3949583" cy="461665"/>
          </a:xfrm>
          <a:prstGeom prst="rect">
            <a:avLst/>
          </a:prstGeom>
          <a:noFill/>
        </p:spPr>
        <p:txBody>
          <a:bodyPr wrap="square" rtlCol="0">
            <a:spAutoFit/>
          </a:bodyPr>
          <a:lstStyle/>
          <a:p>
            <a:pPr algn="ctr"/>
            <a:r>
              <a:rPr lang="en-GB" sz="2400" dirty="0"/>
              <a:t>Metres (m)</a:t>
            </a:r>
          </a:p>
        </p:txBody>
      </p:sp>
      <p:sp>
        <p:nvSpPr>
          <p:cNvPr id="10" name="TextBox 9"/>
          <p:cNvSpPr txBox="1"/>
          <p:nvPr/>
        </p:nvSpPr>
        <p:spPr>
          <a:xfrm>
            <a:off x="3769599" y="5998317"/>
            <a:ext cx="3949583" cy="461665"/>
          </a:xfrm>
          <a:prstGeom prst="rect">
            <a:avLst/>
          </a:prstGeom>
          <a:noFill/>
        </p:spPr>
        <p:txBody>
          <a:bodyPr wrap="square" rtlCol="0">
            <a:spAutoFit/>
          </a:bodyPr>
          <a:lstStyle/>
          <a:p>
            <a:pPr algn="ctr"/>
            <a:r>
              <a:rPr lang="en-GB" sz="2400" b="1" dirty="0">
                <a:solidFill>
                  <a:schemeClr val="accent1"/>
                </a:solidFill>
              </a:rPr>
              <a:t>Plate</a:t>
            </a:r>
          </a:p>
        </p:txBody>
      </p:sp>
      <p:pic>
        <p:nvPicPr>
          <p:cNvPr id="2" name="Picture 1"/>
          <p:cNvPicPr>
            <a:picLocks noChangeAspect="1"/>
          </p:cNvPicPr>
          <p:nvPr/>
        </p:nvPicPr>
        <p:blipFill>
          <a:blip r:embed="rId2"/>
          <a:stretch>
            <a:fillRect/>
          </a:stretch>
        </p:blipFill>
        <p:spPr>
          <a:xfrm>
            <a:off x="3494314" y="2280556"/>
            <a:ext cx="4500154" cy="3619689"/>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1DD3864E-9E1E-4800-821E-DC71ACC6FEE3}"/>
              </a:ext>
            </a:extLst>
          </p:cNvPr>
          <p:cNvPicPr>
            <a:picLocks noChangeAspect="1"/>
          </p:cNvPicPr>
          <p:nvPr/>
        </p:nvPicPr>
        <p:blipFill>
          <a:blip r:embed="rId3"/>
          <a:stretch>
            <a:fillRect/>
          </a:stretch>
        </p:blipFill>
        <p:spPr>
          <a:xfrm>
            <a:off x="10798394" y="103626"/>
            <a:ext cx="1276350" cy="962025"/>
          </a:xfrm>
          <a:prstGeom prst="rect">
            <a:avLst/>
          </a:prstGeom>
        </p:spPr>
      </p:pic>
    </p:spTree>
    <p:extLst>
      <p:ext uri="{BB962C8B-B14F-4D97-AF65-F5344CB8AC3E}">
        <p14:creationId xmlns:p14="http://schemas.microsoft.com/office/powerpoint/2010/main" val="122871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in CMs</a:t>
            </a:r>
          </a:p>
        </p:txBody>
      </p:sp>
      <p:sp>
        <p:nvSpPr>
          <p:cNvPr id="8" name="TextBox 7"/>
          <p:cNvSpPr txBox="1"/>
          <p:nvPr/>
        </p:nvSpPr>
        <p:spPr>
          <a:xfrm>
            <a:off x="85236" y="1087279"/>
            <a:ext cx="12106764" cy="830997"/>
          </a:xfrm>
          <a:prstGeom prst="rect">
            <a:avLst/>
          </a:prstGeom>
          <a:noFill/>
        </p:spPr>
        <p:txBody>
          <a:bodyPr wrap="square" rtlCol="0">
            <a:spAutoFit/>
          </a:bodyPr>
          <a:lstStyle/>
          <a:p>
            <a:pPr algn="ctr"/>
            <a:r>
              <a:rPr lang="en-GB" sz="2400" dirty="0"/>
              <a:t>Now that you can identify if something would be measured in metres or centimetres, we are going to look at estimating an approximate length of a range of different objects in your home.</a:t>
            </a:r>
          </a:p>
        </p:txBody>
      </p:sp>
      <p:sp>
        <p:nvSpPr>
          <p:cNvPr id="13" name="Rectangle 12">
            <a:extLst>
              <a:ext uri="{FF2B5EF4-FFF2-40B4-BE49-F238E27FC236}">
                <a16:creationId xmlns:a16="http://schemas.microsoft.com/office/drawing/2014/main" id="{860DFC27-56B5-4DC8-81FE-DC18ABC72E64}"/>
              </a:ext>
            </a:extLst>
          </p:cNvPr>
          <p:cNvSpPr/>
          <p:nvPr/>
        </p:nvSpPr>
        <p:spPr>
          <a:xfrm>
            <a:off x="558011" y="5233550"/>
            <a:ext cx="3204092" cy="1015663"/>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I always think of a ruler when I am trying to estimate length in cm’s</a:t>
            </a:r>
            <a:r>
              <a:rPr lang="en-US" sz="1400" dirty="0">
                <a:ln w="0"/>
                <a:effectLst>
                  <a:outerShdw blurRad="38100" dist="19050" dir="2700000" algn="tl" rotWithShape="0">
                    <a:schemeClr val="dk1">
                      <a:alpha val="40000"/>
                    </a:schemeClr>
                  </a:outerShdw>
                </a:effectLst>
              </a:rPr>
              <a:t> because if I think it’s shorter than a ruler, I know it’s less than 30cm.</a:t>
            </a:r>
          </a:p>
        </p:txBody>
      </p:sp>
      <p:sp>
        <p:nvSpPr>
          <p:cNvPr id="16" name="TextBox 15"/>
          <p:cNvSpPr txBox="1"/>
          <p:nvPr/>
        </p:nvSpPr>
        <p:spPr>
          <a:xfrm>
            <a:off x="4830998" y="2769614"/>
            <a:ext cx="5411125" cy="830997"/>
          </a:xfrm>
          <a:prstGeom prst="rect">
            <a:avLst/>
          </a:prstGeom>
          <a:noFill/>
        </p:spPr>
        <p:txBody>
          <a:bodyPr wrap="square" rtlCol="0">
            <a:spAutoFit/>
          </a:bodyPr>
          <a:lstStyle/>
          <a:p>
            <a:pPr algn="ctr"/>
            <a:r>
              <a:rPr lang="en-GB" sz="2400" dirty="0"/>
              <a:t>I know that a pen is shorter than a ruler so I know its length is </a:t>
            </a:r>
            <a:r>
              <a:rPr lang="en-GB" sz="2400" dirty="0">
                <a:solidFill>
                  <a:schemeClr val="accent1"/>
                </a:solidFill>
              </a:rPr>
              <a:t>less than 30cm.</a:t>
            </a:r>
          </a:p>
        </p:txBody>
      </p:sp>
      <p:pic>
        <p:nvPicPr>
          <p:cNvPr id="3" name="Picture 2"/>
          <p:cNvPicPr>
            <a:picLocks noChangeAspect="1"/>
          </p:cNvPicPr>
          <p:nvPr/>
        </p:nvPicPr>
        <p:blipFill>
          <a:blip r:embed="rId2"/>
          <a:stretch>
            <a:fillRect/>
          </a:stretch>
        </p:blipFill>
        <p:spPr>
          <a:xfrm>
            <a:off x="2263821" y="2301753"/>
            <a:ext cx="2412683" cy="2105614"/>
          </a:xfrm>
          <a:prstGeom prst="rect">
            <a:avLst/>
          </a:prstGeom>
        </p:spPr>
      </p:pic>
      <p:sp>
        <p:nvSpPr>
          <p:cNvPr id="11" name="TextBox 10"/>
          <p:cNvSpPr txBox="1"/>
          <p:nvPr/>
        </p:nvSpPr>
        <p:spPr>
          <a:xfrm>
            <a:off x="4974690" y="4035549"/>
            <a:ext cx="5411125" cy="1200329"/>
          </a:xfrm>
          <a:prstGeom prst="rect">
            <a:avLst/>
          </a:prstGeom>
          <a:noFill/>
        </p:spPr>
        <p:txBody>
          <a:bodyPr wrap="square" rtlCol="0">
            <a:spAutoFit/>
          </a:bodyPr>
          <a:lstStyle/>
          <a:p>
            <a:pPr algn="ctr"/>
            <a:r>
              <a:rPr lang="en-GB" sz="2400" dirty="0"/>
              <a:t>I think my pen is less than a ruler but bigger than half a ruler – so I’m going to estimate that my pen is 21cm.</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5043" y="4640425"/>
            <a:ext cx="4431282" cy="206082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81415" y="2279240"/>
            <a:ext cx="3949583" cy="461665"/>
          </a:xfrm>
          <a:prstGeom prst="rect">
            <a:avLst/>
          </a:prstGeom>
          <a:noFill/>
        </p:spPr>
        <p:txBody>
          <a:bodyPr wrap="square" rtlCol="0">
            <a:spAutoFit/>
          </a:bodyPr>
          <a:lstStyle/>
          <a:p>
            <a:pPr algn="ctr"/>
            <a:r>
              <a:rPr lang="en-GB" sz="2400" b="1" dirty="0">
                <a:solidFill>
                  <a:schemeClr val="accent1"/>
                </a:solidFill>
              </a:rPr>
              <a:t>Pen</a:t>
            </a:r>
          </a:p>
        </p:txBody>
      </p:sp>
      <p:sp>
        <p:nvSpPr>
          <p:cNvPr id="14" name="TextBox 13"/>
          <p:cNvSpPr txBox="1"/>
          <p:nvPr/>
        </p:nvSpPr>
        <p:spPr>
          <a:xfrm>
            <a:off x="4974689" y="5741381"/>
            <a:ext cx="5411125" cy="461665"/>
          </a:xfrm>
          <a:prstGeom prst="rect">
            <a:avLst/>
          </a:prstGeom>
          <a:noFill/>
        </p:spPr>
        <p:txBody>
          <a:bodyPr wrap="square" rtlCol="0">
            <a:spAutoFit/>
          </a:bodyPr>
          <a:lstStyle/>
          <a:p>
            <a:pPr algn="ctr"/>
            <a:r>
              <a:rPr lang="en-GB" sz="2400" dirty="0">
                <a:solidFill>
                  <a:schemeClr val="accent1"/>
                </a:solidFill>
              </a:rPr>
              <a:t>Estimate length = 21cm.</a:t>
            </a:r>
          </a:p>
        </p:txBody>
      </p:sp>
      <p:pic>
        <p:nvPicPr>
          <p:cNvPr id="2" name="Picture 9" descr="A drawing of a person&#10;&#10;Description automatically generated">
            <a:extLst>
              <a:ext uri="{FF2B5EF4-FFF2-40B4-BE49-F238E27FC236}">
                <a16:creationId xmlns:a16="http://schemas.microsoft.com/office/drawing/2014/main" id="{1B63BF52-78C3-4F4D-87BD-F87AC5398895}"/>
              </a:ext>
            </a:extLst>
          </p:cNvPr>
          <p:cNvPicPr>
            <a:picLocks noChangeAspect="1"/>
          </p:cNvPicPr>
          <p:nvPr/>
        </p:nvPicPr>
        <p:blipFill>
          <a:blip r:embed="rId3"/>
          <a:stretch>
            <a:fillRect/>
          </a:stretch>
        </p:blipFill>
        <p:spPr>
          <a:xfrm>
            <a:off x="10844376" y="85725"/>
            <a:ext cx="1276350" cy="971550"/>
          </a:xfrm>
          <a:prstGeom prst="rect">
            <a:avLst/>
          </a:prstGeom>
        </p:spPr>
      </p:pic>
    </p:spTree>
    <p:extLst>
      <p:ext uri="{BB962C8B-B14F-4D97-AF65-F5344CB8AC3E}">
        <p14:creationId xmlns:p14="http://schemas.microsoft.com/office/powerpoint/2010/main" val="847329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71236" y="141340"/>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Estimating in CMs</a:t>
            </a:r>
          </a:p>
        </p:txBody>
      </p:sp>
      <p:sp>
        <p:nvSpPr>
          <p:cNvPr id="8" name="TextBox 7"/>
          <p:cNvSpPr txBox="1"/>
          <p:nvPr/>
        </p:nvSpPr>
        <p:spPr>
          <a:xfrm>
            <a:off x="558011" y="980255"/>
            <a:ext cx="11161884" cy="1200329"/>
          </a:xfrm>
          <a:prstGeom prst="rect">
            <a:avLst/>
          </a:prstGeom>
          <a:noFill/>
        </p:spPr>
        <p:txBody>
          <a:bodyPr wrap="square" rtlCol="0">
            <a:spAutoFit/>
          </a:bodyPr>
          <a:lstStyle/>
          <a:p>
            <a:pPr algn="ctr"/>
            <a:r>
              <a:rPr lang="en-GB" sz="2400" dirty="0"/>
              <a:t>I am now going to record my estimate in the table below. Remember an estimate is just roughly judging how many CMs you think something is so it doesn’t have to be exactly right like when we measure with a ruler. </a:t>
            </a:r>
          </a:p>
        </p:txBody>
      </p:sp>
      <p:sp>
        <p:nvSpPr>
          <p:cNvPr id="13" name="Rectangle 12">
            <a:extLst>
              <a:ext uri="{FF2B5EF4-FFF2-40B4-BE49-F238E27FC236}">
                <a16:creationId xmlns:a16="http://schemas.microsoft.com/office/drawing/2014/main" id="{860DFC27-56B5-4DC8-81FE-DC18ABC72E64}"/>
              </a:ext>
            </a:extLst>
          </p:cNvPr>
          <p:cNvSpPr/>
          <p:nvPr/>
        </p:nvSpPr>
        <p:spPr>
          <a:xfrm>
            <a:off x="1837494" y="3889933"/>
            <a:ext cx="3204092" cy="1015663"/>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I always think of a ruler when I am trying to estimate length in cm’s</a:t>
            </a:r>
            <a:r>
              <a:rPr lang="en-US" sz="1400" dirty="0">
                <a:ln w="0"/>
                <a:effectLst>
                  <a:outerShdw blurRad="38100" dist="19050" dir="2700000" algn="tl" rotWithShape="0">
                    <a:schemeClr val="dk1">
                      <a:alpha val="40000"/>
                    </a:schemeClr>
                  </a:outerShdw>
                </a:effectLst>
              </a:rPr>
              <a:t> because if I think it’s shorter than a ruler, I know it’s less than 30cm.</a:t>
            </a:r>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901337" y="3353417"/>
            <a:ext cx="5076407" cy="201541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535055" y="4226090"/>
            <a:ext cx="5411125" cy="1569660"/>
          </a:xfrm>
          <a:prstGeom prst="rect">
            <a:avLst/>
          </a:prstGeom>
          <a:noFill/>
        </p:spPr>
        <p:txBody>
          <a:bodyPr wrap="square" rtlCol="0">
            <a:spAutoFit/>
          </a:bodyPr>
          <a:lstStyle/>
          <a:p>
            <a:pPr algn="ctr"/>
            <a:r>
              <a:rPr lang="en-GB" sz="2400" dirty="0">
                <a:solidFill>
                  <a:schemeClr val="accent1"/>
                </a:solidFill>
              </a:rPr>
              <a:t>Finally, I accurately measured the pen using a ruler. I made sure the tip of the pen was lined up with the 0, read off the measurement and recorded it in my table.</a:t>
            </a:r>
          </a:p>
        </p:txBody>
      </p:sp>
      <p:graphicFrame>
        <p:nvGraphicFramePr>
          <p:cNvPr id="2" name="Table 1"/>
          <p:cNvGraphicFramePr>
            <a:graphicFrameLocks noGrp="1"/>
          </p:cNvGraphicFramePr>
          <p:nvPr>
            <p:extLst>
              <p:ext uri="{D42A27DB-BD31-4B8C-83A1-F6EECF244321}">
                <p14:modId xmlns:p14="http://schemas.microsoft.com/office/powerpoint/2010/main" val="3551381923"/>
              </p:ext>
            </p:extLst>
          </p:nvPr>
        </p:nvGraphicFramePr>
        <p:xfrm>
          <a:off x="1718491" y="2322629"/>
          <a:ext cx="9476376" cy="731520"/>
        </p:xfrm>
        <a:graphic>
          <a:graphicData uri="http://schemas.openxmlformats.org/drawingml/2006/table">
            <a:tbl>
              <a:tblPr firstRow="1" bandRow="1">
                <a:tableStyleId>{5C22544A-7EE6-4342-B048-85BDC9FD1C3A}</a:tableStyleId>
              </a:tblPr>
              <a:tblGrid>
                <a:gridCol w="3158792">
                  <a:extLst>
                    <a:ext uri="{9D8B030D-6E8A-4147-A177-3AD203B41FA5}">
                      <a16:colId xmlns:a16="http://schemas.microsoft.com/office/drawing/2014/main" val="1583198538"/>
                    </a:ext>
                  </a:extLst>
                </a:gridCol>
                <a:gridCol w="3158792">
                  <a:extLst>
                    <a:ext uri="{9D8B030D-6E8A-4147-A177-3AD203B41FA5}">
                      <a16:colId xmlns:a16="http://schemas.microsoft.com/office/drawing/2014/main" val="1668713791"/>
                    </a:ext>
                  </a:extLst>
                </a:gridCol>
                <a:gridCol w="3158792">
                  <a:extLst>
                    <a:ext uri="{9D8B030D-6E8A-4147-A177-3AD203B41FA5}">
                      <a16:colId xmlns:a16="http://schemas.microsoft.com/office/drawing/2014/main" val="777264378"/>
                    </a:ext>
                  </a:extLst>
                </a:gridCol>
              </a:tblGrid>
              <a:tr h="363865">
                <a:tc>
                  <a:txBody>
                    <a:bodyPr/>
                    <a:lstStyle/>
                    <a:p>
                      <a:pPr algn="ctr"/>
                      <a:r>
                        <a:rPr lang="en-GB" dirty="0"/>
                        <a:t>Object</a:t>
                      </a:r>
                    </a:p>
                  </a:txBody>
                  <a:tcPr/>
                </a:tc>
                <a:tc>
                  <a:txBody>
                    <a:bodyPr/>
                    <a:lstStyle/>
                    <a:p>
                      <a:pPr algn="ctr"/>
                      <a:r>
                        <a:rPr lang="en-GB" dirty="0"/>
                        <a:t>Estimate (CM)</a:t>
                      </a:r>
                    </a:p>
                  </a:txBody>
                  <a:tcPr/>
                </a:tc>
                <a:tc>
                  <a:txBody>
                    <a:bodyPr/>
                    <a:lstStyle/>
                    <a:p>
                      <a:pPr algn="ctr"/>
                      <a:r>
                        <a:rPr lang="en-GB" dirty="0"/>
                        <a:t>Accurate Measurement (CM)</a:t>
                      </a:r>
                    </a:p>
                  </a:txBody>
                  <a:tcPr/>
                </a:tc>
                <a:extLst>
                  <a:ext uri="{0D108BD9-81ED-4DB2-BD59-A6C34878D82A}">
                    <a16:rowId xmlns:a16="http://schemas.microsoft.com/office/drawing/2014/main" val="3377710658"/>
                  </a:ext>
                </a:extLst>
              </a:tr>
              <a:tr h="363865">
                <a:tc>
                  <a:txBody>
                    <a:bodyPr/>
                    <a:lstStyle/>
                    <a:p>
                      <a:pPr algn="ctr"/>
                      <a:r>
                        <a:rPr lang="en-GB" dirty="0"/>
                        <a:t>Pen</a:t>
                      </a:r>
                    </a:p>
                  </a:txBody>
                  <a:tcPr/>
                </a:tc>
                <a:tc>
                  <a:txBody>
                    <a:bodyPr/>
                    <a:lstStyle/>
                    <a:p>
                      <a:pPr algn="ctr"/>
                      <a:r>
                        <a:rPr lang="en-GB" dirty="0"/>
                        <a:t>21cm</a:t>
                      </a:r>
                    </a:p>
                  </a:txBody>
                  <a:tcPr/>
                </a:tc>
                <a:tc>
                  <a:txBody>
                    <a:bodyPr/>
                    <a:lstStyle/>
                    <a:p>
                      <a:endParaRPr lang="en-GB" dirty="0"/>
                    </a:p>
                  </a:txBody>
                  <a:tcPr/>
                </a:tc>
                <a:extLst>
                  <a:ext uri="{0D108BD9-81ED-4DB2-BD59-A6C34878D82A}">
                    <a16:rowId xmlns:a16="http://schemas.microsoft.com/office/drawing/2014/main" val="2874047784"/>
                  </a:ext>
                </a:extLst>
              </a:tr>
            </a:tbl>
          </a:graphicData>
        </a:graphic>
      </p:graphicFrame>
      <p:cxnSp>
        <p:nvCxnSpPr>
          <p:cNvPr id="6" name="Straight Arrow Connector 5"/>
          <p:cNvCxnSpPr>
            <a:stCxn id="14" idx="0"/>
          </p:cNvCxnSpPr>
          <p:nvPr/>
        </p:nvCxnSpPr>
        <p:spPr>
          <a:xfrm flipH="1" flipV="1">
            <a:off x="9235440" y="3196194"/>
            <a:ext cx="5178" cy="10298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9" descr="A drawing of a person&#10;&#10;Description automatically generated">
            <a:extLst>
              <a:ext uri="{FF2B5EF4-FFF2-40B4-BE49-F238E27FC236}">
                <a16:creationId xmlns:a16="http://schemas.microsoft.com/office/drawing/2014/main" id="{A0DDD07E-F459-4758-A7C8-DACC7C8333BD}"/>
              </a:ext>
            </a:extLst>
          </p:cNvPr>
          <p:cNvPicPr>
            <a:picLocks noChangeAspect="1"/>
          </p:cNvPicPr>
          <p:nvPr/>
        </p:nvPicPr>
        <p:blipFill>
          <a:blip r:embed="rId2"/>
          <a:stretch>
            <a:fillRect/>
          </a:stretch>
        </p:blipFill>
        <p:spPr>
          <a:xfrm>
            <a:off x="10844377" y="85725"/>
            <a:ext cx="1276350" cy="971550"/>
          </a:xfrm>
          <a:prstGeom prst="rect">
            <a:avLst/>
          </a:prstGeom>
        </p:spPr>
      </p:pic>
    </p:spTree>
    <p:extLst>
      <p:ext uri="{BB962C8B-B14F-4D97-AF65-F5344CB8AC3E}">
        <p14:creationId xmlns:p14="http://schemas.microsoft.com/office/powerpoint/2010/main" val="158178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318985" y="56925"/>
            <a:ext cx="8470935"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8" name="TextBox 7"/>
          <p:cNvSpPr txBox="1"/>
          <p:nvPr/>
        </p:nvSpPr>
        <p:spPr>
          <a:xfrm>
            <a:off x="580745" y="836449"/>
            <a:ext cx="11161884" cy="646331"/>
          </a:xfrm>
          <a:prstGeom prst="rect">
            <a:avLst/>
          </a:prstGeom>
          <a:noFill/>
        </p:spPr>
        <p:txBody>
          <a:bodyPr wrap="square" rtlCol="0">
            <a:spAutoFit/>
          </a:bodyPr>
          <a:lstStyle/>
          <a:p>
            <a:pPr algn="ctr"/>
            <a:r>
              <a:rPr lang="en-GB" dirty="0"/>
              <a:t>Choose 7 objects from around your house. First, estimate how my CMs long they are and then measure them accurately with a ruler to see how close you were. Record your results in the table below.</a:t>
            </a:r>
          </a:p>
        </p:txBody>
      </p:sp>
      <p:sp>
        <p:nvSpPr>
          <p:cNvPr id="13" name="Rectangle 12">
            <a:extLst>
              <a:ext uri="{FF2B5EF4-FFF2-40B4-BE49-F238E27FC236}">
                <a16:creationId xmlns:a16="http://schemas.microsoft.com/office/drawing/2014/main" id="{860DFC27-56B5-4DC8-81FE-DC18ABC72E64}"/>
              </a:ext>
            </a:extLst>
          </p:cNvPr>
          <p:cNvSpPr/>
          <p:nvPr/>
        </p:nvSpPr>
        <p:spPr>
          <a:xfrm>
            <a:off x="1360686" y="4872796"/>
            <a:ext cx="3642388" cy="1169551"/>
          </a:xfrm>
          <a:prstGeom prst="rect">
            <a:avLst/>
          </a:prstGeom>
          <a:noFill/>
        </p:spPr>
        <p:txBody>
          <a:bodyPr wrap="square" lIns="91440" tIns="45720" rIns="91440" bIns="45720">
            <a:spAutoFit/>
          </a:bodyPr>
          <a:lstStyle/>
          <a:p>
            <a:pPr algn="ctr"/>
            <a:r>
              <a:rPr lang="en-GB" sz="1400" dirty="0"/>
              <a:t>Remember an estimate is just roughly judging how many CMs you think something is so it doesn’t have to be exactly correct like when we measure with a ruler. </a:t>
            </a:r>
          </a:p>
          <a:p>
            <a:pPr algn="ctr"/>
            <a:endParaRPr lang="en-US" sz="1400" dirty="0">
              <a:ln w="0"/>
              <a:effectLst>
                <a:outerShdw blurRad="38100" dist="19050" dir="2700000" algn="tl" rotWithShape="0">
                  <a:schemeClr val="dk1">
                    <a:alpha val="40000"/>
                  </a:schemeClr>
                </a:outerShdw>
              </a:effectLst>
            </a:endParaRPr>
          </a:p>
        </p:txBody>
      </p:sp>
      <p:sp>
        <p:nvSpPr>
          <p:cNvPr id="14" name="TextBox 13"/>
          <p:cNvSpPr txBox="1"/>
          <p:nvPr/>
        </p:nvSpPr>
        <p:spPr>
          <a:xfrm>
            <a:off x="8840613" y="4667495"/>
            <a:ext cx="1771117" cy="1200329"/>
          </a:xfrm>
          <a:prstGeom prst="rect">
            <a:avLst/>
          </a:prstGeom>
          <a:noFill/>
        </p:spPr>
        <p:txBody>
          <a:bodyPr wrap="square" rtlCol="0">
            <a:spAutoFit/>
          </a:bodyPr>
          <a:lstStyle/>
          <a:p>
            <a:r>
              <a:rPr lang="en-GB" dirty="0">
                <a:solidFill>
                  <a:schemeClr val="accent1"/>
                </a:solidFill>
              </a:rPr>
              <a:t>Here are some ideas of things you could measure.</a:t>
            </a:r>
          </a:p>
        </p:txBody>
      </p:sp>
      <p:graphicFrame>
        <p:nvGraphicFramePr>
          <p:cNvPr id="3" name="Table 2"/>
          <p:cNvGraphicFramePr>
            <a:graphicFrameLocks noGrp="1"/>
          </p:cNvGraphicFramePr>
          <p:nvPr>
            <p:extLst>
              <p:ext uri="{D42A27DB-BD31-4B8C-83A1-F6EECF244321}">
                <p14:modId xmlns:p14="http://schemas.microsoft.com/office/powerpoint/2010/main" val="1231293295"/>
              </p:ext>
            </p:extLst>
          </p:nvPr>
        </p:nvGraphicFramePr>
        <p:xfrm>
          <a:off x="1081686" y="1496880"/>
          <a:ext cx="10160001" cy="2966720"/>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1733702074"/>
                    </a:ext>
                  </a:extLst>
                </a:gridCol>
                <a:gridCol w="3386667">
                  <a:extLst>
                    <a:ext uri="{9D8B030D-6E8A-4147-A177-3AD203B41FA5}">
                      <a16:colId xmlns:a16="http://schemas.microsoft.com/office/drawing/2014/main" val="920580602"/>
                    </a:ext>
                  </a:extLst>
                </a:gridCol>
                <a:gridCol w="3386667">
                  <a:extLst>
                    <a:ext uri="{9D8B030D-6E8A-4147-A177-3AD203B41FA5}">
                      <a16:colId xmlns:a16="http://schemas.microsoft.com/office/drawing/2014/main" val="2732982065"/>
                    </a:ext>
                  </a:extLst>
                </a:gridCol>
              </a:tblGrid>
              <a:tr h="370840">
                <a:tc>
                  <a:txBody>
                    <a:bodyPr/>
                    <a:lstStyle/>
                    <a:p>
                      <a:pPr algn="ctr"/>
                      <a:r>
                        <a:rPr lang="en-GB" dirty="0"/>
                        <a:t>Object</a:t>
                      </a:r>
                    </a:p>
                  </a:txBody>
                  <a:tcPr/>
                </a:tc>
                <a:tc>
                  <a:txBody>
                    <a:bodyPr/>
                    <a:lstStyle/>
                    <a:p>
                      <a:pPr algn="ctr"/>
                      <a:r>
                        <a:rPr lang="en-GB" dirty="0"/>
                        <a:t>Estimate (CM)</a:t>
                      </a:r>
                    </a:p>
                  </a:txBody>
                  <a:tcPr/>
                </a:tc>
                <a:tc>
                  <a:txBody>
                    <a:bodyPr/>
                    <a:lstStyle/>
                    <a:p>
                      <a:pPr algn="ctr"/>
                      <a:r>
                        <a:rPr lang="en-GB" dirty="0"/>
                        <a:t>Accurate Measurement</a:t>
                      </a:r>
                      <a:r>
                        <a:rPr lang="en-GB" baseline="0" dirty="0"/>
                        <a:t> (CM)</a:t>
                      </a:r>
                      <a:endParaRPr lang="en-GB" dirty="0"/>
                    </a:p>
                  </a:txBody>
                  <a:tcPr/>
                </a:tc>
                <a:extLst>
                  <a:ext uri="{0D108BD9-81ED-4DB2-BD59-A6C34878D82A}">
                    <a16:rowId xmlns:a16="http://schemas.microsoft.com/office/drawing/2014/main" val="101168062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79860497"/>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27000529"/>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89969876"/>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090123"/>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76416417"/>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82149976"/>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032202917"/>
                  </a:ext>
                </a:extLst>
              </a:tr>
            </a:tbl>
          </a:graphicData>
        </a:graphic>
      </p:graphicFrame>
      <p:sp>
        <p:nvSpPr>
          <p:cNvPr id="12" name="Thought Bubble: Cloud 11">
            <a:extLst>
              <a:ext uri="{FF2B5EF4-FFF2-40B4-BE49-F238E27FC236}">
                <a16:creationId xmlns:a16="http://schemas.microsoft.com/office/drawing/2014/main" id="{CEE395F3-817E-421C-AB46-EA959DA8B234}"/>
              </a:ext>
            </a:extLst>
          </p:cNvPr>
          <p:cNvSpPr/>
          <p:nvPr/>
        </p:nvSpPr>
        <p:spPr>
          <a:xfrm flipH="1" flipV="1">
            <a:off x="470873" y="4459849"/>
            <a:ext cx="5076407" cy="1611871"/>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5981431" y="4785990"/>
            <a:ext cx="691971" cy="1019866"/>
          </a:xfrm>
          <a:prstGeom prst="rect">
            <a:avLst/>
          </a:prstGeom>
        </p:spPr>
      </p:pic>
      <p:pic>
        <p:nvPicPr>
          <p:cNvPr id="4" name="Picture 3"/>
          <p:cNvPicPr>
            <a:picLocks noChangeAspect="1"/>
          </p:cNvPicPr>
          <p:nvPr/>
        </p:nvPicPr>
        <p:blipFill>
          <a:blip r:embed="rId3"/>
          <a:stretch>
            <a:fillRect/>
          </a:stretch>
        </p:blipFill>
        <p:spPr>
          <a:xfrm>
            <a:off x="7020631" y="4556079"/>
            <a:ext cx="432261" cy="1328156"/>
          </a:xfrm>
          <a:prstGeom prst="rect">
            <a:avLst/>
          </a:prstGeom>
        </p:spPr>
      </p:pic>
      <p:pic>
        <p:nvPicPr>
          <p:cNvPr id="7" name="Picture 6"/>
          <p:cNvPicPr>
            <a:picLocks noChangeAspect="1"/>
          </p:cNvPicPr>
          <p:nvPr/>
        </p:nvPicPr>
        <p:blipFill>
          <a:blip r:embed="rId4"/>
          <a:stretch>
            <a:fillRect/>
          </a:stretch>
        </p:blipFill>
        <p:spPr>
          <a:xfrm>
            <a:off x="7718294" y="4592465"/>
            <a:ext cx="856917" cy="1291770"/>
          </a:xfrm>
          <a:prstGeom prst="rect">
            <a:avLst/>
          </a:prstGeom>
        </p:spPr>
      </p:pic>
      <p:pic>
        <p:nvPicPr>
          <p:cNvPr id="15" name="Picture 14"/>
          <p:cNvPicPr>
            <a:picLocks noChangeAspect="1"/>
          </p:cNvPicPr>
          <p:nvPr/>
        </p:nvPicPr>
        <p:blipFill>
          <a:blip r:embed="rId5"/>
          <a:stretch>
            <a:fillRect/>
          </a:stretch>
        </p:blipFill>
        <p:spPr>
          <a:xfrm>
            <a:off x="2318985" y="5884235"/>
            <a:ext cx="504745" cy="925366"/>
          </a:xfrm>
          <a:prstGeom prst="rect">
            <a:avLst/>
          </a:prstGeom>
        </p:spPr>
      </p:pic>
      <p:pic>
        <p:nvPicPr>
          <p:cNvPr id="17" name="Picture 16"/>
          <p:cNvPicPr>
            <a:picLocks noChangeAspect="1"/>
          </p:cNvPicPr>
          <p:nvPr/>
        </p:nvPicPr>
        <p:blipFill>
          <a:blip r:embed="rId6"/>
          <a:stretch>
            <a:fillRect/>
          </a:stretch>
        </p:blipFill>
        <p:spPr>
          <a:xfrm>
            <a:off x="10403109" y="6042347"/>
            <a:ext cx="773621" cy="775314"/>
          </a:xfrm>
          <a:prstGeom prst="rect">
            <a:avLst/>
          </a:prstGeom>
        </p:spPr>
      </p:pic>
      <p:sp>
        <p:nvSpPr>
          <p:cNvPr id="10" name="Rectangle 9"/>
          <p:cNvSpPr/>
          <p:nvPr/>
        </p:nvSpPr>
        <p:spPr>
          <a:xfrm>
            <a:off x="2318985" y="6190214"/>
            <a:ext cx="8586561" cy="646331"/>
          </a:xfrm>
          <a:prstGeom prst="rect">
            <a:avLst/>
          </a:prstGeom>
        </p:spPr>
        <p:txBody>
          <a:bodyPr wrap="square">
            <a:spAutoFit/>
          </a:bodyPr>
          <a:lstStyle/>
          <a:p>
            <a:pPr algn="ctr"/>
            <a:r>
              <a:rPr lang="en-US"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dirty="0">
                <a:ln w="0"/>
                <a:solidFill>
                  <a:schemeClr val="bg1"/>
                </a:solidFill>
                <a:effectLst>
                  <a:outerShdw blurRad="38100" dist="19050" dir="2700000" algn="tl" rotWithShape="0">
                    <a:schemeClr val="dk1">
                      <a:alpha val="40000"/>
                    </a:schemeClr>
                  </a:outerShdw>
                </a:effectLst>
                <a:hlinkClick r:id="rId7"/>
              </a:rPr>
              <a:t>pioneerspupils@gmail.com</a:t>
            </a:r>
            <a:r>
              <a:rPr lang="en-US" dirty="0">
                <a:ln w="0"/>
                <a:solidFill>
                  <a:schemeClr val="bg1"/>
                </a:solidFill>
                <a:effectLst>
                  <a:outerShdw blurRad="38100" dist="19050" dir="2700000" algn="tl" rotWithShape="0">
                    <a:schemeClr val="dk1">
                      <a:alpha val="40000"/>
                    </a:schemeClr>
                  </a:outerShdw>
                </a:effectLst>
              </a:rPr>
              <a:t>      so that you can be in our weekly Facebook post!</a:t>
            </a:r>
          </a:p>
        </p:txBody>
      </p:sp>
      <p:pic>
        <p:nvPicPr>
          <p:cNvPr id="6" name="Picture 4" descr="A picture containing diagram&#10;&#10;Description automatically generated">
            <a:extLst>
              <a:ext uri="{FF2B5EF4-FFF2-40B4-BE49-F238E27FC236}">
                <a16:creationId xmlns:a16="http://schemas.microsoft.com/office/drawing/2014/main" id="{CEFF60BE-DE00-4AF1-91EA-8C4332C1B652}"/>
              </a:ext>
            </a:extLst>
          </p:cNvPr>
          <p:cNvPicPr>
            <a:picLocks noChangeAspect="1"/>
          </p:cNvPicPr>
          <p:nvPr/>
        </p:nvPicPr>
        <p:blipFill>
          <a:blip r:embed="rId8"/>
          <a:stretch>
            <a:fillRect/>
          </a:stretch>
        </p:blipFill>
        <p:spPr>
          <a:xfrm>
            <a:off x="10916635" y="-1478"/>
            <a:ext cx="1276350" cy="962025"/>
          </a:xfrm>
          <a:prstGeom prst="rect">
            <a:avLst/>
          </a:prstGeom>
        </p:spPr>
      </p:pic>
    </p:spTree>
    <p:extLst>
      <p:ext uri="{BB962C8B-B14F-4D97-AF65-F5344CB8AC3E}">
        <p14:creationId xmlns:p14="http://schemas.microsoft.com/office/powerpoint/2010/main" val="328902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3820347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436310" y="412449"/>
            <a:ext cx="29392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sp>
        <p:nvSpPr>
          <p:cNvPr id="10" name="Rectangle 9">
            <a:extLst>
              <a:ext uri="{FF2B5EF4-FFF2-40B4-BE49-F238E27FC236}">
                <a16:creationId xmlns:a16="http://schemas.microsoft.com/office/drawing/2014/main" id="{860DFC27-56B5-4DC8-81FE-DC18ABC72E64}"/>
              </a:ext>
            </a:extLst>
          </p:cNvPr>
          <p:cNvSpPr/>
          <p:nvPr/>
        </p:nvSpPr>
        <p:spPr>
          <a:xfrm>
            <a:off x="7155694" y="504415"/>
            <a:ext cx="3677496"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Write your two possible measurements for each question on the lines.</a:t>
            </a:r>
          </a:p>
        </p:txBody>
      </p:sp>
      <p:pic>
        <p:nvPicPr>
          <p:cNvPr id="2" name="Picture 1"/>
          <p:cNvPicPr>
            <a:picLocks noChangeAspect="1"/>
          </p:cNvPicPr>
          <p:nvPr/>
        </p:nvPicPr>
        <p:blipFill>
          <a:blip r:embed="rId2"/>
          <a:stretch>
            <a:fillRect/>
          </a:stretch>
        </p:blipFill>
        <p:spPr>
          <a:xfrm>
            <a:off x="706618" y="1839141"/>
            <a:ext cx="3969885" cy="3356243"/>
          </a:xfrm>
          <a:prstGeom prst="rect">
            <a:avLst/>
          </a:prstGeom>
          <a:ln w="38100">
            <a:solidFill>
              <a:schemeClr val="accent1">
                <a:lumMod val="75000"/>
              </a:schemeClr>
            </a:solidFill>
          </a:ln>
        </p:spPr>
      </p:pic>
      <p:cxnSp>
        <p:nvCxnSpPr>
          <p:cNvPr id="5" name="Straight Connector 4"/>
          <p:cNvCxnSpPr/>
          <p:nvPr/>
        </p:nvCxnSpPr>
        <p:spPr>
          <a:xfrm>
            <a:off x="666206" y="5839097"/>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6206" y="6239691"/>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933961" y="1828487"/>
            <a:ext cx="3980748" cy="3387128"/>
          </a:xfrm>
          <a:prstGeom prst="rect">
            <a:avLst/>
          </a:prstGeom>
          <a:ln w="38100">
            <a:solidFill>
              <a:schemeClr val="accent1">
                <a:lumMod val="75000"/>
              </a:schemeClr>
            </a:solidFill>
          </a:ln>
        </p:spPr>
      </p:pic>
      <p:sp>
        <p:nvSpPr>
          <p:cNvPr id="11" name="Thought Bubble: Cloud 11">
            <a:extLst>
              <a:ext uri="{FF2B5EF4-FFF2-40B4-BE49-F238E27FC236}">
                <a16:creationId xmlns:a16="http://schemas.microsoft.com/office/drawing/2014/main" id="{CEE395F3-817E-421C-AB46-EA959DA8B234}"/>
              </a:ext>
            </a:extLst>
          </p:cNvPr>
          <p:cNvSpPr/>
          <p:nvPr/>
        </p:nvSpPr>
        <p:spPr>
          <a:xfrm>
            <a:off x="6714028" y="104503"/>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706618" y="5839097"/>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6618" y="6239691"/>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82789" y="5832565"/>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82789" y="6233159"/>
            <a:ext cx="3931920" cy="1306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E01DE859-1FF3-4269-AA51-F709CC102D29}"/>
              </a:ext>
            </a:extLst>
          </p:cNvPr>
          <p:cNvPicPr>
            <a:picLocks noChangeAspect="1"/>
          </p:cNvPicPr>
          <p:nvPr/>
        </p:nvPicPr>
        <p:blipFill>
          <a:blip r:embed="rId4"/>
          <a:stretch>
            <a:fillRect/>
          </a:stretch>
        </p:blipFill>
        <p:spPr>
          <a:xfrm>
            <a:off x="10831238" y="103626"/>
            <a:ext cx="1276350" cy="962025"/>
          </a:xfrm>
          <a:prstGeom prst="rect">
            <a:avLst/>
          </a:prstGeom>
        </p:spPr>
      </p:pic>
    </p:spTree>
    <p:extLst>
      <p:ext uri="{BB962C8B-B14F-4D97-AF65-F5344CB8AC3E}">
        <p14:creationId xmlns:p14="http://schemas.microsoft.com/office/powerpoint/2010/main" val="24206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1184341" y="336445"/>
            <a:ext cx="51130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can use a ruler to measure in standard units.</a:t>
            </a:r>
          </a:p>
        </p:txBody>
      </p:sp>
      <p:sp>
        <p:nvSpPr>
          <p:cNvPr id="9" name="Rectangle 8">
            <a:extLst>
              <a:ext uri="{FF2B5EF4-FFF2-40B4-BE49-F238E27FC236}">
                <a16:creationId xmlns:a16="http://schemas.microsoft.com/office/drawing/2014/main" id="{860DFC27-56B5-4DC8-81FE-DC18ABC72E64}"/>
              </a:ext>
            </a:extLst>
          </p:cNvPr>
          <p:cNvSpPr/>
          <p:nvPr/>
        </p:nvSpPr>
        <p:spPr>
          <a:xfrm>
            <a:off x="1184341" y="2686474"/>
            <a:ext cx="9215295"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For example, we could use a ruler to measure how long a block is.</a:t>
            </a:r>
          </a:p>
        </p:txBody>
      </p:sp>
      <p:pic>
        <p:nvPicPr>
          <p:cNvPr id="2" name="Picture 1"/>
          <p:cNvPicPr>
            <a:picLocks noChangeAspect="1"/>
          </p:cNvPicPr>
          <p:nvPr/>
        </p:nvPicPr>
        <p:blipFill>
          <a:blip r:embed="rId2"/>
          <a:stretch>
            <a:fillRect/>
          </a:stretch>
        </p:blipFill>
        <p:spPr>
          <a:xfrm>
            <a:off x="4216825" y="3388858"/>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1875661"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2481732"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83255" y="4543498"/>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20143" y="4620973"/>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00805" y="4882583"/>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pic>
        <p:nvPicPr>
          <p:cNvPr id="3" name="Picture 3" descr="A drawing of a person&#10;&#10;Description automatically generated">
            <a:extLst>
              <a:ext uri="{FF2B5EF4-FFF2-40B4-BE49-F238E27FC236}">
                <a16:creationId xmlns:a16="http://schemas.microsoft.com/office/drawing/2014/main" id="{27749217-BF91-402E-89DD-6406C9A77800}"/>
              </a:ext>
            </a:extLst>
          </p:cNvPr>
          <p:cNvPicPr>
            <a:picLocks noChangeAspect="1"/>
          </p:cNvPicPr>
          <p:nvPr/>
        </p:nvPicPr>
        <p:blipFill>
          <a:blip r:embed="rId3"/>
          <a:stretch>
            <a:fillRect/>
          </a:stretch>
        </p:blipFill>
        <p:spPr>
          <a:xfrm>
            <a:off x="10804963" y="92294"/>
            <a:ext cx="1276350" cy="971550"/>
          </a:xfrm>
          <a:prstGeom prst="rect">
            <a:avLst/>
          </a:prstGeom>
        </p:spPr>
      </p:pic>
    </p:spTree>
    <p:extLst>
      <p:ext uri="{BB962C8B-B14F-4D97-AF65-F5344CB8AC3E}">
        <p14:creationId xmlns:p14="http://schemas.microsoft.com/office/powerpoint/2010/main" val="2628111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1984515" y="152013"/>
            <a:ext cx="494013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817244" y="1375788"/>
            <a:ext cx="5446649" cy="4959697"/>
          </a:xfrm>
          <a:prstGeom prst="rect">
            <a:avLst/>
          </a:prstGeom>
          <a:ln w="38100">
            <a:solidFill>
              <a:schemeClr val="accent1">
                <a:lumMod val="75000"/>
              </a:schemeClr>
            </a:solidFill>
          </a:ln>
        </p:spPr>
      </p:pic>
      <p:sp>
        <p:nvSpPr>
          <p:cNvPr id="6" name="Rectangle 5">
            <a:extLst>
              <a:ext uri="{FF2B5EF4-FFF2-40B4-BE49-F238E27FC236}">
                <a16:creationId xmlns:a16="http://schemas.microsoft.com/office/drawing/2014/main" id="{860DFC27-56B5-4DC8-81FE-DC18ABC72E64}"/>
              </a:ext>
            </a:extLst>
          </p:cNvPr>
          <p:cNvSpPr/>
          <p:nvPr/>
        </p:nvSpPr>
        <p:spPr>
          <a:xfrm>
            <a:off x="7563385" y="1375788"/>
            <a:ext cx="367749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Write why it is the odd one out on the lines below.</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24650" y="901337"/>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6518366" y="3855636"/>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18365" y="4321544"/>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18365" y="4804870"/>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18365" y="5301259"/>
            <a:ext cx="5199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18364" y="5836836"/>
            <a:ext cx="5199017"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73E92BC3-202F-43FD-B0F7-E413F631158E}"/>
              </a:ext>
            </a:extLst>
          </p:cNvPr>
          <p:cNvPicPr>
            <a:picLocks noChangeAspect="1"/>
          </p:cNvPicPr>
          <p:nvPr/>
        </p:nvPicPr>
        <p:blipFill>
          <a:blip r:embed="rId3"/>
          <a:stretch>
            <a:fillRect/>
          </a:stretch>
        </p:blipFill>
        <p:spPr>
          <a:xfrm>
            <a:off x="10831238" y="64212"/>
            <a:ext cx="1276350" cy="962025"/>
          </a:xfrm>
          <a:prstGeom prst="rect">
            <a:avLst/>
          </a:prstGeom>
        </p:spPr>
      </p:pic>
    </p:spTree>
    <p:extLst>
      <p:ext uri="{BB962C8B-B14F-4D97-AF65-F5344CB8AC3E}">
        <p14:creationId xmlns:p14="http://schemas.microsoft.com/office/powerpoint/2010/main" val="421992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a:hlinkClick r:id="rId4"/>
              </a:rPr>
              <a:t>pioneerspupils@gmail.com</a:t>
            </a:r>
            <a:r>
              <a:rPr lang="en-GB" dirty="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67356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03.02.21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add lengths in CMs. </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185827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DDBEAD0A-33CC-418A-9DC0-9AEF225B3E76}"/>
              </a:ext>
            </a:extLst>
          </p:cNvPr>
          <p:cNvPicPr>
            <a:picLocks noChangeAspect="1"/>
          </p:cNvPicPr>
          <p:nvPr/>
        </p:nvPicPr>
        <p:blipFill>
          <a:blip r:embed="rId3"/>
          <a:stretch>
            <a:fillRect/>
          </a:stretch>
        </p:blipFill>
        <p:spPr>
          <a:xfrm>
            <a:off x="10804963" y="46311"/>
            <a:ext cx="1276350" cy="971550"/>
          </a:xfrm>
          <a:prstGeom prst="rect">
            <a:avLst/>
          </a:prstGeom>
        </p:spPr>
      </p:pic>
    </p:spTree>
    <p:extLst>
      <p:ext uri="{BB962C8B-B14F-4D97-AF65-F5344CB8AC3E}">
        <p14:creationId xmlns:p14="http://schemas.microsoft.com/office/powerpoint/2010/main" val="2727394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96334" y="774200"/>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005805" y="330296"/>
            <a:ext cx="35961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13E43285-668A-459D-8CDA-8FD26D314366}"/>
              </a:ext>
            </a:extLst>
          </p:cNvPr>
          <p:cNvPicPr>
            <a:picLocks noChangeAspect="1"/>
          </p:cNvPicPr>
          <p:nvPr/>
        </p:nvPicPr>
        <p:blipFill>
          <a:blip r:embed="rId4"/>
          <a:stretch>
            <a:fillRect/>
          </a:stretch>
        </p:blipFill>
        <p:spPr>
          <a:xfrm>
            <a:off x="10890360" y="39742"/>
            <a:ext cx="1276350" cy="971550"/>
          </a:xfrm>
          <a:prstGeom prst="rect">
            <a:avLst/>
          </a:prstGeom>
        </p:spPr>
      </p:pic>
    </p:spTree>
    <p:extLst>
      <p:ext uri="{BB962C8B-B14F-4D97-AF65-F5344CB8AC3E}">
        <p14:creationId xmlns:p14="http://schemas.microsoft.com/office/powerpoint/2010/main" val="3153668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5" y="283192"/>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sp>
        <p:nvSpPr>
          <p:cNvPr id="3" name="TextBox 2"/>
          <p:cNvSpPr txBox="1"/>
          <p:nvPr/>
        </p:nvSpPr>
        <p:spPr>
          <a:xfrm>
            <a:off x="1123950" y="1201783"/>
            <a:ext cx="9953353" cy="2308324"/>
          </a:xfrm>
          <a:prstGeom prst="rect">
            <a:avLst/>
          </a:prstGeom>
          <a:noFill/>
        </p:spPr>
        <p:txBody>
          <a:bodyPr wrap="square" rtlCol="0">
            <a:spAutoFit/>
          </a:bodyPr>
          <a:lstStyle/>
          <a:p>
            <a:r>
              <a:rPr lang="en-US" sz="2400" dirty="0">
                <a:solidFill>
                  <a:schemeClr val="accent5">
                    <a:lumMod val="50000"/>
                  </a:schemeClr>
                </a:solidFill>
              </a:rPr>
              <a:t>Access the online teaching video by Miss Robson on the school website that will support you to complete the work in this lesson. </a:t>
            </a:r>
          </a:p>
          <a:p>
            <a:r>
              <a:rPr lang="en-US" sz="2400" dirty="0">
                <a:solidFill>
                  <a:schemeClr val="accent5">
                    <a:lumMod val="50000"/>
                  </a:schemeClr>
                </a:solidFill>
              </a:rPr>
              <a:t>This video will act as a support but all of the work can still be successfully understood &amp; completed using paper-based versions of this pack. </a:t>
            </a:r>
          </a:p>
          <a:p>
            <a:r>
              <a:rPr lang="en-US" sz="2400" dirty="0">
                <a:solidFill>
                  <a:schemeClr val="accent5">
                    <a:lumMod val="50000"/>
                  </a:schemeClr>
                </a:solidFill>
              </a:rPr>
              <a:t>If you need further support to understand / complete work then please contact school via e-mail or telephone.</a:t>
            </a:r>
            <a:endParaRPr lang="en-GB" sz="2400" dirty="0">
              <a:solidFill>
                <a:schemeClr val="accent5">
                  <a:lumMod val="5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565" y="4036190"/>
            <a:ext cx="2071054" cy="2071054"/>
          </a:xfrm>
          <a:prstGeom prst="rect">
            <a:avLst/>
          </a:prstGeom>
        </p:spPr>
      </p:pic>
      <p:pic>
        <p:nvPicPr>
          <p:cNvPr id="2" name="Picture 4" descr="A close up of a computer&#10;&#10;Description automatically generated">
            <a:extLst>
              <a:ext uri="{FF2B5EF4-FFF2-40B4-BE49-F238E27FC236}">
                <a16:creationId xmlns:a16="http://schemas.microsoft.com/office/drawing/2014/main" id="{674E6F81-C396-47FA-B0C4-5630C3673E7B}"/>
              </a:ext>
            </a:extLst>
          </p:cNvPr>
          <p:cNvPicPr>
            <a:picLocks noChangeAspect="1"/>
          </p:cNvPicPr>
          <p:nvPr/>
        </p:nvPicPr>
        <p:blipFill>
          <a:blip r:embed="rId3"/>
          <a:stretch>
            <a:fillRect/>
          </a:stretch>
        </p:blipFill>
        <p:spPr>
          <a:xfrm>
            <a:off x="5472023" y="3507970"/>
            <a:ext cx="3620218" cy="2933192"/>
          </a:xfrm>
          <a:prstGeom prst="rect">
            <a:avLst/>
          </a:prstGeom>
          <a:ln w="28575">
            <a:solidFill>
              <a:srgbClr val="4472C4"/>
            </a:solidFill>
          </a:ln>
        </p:spPr>
      </p:pic>
    </p:spTree>
    <p:extLst>
      <p:ext uri="{BB962C8B-B14F-4D97-AF65-F5344CB8AC3E}">
        <p14:creationId xmlns:p14="http://schemas.microsoft.com/office/powerpoint/2010/main" val="3593728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pen is 10cm long and a rubber is 5cm long. How long are the two items together?</a:t>
            </a:r>
          </a:p>
        </p:txBody>
      </p:sp>
      <p:pic>
        <p:nvPicPr>
          <p:cNvPr id="2" name="Picture 1"/>
          <p:cNvPicPr>
            <a:picLocks noChangeAspect="1"/>
          </p:cNvPicPr>
          <p:nvPr/>
        </p:nvPicPr>
        <p:blipFill>
          <a:blip r:embed="rId2"/>
          <a:stretch>
            <a:fillRect/>
          </a:stretch>
        </p:blipFill>
        <p:spPr>
          <a:xfrm>
            <a:off x="2647681" y="2988356"/>
            <a:ext cx="4362450" cy="504825"/>
          </a:xfrm>
          <a:prstGeom prst="rect">
            <a:avLst/>
          </a:prstGeom>
        </p:spPr>
      </p:pic>
      <p:pic>
        <p:nvPicPr>
          <p:cNvPr id="3" name="Picture 2"/>
          <p:cNvPicPr>
            <a:picLocks noChangeAspect="1"/>
          </p:cNvPicPr>
          <p:nvPr/>
        </p:nvPicPr>
        <p:blipFill>
          <a:blip r:embed="rId3"/>
          <a:stretch>
            <a:fillRect/>
          </a:stretch>
        </p:blipFill>
        <p:spPr>
          <a:xfrm>
            <a:off x="7010131" y="2643896"/>
            <a:ext cx="2237831" cy="838299"/>
          </a:xfrm>
          <a:prstGeom prst="rect">
            <a:avLst/>
          </a:prstGeom>
        </p:spPr>
      </p:pic>
      <p:cxnSp>
        <p:nvCxnSpPr>
          <p:cNvPr id="6" name="Straight Connector 5"/>
          <p:cNvCxnSpPr/>
          <p:nvPr/>
        </p:nvCxnSpPr>
        <p:spPr>
          <a:xfrm>
            <a:off x="2647681" y="3892731"/>
            <a:ext cx="6600281" cy="130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47681"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247962" y="3624844"/>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61070" y="3502797"/>
            <a:ext cx="1371600" cy="369332"/>
          </a:xfrm>
          <a:prstGeom prst="rect">
            <a:avLst/>
          </a:prstGeom>
          <a:noFill/>
        </p:spPr>
        <p:txBody>
          <a:bodyPr wrap="square" rtlCol="0">
            <a:spAutoFit/>
          </a:bodyPr>
          <a:lstStyle/>
          <a:p>
            <a:pPr algn="ctr"/>
            <a:r>
              <a:rPr lang="en-GB" dirty="0"/>
              <a:t>10cm</a:t>
            </a:r>
          </a:p>
        </p:txBody>
      </p:sp>
      <p:sp>
        <p:nvSpPr>
          <p:cNvPr id="16" name="TextBox 15"/>
          <p:cNvSpPr txBox="1"/>
          <p:nvPr/>
        </p:nvSpPr>
        <p:spPr>
          <a:xfrm>
            <a:off x="7443246" y="3502797"/>
            <a:ext cx="1371600" cy="369332"/>
          </a:xfrm>
          <a:prstGeom prst="rect">
            <a:avLst/>
          </a:prstGeom>
          <a:noFill/>
        </p:spPr>
        <p:txBody>
          <a:bodyPr wrap="square" rtlCol="0">
            <a:spAutoFit/>
          </a:bodyPr>
          <a:lstStyle/>
          <a:p>
            <a:pPr algn="ctr"/>
            <a:r>
              <a:rPr lang="en-GB" dirty="0"/>
              <a:t>5cm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821000" y="4108710"/>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680376" y="4091273"/>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961624" y="4102958"/>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363799" y="4933392"/>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333560" y="4933392"/>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27" name="TextBox 26"/>
          <p:cNvSpPr txBox="1"/>
          <p:nvPr/>
        </p:nvSpPr>
        <p:spPr>
          <a:xfrm>
            <a:off x="7155804" y="4282665"/>
            <a:ext cx="425122" cy="369332"/>
          </a:xfrm>
          <a:prstGeom prst="rect">
            <a:avLst/>
          </a:prstGeom>
          <a:noFill/>
        </p:spPr>
        <p:txBody>
          <a:bodyPr wrap="square" rtlCol="0">
            <a:spAutoFit/>
          </a:bodyPr>
          <a:lstStyle/>
          <a:p>
            <a:pPr algn="ctr"/>
            <a:r>
              <a:rPr lang="en-GB" dirty="0"/>
              <a:t>1</a:t>
            </a:r>
          </a:p>
        </p:txBody>
      </p:sp>
      <p:sp>
        <p:nvSpPr>
          <p:cNvPr id="28" name="TextBox 27"/>
          <p:cNvSpPr txBox="1"/>
          <p:nvPr/>
        </p:nvSpPr>
        <p:spPr>
          <a:xfrm>
            <a:off x="8014441" y="4328233"/>
            <a:ext cx="425122" cy="369332"/>
          </a:xfrm>
          <a:prstGeom prst="rect">
            <a:avLst/>
          </a:prstGeom>
          <a:noFill/>
        </p:spPr>
        <p:txBody>
          <a:bodyPr wrap="square" rtlCol="0">
            <a:spAutoFit/>
          </a:bodyPr>
          <a:lstStyle/>
          <a:p>
            <a:pPr algn="ctr"/>
            <a:r>
              <a:rPr lang="en-GB" dirty="0"/>
              <a:t>1</a:t>
            </a:r>
          </a:p>
        </p:txBody>
      </p:sp>
      <p:sp>
        <p:nvSpPr>
          <p:cNvPr id="29" name="TextBox 28"/>
          <p:cNvSpPr txBox="1"/>
          <p:nvPr/>
        </p:nvSpPr>
        <p:spPr>
          <a:xfrm>
            <a:off x="8869990" y="4314980"/>
            <a:ext cx="425122" cy="369332"/>
          </a:xfrm>
          <a:prstGeom prst="rect">
            <a:avLst/>
          </a:prstGeom>
          <a:noFill/>
        </p:spPr>
        <p:txBody>
          <a:bodyPr wrap="square" rtlCol="0">
            <a:spAutoFit/>
          </a:bodyPr>
          <a:lstStyle/>
          <a:p>
            <a:pPr algn="ctr"/>
            <a:r>
              <a:rPr lang="en-GB" dirty="0"/>
              <a:t>1</a:t>
            </a:r>
          </a:p>
        </p:txBody>
      </p:sp>
      <p:sp>
        <p:nvSpPr>
          <p:cNvPr id="30" name="TextBox 29"/>
          <p:cNvSpPr txBox="1"/>
          <p:nvPr/>
        </p:nvSpPr>
        <p:spPr>
          <a:xfrm>
            <a:off x="7580926" y="5148219"/>
            <a:ext cx="425122" cy="369332"/>
          </a:xfrm>
          <a:prstGeom prst="rect">
            <a:avLst/>
          </a:prstGeom>
          <a:noFill/>
        </p:spPr>
        <p:txBody>
          <a:bodyPr wrap="square" rtlCol="0">
            <a:spAutoFit/>
          </a:bodyPr>
          <a:lstStyle/>
          <a:p>
            <a:pPr algn="ctr"/>
            <a:r>
              <a:rPr lang="en-GB" dirty="0"/>
              <a:t>1</a:t>
            </a:r>
          </a:p>
        </p:txBody>
      </p:sp>
      <p:sp>
        <p:nvSpPr>
          <p:cNvPr id="31" name="TextBox 30"/>
          <p:cNvSpPr txBox="1"/>
          <p:nvPr/>
        </p:nvSpPr>
        <p:spPr>
          <a:xfrm>
            <a:off x="8523174" y="5148219"/>
            <a:ext cx="425122" cy="369332"/>
          </a:xfrm>
          <a:prstGeom prst="rect">
            <a:avLst/>
          </a:prstGeom>
          <a:noFill/>
        </p:spPr>
        <p:txBody>
          <a:bodyPr wrap="square" rtlCol="0">
            <a:spAutoFit/>
          </a:bodyPr>
          <a:lstStyle/>
          <a:p>
            <a:pPr algn="ctr"/>
            <a:r>
              <a:rPr lang="en-GB" dirty="0"/>
              <a:t>1</a:t>
            </a:r>
          </a:p>
        </p:txBody>
      </p:sp>
      <p:sp>
        <p:nvSpPr>
          <p:cNvPr id="32" name="Rectangle 31">
            <a:extLst>
              <a:ext uri="{FF2B5EF4-FFF2-40B4-BE49-F238E27FC236}">
                <a16:creationId xmlns:a16="http://schemas.microsoft.com/office/drawing/2014/main" id="{860DFC27-56B5-4DC8-81FE-DC18ABC72E64}"/>
              </a:ext>
            </a:extLst>
          </p:cNvPr>
          <p:cNvSpPr/>
          <p:nvPr/>
        </p:nvSpPr>
        <p:spPr>
          <a:xfrm>
            <a:off x="2804541"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Then we need to count up the tens and ones to find the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201653"/>
            <a:ext cx="2240047" cy="707886"/>
          </a:xfrm>
          <a:prstGeom prst="rect">
            <a:avLst/>
          </a:prstGeom>
          <a:noFill/>
        </p:spPr>
        <p:txBody>
          <a:bodyPr wrap="square" rtlCol="0">
            <a:spAutoFit/>
          </a:bodyPr>
          <a:lstStyle/>
          <a:p>
            <a:r>
              <a:rPr lang="en-GB" sz="4000" b="1" dirty="0"/>
              <a:t>=  15cm</a:t>
            </a:r>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501708"/>
            <a:ext cx="336058" cy="7253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Finally, write the total – don’t forget you need ‘cm’ to tell it is </a:t>
            </a:r>
            <a:r>
              <a:rPr lang="en-GB" dirty="0">
                <a:ln w="0"/>
                <a:effectLst>
                  <a:outerShdw blurRad="38100" dist="19050" dir="2700000" algn="tl" rotWithShape="0">
                    <a:schemeClr val="dk1">
                      <a:alpha val="40000"/>
                    </a:schemeClr>
                  </a:outerShdw>
                </a:effectLst>
              </a:rPr>
              <a:t>centimetres</a:t>
            </a:r>
            <a:r>
              <a:rPr lang="en-US" dirty="0">
                <a:ln w="0"/>
                <a:effectLst>
                  <a:outerShdw blurRad="38100" dist="19050" dir="2700000" algn="tl" rotWithShape="0">
                    <a:schemeClr val="dk1">
                      <a:alpha val="40000"/>
                    </a:schemeClr>
                  </a:outerShdw>
                </a:effectLst>
              </a:rPr>
              <a:t>.</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 name="Picture 9" descr="A drawing of a person&#10;&#10;Description automatically generated">
            <a:extLst>
              <a:ext uri="{FF2B5EF4-FFF2-40B4-BE49-F238E27FC236}">
                <a16:creationId xmlns:a16="http://schemas.microsoft.com/office/drawing/2014/main" id="{E51E205C-71E1-4623-993D-3A96DEC05E49}"/>
              </a:ext>
            </a:extLst>
          </p:cNvPr>
          <p:cNvPicPr>
            <a:picLocks noChangeAspect="1"/>
          </p:cNvPicPr>
          <p:nvPr/>
        </p:nvPicPr>
        <p:blipFill>
          <a:blip r:embed="rId4"/>
          <a:stretch>
            <a:fillRect/>
          </a:stretch>
        </p:blipFill>
        <p:spPr>
          <a:xfrm>
            <a:off x="10877221" y="85725"/>
            <a:ext cx="1276350" cy="971550"/>
          </a:xfrm>
          <a:prstGeom prst="rect">
            <a:avLst/>
          </a:prstGeom>
        </p:spPr>
      </p:pic>
    </p:spTree>
    <p:extLst>
      <p:ext uri="{BB962C8B-B14F-4D97-AF65-F5344CB8AC3E}">
        <p14:creationId xmlns:p14="http://schemas.microsoft.com/office/powerpoint/2010/main" val="2367868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pen is 10cm long and a sharpener is 3cm long. How long are the two items together?</a:t>
            </a:r>
          </a:p>
        </p:txBody>
      </p:sp>
      <p:pic>
        <p:nvPicPr>
          <p:cNvPr id="2" name="Picture 1"/>
          <p:cNvPicPr>
            <a:picLocks noChangeAspect="1"/>
          </p:cNvPicPr>
          <p:nvPr/>
        </p:nvPicPr>
        <p:blipFill>
          <a:blip r:embed="rId2"/>
          <a:stretch>
            <a:fillRect/>
          </a:stretch>
        </p:blipFill>
        <p:spPr>
          <a:xfrm>
            <a:off x="2647681" y="2988356"/>
            <a:ext cx="4362450" cy="504825"/>
          </a:xfrm>
          <a:prstGeom prst="rect">
            <a:avLst/>
          </a:prstGeom>
        </p:spPr>
      </p:pic>
      <p:cxnSp>
        <p:nvCxnSpPr>
          <p:cNvPr id="6" name="Straight Connector 5"/>
          <p:cNvCxnSpPr/>
          <p:nvPr/>
        </p:nvCxnSpPr>
        <p:spPr>
          <a:xfrm>
            <a:off x="2647681" y="3892731"/>
            <a:ext cx="5756297" cy="23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47681"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12896" y="3600795"/>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61070" y="3502797"/>
            <a:ext cx="1371600" cy="369332"/>
          </a:xfrm>
          <a:prstGeom prst="rect">
            <a:avLst/>
          </a:prstGeom>
          <a:noFill/>
        </p:spPr>
        <p:txBody>
          <a:bodyPr wrap="square" rtlCol="0">
            <a:spAutoFit/>
          </a:bodyPr>
          <a:lstStyle/>
          <a:p>
            <a:pPr algn="ctr"/>
            <a:r>
              <a:rPr lang="en-GB" dirty="0"/>
              <a:t>10cm</a:t>
            </a:r>
          </a:p>
        </p:txBody>
      </p:sp>
      <p:sp>
        <p:nvSpPr>
          <p:cNvPr id="16" name="TextBox 15"/>
          <p:cNvSpPr txBox="1"/>
          <p:nvPr/>
        </p:nvSpPr>
        <p:spPr>
          <a:xfrm>
            <a:off x="7032378" y="3502797"/>
            <a:ext cx="1371600" cy="369332"/>
          </a:xfrm>
          <a:prstGeom prst="rect">
            <a:avLst/>
          </a:prstGeom>
          <a:noFill/>
        </p:spPr>
        <p:txBody>
          <a:bodyPr wrap="square" rtlCol="0">
            <a:spAutoFit/>
          </a:bodyPr>
          <a:lstStyle/>
          <a:p>
            <a:pPr algn="ctr"/>
            <a:r>
              <a:rPr lang="en-GB" dirty="0"/>
              <a:t>3cm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821000" y="4108710"/>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680376" y="4091273"/>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961624" y="4102958"/>
            <a:ext cx="804350" cy="7933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27" name="TextBox 26"/>
          <p:cNvSpPr txBox="1"/>
          <p:nvPr/>
        </p:nvSpPr>
        <p:spPr>
          <a:xfrm>
            <a:off x="7155804" y="4282665"/>
            <a:ext cx="425122" cy="369332"/>
          </a:xfrm>
          <a:prstGeom prst="rect">
            <a:avLst/>
          </a:prstGeom>
          <a:noFill/>
        </p:spPr>
        <p:txBody>
          <a:bodyPr wrap="square" rtlCol="0">
            <a:spAutoFit/>
          </a:bodyPr>
          <a:lstStyle/>
          <a:p>
            <a:pPr algn="ctr"/>
            <a:r>
              <a:rPr lang="en-GB" dirty="0"/>
              <a:t>1</a:t>
            </a:r>
          </a:p>
        </p:txBody>
      </p:sp>
      <p:sp>
        <p:nvSpPr>
          <p:cNvPr id="28" name="TextBox 27"/>
          <p:cNvSpPr txBox="1"/>
          <p:nvPr/>
        </p:nvSpPr>
        <p:spPr>
          <a:xfrm>
            <a:off x="8014441" y="4328233"/>
            <a:ext cx="425122" cy="369332"/>
          </a:xfrm>
          <a:prstGeom prst="rect">
            <a:avLst/>
          </a:prstGeom>
          <a:noFill/>
        </p:spPr>
        <p:txBody>
          <a:bodyPr wrap="square" rtlCol="0">
            <a:spAutoFit/>
          </a:bodyPr>
          <a:lstStyle/>
          <a:p>
            <a:pPr algn="ctr"/>
            <a:r>
              <a:rPr lang="en-GB" dirty="0"/>
              <a:t>1</a:t>
            </a:r>
          </a:p>
        </p:txBody>
      </p:sp>
      <p:sp>
        <p:nvSpPr>
          <p:cNvPr id="29" name="TextBox 28"/>
          <p:cNvSpPr txBox="1"/>
          <p:nvPr/>
        </p:nvSpPr>
        <p:spPr>
          <a:xfrm>
            <a:off x="8869990" y="4314980"/>
            <a:ext cx="425122" cy="369332"/>
          </a:xfrm>
          <a:prstGeom prst="rect">
            <a:avLst/>
          </a:prstGeom>
          <a:noFill/>
        </p:spPr>
        <p:txBody>
          <a:bodyPr wrap="square" rtlCol="0">
            <a:spAutoFit/>
          </a:bodyPr>
          <a:lstStyle/>
          <a:p>
            <a:pPr algn="ctr"/>
            <a:r>
              <a:rPr lang="en-GB" dirty="0"/>
              <a:t>1</a:t>
            </a:r>
          </a:p>
        </p:txBody>
      </p:sp>
      <p:sp>
        <p:nvSpPr>
          <p:cNvPr id="32" name="Rectangle 31">
            <a:extLst>
              <a:ext uri="{FF2B5EF4-FFF2-40B4-BE49-F238E27FC236}">
                <a16:creationId xmlns:a16="http://schemas.microsoft.com/office/drawing/2014/main" id="{860DFC27-56B5-4DC8-81FE-DC18ABC72E64}"/>
              </a:ext>
            </a:extLst>
          </p:cNvPr>
          <p:cNvSpPr/>
          <p:nvPr/>
        </p:nvSpPr>
        <p:spPr>
          <a:xfrm>
            <a:off x="2804541"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Then we need to count up the tens and ones to find the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104257"/>
            <a:ext cx="796463" cy="11227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stretch>
            <a:fillRect/>
          </a:stretch>
        </p:blipFill>
        <p:spPr>
          <a:xfrm rot="16200000">
            <a:off x="7220702" y="2292060"/>
            <a:ext cx="994952" cy="1416096"/>
          </a:xfrm>
          <a:prstGeom prst="rect">
            <a:avLst/>
          </a:prstGeom>
        </p:spPr>
      </p:pic>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3427FD82-F1B3-4C2D-8CA5-32978DF4296A}"/>
              </a:ext>
            </a:extLst>
          </p:cNvPr>
          <p:cNvPicPr>
            <a:picLocks noChangeAspect="1"/>
          </p:cNvPicPr>
          <p:nvPr/>
        </p:nvPicPr>
        <p:blipFill>
          <a:blip r:embed="rId4"/>
          <a:stretch>
            <a:fillRect/>
          </a:stretch>
        </p:blipFill>
        <p:spPr>
          <a:xfrm>
            <a:off x="10824670" y="85725"/>
            <a:ext cx="1276350" cy="971550"/>
          </a:xfrm>
          <a:prstGeom prst="rect">
            <a:avLst/>
          </a:prstGeom>
        </p:spPr>
      </p:pic>
    </p:spTree>
    <p:extLst>
      <p:ext uri="{BB962C8B-B14F-4D97-AF65-F5344CB8AC3E}">
        <p14:creationId xmlns:p14="http://schemas.microsoft.com/office/powerpoint/2010/main" val="2924410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136363" y="4178522"/>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We need to add the two lengths together to find the total length.</a:t>
            </a:r>
          </a:p>
        </p:txBody>
      </p:sp>
      <p:sp>
        <p:nvSpPr>
          <p:cNvPr id="9" name="Rectangle 8">
            <a:extLst>
              <a:ext uri="{FF2B5EF4-FFF2-40B4-BE49-F238E27FC236}">
                <a16:creationId xmlns:a16="http://schemas.microsoft.com/office/drawing/2014/main" id="{860DFC27-56B5-4DC8-81FE-DC18ABC72E64}"/>
              </a:ext>
            </a:extLst>
          </p:cNvPr>
          <p:cNvSpPr/>
          <p:nvPr/>
        </p:nvSpPr>
        <p:spPr>
          <a:xfrm>
            <a:off x="783771" y="1353875"/>
            <a:ext cx="10481618" cy="954107"/>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A book is 20cm long and a rubber is 5cm long. How long are the two items together?</a:t>
            </a:r>
          </a:p>
        </p:txBody>
      </p:sp>
      <p:cxnSp>
        <p:nvCxnSpPr>
          <p:cNvPr id="6" name="Straight Connector 5"/>
          <p:cNvCxnSpPr/>
          <p:nvPr/>
        </p:nvCxnSpPr>
        <p:spPr>
          <a:xfrm>
            <a:off x="1345042" y="3898437"/>
            <a:ext cx="777621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45042" y="361421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6669" y="3423635"/>
            <a:ext cx="1371600" cy="369332"/>
          </a:xfrm>
          <a:prstGeom prst="rect">
            <a:avLst/>
          </a:prstGeom>
          <a:noFill/>
        </p:spPr>
        <p:txBody>
          <a:bodyPr wrap="square" rtlCol="0">
            <a:spAutoFit/>
          </a:bodyPr>
          <a:lstStyle/>
          <a:p>
            <a:pPr algn="ctr"/>
            <a:r>
              <a:rPr lang="en-GB" dirty="0"/>
              <a:t>20cm</a:t>
            </a:r>
          </a:p>
        </p:txBody>
      </p:sp>
      <p:sp>
        <p:nvSpPr>
          <p:cNvPr id="16" name="TextBox 15"/>
          <p:cNvSpPr txBox="1"/>
          <p:nvPr/>
        </p:nvSpPr>
        <p:spPr>
          <a:xfrm>
            <a:off x="7624972" y="3422336"/>
            <a:ext cx="1371600" cy="369332"/>
          </a:xfrm>
          <a:prstGeom prst="rect">
            <a:avLst/>
          </a:prstGeom>
          <a:noFill/>
        </p:spPr>
        <p:txBody>
          <a:bodyPr wrap="square" rtlCol="0">
            <a:spAutoFit/>
          </a:bodyPr>
          <a:lstStyle/>
          <a:p>
            <a:pPr algn="ctr"/>
            <a:r>
              <a:rPr lang="en-GB" dirty="0"/>
              <a:t>5cm</a:t>
            </a:r>
          </a:p>
        </p:txBody>
      </p:sp>
      <p:sp>
        <p:nvSpPr>
          <p:cNvPr id="15" name="Oval 14"/>
          <p:cNvSpPr/>
          <p:nvPr/>
        </p:nvSpPr>
        <p:spPr>
          <a:xfrm>
            <a:off x="4440005" y="4140016"/>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43630" y="4389383"/>
            <a:ext cx="1154324" cy="369332"/>
          </a:xfrm>
          <a:prstGeom prst="rect">
            <a:avLst/>
          </a:prstGeom>
          <a:noFill/>
        </p:spPr>
        <p:txBody>
          <a:bodyPr wrap="square" rtlCol="0">
            <a:spAutoFit/>
          </a:bodyPr>
          <a:lstStyle/>
          <a:p>
            <a:r>
              <a:rPr lang="en-GB" dirty="0"/>
              <a:t>10</a:t>
            </a:r>
          </a:p>
        </p:txBody>
      </p:sp>
      <p:sp>
        <p:nvSpPr>
          <p:cNvPr id="32" name="Rectangle 31">
            <a:extLst>
              <a:ext uri="{FF2B5EF4-FFF2-40B4-BE49-F238E27FC236}">
                <a16:creationId xmlns:a16="http://schemas.microsoft.com/office/drawing/2014/main" id="{860DFC27-56B5-4DC8-81FE-DC18ABC72E64}"/>
              </a:ext>
            </a:extLst>
          </p:cNvPr>
          <p:cNvSpPr/>
          <p:nvPr/>
        </p:nvSpPr>
        <p:spPr>
          <a:xfrm>
            <a:off x="3127269" y="6198580"/>
            <a:ext cx="5363608"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Draw your ones and then count up the tens and ones to find your total.</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3415553" y="4512899"/>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351929"/>
            <a:ext cx="420379" cy="8751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2"/>
          <a:stretch>
            <a:fillRect/>
          </a:stretch>
        </p:blipFill>
        <p:spPr>
          <a:xfrm>
            <a:off x="1292643" y="2968979"/>
            <a:ext cx="5594775" cy="403603"/>
          </a:xfrm>
          <a:prstGeom prst="rect">
            <a:avLst/>
          </a:prstGeom>
        </p:spPr>
      </p:pic>
      <p:sp>
        <p:nvSpPr>
          <p:cNvPr id="41" name="Oval 40"/>
          <p:cNvSpPr/>
          <p:nvPr/>
        </p:nvSpPr>
        <p:spPr>
          <a:xfrm>
            <a:off x="4434668" y="5006089"/>
            <a:ext cx="804350" cy="7933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638293" y="5255456"/>
            <a:ext cx="1154324" cy="369332"/>
          </a:xfrm>
          <a:prstGeom prst="rect">
            <a:avLst/>
          </a:prstGeom>
          <a:noFill/>
        </p:spPr>
        <p:txBody>
          <a:bodyPr wrap="square" rtlCol="0">
            <a:spAutoFit/>
          </a:bodyPr>
          <a:lstStyle/>
          <a:p>
            <a:r>
              <a:rPr lang="en-GB" dirty="0"/>
              <a:t>10</a:t>
            </a:r>
          </a:p>
        </p:txBody>
      </p:sp>
      <p:pic>
        <p:nvPicPr>
          <p:cNvPr id="43" name="Picture 42"/>
          <p:cNvPicPr>
            <a:picLocks noChangeAspect="1"/>
          </p:cNvPicPr>
          <p:nvPr/>
        </p:nvPicPr>
        <p:blipFill>
          <a:blip r:embed="rId3"/>
          <a:stretch>
            <a:fillRect/>
          </a:stretch>
        </p:blipFill>
        <p:spPr>
          <a:xfrm>
            <a:off x="6883422" y="2549829"/>
            <a:ext cx="2237831" cy="838299"/>
          </a:xfrm>
          <a:prstGeom prst="rect">
            <a:avLst/>
          </a:prstGeom>
        </p:spPr>
      </p:pic>
      <p:cxnSp>
        <p:nvCxnSpPr>
          <p:cNvPr id="44" name="Straight Connector 43"/>
          <p:cNvCxnSpPr/>
          <p:nvPr/>
        </p:nvCxnSpPr>
        <p:spPr>
          <a:xfrm flipV="1">
            <a:off x="9121253" y="3607002"/>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4" descr="A picture containing diagram&#10;&#10;Description automatically generated">
            <a:extLst>
              <a:ext uri="{FF2B5EF4-FFF2-40B4-BE49-F238E27FC236}">
                <a16:creationId xmlns:a16="http://schemas.microsoft.com/office/drawing/2014/main" id="{A867EBDB-0E89-4B71-A899-5CADC1B3AEF0}"/>
              </a:ext>
            </a:extLst>
          </p:cNvPr>
          <p:cNvPicPr>
            <a:picLocks noChangeAspect="1"/>
          </p:cNvPicPr>
          <p:nvPr/>
        </p:nvPicPr>
        <p:blipFill>
          <a:blip r:embed="rId4"/>
          <a:stretch>
            <a:fillRect/>
          </a:stretch>
        </p:blipFill>
        <p:spPr>
          <a:xfrm>
            <a:off x="10785256" y="85725"/>
            <a:ext cx="1276350" cy="971550"/>
          </a:xfrm>
          <a:prstGeom prst="rect">
            <a:avLst/>
          </a:prstGeom>
        </p:spPr>
      </p:pic>
    </p:spTree>
    <p:extLst>
      <p:ext uri="{BB962C8B-B14F-4D97-AF65-F5344CB8AC3E}">
        <p14:creationId xmlns:p14="http://schemas.microsoft.com/office/powerpoint/2010/main" val="3721204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090031" y="135514"/>
            <a:ext cx="45007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Adding Lengths</a:t>
            </a:r>
          </a:p>
        </p:txBody>
      </p:sp>
      <p:sp>
        <p:nvSpPr>
          <p:cNvPr id="8" name="Rectangle 7">
            <a:extLst>
              <a:ext uri="{FF2B5EF4-FFF2-40B4-BE49-F238E27FC236}">
                <a16:creationId xmlns:a16="http://schemas.microsoft.com/office/drawing/2014/main" id="{860DFC27-56B5-4DC8-81FE-DC18ABC72E64}"/>
              </a:ext>
            </a:extLst>
          </p:cNvPr>
          <p:cNvSpPr/>
          <p:nvPr/>
        </p:nvSpPr>
        <p:spPr>
          <a:xfrm>
            <a:off x="-386733" y="4218521"/>
            <a:ext cx="380228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1. Draw your tens and ones to represent the pencil case.</a:t>
            </a:r>
          </a:p>
        </p:txBody>
      </p:sp>
      <p:sp>
        <p:nvSpPr>
          <p:cNvPr id="9" name="Rectangle 8">
            <a:extLst>
              <a:ext uri="{FF2B5EF4-FFF2-40B4-BE49-F238E27FC236}">
                <a16:creationId xmlns:a16="http://schemas.microsoft.com/office/drawing/2014/main" id="{860DFC27-56B5-4DC8-81FE-DC18ABC72E64}"/>
              </a:ext>
            </a:extLst>
          </p:cNvPr>
          <p:cNvSpPr/>
          <p:nvPr/>
        </p:nvSpPr>
        <p:spPr>
          <a:xfrm>
            <a:off x="849086" y="921091"/>
            <a:ext cx="10481618"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A pencil case is 24cm long and a sharpener is 3cm long. How long are the two items together?</a:t>
            </a:r>
          </a:p>
        </p:txBody>
      </p:sp>
      <p:cxnSp>
        <p:nvCxnSpPr>
          <p:cNvPr id="6" name="Straight Connector 5"/>
          <p:cNvCxnSpPr/>
          <p:nvPr/>
        </p:nvCxnSpPr>
        <p:spPr>
          <a:xfrm>
            <a:off x="1345042" y="4042130"/>
            <a:ext cx="714583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45042" y="374484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41833" y="3688666"/>
            <a:ext cx="1371600" cy="369332"/>
          </a:xfrm>
          <a:prstGeom prst="rect">
            <a:avLst/>
          </a:prstGeom>
          <a:noFill/>
        </p:spPr>
        <p:txBody>
          <a:bodyPr wrap="square" rtlCol="0">
            <a:spAutoFit/>
          </a:bodyPr>
          <a:lstStyle/>
          <a:p>
            <a:pPr algn="ctr"/>
            <a:r>
              <a:rPr lang="en-GB" dirty="0"/>
              <a:t>24cm</a:t>
            </a:r>
          </a:p>
        </p:txBody>
      </p:sp>
      <p:sp>
        <p:nvSpPr>
          <p:cNvPr id="16" name="TextBox 15"/>
          <p:cNvSpPr txBox="1"/>
          <p:nvPr/>
        </p:nvSpPr>
        <p:spPr>
          <a:xfrm>
            <a:off x="7119278" y="3699283"/>
            <a:ext cx="1371600" cy="369332"/>
          </a:xfrm>
          <a:prstGeom prst="rect">
            <a:avLst/>
          </a:prstGeom>
          <a:noFill/>
        </p:spPr>
        <p:txBody>
          <a:bodyPr wrap="square" rtlCol="0">
            <a:spAutoFit/>
          </a:bodyPr>
          <a:lstStyle/>
          <a:p>
            <a:pPr algn="ctr"/>
            <a:r>
              <a:rPr lang="en-GB" dirty="0"/>
              <a:t>3cm</a:t>
            </a:r>
          </a:p>
        </p:txBody>
      </p:sp>
      <p:sp>
        <p:nvSpPr>
          <p:cNvPr id="32" name="Rectangle 31">
            <a:extLst>
              <a:ext uri="{FF2B5EF4-FFF2-40B4-BE49-F238E27FC236}">
                <a16:creationId xmlns:a16="http://schemas.microsoft.com/office/drawing/2014/main" id="{860DFC27-56B5-4DC8-81FE-DC18ABC72E64}"/>
              </a:ext>
            </a:extLst>
          </p:cNvPr>
          <p:cNvSpPr/>
          <p:nvPr/>
        </p:nvSpPr>
        <p:spPr>
          <a:xfrm>
            <a:off x="3167156" y="6212772"/>
            <a:ext cx="5363608"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2. Draw your ones to represent the sharpener.</a:t>
            </a:r>
          </a:p>
        </p:txBody>
      </p:sp>
      <p:sp>
        <p:nvSpPr>
          <p:cNvPr id="33" name="TextBox 32"/>
          <p:cNvSpPr txBox="1"/>
          <p:nvPr/>
        </p:nvSpPr>
        <p:spPr>
          <a:xfrm>
            <a:off x="5788791" y="4225506"/>
            <a:ext cx="1154324" cy="707886"/>
          </a:xfrm>
          <a:prstGeom prst="rect">
            <a:avLst/>
          </a:prstGeom>
          <a:noFill/>
        </p:spPr>
        <p:txBody>
          <a:bodyPr wrap="square" rtlCol="0">
            <a:spAutoFit/>
          </a:bodyPr>
          <a:lstStyle/>
          <a:p>
            <a:r>
              <a:rPr lang="en-GB" sz="4000" b="1" dirty="0"/>
              <a:t>+</a:t>
            </a:r>
          </a:p>
        </p:txBody>
      </p:sp>
      <p:sp>
        <p:nvSpPr>
          <p:cNvPr id="34" name="TextBox 33"/>
          <p:cNvSpPr txBox="1"/>
          <p:nvPr/>
        </p:nvSpPr>
        <p:spPr>
          <a:xfrm>
            <a:off x="9821965" y="4188448"/>
            <a:ext cx="2240047" cy="707886"/>
          </a:xfrm>
          <a:prstGeom prst="rect">
            <a:avLst/>
          </a:prstGeom>
          <a:noFill/>
        </p:spPr>
        <p:txBody>
          <a:bodyPr wrap="square" rtlCol="0">
            <a:spAutoFit/>
          </a:bodyPr>
          <a:lstStyle/>
          <a:p>
            <a:r>
              <a:rPr lang="en-GB" sz="4000" b="1" dirty="0"/>
              <a:t>= </a:t>
            </a:r>
            <a:r>
              <a:rPr lang="en-GB" sz="4000" dirty="0">
                <a:ln w="0"/>
                <a:solidFill>
                  <a:schemeClr val="accent1"/>
                </a:solidFill>
                <a:effectLst>
                  <a:outerShdw blurRad="38100" dist="25400" dir="5400000" algn="ctr" rotWithShape="0">
                    <a:srgbClr val="6E747A">
                      <a:alpha val="43000"/>
                    </a:srgbClr>
                  </a:outerShdw>
                </a:effectLst>
              </a:rPr>
              <a:t>______</a:t>
            </a:r>
            <a:endParaRPr lang="en-GB" sz="4000" b="1" dirty="0"/>
          </a:p>
        </p:txBody>
      </p:sp>
      <p:cxnSp>
        <p:nvCxnSpPr>
          <p:cNvPr id="35" name="Straight Arrow Connector 34"/>
          <p:cNvCxnSpPr/>
          <p:nvPr/>
        </p:nvCxnSpPr>
        <p:spPr>
          <a:xfrm>
            <a:off x="2806845" y="4613238"/>
            <a:ext cx="88750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921715" y="5390051"/>
            <a:ext cx="210189" cy="836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9082551" y="5799465"/>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3. Count up your tens and ones and write your total here.</a:t>
            </a:r>
          </a:p>
        </p:txBody>
      </p:sp>
      <p:cxnSp>
        <p:nvCxnSpPr>
          <p:cNvPr id="40" name="Straight Arrow Connector 39"/>
          <p:cNvCxnSpPr/>
          <p:nvPr/>
        </p:nvCxnSpPr>
        <p:spPr>
          <a:xfrm flipH="1" flipV="1">
            <a:off x="10941989" y="4869198"/>
            <a:ext cx="264929" cy="8899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Explosion 1 10"/>
          <p:cNvSpPr/>
          <p:nvPr/>
        </p:nvSpPr>
        <p:spPr>
          <a:xfrm>
            <a:off x="9243095" y="1760041"/>
            <a:ext cx="3499754" cy="23165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60DFC27-56B5-4DC8-81FE-DC18ABC72E64}"/>
              </a:ext>
            </a:extLst>
          </p:cNvPr>
          <p:cNvSpPr/>
          <p:nvPr/>
        </p:nvSpPr>
        <p:spPr>
          <a:xfrm>
            <a:off x="9673333" y="2703821"/>
            <a:ext cx="2537309"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Don’t forget ‘cm’ !</a:t>
            </a:r>
          </a:p>
        </p:txBody>
      </p:sp>
      <p:cxnSp>
        <p:nvCxnSpPr>
          <p:cNvPr id="38" name="Straight Arrow Connector 37"/>
          <p:cNvCxnSpPr/>
          <p:nvPr/>
        </p:nvCxnSpPr>
        <p:spPr>
          <a:xfrm>
            <a:off x="10989785" y="3502797"/>
            <a:ext cx="12050" cy="5784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8490877" y="3761180"/>
            <a:ext cx="0" cy="28095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272339" y="1820034"/>
            <a:ext cx="5859565" cy="1897321"/>
          </a:xfrm>
          <a:prstGeom prst="rect">
            <a:avLst/>
          </a:prstGeom>
        </p:spPr>
      </p:pic>
      <p:pic>
        <p:nvPicPr>
          <p:cNvPr id="27" name="Picture 26"/>
          <p:cNvPicPr>
            <a:picLocks noChangeAspect="1"/>
          </p:cNvPicPr>
          <p:nvPr/>
        </p:nvPicPr>
        <p:blipFill>
          <a:blip r:embed="rId3"/>
          <a:stretch>
            <a:fillRect/>
          </a:stretch>
        </p:blipFill>
        <p:spPr>
          <a:xfrm rot="16200000">
            <a:off x="7288685" y="2523431"/>
            <a:ext cx="994952" cy="1416096"/>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8AD861DB-25F2-408B-A3CB-B33CBFF5BAA4}"/>
              </a:ext>
            </a:extLst>
          </p:cNvPr>
          <p:cNvPicPr>
            <a:picLocks noChangeAspect="1"/>
          </p:cNvPicPr>
          <p:nvPr/>
        </p:nvPicPr>
        <p:blipFill>
          <a:blip r:embed="rId4"/>
          <a:stretch>
            <a:fillRect/>
          </a:stretch>
        </p:blipFill>
        <p:spPr>
          <a:xfrm>
            <a:off x="10831239" y="46311"/>
            <a:ext cx="1276350" cy="971550"/>
          </a:xfrm>
          <a:prstGeom prst="rect">
            <a:avLst/>
          </a:prstGeom>
        </p:spPr>
      </p:pic>
    </p:spTree>
    <p:extLst>
      <p:ext uri="{BB962C8B-B14F-4D97-AF65-F5344CB8AC3E}">
        <p14:creationId xmlns:p14="http://schemas.microsoft.com/office/powerpoint/2010/main" val="104627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3704033" y="352115"/>
            <a:ext cx="114486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82498" y="2526818"/>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16825" y="3388858"/>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283255" y="4543498"/>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20143" y="4620973"/>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00805" y="4882583"/>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pic>
        <p:nvPicPr>
          <p:cNvPr id="3" name="Picture 3" descr="A drawing of a person&#10;&#10;Description automatically generated">
            <a:extLst>
              <a:ext uri="{FF2B5EF4-FFF2-40B4-BE49-F238E27FC236}">
                <a16:creationId xmlns:a16="http://schemas.microsoft.com/office/drawing/2014/main" id="{8E65041A-B8C9-4AA6-B6D8-C9A5C8FE1D0A}"/>
              </a:ext>
            </a:extLst>
          </p:cNvPr>
          <p:cNvPicPr>
            <a:picLocks noChangeAspect="1"/>
          </p:cNvPicPr>
          <p:nvPr/>
        </p:nvPicPr>
        <p:blipFill>
          <a:blip r:embed="rId3"/>
          <a:stretch>
            <a:fillRect/>
          </a:stretch>
        </p:blipFill>
        <p:spPr>
          <a:xfrm>
            <a:off x="10831239" y="92294"/>
            <a:ext cx="1276350" cy="971550"/>
          </a:xfrm>
          <a:prstGeom prst="rect">
            <a:avLst/>
          </a:prstGeom>
        </p:spPr>
      </p:pic>
    </p:spTree>
    <p:extLst>
      <p:ext uri="{BB962C8B-B14F-4D97-AF65-F5344CB8AC3E}">
        <p14:creationId xmlns:p14="http://schemas.microsoft.com/office/powerpoint/2010/main" val="18665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6808573" y="29782"/>
            <a:ext cx="286476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Your Turn</a:t>
            </a:r>
          </a:p>
        </p:txBody>
      </p:sp>
      <p:sp>
        <p:nvSpPr>
          <p:cNvPr id="8" name="Rectangle 7">
            <a:extLst>
              <a:ext uri="{FF2B5EF4-FFF2-40B4-BE49-F238E27FC236}">
                <a16:creationId xmlns:a16="http://schemas.microsoft.com/office/drawing/2014/main" id="{860DFC27-56B5-4DC8-81FE-DC18ABC72E64}"/>
              </a:ext>
            </a:extLst>
          </p:cNvPr>
          <p:cNvSpPr/>
          <p:nvPr/>
        </p:nvSpPr>
        <p:spPr>
          <a:xfrm>
            <a:off x="368560" y="3562533"/>
            <a:ext cx="3933044" cy="2677656"/>
          </a:xfrm>
          <a:prstGeom prst="rect">
            <a:avLst/>
          </a:prstGeom>
          <a:noFill/>
        </p:spPr>
        <p:txBody>
          <a:bodyPr wrap="square" lIns="91440" tIns="45720" rIns="91440" bIns="45720">
            <a:spAutoFit/>
          </a:bodyPr>
          <a:lstStyle/>
          <a:p>
            <a:pPr marL="457200" indent="-457200">
              <a:buAutoNum type="arabicPeriod"/>
            </a:pPr>
            <a:r>
              <a:rPr lang="en-US" sz="2400" dirty="0">
                <a:ln w="0"/>
                <a:effectLst>
                  <a:outerShdw blurRad="38100" dist="19050" dir="2700000" algn="tl" rotWithShape="0">
                    <a:schemeClr val="dk1">
                      <a:alpha val="40000"/>
                    </a:schemeClr>
                  </a:outerShdw>
                </a:effectLst>
              </a:rPr>
              <a:t>Book and a sharpener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Pencil case and a rubber =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Pencil and a pen = </a:t>
            </a:r>
          </a:p>
          <a:p>
            <a:pPr marL="457200" indent="-457200">
              <a:buAutoNum type="arabicPeriod"/>
            </a:pPr>
            <a:endParaRPr lang="en-US" sz="2400" dirty="0">
              <a:ln w="0"/>
              <a:effectLst>
                <a:outerShdw blurRad="38100" dist="19050" dir="2700000" algn="tl" rotWithShape="0">
                  <a:schemeClr val="dk1">
                    <a:alpha val="40000"/>
                  </a:schemeClr>
                </a:outerShdw>
              </a:effectLst>
            </a:endParaRPr>
          </a:p>
          <a:p>
            <a:pPr marL="457200" indent="-457200">
              <a:buAutoNum type="arabicPeriod"/>
            </a:pPr>
            <a:r>
              <a:rPr lang="en-US" sz="2400" dirty="0">
                <a:ln w="0"/>
                <a:effectLst>
                  <a:outerShdw blurRad="38100" dist="19050" dir="2700000" algn="tl" rotWithShape="0">
                    <a:schemeClr val="dk1">
                      <a:alpha val="40000"/>
                    </a:schemeClr>
                  </a:outerShdw>
                </a:effectLst>
              </a:rPr>
              <a:t>Highlighter and a book =  </a:t>
            </a:r>
          </a:p>
        </p:txBody>
      </p:sp>
      <p:sp>
        <p:nvSpPr>
          <p:cNvPr id="9" name="Rectangle 8">
            <a:extLst>
              <a:ext uri="{FF2B5EF4-FFF2-40B4-BE49-F238E27FC236}">
                <a16:creationId xmlns:a16="http://schemas.microsoft.com/office/drawing/2014/main" id="{860DFC27-56B5-4DC8-81FE-DC18ABC72E64}"/>
              </a:ext>
            </a:extLst>
          </p:cNvPr>
          <p:cNvSpPr/>
          <p:nvPr/>
        </p:nvSpPr>
        <p:spPr>
          <a:xfrm>
            <a:off x="5643154" y="921091"/>
            <a:ext cx="568754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Using the key to know the lengths, find the total length of the different objects.</a:t>
            </a:r>
          </a:p>
        </p:txBody>
      </p:sp>
      <p:sp>
        <p:nvSpPr>
          <p:cNvPr id="4" name="TextBox 3"/>
          <p:cNvSpPr txBox="1"/>
          <p:nvPr/>
        </p:nvSpPr>
        <p:spPr>
          <a:xfrm>
            <a:off x="93554" y="96571"/>
            <a:ext cx="5470769" cy="2554545"/>
          </a:xfrm>
          <a:prstGeom prst="rect">
            <a:avLst/>
          </a:prstGeom>
          <a:noFill/>
          <a:ln w="38100">
            <a:solidFill>
              <a:schemeClr val="accent1"/>
            </a:solidFill>
          </a:ln>
        </p:spPr>
        <p:txBody>
          <a:bodyPr wrap="square" rtlCol="0">
            <a:spAutoFit/>
          </a:bodyPr>
          <a:lstStyle/>
          <a:p>
            <a:pPr algn="ctr"/>
            <a:r>
              <a:rPr lang="en-GB" sz="2000" b="1" u="sng" dirty="0"/>
              <a:t>Key</a:t>
            </a:r>
          </a:p>
          <a:p>
            <a:pPr algn="ctr"/>
            <a:r>
              <a:rPr lang="en-GB" sz="2000" dirty="0"/>
              <a:t>Pen  10cm</a:t>
            </a:r>
          </a:p>
          <a:p>
            <a:pPr algn="ctr"/>
            <a:r>
              <a:rPr lang="en-GB" sz="2000" dirty="0"/>
              <a:t>Rubber  5cm</a:t>
            </a:r>
          </a:p>
          <a:p>
            <a:pPr algn="ctr"/>
            <a:r>
              <a:rPr lang="en-GB" sz="2000" dirty="0"/>
              <a:t>Sharpener  3cm</a:t>
            </a:r>
          </a:p>
          <a:p>
            <a:pPr algn="ctr"/>
            <a:r>
              <a:rPr lang="en-GB" sz="2000" dirty="0"/>
              <a:t>Book  20cm</a:t>
            </a:r>
          </a:p>
          <a:p>
            <a:pPr algn="ctr"/>
            <a:r>
              <a:rPr lang="en-GB" sz="2000" dirty="0"/>
              <a:t>Pencil Case  24cm</a:t>
            </a:r>
          </a:p>
          <a:p>
            <a:pPr algn="ctr"/>
            <a:r>
              <a:rPr lang="en-GB" sz="2000" dirty="0"/>
              <a:t>Highlighter  7cm</a:t>
            </a:r>
          </a:p>
          <a:p>
            <a:pPr algn="ctr"/>
            <a:r>
              <a:rPr lang="en-GB" sz="2000" dirty="0"/>
              <a:t>Pencil  13cm</a:t>
            </a:r>
            <a:endParaRPr lang="en-GB" dirty="0"/>
          </a:p>
        </p:txBody>
      </p:sp>
      <p:pic>
        <p:nvPicPr>
          <p:cNvPr id="27" name="Picture 26"/>
          <p:cNvPicPr>
            <a:picLocks noChangeAspect="1"/>
          </p:cNvPicPr>
          <p:nvPr/>
        </p:nvPicPr>
        <p:blipFill>
          <a:blip r:embed="rId2"/>
          <a:stretch>
            <a:fillRect/>
          </a:stretch>
        </p:blipFill>
        <p:spPr>
          <a:xfrm rot="16200000">
            <a:off x="3856957" y="1020690"/>
            <a:ext cx="319580" cy="454852"/>
          </a:xfrm>
          <a:prstGeom prst="rect">
            <a:avLst/>
          </a:prstGeom>
        </p:spPr>
      </p:pic>
      <p:pic>
        <p:nvPicPr>
          <p:cNvPr id="24" name="Picture 23"/>
          <p:cNvPicPr>
            <a:picLocks noChangeAspect="1"/>
          </p:cNvPicPr>
          <p:nvPr/>
        </p:nvPicPr>
        <p:blipFill>
          <a:blip r:embed="rId3"/>
          <a:stretch>
            <a:fillRect/>
          </a:stretch>
        </p:blipFill>
        <p:spPr>
          <a:xfrm>
            <a:off x="3669964" y="814767"/>
            <a:ext cx="631640" cy="236614"/>
          </a:xfrm>
          <a:prstGeom prst="rect">
            <a:avLst/>
          </a:prstGeom>
        </p:spPr>
      </p:pic>
      <p:pic>
        <p:nvPicPr>
          <p:cNvPr id="25" name="Picture 24"/>
          <p:cNvPicPr>
            <a:picLocks noChangeAspect="1"/>
          </p:cNvPicPr>
          <p:nvPr/>
        </p:nvPicPr>
        <p:blipFill>
          <a:blip r:embed="rId4"/>
          <a:stretch>
            <a:fillRect/>
          </a:stretch>
        </p:blipFill>
        <p:spPr>
          <a:xfrm>
            <a:off x="3541164" y="583137"/>
            <a:ext cx="866228" cy="100240"/>
          </a:xfrm>
          <a:prstGeom prst="rect">
            <a:avLst/>
          </a:prstGeom>
        </p:spPr>
      </p:pic>
      <p:pic>
        <p:nvPicPr>
          <p:cNvPr id="26" name="Picture 25"/>
          <p:cNvPicPr>
            <a:picLocks noChangeAspect="1"/>
          </p:cNvPicPr>
          <p:nvPr/>
        </p:nvPicPr>
        <p:blipFill>
          <a:blip r:embed="rId5"/>
          <a:stretch>
            <a:fillRect/>
          </a:stretch>
        </p:blipFill>
        <p:spPr>
          <a:xfrm flipV="1">
            <a:off x="3574205" y="1493879"/>
            <a:ext cx="1802799" cy="130053"/>
          </a:xfrm>
          <a:prstGeom prst="rect">
            <a:avLst/>
          </a:prstGeom>
        </p:spPr>
      </p:pic>
      <p:pic>
        <p:nvPicPr>
          <p:cNvPr id="28" name="Picture 27"/>
          <p:cNvPicPr>
            <a:picLocks noChangeAspect="1"/>
          </p:cNvPicPr>
          <p:nvPr/>
        </p:nvPicPr>
        <p:blipFill>
          <a:blip r:embed="rId6"/>
          <a:stretch>
            <a:fillRect/>
          </a:stretch>
        </p:blipFill>
        <p:spPr>
          <a:xfrm>
            <a:off x="3831372" y="1697820"/>
            <a:ext cx="1596177" cy="316953"/>
          </a:xfrm>
          <a:prstGeom prst="rect">
            <a:avLst/>
          </a:prstGeom>
        </p:spPr>
      </p:pic>
      <p:pic>
        <p:nvPicPr>
          <p:cNvPr id="7" name="Picture 6"/>
          <p:cNvPicPr>
            <a:picLocks noChangeAspect="1"/>
          </p:cNvPicPr>
          <p:nvPr/>
        </p:nvPicPr>
        <p:blipFill>
          <a:blip r:embed="rId7"/>
          <a:stretch>
            <a:fillRect/>
          </a:stretch>
        </p:blipFill>
        <p:spPr>
          <a:xfrm rot="16200000">
            <a:off x="4045042" y="1750418"/>
            <a:ext cx="231551" cy="836865"/>
          </a:xfrm>
          <a:prstGeom prst="rect">
            <a:avLst/>
          </a:prstGeom>
        </p:spPr>
      </p:pic>
      <p:pic>
        <p:nvPicPr>
          <p:cNvPr id="10" name="Picture 9"/>
          <p:cNvPicPr>
            <a:picLocks noChangeAspect="1"/>
          </p:cNvPicPr>
          <p:nvPr/>
        </p:nvPicPr>
        <p:blipFill>
          <a:blip r:embed="rId8"/>
          <a:stretch>
            <a:fillRect/>
          </a:stretch>
        </p:blipFill>
        <p:spPr>
          <a:xfrm flipV="1">
            <a:off x="3574205" y="2370599"/>
            <a:ext cx="1575979" cy="159078"/>
          </a:xfrm>
          <a:prstGeom prst="rect">
            <a:avLst/>
          </a:prstGeom>
        </p:spPr>
      </p:pic>
      <p:sp>
        <p:nvSpPr>
          <p:cNvPr id="30" name="Rectangle 29">
            <a:extLst>
              <a:ext uri="{FF2B5EF4-FFF2-40B4-BE49-F238E27FC236}">
                <a16:creationId xmlns:a16="http://schemas.microsoft.com/office/drawing/2014/main" id="{860DFC27-56B5-4DC8-81FE-DC18ABC72E64}"/>
              </a:ext>
            </a:extLst>
          </p:cNvPr>
          <p:cNvSpPr/>
          <p:nvPr/>
        </p:nvSpPr>
        <p:spPr>
          <a:xfrm>
            <a:off x="6089331" y="3562533"/>
            <a:ext cx="5837057" cy="2677656"/>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5.    Highlighter, sharpener and a pen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6.    Pencil case and a book =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7.    3 sharpeners and a pen = </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8.    2 books and a pencil =</a:t>
            </a:r>
          </a:p>
        </p:txBody>
      </p:sp>
      <p:sp>
        <p:nvSpPr>
          <p:cNvPr id="14" name="Explosion 1 13"/>
          <p:cNvSpPr/>
          <p:nvPr/>
        </p:nvSpPr>
        <p:spPr>
          <a:xfrm>
            <a:off x="7511143" y="1570731"/>
            <a:ext cx="5029200" cy="15997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60DFC27-56B5-4DC8-81FE-DC18ABC72E64}"/>
              </a:ext>
            </a:extLst>
          </p:cNvPr>
          <p:cNvSpPr/>
          <p:nvPr/>
        </p:nvSpPr>
        <p:spPr>
          <a:xfrm>
            <a:off x="8436804" y="2022618"/>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You can draw your tens and ones to help you …</a:t>
            </a:r>
          </a:p>
        </p:txBody>
      </p:sp>
      <p:pic>
        <p:nvPicPr>
          <p:cNvPr id="2" name="Picture 4" descr="A picture containing diagram&#10;&#10;Description automatically generated">
            <a:extLst>
              <a:ext uri="{FF2B5EF4-FFF2-40B4-BE49-F238E27FC236}">
                <a16:creationId xmlns:a16="http://schemas.microsoft.com/office/drawing/2014/main" id="{EEDD1CB9-09E1-49EB-B256-B99B4D2DBBB9}"/>
              </a:ext>
            </a:extLst>
          </p:cNvPr>
          <p:cNvPicPr>
            <a:picLocks noChangeAspect="1"/>
          </p:cNvPicPr>
          <p:nvPr/>
        </p:nvPicPr>
        <p:blipFill>
          <a:blip r:embed="rId9"/>
          <a:stretch>
            <a:fillRect/>
          </a:stretch>
        </p:blipFill>
        <p:spPr>
          <a:xfrm>
            <a:off x="10864083" y="31367"/>
            <a:ext cx="1276350" cy="962025"/>
          </a:xfrm>
          <a:prstGeom prst="rect">
            <a:avLst/>
          </a:prstGeom>
        </p:spPr>
      </p:pic>
    </p:spTree>
    <p:extLst>
      <p:ext uri="{BB962C8B-B14F-4D97-AF65-F5344CB8AC3E}">
        <p14:creationId xmlns:p14="http://schemas.microsoft.com/office/powerpoint/2010/main" val="244365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128056" y="-88325"/>
            <a:ext cx="392254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Practical Task</a:t>
            </a:r>
          </a:p>
        </p:txBody>
      </p:sp>
      <p:sp>
        <p:nvSpPr>
          <p:cNvPr id="9" name="Rectangle 8">
            <a:extLst>
              <a:ext uri="{FF2B5EF4-FFF2-40B4-BE49-F238E27FC236}">
                <a16:creationId xmlns:a16="http://schemas.microsoft.com/office/drawing/2014/main" id="{860DFC27-56B5-4DC8-81FE-DC18ABC72E64}"/>
              </a:ext>
            </a:extLst>
          </p:cNvPr>
          <p:cNvSpPr/>
          <p:nvPr/>
        </p:nvSpPr>
        <p:spPr>
          <a:xfrm>
            <a:off x="600892" y="646768"/>
            <a:ext cx="10020364"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Choose 6 things in your house that you can measure in cm’s. Measure them accurately with a ruler and record (write down) how long they are. </a:t>
            </a:r>
          </a:p>
        </p:txBody>
      </p:sp>
      <p:sp>
        <p:nvSpPr>
          <p:cNvPr id="14" name="Explosion 1 13"/>
          <p:cNvSpPr/>
          <p:nvPr/>
        </p:nvSpPr>
        <p:spPr>
          <a:xfrm>
            <a:off x="-1101520" y="3502433"/>
            <a:ext cx="5029200" cy="15997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60DFC27-56B5-4DC8-81FE-DC18ABC72E64}"/>
              </a:ext>
            </a:extLst>
          </p:cNvPr>
          <p:cNvSpPr/>
          <p:nvPr/>
        </p:nvSpPr>
        <p:spPr>
          <a:xfrm>
            <a:off x="-154487" y="3979134"/>
            <a:ext cx="3099499"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You can draw your tens and ones to help you …</a:t>
            </a:r>
          </a:p>
        </p:txBody>
      </p:sp>
      <p:sp>
        <p:nvSpPr>
          <p:cNvPr id="16" name="Rectangle 15">
            <a:extLst>
              <a:ext uri="{FF2B5EF4-FFF2-40B4-BE49-F238E27FC236}">
                <a16:creationId xmlns:a16="http://schemas.microsoft.com/office/drawing/2014/main" id="{860DFC27-56B5-4DC8-81FE-DC18ABC72E64}"/>
              </a:ext>
            </a:extLst>
          </p:cNvPr>
          <p:cNvSpPr/>
          <p:nvPr/>
        </p:nvSpPr>
        <p:spPr>
          <a:xfrm>
            <a:off x="708953" y="3364729"/>
            <a:ext cx="10729812"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Add some of your objects together to find their total length, e.g. </a:t>
            </a:r>
          </a:p>
        </p:txBody>
      </p:sp>
      <p:sp>
        <p:nvSpPr>
          <p:cNvPr id="17" name="Rectangle 16">
            <a:extLst>
              <a:ext uri="{FF2B5EF4-FFF2-40B4-BE49-F238E27FC236}">
                <a16:creationId xmlns:a16="http://schemas.microsoft.com/office/drawing/2014/main" id="{860DFC27-56B5-4DC8-81FE-DC18ABC72E64}"/>
              </a:ext>
            </a:extLst>
          </p:cNvPr>
          <p:cNvSpPr/>
          <p:nvPr/>
        </p:nvSpPr>
        <p:spPr>
          <a:xfrm>
            <a:off x="2785522" y="1629405"/>
            <a:ext cx="657667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For example:</a:t>
            </a:r>
          </a:p>
        </p:txBody>
      </p:sp>
      <p:pic>
        <p:nvPicPr>
          <p:cNvPr id="2" name="Picture 1"/>
          <p:cNvPicPr>
            <a:picLocks noChangeAspect="1"/>
          </p:cNvPicPr>
          <p:nvPr/>
        </p:nvPicPr>
        <p:blipFill>
          <a:blip r:embed="rId2"/>
          <a:stretch>
            <a:fillRect/>
          </a:stretch>
        </p:blipFill>
        <p:spPr>
          <a:xfrm rot="16200000">
            <a:off x="3100406" y="1525419"/>
            <a:ext cx="1339096" cy="1706200"/>
          </a:xfrm>
          <a:prstGeom prst="rect">
            <a:avLst/>
          </a:prstGeom>
        </p:spPr>
      </p:pic>
      <p:pic>
        <p:nvPicPr>
          <p:cNvPr id="3" name="Picture 2"/>
          <p:cNvPicPr>
            <a:picLocks noChangeAspect="1"/>
          </p:cNvPicPr>
          <p:nvPr/>
        </p:nvPicPr>
        <p:blipFill>
          <a:blip r:embed="rId3"/>
          <a:stretch>
            <a:fillRect/>
          </a:stretch>
        </p:blipFill>
        <p:spPr>
          <a:xfrm>
            <a:off x="4767961" y="2127073"/>
            <a:ext cx="2447925" cy="923925"/>
          </a:xfrm>
          <a:prstGeom prst="rect">
            <a:avLst/>
          </a:prstGeom>
        </p:spPr>
      </p:pic>
      <p:pic>
        <p:nvPicPr>
          <p:cNvPr id="6" name="Picture 5"/>
          <p:cNvPicPr>
            <a:picLocks noChangeAspect="1"/>
          </p:cNvPicPr>
          <p:nvPr/>
        </p:nvPicPr>
        <p:blipFill>
          <a:blip r:embed="rId4"/>
          <a:stretch>
            <a:fillRect/>
          </a:stretch>
        </p:blipFill>
        <p:spPr>
          <a:xfrm>
            <a:off x="7360793" y="1985484"/>
            <a:ext cx="2304098" cy="1075946"/>
          </a:xfrm>
          <a:prstGeom prst="rect">
            <a:avLst/>
          </a:prstGeom>
        </p:spPr>
      </p:pic>
      <p:pic>
        <p:nvPicPr>
          <p:cNvPr id="21" name="Picture 20"/>
          <p:cNvPicPr>
            <a:picLocks noChangeAspect="1"/>
          </p:cNvPicPr>
          <p:nvPr/>
        </p:nvPicPr>
        <p:blipFill>
          <a:blip r:embed="rId2"/>
          <a:stretch>
            <a:fillRect/>
          </a:stretch>
        </p:blipFill>
        <p:spPr>
          <a:xfrm rot="16200000">
            <a:off x="3266592" y="3685007"/>
            <a:ext cx="849740" cy="1082691"/>
          </a:xfrm>
          <a:prstGeom prst="rect">
            <a:avLst/>
          </a:prstGeom>
        </p:spPr>
      </p:pic>
      <p:sp>
        <p:nvSpPr>
          <p:cNvPr id="22" name="TextBox 21"/>
          <p:cNvSpPr txBox="1"/>
          <p:nvPr/>
        </p:nvSpPr>
        <p:spPr>
          <a:xfrm>
            <a:off x="4328688" y="3879292"/>
            <a:ext cx="1154324" cy="707886"/>
          </a:xfrm>
          <a:prstGeom prst="rect">
            <a:avLst/>
          </a:prstGeom>
          <a:noFill/>
        </p:spPr>
        <p:txBody>
          <a:bodyPr wrap="square" rtlCol="0">
            <a:spAutoFit/>
          </a:bodyPr>
          <a:lstStyle/>
          <a:p>
            <a:r>
              <a:rPr lang="en-GB" sz="4000" b="1" dirty="0"/>
              <a:t>+</a:t>
            </a:r>
          </a:p>
        </p:txBody>
      </p:sp>
      <p:pic>
        <p:nvPicPr>
          <p:cNvPr id="23" name="Picture 22"/>
          <p:cNvPicPr>
            <a:picLocks noChangeAspect="1"/>
          </p:cNvPicPr>
          <p:nvPr/>
        </p:nvPicPr>
        <p:blipFill>
          <a:blip r:embed="rId4"/>
          <a:stretch>
            <a:fillRect/>
          </a:stretch>
        </p:blipFill>
        <p:spPr>
          <a:xfrm>
            <a:off x="4863255" y="3817542"/>
            <a:ext cx="1750902" cy="817620"/>
          </a:xfrm>
          <a:prstGeom prst="rect">
            <a:avLst/>
          </a:prstGeom>
        </p:spPr>
      </p:pic>
      <p:sp>
        <p:nvSpPr>
          <p:cNvPr id="29" name="TextBox 28"/>
          <p:cNvSpPr txBox="1"/>
          <p:nvPr/>
        </p:nvSpPr>
        <p:spPr>
          <a:xfrm>
            <a:off x="6783631" y="3860166"/>
            <a:ext cx="1154324" cy="707886"/>
          </a:xfrm>
          <a:prstGeom prst="rect">
            <a:avLst/>
          </a:prstGeom>
          <a:noFill/>
        </p:spPr>
        <p:txBody>
          <a:bodyPr wrap="square" rtlCol="0">
            <a:spAutoFit/>
          </a:bodyPr>
          <a:lstStyle/>
          <a:p>
            <a:r>
              <a:rPr lang="en-GB" sz="4000" b="1" dirty="0"/>
              <a:t>=</a:t>
            </a:r>
          </a:p>
        </p:txBody>
      </p:sp>
      <p:cxnSp>
        <p:nvCxnSpPr>
          <p:cNvPr id="12" name="Straight Connector 11"/>
          <p:cNvCxnSpPr/>
          <p:nvPr/>
        </p:nvCxnSpPr>
        <p:spPr>
          <a:xfrm>
            <a:off x="7585647" y="4556452"/>
            <a:ext cx="177654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a:xfrm rot="1048400">
            <a:off x="9748888" y="3406403"/>
            <a:ext cx="2705476" cy="1573773"/>
          </a:xfrm>
          <a:prstGeom prst="wedgeRectCallou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rot="1044328">
            <a:off x="10001485" y="3593125"/>
            <a:ext cx="2129246" cy="1200329"/>
          </a:xfrm>
          <a:prstGeom prst="rect">
            <a:avLst/>
          </a:prstGeom>
          <a:noFill/>
        </p:spPr>
        <p:txBody>
          <a:bodyPr wrap="square" rtlCol="0">
            <a:spAutoFit/>
          </a:bodyPr>
          <a:lstStyle/>
          <a:p>
            <a:pPr algn="ctr"/>
            <a:r>
              <a:rPr lang="en-GB" dirty="0"/>
              <a:t>Create 6 addition sums to find different total lengths…</a:t>
            </a:r>
          </a:p>
        </p:txBody>
      </p:sp>
      <p:pic>
        <p:nvPicPr>
          <p:cNvPr id="31" name="Picture 30"/>
          <p:cNvPicPr>
            <a:picLocks noChangeAspect="1"/>
          </p:cNvPicPr>
          <p:nvPr/>
        </p:nvPicPr>
        <p:blipFill>
          <a:blip r:embed="rId5"/>
          <a:stretch>
            <a:fillRect/>
          </a:stretch>
        </p:blipFill>
        <p:spPr>
          <a:xfrm>
            <a:off x="1147161" y="5239872"/>
            <a:ext cx="700768" cy="1284741"/>
          </a:xfrm>
          <a:prstGeom prst="rect">
            <a:avLst/>
          </a:prstGeom>
        </p:spPr>
      </p:pic>
      <p:sp>
        <p:nvSpPr>
          <p:cNvPr id="32" name="Rectangle 31">
            <a:extLst>
              <a:ext uri="{FF2B5EF4-FFF2-40B4-BE49-F238E27FC236}">
                <a16:creationId xmlns:a16="http://schemas.microsoft.com/office/drawing/2014/main" id="{9ACA1241-448F-42BF-AA2B-BA8E7EFA6EB5}"/>
              </a:ext>
            </a:extLst>
          </p:cNvPr>
          <p:cNvSpPr/>
          <p:nvPr/>
        </p:nvSpPr>
        <p:spPr>
          <a:xfrm>
            <a:off x="1847929" y="5774914"/>
            <a:ext cx="8303426" cy="707886"/>
          </a:xfrm>
          <a:prstGeom prst="rect">
            <a:avLst/>
          </a:prstGeom>
          <a:noFill/>
        </p:spPr>
        <p:txBody>
          <a:bodyPr wrap="square" lIns="91440" tIns="45720" rIns="91440" bIns="45720">
            <a:spAutoFit/>
          </a:bodyPr>
          <a:lstStyle/>
          <a:p>
            <a:pPr algn="ctr"/>
            <a:r>
              <a:rPr lang="en-US" sz="20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2000" dirty="0">
                <a:ln w="0"/>
                <a:solidFill>
                  <a:schemeClr val="bg1"/>
                </a:solidFill>
                <a:effectLst>
                  <a:outerShdw blurRad="38100" dist="19050" dir="2700000" algn="tl" rotWithShape="0">
                    <a:schemeClr val="dk1">
                      <a:alpha val="40000"/>
                    </a:schemeClr>
                  </a:outerShdw>
                </a:effectLst>
                <a:hlinkClick r:id="rId6"/>
              </a:rPr>
              <a:t>pioneerspupils@gmail.com</a:t>
            </a:r>
            <a:r>
              <a:rPr lang="en-US" sz="2000" dirty="0">
                <a:ln w="0"/>
                <a:solidFill>
                  <a:schemeClr val="bg1"/>
                </a:solidFill>
                <a:effectLst>
                  <a:outerShdw blurRad="38100" dist="19050" dir="2700000" algn="tl" rotWithShape="0">
                    <a:schemeClr val="dk1">
                      <a:alpha val="40000"/>
                    </a:schemeClr>
                  </a:outerShdw>
                </a:effectLst>
              </a:rPr>
              <a:t>      so that you can be in our weekly Facebook post!</a:t>
            </a:r>
          </a:p>
        </p:txBody>
      </p:sp>
      <p:pic>
        <p:nvPicPr>
          <p:cNvPr id="33" name="Picture 32"/>
          <p:cNvPicPr>
            <a:picLocks noChangeAspect="1"/>
          </p:cNvPicPr>
          <p:nvPr/>
        </p:nvPicPr>
        <p:blipFill>
          <a:blip r:embed="rId7"/>
          <a:stretch>
            <a:fillRect/>
          </a:stretch>
        </p:blipFill>
        <p:spPr>
          <a:xfrm>
            <a:off x="10151355" y="5714481"/>
            <a:ext cx="773621" cy="775314"/>
          </a:xfrm>
          <a:prstGeom prst="rect">
            <a:avLst/>
          </a:prstGeom>
        </p:spPr>
      </p:pic>
      <p:pic>
        <p:nvPicPr>
          <p:cNvPr id="4" name="Picture 4" descr="A picture containing diagram&#10;&#10;Description automatically generated">
            <a:extLst>
              <a:ext uri="{FF2B5EF4-FFF2-40B4-BE49-F238E27FC236}">
                <a16:creationId xmlns:a16="http://schemas.microsoft.com/office/drawing/2014/main" id="{2FD6F1C2-B1DF-4085-A3F1-93AA15AC2F69}"/>
              </a:ext>
            </a:extLst>
          </p:cNvPr>
          <p:cNvPicPr>
            <a:picLocks noChangeAspect="1"/>
          </p:cNvPicPr>
          <p:nvPr/>
        </p:nvPicPr>
        <p:blipFill>
          <a:blip r:embed="rId8"/>
          <a:stretch>
            <a:fillRect/>
          </a:stretch>
        </p:blipFill>
        <p:spPr>
          <a:xfrm>
            <a:off x="10870652" y="44506"/>
            <a:ext cx="1276350" cy="962025"/>
          </a:xfrm>
          <a:prstGeom prst="rect">
            <a:avLst/>
          </a:prstGeom>
        </p:spPr>
      </p:pic>
    </p:spTree>
    <p:extLst>
      <p:ext uri="{BB962C8B-B14F-4D97-AF65-F5344CB8AC3E}">
        <p14:creationId xmlns:p14="http://schemas.microsoft.com/office/powerpoint/2010/main" val="489614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3499627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4297679" y="-15837"/>
            <a:ext cx="3461657"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pic>
        <p:nvPicPr>
          <p:cNvPr id="2" name="Picture 1"/>
          <p:cNvPicPr>
            <a:picLocks noChangeAspect="1"/>
          </p:cNvPicPr>
          <p:nvPr/>
        </p:nvPicPr>
        <p:blipFill>
          <a:blip r:embed="rId2"/>
          <a:stretch>
            <a:fillRect/>
          </a:stretch>
        </p:blipFill>
        <p:spPr>
          <a:xfrm>
            <a:off x="116068" y="789664"/>
            <a:ext cx="4677999" cy="3050869"/>
          </a:xfrm>
          <a:prstGeom prst="rect">
            <a:avLst/>
          </a:prstGeom>
          <a:ln w="38100">
            <a:solidFill>
              <a:schemeClr val="accent1">
                <a:lumMod val="75000"/>
              </a:schemeClr>
            </a:solidFill>
          </a:ln>
        </p:spPr>
      </p:pic>
      <p:pic>
        <p:nvPicPr>
          <p:cNvPr id="5" name="Picture 4"/>
          <p:cNvPicPr>
            <a:picLocks noChangeAspect="1"/>
          </p:cNvPicPr>
          <p:nvPr/>
        </p:nvPicPr>
        <p:blipFill>
          <a:blip r:embed="rId3"/>
          <a:stretch>
            <a:fillRect/>
          </a:stretch>
        </p:blipFill>
        <p:spPr>
          <a:xfrm>
            <a:off x="7353547" y="1244610"/>
            <a:ext cx="4405720" cy="3089546"/>
          </a:xfrm>
          <a:prstGeom prst="rect">
            <a:avLst/>
          </a:prstGeom>
          <a:ln w="38100">
            <a:solidFill>
              <a:schemeClr val="accent1">
                <a:lumMod val="75000"/>
              </a:schemeClr>
            </a:solidFill>
          </a:ln>
        </p:spPr>
      </p:pic>
      <p:pic>
        <p:nvPicPr>
          <p:cNvPr id="3" name="Picture 2"/>
          <p:cNvPicPr>
            <a:picLocks noChangeAspect="1"/>
          </p:cNvPicPr>
          <p:nvPr/>
        </p:nvPicPr>
        <p:blipFill>
          <a:blip r:embed="rId4"/>
          <a:stretch>
            <a:fillRect/>
          </a:stretch>
        </p:blipFill>
        <p:spPr>
          <a:xfrm>
            <a:off x="4548050" y="3769450"/>
            <a:ext cx="4439195" cy="2933040"/>
          </a:xfrm>
          <a:prstGeom prst="rect">
            <a:avLst/>
          </a:prstGeom>
          <a:ln w="38100">
            <a:solidFill>
              <a:schemeClr val="accent1">
                <a:lumMod val="75000"/>
              </a:schemeClr>
            </a:solidFill>
          </a:ln>
        </p:spPr>
      </p:pic>
      <p:pic>
        <p:nvPicPr>
          <p:cNvPr id="7" name="Picture 4" descr="A picture containing diagram&#10;&#10;Description automatically generated">
            <a:extLst>
              <a:ext uri="{FF2B5EF4-FFF2-40B4-BE49-F238E27FC236}">
                <a16:creationId xmlns:a16="http://schemas.microsoft.com/office/drawing/2014/main" id="{7C2DA508-8965-422B-8D16-49587F0459CF}"/>
              </a:ext>
            </a:extLst>
          </p:cNvPr>
          <p:cNvPicPr>
            <a:picLocks noChangeAspect="1"/>
          </p:cNvPicPr>
          <p:nvPr/>
        </p:nvPicPr>
        <p:blipFill>
          <a:blip r:embed="rId5"/>
          <a:stretch>
            <a:fillRect/>
          </a:stretch>
        </p:blipFill>
        <p:spPr>
          <a:xfrm>
            <a:off x="10791133" y="73547"/>
            <a:ext cx="1276350" cy="962025"/>
          </a:xfrm>
          <a:prstGeom prst="rect">
            <a:avLst/>
          </a:prstGeom>
        </p:spPr>
      </p:pic>
    </p:spTree>
    <p:extLst>
      <p:ext uri="{BB962C8B-B14F-4D97-AF65-F5344CB8AC3E}">
        <p14:creationId xmlns:p14="http://schemas.microsoft.com/office/powerpoint/2010/main" val="342030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704263" y="146331"/>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sp>
        <p:nvSpPr>
          <p:cNvPr id="12" name="TextBox 11">
            <a:extLst>
              <a:ext uri="{FF2B5EF4-FFF2-40B4-BE49-F238E27FC236}">
                <a16:creationId xmlns:a16="http://schemas.microsoft.com/office/drawing/2014/main" id="{65E0EB96-74EB-4776-A020-60A830657FAD}"/>
              </a:ext>
            </a:extLst>
          </p:cNvPr>
          <p:cNvSpPr txBox="1"/>
          <p:nvPr/>
        </p:nvSpPr>
        <p:spPr>
          <a:xfrm>
            <a:off x="699551" y="4693367"/>
            <a:ext cx="4601654" cy="1646605"/>
          </a:xfrm>
          <a:prstGeom prst="rect">
            <a:avLst/>
          </a:prstGeom>
          <a:noFill/>
        </p:spPr>
        <p:txBody>
          <a:bodyPr wrap="square" rtlCol="0">
            <a:spAutoFit/>
          </a:bodyPr>
          <a:lstStyle/>
          <a:p>
            <a:pPr>
              <a:spcAft>
                <a:spcPts val="600"/>
              </a:spcAft>
            </a:pPr>
            <a:r>
              <a:rPr lang="en-GB" sz="2400" dirty="0"/>
              <a:t>____________________________</a:t>
            </a:r>
          </a:p>
          <a:p>
            <a:pPr>
              <a:spcAft>
                <a:spcPts val="600"/>
              </a:spcAft>
            </a:pPr>
            <a:r>
              <a:rPr lang="en-GB" sz="2400" dirty="0"/>
              <a:t>____________________________________________________________________________________</a:t>
            </a:r>
          </a:p>
        </p:txBody>
      </p:sp>
      <p:pic>
        <p:nvPicPr>
          <p:cNvPr id="2" name="Picture 1"/>
          <p:cNvPicPr>
            <a:picLocks noChangeAspect="1"/>
          </p:cNvPicPr>
          <p:nvPr/>
        </p:nvPicPr>
        <p:blipFill>
          <a:blip r:embed="rId2"/>
          <a:stretch>
            <a:fillRect/>
          </a:stretch>
        </p:blipFill>
        <p:spPr>
          <a:xfrm>
            <a:off x="699551" y="1223316"/>
            <a:ext cx="4512529" cy="3162740"/>
          </a:xfrm>
          <a:prstGeom prst="rect">
            <a:avLst/>
          </a:prstGeom>
          <a:ln w="38100">
            <a:solidFill>
              <a:schemeClr val="accent1">
                <a:lumMod val="75000"/>
              </a:schemeClr>
            </a:solidFill>
          </a:ln>
        </p:spPr>
      </p:pic>
      <p:pic>
        <p:nvPicPr>
          <p:cNvPr id="3" name="Picture 2"/>
          <p:cNvPicPr>
            <a:picLocks noChangeAspect="1"/>
          </p:cNvPicPr>
          <p:nvPr/>
        </p:nvPicPr>
        <p:blipFill>
          <a:blip r:embed="rId3"/>
          <a:stretch>
            <a:fillRect/>
          </a:stretch>
        </p:blipFill>
        <p:spPr>
          <a:xfrm>
            <a:off x="6269900" y="1223316"/>
            <a:ext cx="4828826" cy="3162740"/>
          </a:xfrm>
          <a:prstGeom prst="rect">
            <a:avLst/>
          </a:prstGeom>
          <a:ln w="38100">
            <a:solidFill>
              <a:schemeClr val="accent1">
                <a:lumMod val="75000"/>
              </a:schemeClr>
            </a:solidFill>
          </a:ln>
        </p:spPr>
      </p:pic>
      <p:sp>
        <p:nvSpPr>
          <p:cNvPr id="9" name="TextBox 8">
            <a:extLst>
              <a:ext uri="{FF2B5EF4-FFF2-40B4-BE49-F238E27FC236}">
                <a16:creationId xmlns:a16="http://schemas.microsoft.com/office/drawing/2014/main" id="{65E0EB96-74EB-4776-A020-60A830657FAD}"/>
              </a:ext>
            </a:extLst>
          </p:cNvPr>
          <p:cNvSpPr txBox="1"/>
          <p:nvPr/>
        </p:nvSpPr>
        <p:spPr>
          <a:xfrm>
            <a:off x="6497072" y="4693366"/>
            <a:ext cx="4601654" cy="1646605"/>
          </a:xfrm>
          <a:prstGeom prst="rect">
            <a:avLst/>
          </a:prstGeom>
          <a:noFill/>
        </p:spPr>
        <p:txBody>
          <a:bodyPr wrap="square" rtlCol="0">
            <a:spAutoFit/>
          </a:bodyPr>
          <a:lstStyle/>
          <a:p>
            <a:pPr>
              <a:spcAft>
                <a:spcPts val="600"/>
              </a:spcAft>
            </a:pPr>
            <a:r>
              <a:rPr lang="en-GB" sz="2400" dirty="0"/>
              <a:t>____________________________</a:t>
            </a:r>
          </a:p>
          <a:p>
            <a:pPr>
              <a:spcAft>
                <a:spcPts val="600"/>
              </a:spcAft>
            </a:pPr>
            <a:r>
              <a:rPr lang="en-GB" sz="2400" dirty="0"/>
              <a:t>____________________________________________________________________________________</a:t>
            </a:r>
          </a:p>
        </p:txBody>
      </p:sp>
      <p:pic>
        <p:nvPicPr>
          <p:cNvPr id="5" name="Picture 4" descr="A picture containing diagram&#10;&#10;Description automatically generated">
            <a:extLst>
              <a:ext uri="{FF2B5EF4-FFF2-40B4-BE49-F238E27FC236}">
                <a16:creationId xmlns:a16="http://schemas.microsoft.com/office/drawing/2014/main" id="{12C8AB5C-FF70-4FBE-9092-7FD09F60ED00}"/>
              </a:ext>
            </a:extLst>
          </p:cNvPr>
          <p:cNvPicPr>
            <a:picLocks noChangeAspect="1"/>
          </p:cNvPicPr>
          <p:nvPr/>
        </p:nvPicPr>
        <p:blipFill>
          <a:blip r:embed="rId4"/>
          <a:stretch>
            <a:fillRect/>
          </a:stretch>
        </p:blipFill>
        <p:spPr>
          <a:xfrm>
            <a:off x="10821212" y="103626"/>
            <a:ext cx="1276350" cy="962025"/>
          </a:xfrm>
          <a:prstGeom prst="rect">
            <a:avLst/>
          </a:prstGeom>
        </p:spPr>
      </p:pic>
    </p:spTree>
    <p:extLst>
      <p:ext uri="{BB962C8B-B14F-4D97-AF65-F5344CB8AC3E}">
        <p14:creationId xmlns:p14="http://schemas.microsoft.com/office/powerpoint/2010/main" val="3974361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a:hlinkClick r:id="rId4"/>
              </a:rPr>
              <a:t>pioneerspupils@gmail.com</a:t>
            </a:r>
            <a:r>
              <a:rPr lang="en-GB" dirty="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129961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04.02.21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to measure curved and straight lines.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47549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94917" y="352115"/>
            <a:ext cx="336310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CM</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471776"/>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4638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525785" y="1557626"/>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We measure length in centimeters.</a:t>
            </a:r>
          </a:p>
        </p:txBody>
      </p:sp>
      <p:sp>
        <p:nvSpPr>
          <p:cNvPr id="9" name="Rectangle 8">
            <a:extLst>
              <a:ext uri="{FF2B5EF4-FFF2-40B4-BE49-F238E27FC236}">
                <a16:creationId xmlns:a16="http://schemas.microsoft.com/office/drawing/2014/main" id="{860DFC27-56B5-4DC8-81FE-DC18ABC72E64}"/>
              </a:ext>
            </a:extLst>
          </p:cNvPr>
          <p:cNvSpPr/>
          <p:nvPr/>
        </p:nvSpPr>
        <p:spPr>
          <a:xfrm>
            <a:off x="743309" y="2019291"/>
            <a:ext cx="9215295"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Because centimeters is a long word, we can write </a:t>
            </a:r>
            <a:r>
              <a:rPr lang="en-US" sz="2400" dirty="0">
                <a:ln w="0"/>
                <a:solidFill>
                  <a:schemeClr val="accent1">
                    <a:lumMod val="75000"/>
                  </a:schemeClr>
                </a:solidFill>
                <a:effectLst>
                  <a:outerShdw blurRad="38100" dist="19050" dir="2700000" algn="tl" rotWithShape="0">
                    <a:schemeClr val="dk1">
                      <a:alpha val="40000"/>
                    </a:schemeClr>
                  </a:outerShdw>
                </a:effectLst>
              </a:rPr>
              <a:t>CM</a:t>
            </a:r>
            <a:r>
              <a:rPr lang="en-US" sz="2400" dirty="0">
                <a:ln w="0"/>
                <a:effectLst>
                  <a:outerShdw blurRad="38100" dist="19050" dir="2700000" algn="tl" rotWithShape="0">
                    <a:schemeClr val="dk1">
                      <a:alpha val="40000"/>
                    </a:schemeClr>
                  </a:outerShdw>
                </a:effectLst>
              </a:rPr>
              <a:t> for short.</a:t>
            </a:r>
          </a:p>
        </p:txBody>
      </p:sp>
      <p:pic>
        <p:nvPicPr>
          <p:cNvPr id="2" name="Picture 1"/>
          <p:cNvPicPr>
            <a:picLocks noChangeAspect="1"/>
          </p:cNvPicPr>
          <p:nvPr/>
        </p:nvPicPr>
        <p:blipFill>
          <a:blip r:embed="rId2"/>
          <a:stretch>
            <a:fillRect/>
          </a:stretch>
        </p:blipFill>
        <p:spPr>
          <a:xfrm>
            <a:off x="4276466" y="3572471"/>
            <a:ext cx="3150326" cy="2620223"/>
          </a:xfrm>
          <a:prstGeom prst="rect">
            <a:avLst/>
          </a:prstGeom>
        </p:spPr>
      </p:pic>
      <p:sp>
        <p:nvSpPr>
          <p:cNvPr id="10" name="Rectangle 9">
            <a:extLst>
              <a:ext uri="{FF2B5EF4-FFF2-40B4-BE49-F238E27FC236}">
                <a16:creationId xmlns:a16="http://schemas.microsoft.com/office/drawing/2014/main" id="{860DFC27-56B5-4DC8-81FE-DC18ABC72E64}"/>
              </a:ext>
            </a:extLst>
          </p:cNvPr>
          <p:cNvSpPr/>
          <p:nvPr/>
        </p:nvSpPr>
        <p:spPr>
          <a:xfrm>
            <a:off x="8122132" y="3768151"/>
            <a:ext cx="2458782" cy="584775"/>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block is </a:t>
            </a:r>
            <a:r>
              <a:rPr lang="en-US" sz="3200"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7819097" y="3388858"/>
            <a:ext cx="3349646"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flipV="1">
            <a:off x="2335507" y="4786847"/>
            <a:ext cx="2084636"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85441" y="4770858"/>
            <a:ext cx="653142" cy="261610"/>
          </a:xfrm>
          <a:prstGeom prst="rect">
            <a:avLst/>
          </a:prstGeom>
          <a:noFill/>
        </p:spPr>
        <p:txBody>
          <a:bodyPr wrap="square" rtlCol="0">
            <a:spAutoFit/>
          </a:bodyPr>
          <a:lstStyle/>
          <a:p>
            <a:r>
              <a:rPr lang="en-GB" sz="1100" dirty="0"/>
              <a:t>0</a:t>
            </a:r>
          </a:p>
        </p:txBody>
      </p:sp>
      <p:sp>
        <p:nvSpPr>
          <p:cNvPr id="14" name="Rectangle 13">
            <a:extLst>
              <a:ext uri="{FF2B5EF4-FFF2-40B4-BE49-F238E27FC236}">
                <a16:creationId xmlns:a16="http://schemas.microsoft.com/office/drawing/2014/main" id="{860DFC27-56B5-4DC8-81FE-DC18ABC72E64}"/>
              </a:ext>
            </a:extLst>
          </p:cNvPr>
          <p:cNvSpPr/>
          <p:nvPr/>
        </p:nvSpPr>
        <p:spPr>
          <a:xfrm>
            <a:off x="2492230" y="516996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15" name="Rectangle 14">
            <a:extLst>
              <a:ext uri="{FF2B5EF4-FFF2-40B4-BE49-F238E27FC236}">
                <a16:creationId xmlns:a16="http://schemas.microsoft.com/office/drawing/2014/main" id="{860DFC27-56B5-4DC8-81FE-DC18ABC72E64}"/>
              </a:ext>
            </a:extLst>
          </p:cNvPr>
          <p:cNvSpPr/>
          <p:nvPr/>
        </p:nvSpPr>
        <p:spPr>
          <a:xfrm>
            <a:off x="686048" y="2813372"/>
            <a:ext cx="7363686"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is how we measure accurately with a ruler.</a:t>
            </a:r>
          </a:p>
        </p:txBody>
      </p:sp>
      <p:pic>
        <p:nvPicPr>
          <p:cNvPr id="3" name="Picture 9" descr="A drawing of a person&#10;&#10;Description automatically generated">
            <a:extLst>
              <a:ext uri="{FF2B5EF4-FFF2-40B4-BE49-F238E27FC236}">
                <a16:creationId xmlns:a16="http://schemas.microsoft.com/office/drawing/2014/main" id="{23B5E0BD-641E-47EF-8BCF-7445A4F36949}"/>
              </a:ext>
            </a:extLst>
          </p:cNvPr>
          <p:cNvPicPr>
            <a:picLocks noChangeAspect="1"/>
          </p:cNvPicPr>
          <p:nvPr/>
        </p:nvPicPr>
        <p:blipFill>
          <a:blip r:embed="rId3"/>
          <a:stretch>
            <a:fillRect/>
          </a:stretch>
        </p:blipFill>
        <p:spPr>
          <a:xfrm>
            <a:off x="10848871" y="95060"/>
            <a:ext cx="1276350" cy="971550"/>
          </a:xfrm>
          <a:prstGeom prst="rect">
            <a:avLst/>
          </a:prstGeom>
        </p:spPr>
      </p:pic>
    </p:spTree>
    <p:extLst>
      <p:ext uri="{BB962C8B-B14F-4D97-AF65-F5344CB8AC3E}">
        <p14:creationId xmlns:p14="http://schemas.microsoft.com/office/powerpoint/2010/main" val="3164317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86249" y="165217"/>
            <a:ext cx="80899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Recap - 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8130644" y="695373"/>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8307977" y="93813"/>
            <a:ext cx="3596148"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9" descr="A drawing of a person&#10;&#10;Description automatically generated">
            <a:extLst>
              <a:ext uri="{FF2B5EF4-FFF2-40B4-BE49-F238E27FC236}">
                <a16:creationId xmlns:a16="http://schemas.microsoft.com/office/drawing/2014/main" id="{9BB6B390-8D79-41BF-8510-512CD3A01677}"/>
              </a:ext>
            </a:extLst>
          </p:cNvPr>
          <p:cNvPicPr>
            <a:picLocks noChangeAspect="1"/>
          </p:cNvPicPr>
          <p:nvPr/>
        </p:nvPicPr>
        <p:blipFill>
          <a:blip r:embed="rId4"/>
          <a:stretch>
            <a:fillRect/>
          </a:stretch>
        </p:blipFill>
        <p:spPr>
          <a:xfrm>
            <a:off x="10844377" y="79156"/>
            <a:ext cx="1276350" cy="971550"/>
          </a:xfrm>
          <a:prstGeom prst="rect">
            <a:avLst/>
          </a:prstGeom>
        </p:spPr>
      </p:pic>
    </p:spTree>
    <p:extLst>
      <p:ext uri="{BB962C8B-B14F-4D97-AF65-F5344CB8AC3E}">
        <p14:creationId xmlns:p14="http://schemas.microsoft.com/office/powerpoint/2010/main" val="3762190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sp>
        <p:nvSpPr>
          <p:cNvPr id="3" name="TextBox 2"/>
          <p:cNvSpPr txBox="1"/>
          <p:nvPr/>
        </p:nvSpPr>
        <p:spPr>
          <a:xfrm>
            <a:off x="1123950" y="1201783"/>
            <a:ext cx="9953353" cy="2308324"/>
          </a:xfrm>
          <a:prstGeom prst="rect">
            <a:avLst/>
          </a:prstGeom>
          <a:noFill/>
        </p:spPr>
        <p:txBody>
          <a:bodyPr wrap="square" rtlCol="0">
            <a:spAutoFit/>
          </a:bodyPr>
          <a:lstStyle/>
          <a:p>
            <a:pPr algn="ctr"/>
            <a:r>
              <a:rPr lang="en-US" sz="2400" dirty="0">
                <a:solidFill>
                  <a:schemeClr val="accent5">
                    <a:lumMod val="50000"/>
                  </a:schemeClr>
                </a:solidFill>
              </a:rPr>
              <a:t>Access the online teaching video by Miss Stanners on the school website that will support you to complete the work in this lesson. </a:t>
            </a:r>
          </a:p>
          <a:p>
            <a:pPr algn="ctr"/>
            <a:r>
              <a:rPr lang="en-US" sz="2400" dirty="0">
                <a:solidFill>
                  <a:schemeClr val="accent5">
                    <a:lumMod val="50000"/>
                  </a:schemeClr>
                </a:solidFill>
              </a:rPr>
              <a:t>This video will act as a support but all of the work can still be successfully understood &amp; completed using paper-based versions of this pack. </a:t>
            </a:r>
          </a:p>
          <a:p>
            <a:pPr algn="ctr"/>
            <a:r>
              <a:rPr lang="en-US" sz="2400" dirty="0">
                <a:solidFill>
                  <a:schemeClr val="accent5">
                    <a:lumMod val="50000"/>
                  </a:schemeClr>
                </a:solidFill>
              </a:rPr>
              <a:t>If you need further support to understand / complete work then please contact school via e-mail or telephone.</a:t>
            </a:r>
            <a:endParaRPr lang="en-GB" sz="2400" dirty="0">
              <a:solidFill>
                <a:schemeClr val="accent5">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1009" y="4073715"/>
            <a:ext cx="1728923" cy="1728923"/>
          </a:xfrm>
          <a:prstGeom prst="rect">
            <a:avLst/>
          </a:prstGeom>
        </p:spPr>
      </p:pic>
      <p:pic>
        <p:nvPicPr>
          <p:cNvPr id="2" name="Picture 1"/>
          <p:cNvPicPr>
            <a:picLocks noChangeAspect="1"/>
          </p:cNvPicPr>
          <p:nvPr/>
        </p:nvPicPr>
        <p:blipFill>
          <a:blip r:embed="rId3"/>
          <a:stretch>
            <a:fillRect/>
          </a:stretch>
        </p:blipFill>
        <p:spPr>
          <a:xfrm>
            <a:off x="5853385" y="3604131"/>
            <a:ext cx="3710973" cy="2668089"/>
          </a:xfrm>
          <a:prstGeom prst="rect">
            <a:avLst/>
          </a:prstGeom>
          <a:ln w="57150">
            <a:solidFill>
              <a:schemeClr val="accent1"/>
            </a:solidFill>
          </a:ln>
        </p:spPr>
      </p:pic>
    </p:spTree>
    <p:extLst>
      <p:ext uri="{BB962C8B-B14F-4D97-AF65-F5344CB8AC3E}">
        <p14:creationId xmlns:p14="http://schemas.microsoft.com/office/powerpoint/2010/main" val="299250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525785" y="217170"/>
            <a:ext cx="587167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Incorrect Measuring</a:t>
            </a:r>
          </a:p>
        </p:txBody>
      </p:sp>
      <p:sp>
        <p:nvSpPr>
          <p:cNvPr id="8" name="Rectangle 7">
            <a:extLst>
              <a:ext uri="{FF2B5EF4-FFF2-40B4-BE49-F238E27FC236}">
                <a16:creationId xmlns:a16="http://schemas.microsoft.com/office/drawing/2014/main" id="{860DFC27-56B5-4DC8-81FE-DC18ABC72E64}"/>
              </a:ext>
            </a:extLst>
          </p:cNvPr>
          <p:cNvSpPr/>
          <p:nvPr/>
        </p:nvSpPr>
        <p:spPr>
          <a:xfrm>
            <a:off x="7819097" y="613895"/>
            <a:ext cx="3215089" cy="70788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Length is how long something is.</a:t>
            </a:r>
          </a:p>
        </p:txBody>
      </p:sp>
      <p:sp>
        <p:nvSpPr>
          <p:cNvPr id="7" name="Thought Bubble: Cloud 11">
            <a:extLst>
              <a:ext uri="{FF2B5EF4-FFF2-40B4-BE49-F238E27FC236}">
                <a16:creationId xmlns:a16="http://schemas.microsoft.com/office/drawing/2014/main" id="{CEE395F3-817E-421C-AB46-EA959DA8B234}"/>
              </a:ext>
            </a:extLst>
          </p:cNvPr>
          <p:cNvSpPr/>
          <p:nvPr/>
        </p:nvSpPr>
        <p:spPr>
          <a:xfrm>
            <a:off x="6949159" y="93813"/>
            <a:ext cx="4954966" cy="17480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0DFC27-56B5-4DC8-81FE-DC18ABC72E64}"/>
              </a:ext>
            </a:extLst>
          </p:cNvPr>
          <p:cNvSpPr/>
          <p:nvPr/>
        </p:nvSpPr>
        <p:spPr>
          <a:xfrm>
            <a:off x="367359" y="1128926"/>
            <a:ext cx="6188524" cy="10156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If the end of your object isn’t lined up with the 0cm on your ruler, you will not measure the length of your object accurately. </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9496949" y="3140045"/>
            <a:ext cx="2847451" cy="149725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CEE395F3-817E-421C-AB46-EA959DA8B234}"/>
              </a:ext>
            </a:extLst>
          </p:cNvPr>
          <p:cNvSpPr/>
          <p:nvPr/>
        </p:nvSpPr>
        <p:spPr>
          <a:xfrm flipH="1">
            <a:off x="86249" y="3482989"/>
            <a:ext cx="2084636" cy="19868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59997" y="3810064"/>
            <a:ext cx="1426317" cy="1384995"/>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it’s lined up with the end of the ruler rather than the 0.</a:t>
            </a:r>
          </a:p>
        </p:txBody>
      </p:sp>
      <p:pic>
        <p:nvPicPr>
          <p:cNvPr id="3" name="Picture 2"/>
          <p:cNvPicPr>
            <a:picLocks noChangeAspect="1"/>
          </p:cNvPicPr>
          <p:nvPr/>
        </p:nvPicPr>
        <p:blipFill>
          <a:blip r:embed="rId2"/>
          <a:stretch>
            <a:fillRect/>
          </a:stretch>
        </p:blipFill>
        <p:spPr>
          <a:xfrm rot="16200000">
            <a:off x="3938889" y="4024898"/>
            <a:ext cx="649481" cy="3882455"/>
          </a:xfrm>
          <a:prstGeom prst="rect">
            <a:avLst/>
          </a:prstGeom>
        </p:spPr>
      </p:pic>
      <p:pic>
        <p:nvPicPr>
          <p:cNvPr id="15" name="Picture 14"/>
          <p:cNvPicPr>
            <a:picLocks noChangeAspect="1"/>
          </p:cNvPicPr>
          <p:nvPr/>
        </p:nvPicPr>
        <p:blipFill>
          <a:blip r:embed="rId3"/>
          <a:stretch>
            <a:fillRect/>
          </a:stretch>
        </p:blipFill>
        <p:spPr>
          <a:xfrm>
            <a:off x="2322402" y="2685195"/>
            <a:ext cx="2466975" cy="3028950"/>
          </a:xfrm>
          <a:prstGeom prst="rect">
            <a:avLst/>
          </a:prstGeom>
        </p:spPr>
      </p:pic>
      <p:pic>
        <p:nvPicPr>
          <p:cNvPr id="16" name="Picture 15"/>
          <p:cNvPicPr>
            <a:picLocks noChangeAspect="1"/>
          </p:cNvPicPr>
          <p:nvPr/>
        </p:nvPicPr>
        <p:blipFill>
          <a:blip r:embed="rId2"/>
          <a:stretch>
            <a:fillRect/>
          </a:stretch>
        </p:blipFill>
        <p:spPr>
          <a:xfrm rot="15626995">
            <a:off x="8400816" y="3677750"/>
            <a:ext cx="649481" cy="3882455"/>
          </a:xfrm>
          <a:prstGeom prst="rect">
            <a:avLst/>
          </a:prstGeom>
        </p:spPr>
      </p:pic>
      <p:pic>
        <p:nvPicPr>
          <p:cNvPr id="17" name="Picture 16"/>
          <p:cNvPicPr>
            <a:picLocks noChangeAspect="1"/>
          </p:cNvPicPr>
          <p:nvPr/>
        </p:nvPicPr>
        <p:blipFill>
          <a:blip r:embed="rId3"/>
          <a:stretch>
            <a:fillRect/>
          </a:stretch>
        </p:blipFill>
        <p:spPr>
          <a:xfrm>
            <a:off x="6893664" y="2329807"/>
            <a:ext cx="2466975" cy="3028950"/>
          </a:xfrm>
          <a:prstGeom prst="rect">
            <a:avLst/>
          </a:prstGeom>
        </p:spPr>
      </p:pic>
      <p:sp>
        <p:nvSpPr>
          <p:cNvPr id="18" name="Rectangle 17">
            <a:extLst>
              <a:ext uri="{FF2B5EF4-FFF2-40B4-BE49-F238E27FC236}">
                <a16:creationId xmlns:a16="http://schemas.microsoft.com/office/drawing/2014/main" id="{860DFC27-56B5-4DC8-81FE-DC18ABC72E64}"/>
              </a:ext>
            </a:extLst>
          </p:cNvPr>
          <p:cNvSpPr/>
          <p:nvPr/>
        </p:nvSpPr>
        <p:spPr>
          <a:xfrm>
            <a:off x="9872654" y="3519338"/>
            <a:ext cx="2031471" cy="738664"/>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This isn’t correct because the ruler isn’t lined straight against the book.</a:t>
            </a:r>
          </a:p>
        </p:txBody>
      </p:sp>
      <p:cxnSp>
        <p:nvCxnSpPr>
          <p:cNvPr id="20" name="Straight Connector 19"/>
          <p:cNvCxnSpPr/>
          <p:nvPr/>
        </p:nvCxnSpPr>
        <p:spPr>
          <a:xfrm>
            <a:off x="2170885" y="2757955"/>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43047" y="2731644"/>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6600" y="2471556"/>
            <a:ext cx="3067321" cy="18793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18762" y="2445245"/>
            <a:ext cx="2866468" cy="2075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3" descr="A drawing of a person&#10;&#10;Description automatically generated">
            <a:extLst>
              <a:ext uri="{FF2B5EF4-FFF2-40B4-BE49-F238E27FC236}">
                <a16:creationId xmlns:a16="http://schemas.microsoft.com/office/drawing/2014/main" id="{EC3B31DF-B5A3-455C-9BF5-A14E3B243C70}"/>
              </a:ext>
            </a:extLst>
          </p:cNvPr>
          <p:cNvPicPr>
            <a:picLocks noChangeAspect="1"/>
          </p:cNvPicPr>
          <p:nvPr/>
        </p:nvPicPr>
        <p:blipFill>
          <a:blip r:embed="rId4"/>
          <a:stretch>
            <a:fillRect/>
          </a:stretch>
        </p:blipFill>
        <p:spPr>
          <a:xfrm>
            <a:off x="10791825" y="92294"/>
            <a:ext cx="1276350" cy="971550"/>
          </a:xfrm>
          <a:prstGeom prst="rect">
            <a:avLst/>
          </a:prstGeom>
        </p:spPr>
      </p:pic>
    </p:spTree>
    <p:extLst>
      <p:ext uri="{BB962C8B-B14F-4D97-AF65-F5344CB8AC3E}">
        <p14:creationId xmlns:p14="http://schemas.microsoft.com/office/powerpoint/2010/main" val="3539722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130287" y="170263"/>
            <a:ext cx="376705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2766361" y="4789984"/>
            <a:ext cx="7605547" cy="461665"/>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rPr>
              <a:t>A curved line is one that is bent / it is not straight.</a:t>
            </a:r>
          </a:p>
        </p:txBody>
      </p:sp>
      <p:sp>
        <p:nvSpPr>
          <p:cNvPr id="10" name="Rectangle 9">
            <a:extLst>
              <a:ext uri="{FF2B5EF4-FFF2-40B4-BE49-F238E27FC236}">
                <a16:creationId xmlns:a16="http://schemas.microsoft.com/office/drawing/2014/main" id="{9ACA1241-448F-42BF-AA2B-BA8E7EFA6EB5}"/>
              </a:ext>
            </a:extLst>
          </p:cNvPr>
          <p:cNvSpPr/>
          <p:nvPr/>
        </p:nvSpPr>
        <p:spPr>
          <a:xfrm>
            <a:off x="2998718" y="1486795"/>
            <a:ext cx="6030194"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What is a curved line?</a:t>
            </a:r>
          </a:p>
        </p:txBody>
      </p:sp>
      <p:pic>
        <p:nvPicPr>
          <p:cNvPr id="4" name="Picture 3"/>
          <p:cNvPicPr>
            <a:picLocks noChangeAspect="1"/>
          </p:cNvPicPr>
          <p:nvPr/>
        </p:nvPicPr>
        <p:blipFill rotWithShape="1">
          <a:blip r:embed="rId2"/>
          <a:srcRect t="16339"/>
          <a:stretch/>
        </p:blipFill>
        <p:spPr>
          <a:xfrm>
            <a:off x="441117" y="2663990"/>
            <a:ext cx="4114800" cy="1745159"/>
          </a:xfrm>
          <a:prstGeom prst="rect">
            <a:avLst/>
          </a:prstGeom>
        </p:spPr>
      </p:pic>
      <p:cxnSp>
        <p:nvCxnSpPr>
          <p:cNvPr id="12" name="Curved Connector 11"/>
          <p:cNvCxnSpPr/>
          <p:nvPr/>
        </p:nvCxnSpPr>
        <p:spPr>
          <a:xfrm rot="16200000" flipH="1">
            <a:off x="4967695" y="2957498"/>
            <a:ext cx="1737360" cy="1465518"/>
          </a:xfrm>
          <a:prstGeom prst="curvedConnector3">
            <a:avLst/>
          </a:prstGeom>
          <a:ln w="3810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6569134" y="2866899"/>
            <a:ext cx="3226526" cy="1339339"/>
          </a:xfrm>
          <a:custGeom>
            <a:avLst/>
            <a:gdLst>
              <a:gd name="connsiteX0" fmla="*/ 0 w 3226526"/>
              <a:gd name="connsiteY0" fmla="*/ 503316 h 1339339"/>
              <a:gd name="connsiteX1" fmla="*/ 2050869 w 3226526"/>
              <a:gd name="connsiteY1" fmla="*/ 33053 h 1339339"/>
              <a:gd name="connsiteX2" fmla="*/ 3226526 w 3226526"/>
              <a:gd name="connsiteY2" fmla="*/ 1313213 h 1339339"/>
              <a:gd name="connsiteX3" fmla="*/ 3226526 w 3226526"/>
              <a:gd name="connsiteY3" fmla="*/ 1313213 h 1339339"/>
              <a:gd name="connsiteX4" fmla="*/ 3226526 w 3226526"/>
              <a:gd name="connsiteY4" fmla="*/ 1339339 h 133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526" h="1339339">
                <a:moveTo>
                  <a:pt x="0" y="503316"/>
                </a:moveTo>
                <a:cubicBezTo>
                  <a:pt x="756557" y="200693"/>
                  <a:pt x="1513115" y="-101930"/>
                  <a:pt x="2050869" y="33053"/>
                </a:cubicBezTo>
                <a:cubicBezTo>
                  <a:pt x="2588623" y="168036"/>
                  <a:pt x="3226526" y="1313213"/>
                  <a:pt x="3226526" y="1313213"/>
                </a:cubicBezTo>
                <a:lnTo>
                  <a:pt x="3226526" y="1313213"/>
                </a:lnTo>
                <a:lnTo>
                  <a:pt x="3226526" y="1339339"/>
                </a:ln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6" name="Freeform 15"/>
          <p:cNvSpPr/>
          <p:nvPr/>
        </p:nvSpPr>
        <p:spPr>
          <a:xfrm>
            <a:off x="9652198" y="718457"/>
            <a:ext cx="2065185" cy="5394960"/>
          </a:xfrm>
          <a:custGeom>
            <a:avLst/>
            <a:gdLst>
              <a:gd name="connsiteX0" fmla="*/ 1033219 w 2065185"/>
              <a:gd name="connsiteY0" fmla="*/ 0 h 5394960"/>
              <a:gd name="connsiteX1" fmla="*/ 340888 w 2065185"/>
              <a:gd name="connsiteY1" fmla="*/ 992777 h 5394960"/>
              <a:gd name="connsiteX2" fmla="*/ 1072408 w 2065185"/>
              <a:gd name="connsiteY2" fmla="*/ 2116183 h 5394960"/>
              <a:gd name="connsiteX3" fmla="*/ 680522 w 2065185"/>
              <a:gd name="connsiteY3" fmla="*/ 2769326 h 5394960"/>
              <a:gd name="connsiteX4" fmla="*/ 876465 w 2065185"/>
              <a:gd name="connsiteY4" fmla="*/ 3448594 h 5394960"/>
              <a:gd name="connsiteX5" fmla="*/ 27379 w 2065185"/>
              <a:gd name="connsiteY5" fmla="*/ 4650377 h 5394960"/>
              <a:gd name="connsiteX6" fmla="*/ 2065185 w 2065185"/>
              <a:gd name="connsiteY6" fmla="*/ 5394960 h 5394960"/>
              <a:gd name="connsiteX7" fmla="*/ 2065185 w 2065185"/>
              <a:gd name="connsiteY7" fmla="*/ 5394960 h 53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5185" h="5394960">
                <a:moveTo>
                  <a:pt x="1033219" y="0"/>
                </a:moveTo>
                <a:cubicBezTo>
                  <a:pt x="683787" y="320040"/>
                  <a:pt x="334356" y="640080"/>
                  <a:pt x="340888" y="992777"/>
                </a:cubicBezTo>
                <a:cubicBezTo>
                  <a:pt x="347419" y="1345474"/>
                  <a:pt x="1015802" y="1820092"/>
                  <a:pt x="1072408" y="2116183"/>
                </a:cubicBezTo>
                <a:cubicBezTo>
                  <a:pt x="1129014" y="2412275"/>
                  <a:pt x="713179" y="2547258"/>
                  <a:pt x="680522" y="2769326"/>
                </a:cubicBezTo>
                <a:cubicBezTo>
                  <a:pt x="647865" y="2991394"/>
                  <a:pt x="985322" y="3135086"/>
                  <a:pt x="876465" y="3448594"/>
                </a:cubicBezTo>
                <a:cubicBezTo>
                  <a:pt x="767608" y="3762102"/>
                  <a:pt x="-170741" y="4325983"/>
                  <a:pt x="27379" y="4650377"/>
                </a:cubicBezTo>
                <a:cubicBezTo>
                  <a:pt x="225499" y="4974771"/>
                  <a:pt x="2065185" y="5394960"/>
                  <a:pt x="2065185" y="5394960"/>
                </a:cubicBezTo>
                <a:lnTo>
                  <a:pt x="2065185" y="5394960"/>
                </a:lnTo>
              </a:path>
            </a:pathLst>
          </a:cu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pic>
        <p:nvPicPr>
          <p:cNvPr id="2" name="Picture 9" descr="A drawing of a person&#10;&#10;Description automatically generated">
            <a:extLst>
              <a:ext uri="{FF2B5EF4-FFF2-40B4-BE49-F238E27FC236}">
                <a16:creationId xmlns:a16="http://schemas.microsoft.com/office/drawing/2014/main" id="{A448CFE2-3585-4E4F-973B-EAAA6653F6D4}"/>
              </a:ext>
            </a:extLst>
          </p:cNvPr>
          <p:cNvPicPr>
            <a:picLocks noChangeAspect="1"/>
          </p:cNvPicPr>
          <p:nvPr/>
        </p:nvPicPr>
        <p:blipFill>
          <a:blip r:embed="rId3"/>
          <a:stretch>
            <a:fillRect/>
          </a:stretch>
        </p:blipFill>
        <p:spPr>
          <a:xfrm>
            <a:off x="10870652" y="72587"/>
            <a:ext cx="1276350" cy="971550"/>
          </a:xfrm>
          <a:prstGeom prst="rect">
            <a:avLst/>
          </a:prstGeom>
        </p:spPr>
      </p:pic>
    </p:spTree>
    <p:extLst>
      <p:ext uri="{BB962C8B-B14F-4D97-AF65-F5344CB8AC3E}">
        <p14:creationId xmlns:p14="http://schemas.microsoft.com/office/powerpoint/2010/main" val="1507207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695913" y="236686"/>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5848050" y="2882417"/>
            <a:ext cx="5523802"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Instead we can use string because it is flexible and it can bend to a curved shape/curved line.</a:t>
            </a:r>
          </a:p>
        </p:txBody>
      </p:sp>
      <p:sp>
        <p:nvSpPr>
          <p:cNvPr id="10" name="Rectangle 9">
            <a:extLst>
              <a:ext uri="{FF2B5EF4-FFF2-40B4-BE49-F238E27FC236}">
                <a16:creationId xmlns:a16="http://schemas.microsoft.com/office/drawing/2014/main" id="{9ACA1241-448F-42BF-AA2B-BA8E7EFA6EB5}"/>
              </a:ext>
            </a:extLst>
          </p:cNvPr>
          <p:cNvSpPr/>
          <p:nvPr/>
        </p:nvSpPr>
        <p:spPr>
          <a:xfrm>
            <a:off x="605736" y="1649526"/>
            <a:ext cx="10484629"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When we need to measure curved lines, we can’t use a ruler as it doesn’t bend enough to follow the lines exactly.</a:t>
            </a:r>
          </a:p>
        </p:txBody>
      </p:sp>
      <p:pic>
        <p:nvPicPr>
          <p:cNvPr id="2" name="Picture 1"/>
          <p:cNvPicPr>
            <a:picLocks noChangeAspect="1"/>
          </p:cNvPicPr>
          <p:nvPr/>
        </p:nvPicPr>
        <p:blipFill>
          <a:blip r:embed="rId2"/>
          <a:stretch>
            <a:fillRect/>
          </a:stretch>
        </p:blipFill>
        <p:spPr>
          <a:xfrm>
            <a:off x="1190566" y="2676337"/>
            <a:ext cx="4427315" cy="3872424"/>
          </a:xfrm>
          <a:prstGeom prst="rect">
            <a:avLst/>
          </a:prstGeom>
        </p:spPr>
      </p:pic>
      <p:pic>
        <p:nvPicPr>
          <p:cNvPr id="3" name="Picture 2"/>
          <p:cNvPicPr>
            <a:picLocks noChangeAspect="1"/>
          </p:cNvPicPr>
          <p:nvPr/>
        </p:nvPicPr>
        <p:blipFill>
          <a:blip r:embed="rId3"/>
          <a:stretch>
            <a:fillRect/>
          </a:stretch>
        </p:blipFill>
        <p:spPr>
          <a:xfrm>
            <a:off x="6154392" y="4484640"/>
            <a:ext cx="2270489" cy="1634174"/>
          </a:xfrm>
          <a:prstGeom prst="rect">
            <a:avLst/>
          </a:prstGeom>
        </p:spPr>
      </p:pic>
      <p:pic>
        <p:nvPicPr>
          <p:cNvPr id="4" name="Picture 3"/>
          <p:cNvPicPr>
            <a:picLocks noChangeAspect="1"/>
          </p:cNvPicPr>
          <p:nvPr/>
        </p:nvPicPr>
        <p:blipFill>
          <a:blip r:embed="rId4"/>
          <a:stretch>
            <a:fillRect/>
          </a:stretch>
        </p:blipFill>
        <p:spPr>
          <a:xfrm>
            <a:off x="8961392" y="4484640"/>
            <a:ext cx="1924050" cy="1634174"/>
          </a:xfrm>
          <a:prstGeom prst="rect">
            <a:avLst/>
          </a:prstGeom>
        </p:spPr>
      </p:pic>
      <p:pic>
        <p:nvPicPr>
          <p:cNvPr id="6" name="Picture 9" descr="A drawing of a person&#10;&#10;Description automatically generated">
            <a:extLst>
              <a:ext uri="{FF2B5EF4-FFF2-40B4-BE49-F238E27FC236}">
                <a16:creationId xmlns:a16="http://schemas.microsoft.com/office/drawing/2014/main" id="{A5474A1D-D704-4846-BF98-972501EC570B}"/>
              </a:ext>
            </a:extLst>
          </p:cNvPr>
          <p:cNvPicPr>
            <a:picLocks noChangeAspect="1"/>
          </p:cNvPicPr>
          <p:nvPr/>
        </p:nvPicPr>
        <p:blipFill>
          <a:blip r:embed="rId5"/>
          <a:stretch>
            <a:fillRect/>
          </a:stretch>
        </p:blipFill>
        <p:spPr>
          <a:xfrm>
            <a:off x="10837808" y="59448"/>
            <a:ext cx="1276350" cy="971550"/>
          </a:xfrm>
          <a:prstGeom prst="rect">
            <a:avLst/>
          </a:prstGeom>
        </p:spPr>
      </p:pic>
    </p:spTree>
    <p:extLst>
      <p:ext uri="{BB962C8B-B14F-4D97-AF65-F5344CB8AC3E}">
        <p14:creationId xmlns:p14="http://schemas.microsoft.com/office/powerpoint/2010/main" val="53601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2516148" y="268182"/>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4375097" y="4012904"/>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Instead we can use string because it is flexible and it can bend to a curved shape/curved line.</a:t>
            </a:r>
          </a:p>
        </p:txBody>
      </p:sp>
      <p:sp>
        <p:nvSpPr>
          <p:cNvPr id="10" name="Rectangle 9">
            <a:extLst>
              <a:ext uri="{FF2B5EF4-FFF2-40B4-BE49-F238E27FC236}">
                <a16:creationId xmlns:a16="http://schemas.microsoft.com/office/drawing/2014/main" id="{9ACA1241-448F-42BF-AA2B-BA8E7EFA6EB5}"/>
              </a:ext>
            </a:extLst>
          </p:cNvPr>
          <p:cNvSpPr/>
          <p:nvPr/>
        </p:nvSpPr>
        <p:spPr>
          <a:xfrm>
            <a:off x="605737" y="2147476"/>
            <a:ext cx="6030194"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When we need to measure curved lines, we can’t use a ruler as it doesn’t bend enough to follow the lines exactly.</a:t>
            </a:r>
          </a:p>
        </p:txBody>
      </p:sp>
      <p:sp>
        <p:nvSpPr>
          <p:cNvPr id="11" name="Rectangle 10">
            <a:extLst>
              <a:ext uri="{FF2B5EF4-FFF2-40B4-BE49-F238E27FC236}">
                <a16:creationId xmlns:a16="http://schemas.microsoft.com/office/drawing/2014/main" id="{9ACA1241-448F-42BF-AA2B-BA8E7EFA6EB5}"/>
              </a:ext>
            </a:extLst>
          </p:cNvPr>
          <p:cNvSpPr/>
          <p:nvPr/>
        </p:nvSpPr>
        <p:spPr>
          <a:xfrm>
            <a:off x="352697" y="5583011"/>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If we mark the string when it reaches the end of the curved line, we can then measure this out flat with a ruler.</a:t>
            </a:r>
          </a:p>
        </p:txBody>
      </p:sp>
      <p:pic>
        <p:nvPicPr>
          <p:cNvPr id="2" name="Picture 1"/>
          <p:cNvPicPr>
            <a:picLocks noChangeAspect="1"/>
          </p:cNvPicPr>
          <p:nvPr/>
        </p:nvPicPr>
        <p:blipFill>
          <a:blip r:embed="rId2"/>
          <a:stretch>
            <a:fillRect/>
          </a:stretch>
        </p:blipFill>
        <p:spPr>
          <a:xfrm>
            <a:off x="8274466" y="5583011"/>
            <a:ext cx="3706178" cy="810496"/>
          </a:xfrm>
          <a:prstGeom prst="rect">
            <a:avLst/>
          </a:prstGeom>
        </p:spPr>
      </p:pic>
      <p:pic>
        <p:nvPicPr>
          <p:cNvPr id="12" name="Picture 11"/>
          <p:cNvPicPr>
            <a:picLocks noChangeAspect="1"/>
          </p:cNvPicPr>
          <p:nvPr/>
        </p:nvPicPr>
        <p:blipFill rotWithShape="1">
          <a:blip r:embed="rId3"/>
          <a:srcRect t="16339"/>
          <a:stretch/>
        </p:blipFill>
        <p:spPr>
          <a:xfrm>
            <a:off x="6783790" y="2309115"/>
            <a:ext cx="2981352" cy="1264444"/>
          </a:xfrm>
          <a:prstGeom prst="rect">
            <a:avLst/>
          </a:prstGeom>
        </p:spPr>
      </p:pic>
      <p:pic>
        <p:nvPicPr>
          <p:cNvPr id="3" name="Picture 2"/>
          <p:cNvPicPr>
            <a:picLocks noChangeAspect="1"/>
          </p:cNvPicPr>
          <p:nvPr/>
        </p:nvPicPr>
        <p:blipFill rotWithShape="1">
          <a:blip r:embed="rId4"/>
          <a:srcRect t="7623"/>
          <a:stretch/>
        </p:blipFill>
        <p:spPr>
          <a:xfrm>
            <a:off x="1235987" y="3787150"/>
            <a:ext cx="3349075" cy="1356515"/>
          </a:xfrm>
          <a:prstGeom prst="rect">
            <a:avLst/>
          </a:prstGeom>
        </p:spPr>
      </p:pic>
      <p:pic>
        <p:nvPicPr>
          <p:cNvPr id="4" name="Picture 9" descr="A drawing of a person&#10;&#10;Description automatically generated">
            <a:extLst>
              <a:ext uri="{FF2B5EF4-FFF2-40B4-BE49-F238E27FC236}">
                <a16:creationId xmlns:a16="http://schemas.microsoft.com/office/drawing/2014/main" id="{87122B10-7C8B-4466-A189-FF0D61ECF566}"/>
              </a:ext>
            </a:extLst>
          </p:cNvPr>
          <p:cNvPicPr>
            <a:picLocks noChangeAspect="1"/>
          </p:cNvPicPr>
          <p:nvPr/>
        </p:nvPicPr>
        <p:blipFill>
          <a:blip r:embed="rId5"/>
          <a:stretch>
            <a:fillRect/>
          </a:stretch>
        </p:blipFill>
        <p:spPr>
          <a:xfrm>
            <a:off x="10800123" y="89182"/>
            <a:ext cx="1276350" cy="971550"/>
          </a:xfrm>
          <a:prstGeom prst="rect">
            <a:avLst/>
          </a:prstGeom>
        </p:spPr>
      </p:pic>
    </p:spTree>
    <p:extLst>
      <p:ext uri="{BB962C8B-B14F-4D97-AF65-F5344CB8AC3E}">
        <p14:creationId xmlns:p14="http://schemas.microsoft.com/office/powerpoint/2010/main" val="3980660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CA1241-448F-42BF-AA2B-BA8E7EFA6EB5}"/>
              </a:ext>
            </a:extLst>
          </p:cNvPr>
          <p:cNvSpPr/>
          <p:nvPr/>
        </p:nvSpPr>
        <p:spPr>
          <a:xfrm>
            <a:off x="4753754" y="984432"/>
            <a:ext cx="691695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Curved Lines</a:t>
            </a:r>
          </a:p>
        </p:txBody>
      </p:sp>
      <p:sp>
        <p:nvSpPr>
          <p:cNvPr id="9" name="Rectangle 8">
            <a:extLst>
              <a:ext uri="{FF2B5EF4-FFF2-40B4-BE49-F238E27FC236}">
                <a16:creationId xmlns:a16="http://schemas.microsoft.com/office/drawing/2014/main" id="{9ACA1241-448F-42BF-AA2B-BA8E7EFA6EB5}"/>
              </a:ext>
            </a:extLst>
          </p:cNvPr>
          <p:cNvSpPr/>
          <p:nvPr/>
        </p:nvSpPr>
        <p:spPr>
          <a:xfrm>
            <a:off x="548641" y="2862712"/>
            <a:ext cx="5956662"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Using some string, wool or something similar you have in the house, measure the length of your lines following the instructions in the video.</a:t>
            </a:r>
          </a:p>
        </p:txBody>
      </p:sp>
      <p:sp>
        <p:nvSpPr>
          <p:cNvPr id="10" name="Rectangle 9">
            <a:extLst>
              <a:ext uri="{FF2B5EF4-FFF2-40B4-BE49-F238E27FC236}">
                <a16:creationId xmlns:a16="http://schemas.microsoft.com/office/drawing/2014/main" id="{9ACA1241-448F-42BF-AA2B-BA8E7EFA6EB5}"/>
              </a:ext>
            </a:extLst>
          </p:cNvPr>
          <p:cNvSpPr/>
          <p:nvPr/>
        </p:nvSpPr>
        <p:spPr>
          <a:xfrm>
            <a:off x="511875" y="2128020"/>
            <a:ext cx="603019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Draw 4 curved lines on a piece of paper.</a:t>
            </a:r>
          </a:p>
        </p:txBody>
      </p:sp>
      <p:sp>
        <p:nvSpPr>
          <p:cNvPr id="11" name="Rectangle 10">
            <a:extLst>
              <a:ext uri="{FF2B5EF4-FFF2-40B4-BE49-F238E27FC236}">
                <a16:creationId xmlns:a16="http://schemas.microsoft.com/office/drawing/2014/main" id="{9ACA1241-448F-42BF-AA2B-BA8E7EFA6EB5}"/>
              </a:ext>
            </a:extLst>
          </p:cNvPr>
          <p:cNvSpPr/>
          <p:nvPr/>
        </p:nvSpPr>
        <p:spPr>
          <a:xfrm>
            <a:off x="-126130" y="4504026"/>
            <a:ext cx="7605547"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Then use a ruler to measure your string and write your measure, in cm’s, next to each line.</a:t>
            </a:r>
          </a:p>
        </p:txBody>
      </p:sp>
      <p:pic>
        <p:nvPicPr>
          <p:cNvPr id="2" name="Picture 1"/>
          <p:cNvPicPr>
            <a:picLocks noChangeAspect="1"/>
          </p:cNvPicPr>
          <p:nvPr/>
        </p:nvPicPr>
        <p:blipFill>
          <a:blip r:embed="rId2"/>
          <a:stretch>
            <a:fillRect/>
          </a:stretch>
        </p:blipFill>
        <p:spPr>
          <a:xfrm>
            <a:off x="7659671" y="4815534"/>
            <a:ext cx="3706178" cy="810496"/>
          </a:xfrm>
          <a:prstGeom prst="rect">
            <a:avLst/>
          </a:prstGeom>
        </p:spPr>
      </p:pic>
      <p:sp>
        <p:nvSpPr>
          <p:cNvPr id="4" name="Explosion 1 3"/>
          <p:cNvSpPr/>
          <p:nvPr/>
        </p:nvSpPr>
        <p:spPr>
          <a:xfrm>
            <a:off x="-470263" y="-425903"/>
            <a:ext cx="5421086" cy="22820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93595" y="340682"/>
            <a:ext cx="2693371" cy="646331"/>
          </a:xfrm>
          <a:prstGeom prst="rect">
            <a:avLst/>
          </a:prstGeom>
          <a:noFill/>
        </p:spPr>
        <p:txBody>
          <a:bodyPr wrap="square" rtlCol="0">
            <a:spAutoFit/>
          </a:bodyPr>
          <a:lstStyle/>
          <a:p>
            <a:pPr algn="ctr"/>
            <a:r>
              <a:rPr lang="en-GB" sz="3600" dirty="0"/>
              <a:t>Your task!</a:t>
            </a:r>
          </a:p>
        </p:txBody>
      </p:sp>
      <p:sp>
        <p:nvSpPr>
          <p:cNvPr id="7" name="Rectangle 6"/>
          <p:cNvSpPr/>
          <p:nvPr/>
        </p:nvSpPr>
        <p:spPr>
          <a:xfrm>
            <a:off x="7220193" y="2108130"/>
            <a:ext cx="4415245" cy="2456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urved Connector 13"/>
          <p:cNvCxnSpPr/>
          <p:nvPr/>
        </p:nvCxnSpPr>
        <p:spPr>
          <a:xfrm>
            <a:off x="7479417" y="3169115"/>
            <a:ext cx="1476101" cy="1225919"/>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8091917" y="2314071"/>
            <a:ext cx="3273932" cy="530573"/>
          </a:xfrm>
          <a:prstGeom prst="curvedConnector3">
            <a:avLst/>
          </a:prstGeom>
          <a:ln w="28575"/>
        </p:spPr>
        <p:style>
          <a:lnRef idx="1">
            <a:schemeClr val="accent2"/>
          </a:lnRef>
          <a:fillRef idx="0">
            <a:schemeClr val="accent2"/>
          </a:fillRef>
          <a:effectRef idx="0">
            <a:schemeClr val="accent2"/>
          </a:effectRef>
          <a:fontRef idx="minor">
            <a:schemeClr val="tx1"/>
          </a:fontRef>
        </p:style>
      </p:cxnSp>
      <p:sp>
        <p:nvSpPr>
          <p:cNvPr id="20" name="Arc 19"/>
          <p:cNvSpPr/>
          <p:nvPr/>
        </p:nvSpPr>
        <p:spPr>
          <a:xfrm flipV="1">
            <a:off x="9402852" y="2337140"/>
            <a:ext cx="1962997" cy="1998894"/>
          </a:xfrm>
          <a:prstGeom prst="arc">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21" name="Freeform 20"/>
          <p:cNvSpPr/>
          <p:nvPr/>
        </p:nvSpPr>
        <p:spPr>
          <a:xfrm>
            <a:off x="8574912" y="3059713"/>
            <a:ext cx="2259875" cy="548672"/>
          </a:xfrm>
          <a:custGeom>
            <a:avLst/>
            <a:gdLst>
              <a:gd name="connsiteX0" fmla="*/ 0 w 2259875"/>
              <a:gd name="connsiteY0" fmla="*/ 535577 h 548672"/>
              <a:gd name="connsiteX1" fmla="*/ 509452 w 2259875"/>
              <a:gd name="connsiteY1" fmla="*/ 117566 h 548672"/>
              <a:gd name="connsiteX2" fmla="*/ 927463 w 2259875"/>
              <a:gd name="connsiteY2" fmla="*/ 548640 h 548672"/>
              <a:gd name="connsiteX3" fmla="*/ 1293223 w 2259875"/>
              <a:gd name="connsiteY3" fmla="*/ 91440 h 548672"/>
              <a:gd name="connsiteX4" fmla="*/ 1789612 w 2259875"/>
              <a:gd name="connsiteY4" fmla="*/ 496389 h 548672"/>
              <a:gd name="connsiteX5" fmla="*/ 2259875 w 2259875"/>
              <a:gd name="connsiteY5" fmla="*/ 0 h 548672"/>
              <a:gd name="connsiteX6" fmla="*/ 2259875 w 2259875"/>
              <a:gd name="connsiteY6" fmla="*/ 0 h 54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75" h="548672">
                <a:moveTo>
                  <a:pt x="0" y="535577"/>
                </a:moveTo>
                <a:cubicBezTo>
                  <a:pt x="177437" y="325483"/>
                  <a:pt x="354875" y="115389"/>
                  <a:pt x="509452" y="117566"/>
                </a:cubicBezTo>
                <a:cubicBezTo>
                  <a:pt x="664029" y="119743"/>
                  <a:pt x="796835" y="552994"/>
                  <a:pt x="927463" y="548640"/>
                </a:cubicBezTo>
                <a:cubicBezTo>
                  <a:pt x="1058091" y="544286"/>
                  <a:pt x="1149532" y="100148"/>
                  <a:pt x="1293223" y="91440"/>
                </a:cubicBezTo>
                <a:cubicBezTo>
                  <a:pt x="1436914" y="82732"/>
                  <a:pt x="1628503" y="511629"/>
                  <a:pt x="1789612" y="496389"/>
                </a:cubicBezTo>
                <a:cubicBezTo>
                  <a:pt x="1950721" y="481149"/>
                  <a:pt x="2259875" y="0"/>
                  <a:pt x="2259875" y="0"/>
                </a:cubicBezTo>
                <a:lnTo>
                  <a:pt x="2259875"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783766" y="2314071"/>
            <a:ext cx="1324311" cy="381719"/>
          </a:xfrm>
          <a:prstGeom prst="rect">
            <a:avLst/>
          </a:prstGeom>
          <a:noFill/>
        </p:spPr>
        <p:txBody>
          <a:bodyPr wrap="square" rtlCol="0">
            <a:spAutoFit/>
          </a:bodyPr>
          <a:lstStyle/>
          <a:p>
            <a:r>
              <a:rPr lang="en-GB" dirty="0"/>
              <a:t>25cm</a:t>
            </a:r>
          </a:p>
        </p:txBody>
      </p:sp>
      <p:pic>
        <p:nvPicPr>
          <p:cNvPr id="23" name="Picture 22"/>
          <p:cNvPicPr>
            <a:picLocks noChangeAspect="1"/>
          </p:cNvPicPr>
          <p:nvPr/>
        </p:nvPicPr>
        <p:blipFill>
          <a:blip r:embed="rId3"/>
          <a:stretch>
            <a:fillRect/>
          </a:stretch>
        </p:blipFill>
        <p:spPr>
          <a:xfrm>
            <a:off x="577189" y="5439954"/>
            <a:ext cx="700768" cy="1284741"/>
          </a:xfrm>
          <a:prstGeom prst="rect">
            <a:avLst/>
          </a:prstGeom>
        </p:spPr>
      </p:pic>
      <p:sp>
        <p:nvSpPr>
          <p:cNvPr id="24" name="Rectangle 23">
            <a:extLst>
              <a:ext uri="{FF2B5EF4-FFF2-40B4-BE49-F238E27FC236}">
                <a16:creationId xmlns:a16="http://schemas.microsoft.com/office/drawing/2014/main" id="{9ACA1241-448F-42BF-AA2B-BA8E7EFA6EB5}"/>
              </a:ext>
            </a:extLst>
          </p:cNvPr>
          <p:cNvSpPr/>
          <p:nvPr/>
        </p:nvSpPr>
        <p:spPr>
          <a:xfrm>
            <a:off x="1401423" y="5934905"/>
            <a:ext cx="8303426" cy="707886"/>
          </a:xfrm>
          <a:prstGeom prst="rect">
            <a:avLst/>
          </a:prstGeom>
          <a:noFill/>
        </p:spPr>
        <p:txBody>
          <a:bodyPr wrap="square" lIns="91440" tIns="45720" rIns="91440" bIns="45720">
            <a:spAutoFit/>
          </a:bodyPr>
          <a:lstStyle/>
          <a:p>
            <a:pPr algn="ctr"/>
            <a:r>
              <a:rPr lang="en-US" sz="2000" dirty="0">
                <a:ln w="0"/>
                <a:solidFill>
                  <a:schemeClr val="bg1"/>
                </a:solidFill>
                <a:effectLst>
                  <a:outerShdw blurRad="38100" dist="19050" dir="2700000" algn="tl" rotWithShape="0">
                    <a:schemeClr val="dk1">
                      <a:alpha val="40000"/>
                    </a:schemeClr>
                  </a:outerShdw>
                </a:effectLst>
              </a:rPr>
              <a:t>Email a photo of you completing this task to:</a:t>
            </a:r>
          </a:p>
          <a:p>
            <a:pPr algn="ctr"/>
            <a:r>
              <a:rPr lang="en-US" sz="2000" dirty="0">
                <a:ln w="0"/>
                <a:solidFill>
                  <a:schemeClr val="bg1"/>
                </a:solidFill>
                <a:effectLst>
                  <a:outerShdw blurRad="38100" dist="19050" dir="2700000" algn="tl" rotWithShape="0">
                    <a:schemeClr val="dk1">
                      <a:alpha val="40000"/>
                    </a:schemeClr>
                  </a:outerShdw>
                </a:effectLst>
                <a:hlinkClick r:id="rId4"/>
              </a:rPr>
              <a:t>pioneerspupils@gmail.com</a:t>
            </a:r>
            <a:r>
              <a:rPr lang="en-US" sz="2000" dirty="0">
                <a:ln w="0"/>
                <a:solidFill>
                  <a:schemeClr val="bg1"/>
                </a:solidFill>
                <a:effectLst>
                  <a:outerShdw blurRad="38100" dist="19050" dir="2700000" algn="tl" rotWithShape="0">
                    <a:schemeClr val="dk1">
                      <a:alpha val="40000"/>
                    </a:schemeClr>
                  </a:outerShdw>
                </a:effectLst>
              </a:rPr>
              <a:t>      so that you can be in our weekly Facebook post!</a:t>
            </a:r>
          </a:p>
        </p:txBody>
      </p:sp>
      <p:pic>
        <p:nvPicPr>
          <p:cNvPr id="25" name="Picture 24"/>
          <p:cNvPicPr>
            <a:picLocks noChangeAspect="1"/>
          </p:cNvPicPr>
          <p:nvPr/>
        </p:nvPicPr>
        <p:blipFill>
          <a:blip r:embed="rId5"/>
          <a:stretch>
            <a:fillRect/>
          </a:stretch>
        </p:blipFill>
        <p:spPr>
          <a:xfrm>
            <a:off x="9728883" y="5908222"/>
            <a:ext cx="773621" cy="775314"/>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394D99CD-4A2E-42EA-86DC-538E500E894F}"/>
              </a:ext>
            </a:extLst>
          </p:cNvPr>
          <p:cNvPicPr>
            <a:picLocks noChangeAspect="1"/>
          </p:cNvPicPr>
          <p:nvPr/>
        </p:nvPicPr>
        <p:blipFill>
          <a:blip r:embed="rId6"/>
          <a:stretch>
            <a:fillRect/>
          </a:stretch>
        </p:blipFill>
        <p:spPr>
          <a:xfrm>
            <a:off x="10837115" y="20995"/>
            <a:ext cx="1276350" cy="962025"/>
          </a:xfrm>
          <a:prstGeom prst="rect">
            <a:avLst/>
          </a:prstGeom>
        </p:spPr>
      </p:pic>
    </p:spTree>
    <p:extLst>
      <p:ext uri="{BB962C8B-B14F-4D97-AF65-F5344CB8AC3E}">
        <p14:creationId xmlns:p14="http://schemas.microsoft.com/office/powerpoint/2010/main" val="621320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1398219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DE540-F46C-41AF-BCFC-266279AE1E8E}"/>
              </a:ext>
            </a:extLst>
          </p:cNvPr>
          <p:cNvSpPr/>
          <p:nvPr/>
        </p:nvSpPr>
        <p:spPr>
          <a:xfrm>
            <a:off x="4626366" y="279247"/>
            <a:ext cx="293926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Challenge</a:t>
            </a:r>
          </a:p>
        </p:txBody>
      </p:sp>
      <p:pic>
        <p:nvPicPr>
          <p:cNvPr id="2" name="Picture 1"/>
          <p:cNvPicPr>
            <a:picLocks noChangeAspect="1"/>
          </p:cNvPicPr>
          <p:nvPr/>
        </p:nvPicPr>
        <p:blipFill>
          <a:blip r:embed="rId2"/>
          <a:stretch>
            <a:fillRect/>
          </a:stretch>
        </p:blipFill>
        <p:spPr>
          <a:xfrm>
            <a:off x="1005505" y="1550397"/>
            <a:ext cx="5447546" cy="4531587"/>
          </a:xfrm>
          <a:prstGeom prst="rect">
            <a:avLst/>
          </a:prstGeom>
          <a:ln w="38100">
            <a:solidFill>
              <a:schemeClr val="accent1">
                <a:lumMod val="75000"/>
              </a:schemeClr>
            </a:solidFill>
          </a:ln>
        </p:spPr>
      </p:pic>
      <p:cxnSp>
        <p:nvCxnSpPr>
          <p:cNvPr id="5" name="Straight Connector 4"/>
          <p:cNvCxnSpPr/>
          <p:nvPr/>
        </p:nvCxnSpPr>
        <p:spPr>
          <a:xfrm>
            <a:off x="6727371" y="2926085"/>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27371" y="3470370"/>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27371" y="4010300"/>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27371" y="4537167"/>
            <a:ext cx="5133703" cy="2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27370" y="5037909"/>
            <a:ext cx="5133703" cy="261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0DFC27-56B5-4DC8-81FE-DC18ABC72E64}"/>
              </a:ext>
            </a:extLst>
          </p:cNvPr>
          <p:cNvSpPr/>
          <p:nvPr/>
        </p:nvSpPr>
        <p:spPr>
          <a:xfrm>
            <a:off x="7563385" y="1375788"/>
            <a:ext cx="3677496"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Explain why __________ is correct on the lines below…</a:t>
            </a:r>
          </a:p>
        </p:txBody>
      </p:sp>
      <p:sp>
        <p:nvSpPr>
          <p:cNvPr id="11" name="Thought Bubble: Cloud 11">
            <a:extLst>
              <a:ext uri="{FF2B5EF4-FFF2-40B4-BE49-F238E27FC236}">
                <a16:creationId xmlns:a16="http://schemas.microsoft.com/office/drawing/2014/main" id="{CEE395F3-817E-421C-AB46-EA959DA8B234}"/>
              </a:ext>
            </a:extLst>
          </p:cNvPr>
          <p:cNvSpPr/>
          <p:nvPr/>
        </p:nvSpPr>
        <p:spPr>
          <a:xfrm>
            <a:off x="6924650" y="901337"/>
            <a:ext cx="4954966" cy="1723984"/>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picture containing diagram&#10;&#10;Description automatically generated">
            <a:extLst>
              <a:ext uri="{FF2B5EF4-FFF2-40B4-BE49-F238E27FC236}">
                <a16:creationId xmlns:a16="http://schemas.microsoft.com/office/drawing/2014/main" id="{0925D21D-68D1-477C-AFB7-DD912CAF1120}"/>
              </a:ext>
            </a:extLst>
          </p:cNvPr>
          <p:cNvPicPr>
            <a:picLocks noChangeAspect="1"/>
          </p:cNvPicPr>
          <p:nvPr/>
        </p:nvPicPr>
        <p:blipFill>
          <a:blip r:embed="rId3"/>
          <a:stretch>
            <a:fillRect/>
          </a:stretch>
        </p:blipFill>
        <p:spPr>
          <a:xfrm>
            <a:off x="10843684" y="66978"/>
            <a:ext cx="1276350" cy="962025"/>
          </a:xfrm>
          <a:prstGeom prst="rect">
            <a:avLst/>
          </a:prstGeom>
        </p:spPr>
      </p:pic>
    </p:spTree>
    <p:extLst>
      <p:ext uri="{BB962C8B-B14F-4D97-AF65-F5344CB8AC3E}">
        <p14:creationId xmlns:p14="http://schemas.microsoft.com/office/powerpoint/2010/main" val="976937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DE540-F46C-41AF-BCFC-266279AE1E8E}"/>
              </a:ext>
            </a:extLst>
          </p:cNvPr>
          <p:cNvSpPr/>
          <p:nvPr/>
        </p:nvSpPr>
        <p:spPr>
          <a:xfrm>
            <a:off x="3738946" y="273269"/>
            <a:ext cx="471411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Tricky Challenge</a:t>
            </a:r>
          </a:p>
        </p:txBody>
      </p:sp>
      <p:pic>
        <p:nvPicPr>
          <p:cNvPr id="2" name="Picture 1"/>
          <p:cNvPicPr>
            <a:picLocks noChangeAspect="1"/>
          </p:cNvPicPr>
          <p:nvPr/>
        </p:nvPicPr>
        <p:blipFill>
          <a:blip r:embed="rId2"/>
          <a:stretch>
            <a:fillRect/>
          </a:stretch>
        </p:blipFill>
        <p:spPr>
          <a:xfrm>
            <a:off x="1569584" y="1518045"/>
            <a:ext cx="5314054" cy="4624912"/>
          </a:xfrm>
          <a:prstGeom prst="rect">
            <a:avLst/>
          </a:prstGeom>
          <a:ln w="38100">
            <a:solidFill>
              <a:schemeClr val="accent1">
                <a:lumMod val="75000"/>
              </a:schemeClr>
            </a:solidFill>
          </a:ln>
        </p:spPr>
      </p:pic>
      <p:cxnSp>
        <p:nvCxnSpPr>
          <p:cNvPr id="7" name="Straight Connector 6"/>
          <p:cNvCxnSpPr/>
          <p:nvPr/>
        </p:nvCxnSpPr>
        <p:spPr>
          <a:xfrm>
            <a:off x="7432766" y="2873829"/>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32766" y="3431178"/>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32766" y="3975465"/>
            <a:ext cx="4245428"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32766" y="4569828"/>
            <a:ext cx="4245428" cy="1306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4" descr="A picture containing diagram&#10;&#10;Description automatically generated">
            <a:extLst>
              <a:ext uri="{FF2B5EF4-FFF2-40B4-BE49-F238E27FC236}">
                <a16:creationId xmlns:a16="http://schemas.microsoft.com/office/drawing/2014/main" id="{09A0EA4D-B409-4D20-A03A-FB219B73BE21}"/>
              </a:ext>
            </a:extLst>
          </p:cNvPr>
          <p:cNvPicPr>
            <a:picLocks noChangeAspect="1"/>
          </p:cNvPicPr>
          <p:nvPr/>
        </p:nvPicPr>
        <p:blipFill>
          <a:blip r:embed="rId3"/>
          <a:stretch>
            <a:fillRect/>
          </a:stretch>
        </p:blipFill>
        <p:spPr>
          <a:xfrm>
            <a:off x="10804962" y="72165"/>
            <a:ext cx="1276350" cy="962025"/>
          </a:xfrm>
          <a:prstGeom prst="rect">
            <a:avLst/>
          </a:prstGeom>
        </p:spPr>
      </p:pic>
    </p:spTree>
    <p:extLst>
      <p:ext uri="{BB962C8B-B14F-4D97-AF65-F5344CB8AC3E}">
        <p14:creationId xmlns:p14="http://schemas.microsoft.com/office/powerpoint/2010/main" val="3136363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a:hlinkClick r:id="rId4"/>
              </a:rPr>
              <a:t>pioneerspupils@gmail.com</a:t>
            </a:r>
            <a:r>
              <a:rPr lang="en-GB" dirty="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597608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a:t>05.02.21</a:t>
            </a:r>
            <a:r>
              <a:rPr lang="en-GB" dirty="0"/>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3"/>
            <a:ext cx="10612654" cy="10441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69871" y="2832960"/>
            <a:ext cx="10704012" cy="707886"/>
          </a:xfrm>
          <a:prstGeom prst="rect">
            <a:avLst/>
          </a:prstGeom>
          <a:noFill/>
        </p:spPr>
        <p:txBody>
          <a:bodyPr wrap="square" rtlCol="0">
            <a:spAutoFit/>
          </a:bodyPr>
          <a:lstStyle/>
          <a:p>
            <a:r>
              <a:rPr lang="en-GB" sz="4000" dirty="0"/>
              <a:t>LO: To be able to draw lines with specified lengths.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564742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356465" y="372589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u="sng" dirty="0">
                <a:solidFill>
                  <a:schemeClr val="bg1"/>
                </a:solidFill>
                <a:hlinkClick r:id="rId4"/>
              </a:rPr>
              <a:t>Play Video</a:t>
            </a:r>
            <a:endParaRPr lang="en-GB" u="sng" dirty="0">
              <a:solidFill>
                <a:schemeClr val="bg1"/>
              </a:solidFill>
            </a:endParaRPr>
          </a:p>
        </p:txBody>
      </p:sp>
    </p:spTree>
    <p:extLst>
      <p:ext uri="{BB962C8B-B14F-4D97-AF65-F5344CB8AC3E}">
        <p14:creationId xmlns:p14="http://schemas.microsoft.com/office/powerpoint/2010/main" val="382185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effectLst>
                  <a:outerShdw blurRad="38100" dist="19050" dir="2700000" algn="tl" rotWithShape="0">
                    <a:schemeClr val="dk1">
                      <a:alpha val="40000"/>
                    </a:schemeClr>
                  </a:outerShdw>
                </a:effectLst>
              </a:rPr>
              <a:t>Pre-recorded Teaching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r>
              <a:rPr lang="en-US" sz="2400" dirty="0">
                <a:solidFill>
                  <a:schemeClr val="accent5">
                    <a:lumMod val="50000"/>
                  </a:schemeClr>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chemeClr val="accent5">
                  <a:lumMod val="50000"/>
                </a:schemeClr>
              </a:solidFill>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Tree>
    <p:extLst>
      <p:ext uri="{BB962C8B-B14F-4D97-AF65-F5344CB8AC3E}">
        <p14:creationId xmlns:p14="http://schemas.microsoft.com/office/powerpoint/2010/main" val="1148450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78" y="456941"/>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What do we use to measure a line?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989" y="1913271"/>
            <a:ext cx="5251268" cy="3715272"/>
          </a:xfrm>
          <a:prstGeom prst="rect">
            <a:avLst/>
          </a:prstGeom>
        </p:spPr>
      </p:pic>
      <p:cxnSp>
        <p:nvCxnSpPr>
          <p:cNvPr id="12" name="Straight Arrow Connector 11"/>
          <p:cNvCxnSpPr/>
          <p:nvPr/>
        </p:nvCxnSpPr>
        <p:spPr>
          <a:xfrm flipV="1">
            <a:off x="2232661" y="2939143"/>
            <a:ext cx="1568630" cy="2233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823" y="2808515"/>
            <a:ext cx="1881052" cy="707886"/>
          </a:xfrm>
          <a:prstGeom prst="rect">
            <a:avLst/>
          </a:prstGeom>
          <a:noFill/>
        </p:spPr>
        <p:txBody>
          <a:bodyPr wrap="square" rtlCol="0">
            <a:spAutoFit/>
          </a:bodyPr>
          <a:lstStyle/>
          <a:p>
            <a:r>
              <a:rPr lang="en-GB" sz="4000" dirty="0"/>
              <a:t>Pencil</a:t>
            </a:r>
          </a:p>
        </p:txBody>
      </p:sp>
      <p:sp>
        <p:nvSpPr>
          <p:cNvPr id="16" name="TextBox 15"/>
          <p:cNvSpPr txBox="1"/>
          <p:nvPr/>
        </p:nvSpPr>
        <p:spPr>
          <a:xfrm>
            <a:off x="9895114" y="4293327"/>
            <a:ext cx="1881052" cy="707886"/>
          </a:xfrm>
          <a:prstGeom prst="rect">
            <a:avLst/>
          </a:prstGeom>
          <a:noFill/>
        </p:spPr>
        <p:txBody>
          <a:bodyPr wrap="square" rtlCol="0">
            <a:spAutoFit/>
          </a:bodyPr>
          <a:lstStyle/>
          <a:p>
            <a:r>
              <a:rPr lang="en-GB" sz="4000" dirty="0"/>
              <a:t>Ruler</a:t>
            </a:r>
          </a:p>
        </p:txBody>
      </p:sp>
      <p:pic>
        <p:nvPicPr>
          <p:cNvPr id="17" name="Picture 16"/>
          <p:cNvPicPr>
            <a:picLocks noChangeAspect="1"/>
          </p:cNvPicPr>
          <p:nvPr/>
        </p:nvPicPr>
        <p:blipFill>
          <a:blip r:embed="rId3"/>
          <a:stretch>
            <a:fillRect/>
          </a:stretch>
        </p:blipFill>
        <p:spPr>
          <a:xfrm>
            <a:off x="3391989" y="3791446"/>
            <a:ext cx="5251268" cy="1209767"/>
          </a:xfrm>
          <a:prstGeom prst="rect">
            <a:avLst/>
          </a:prstGeom>
        </p:spPr>
      </p:pic>
      <p:cxnSp>
        <p:nvCxnSpPr>
          <p:cNvPr id="18" name="Straight Arrow Connector 17"/>
          <p:cNvCxnSpPr/>
          <p:nvPr/>
        </p:nvCxnSpPr>
        <p:spPr>
          <a:xfrm flipH="1" flipV="1">
            <a:off x="8532222" y="4337027"/>
            <a:ext cx="1362892" cy="310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14994" y="5888199"/>
            <a:ext cx="9808031" cy="400110"/>
          </a:xfrm>
          <a:prstGeom prst="rect">
            <a:avLst/>
          </a:prstGeom>
          <a:noFill/>
        </p:spPr>
        <p:txBody>
          <a:bodyPr wrap="square" rtlCol="0">
            <a:spAutoFit/>
          </a:bodyPr>
          <a:lstStyle/>
          <a:p>
            <a:r>
              <a:rPr lang="en-GB" sz="2000" dirty="0"/>
              <a:t>When we measure the length of a line we use a ruler which measures in centimetres (CM).</a:t>
            </a:r>
          </a:p>
        </p:txBody>
      </p:sp>
      <p:pic>
        <p:nvPicPr>
          <p:cNvPr id="3" name="Picture 9" descr="A drawing of a person&#10;&#10;Description automatically generated">
            <a:extLst>
              <a:ext uri="{FF2B5EF4-FFF2-40B4-BE49-F238E27FC236}">
                <a16:creationId xmlns:a16="http://schemas.microsoft.com/office/drawing/2014/main" id="{3EE36408-A197-4A3E-8698-8E658C6F87D1}"/>
              </a:ext>
            </a:extLst>
          </p:cNvPr>
          <p:cNvPicPr>
            <a:picLocks noChangeAspect="1"/>
          </p:cNvPicPr>
          <p:nvPr/>
        </p:nvPicPr>
        <p:blipFill>
          <a:blip r:embed="rId4"/>
          <a:stretch>
            <a:fillRect/>
          </a:stretch>
        </p:blipFill>
        <p:spPr>
          <a:xfrm>
            <a:off x="10835733" y="75353"/>
            <a:ext cx="1276350" cy="971550"/>
          </a:xfrm>
          <a:prstGeom prst="rect">
            <a:avLst/>
          </a:prstGeom>
        </p:spPr>
      </p:pic>
    </p:spTree>
    <p:extLst>
      <p:ext uri="{BB962C8B-B14F-4D97-AF65-F5344CB8AC3E}">
        <p14:creationId xmlns:p14="http://schemas.microsoft.com/office/powerpoint/2010/main" val="1128305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709" t="16819" r="884"/>
          <a:stretch/>
        </p:blipFill>
        <p:spPr>
          <a:xfrm>
            <a:off x="496390" y="1954743"/>
            <a:ext cx="11077301" cy="1146183"/>
          </a:xfrm>
          <a:prstGeom prst="rect">
            <a:avLst/>
          </a:prstGeom>
        </p:spPr>
      </p:pic>
      <p:sp>
        <p:nvSpPr>
          <p:cNvPr id="6" name="Title 1"/>
          <p:cNvSpPr>
            <a:spLocks noGrp="1"/>
          </p:cNvSpPr>
          <p:nvPr>
            <p:ph type="title"/>
          </p:nvPr>
        </p:nvSpPr>
        <p:spPr>
          <a:xfrm>
            <a:off x="759823" y="391251"/>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Using a ruler</a:t>
            </a:r>
          </a:p>
        </p:txBody>
      </p:sp>
      <p:sp>
        <p:nvSpPr>
          <p:cNvPr id="5" name="TextBox 4"/>
          <p:cNvSpPr txBox="1"/>
          <p:nvPr/>
        </p:nvSpPr>
        <p:spPr>
          <a:xfrm>
            <a:off x="2534203" y="3722914"/>
            <a:ext cx="7106194" cy="1938992"/>
          </a:xfrm>
          <a:prstGeom prst="rect">
            <a:avLst/>
          </a:prstGeom>
          <a:noFill/>
        </p:spPr>
        <p:txBody>
          <a:bodyPr wrap="square" rtlCol="0">
            <a:spAutoFit/>
          </a:bodyPr>
          <a:lstStyle/>
          <a:p>
            <a:r>
              <a:rPr lang="en-GB" sz="2400" dirty="0"/>
              <a:t>Carefully cut this ruler out </a:t>
            </a:r>
            <a:r>
              <a:rPr lang="en-GB" sz="2400" b="1" dirty="0">
                <a:effectLst>
                  <a:outerShdw blurRad="38100" dist="38100" dir="2700000" algn="tl">
                    <a:srgbClr val="000000">
                      <a:alpha val="43137"/>
                    </a:srgbClr>
                  </a:outerShdw>
                </a:effectLst>
              </a:rPr>
              <a:t>OR </a:t>
            </a:r>
            <a:r>
              <a:rPr lang="en-GB" sz="2400" dirty="0"/>
              <a:t>use and move this ruler to measure the lengths of the lines in today’s tasks.</a:t>
            </a:r>
          </a:p>
          <a:p>
            <a:endParaRPr lang="en-GB" sz="2400" dirty="0"/>
          </a:p>
          <a:p>
            <a:pPr algn="ctr"/>
            <a:r>
              <a:rPr lang="en-GB" sz="2400" dirty="0"/>
              <a:t>You will be able to access this ruler on each slide where you are required to measure the length of a line. </a:t>
            </a:r>
          </a:p>
        </p:txBody>
      </p:sp>
      <p:pic>
        <p:nvPicPr>
          <p:cNvPr id="3" name="Graphic 2" descr="Scissors with solid fill">
            <a:extLst>
              <a:ext uri="{FF2B5EF4-FFF2-40B4-BE49-F238E27FC236}">
                <a16:creationId xmlns:a16="http://schemas.microsoft.com/office/drawing/2014/main" id="{F914E19C-8078-5940-9953-555296D2AEF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618778">
            <a:off x="458283" y="1415275"/>
            <a:ext cx="603079" cy="603079"/>
          </a:xfrm>
          <a:prstGeom prst="rect">
            <a:avLst/>
          </a:prstGeom>
        </p:spPr>
      </p:pic>
      <p:sp>
        <p:nvSpPr>
          <p:cNvPr id="4" name="TextBox 3">
            <a:extLst>
              <a:ext uri="{FF2B5EF4-FFF2-40B4-BE49-F238E27FC236}">
                <a16:creationId xmlns:a16="http://schemas.microsoft.com/office/drawing/2014/main" id="{BA84072A-0AFC-794C-9179-79749324A903}"/>
              </a:ext>
            </a:extLst>
          </p:cNvPr>
          <p:cNvSpPr txBox="1"/>
          <p:nvPr/>
        </p:nvSpPr>
        <p:spPr>
          <a:xfrm>
            <a:off x="970858" y="1573306"/>
            <a:ext cx="2202649" cy="369332"/>
          </a:xfrm>
          <a:prstGeom prst="rect">
            <a:avLst/>
          </a:prstGeom>
          <a:noFill/>
        </p:spPr>
        <p:txBody>
          <a:bodyPr wrap="square" rtlCol="0">
            <a:spAutoFit/>
          </a:bodyPr>
          <a:lstStyle/>
          <a:p>
            <a:r>
              <a:rPr lang="en-US" dirty="0"/>
              <a:t>- - - - - - - - - - - - -</a:t>
            </a:r>
          </a:p>
        </p:txBody>
      </p:sp>
      <p:pic>
        <p:nvPicPr>
          <p:cNvPr id="2" name="Picture 9" descr="A drawing of a person&#10;&#10;Description automatically generated">
            <a:extLst>
              <a:ext uri="{FF2B5EF4-FFF2-40B4-BE49-F238E27FC236}">
                <a16:creationId xmlns:a16="http://schemas.microsoft.com/office/drawing/2014/main" id="{64393F4F-3097-4B65-99F5-E913C53C1A3E}"/>
              </a:ext>
            </a:extLst>
          </p:cNvPr>
          <p:cNvPicPr>
            <a:picLocks noChangeAspect="1"/>
          </p:cNvPicPr>
          <p:nvPr/>
        </p:nvPicPr>
        <p:blipFill>
          <a:blip r:embed="rId5"/>
          <a:stretch>
            <a:fillRect/>
          </a:stretch>
        </p:blipFill>
        <p:spPr>
          <a:xfrm>
            <a:off x="10835733" y="81923"/>
            <a:ext cx="1276350" cy="971550"/>
          </a:xfrm>
          <a:prstGeom prst="rect">
            <a:avLst/>
          </a:prstGeom>
        </p:spPr>
      </p:pic>
    </p:spTree>
    <p:extLst>
      <p:ext uri="{BB962C8B-B14F-4D97-AF65-F5344CB8AC3E}">
        <p14:creationId xmlns:p14="http://schemas.microsoft.com/office/powerpoint/2010/main" val="3860557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18" y="836228"/>
            <a:ext cx="10855036" cy="1325563"/>
          </a:xfrm>
        </p:spPr>
        <p:txBody>
          <a:bodyPr>
            <a:normAutofit fontScale="90000"/>
          </a:bodyPr>
          <a:lstStyle/>
          <a:p>
            <a:pPr algn="ctr"/>
            <a:r>
              <a:rPr lang="en-GB" sz="5400" dirty="0">
                <a:effectLst>
                  <a:outerShdw blurRad="38100" dist="38100" dir="2700000" algn="tl">
                    <a:srgbClr val="000000">
                      <a:alpha val="43137"/>
                    </a:srgbClr>
                  </a:outerShdw>
                </a:effectLst>
                <a:latin typeface="+mn-lt"/>
              </a:rPr>
              <a:t>How do we measure the length of a line?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66"/>
          <a:stretch/>
        </p:blipFill>
        <p:spPr>
          <a:xfrm>
            <a:off x="484828" y="1994777"/>
            <a:ext cx="3797993" cy="2790950"/>
          </a:xfrm>
          <a:prstGeom prst="rect">
            <a:avLst/>
          </a:prstGeom>
        </p:spPr>
      </p:pic>
      <p:sp>
        <p:nvSpPr>
          <p:cNvPr id="5" name="Thought Bubble: Cloud 11">
            <a:extLst>
              <a:ext uri="{FF2B5EF4-FFF2-40B4-BE49-F238E27FC236}">
                <a16:creationId xmlns:a16="http://schemas.microsoft.com/office/drawing/2014/main" id="{CEE395F3-817E-421C-AB46-EA959DA8B234}"/>
              </a:ext>
            </a:extLst>
          </p:cNvPr>
          <p:cNvSpPr/>
          <p:nvPr/>
        </p:nvSpPr>
        <p:spPr>
          <a:xfrm>
            <a:off x="4957217" y="2147589"/>
            <a:ext cx="6533557" cy="256032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83680" y="2681925"/>
            <a:ext cx="4418534" cy="1631216"/>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To measure a line, place your ruler flat and directly below the line that you are measuring. Make sure you match it up with the beginning of the line (0cm) on your ruler.</a:t>
            </a:r>
          </a:p>
        </p:txBody>
      </p:sp>
      <p:sp>
        <p:nvSpPr>
          <p:cNvPr id="7" name="TextBox 6"/>
          <p:cNvSpPr txBox="1"/>
          <p:nvPr/>
        </p:nvSpPr>
        <p:spPr>
          <a:xfrm>
            <a:off x="524691" y="2103121"/>
            <a:ext cx="703218" cy="369332"/>
          </a:xfrm>
          <a:prstGeom prst="rect">
            <a:avLst/>
          </a:prstGeom>
          <a:noFill/>
        </p:spPr>
        <p:txBody>
          <a:bodyPr wrap="square" rtlCol="0">
            <a:spAutoFit/>
          </a:bodyPr>
          <a:lstStyle/>
          <a:p>
            <a:r>
              <a:rPr lang="en-GB" dirty="0"/>
              <a:t>CM</a:t>
            </a:r>
          </a:p>
        </p:txBody>
      </p:sp>
      <p:sp>
        <p:nvSpPr>
          <p:cNvPr id="8" name="TextBox 7"/>
          <p:cNvSpPr txBox="1"/>
          <p:nvPr/>
        </p:nvSpPr>
        <p:spPr>
          <a:xfrm>
            <a:off x="574294" y="3462050"/>
            <a:ext cx="658764" cy="307777"/>
          </a:xfrm>
          <a:prstGeom prst="rect">
            <a:avLst/>
          </a:prstGeom>
          <a:noFill/>
        </p:spPr>
        <p:txBody>
          <a:bodyPr wrap="square" rtlCol="0">
            <a:spAutoFit/>
          </a:bodyPr>
          <a:lstStyle/>
          <a:p>
            <a:r>
              <a:rPr lang="en-GB" sz="1400" b="1" dirty="0"/>
              <a:t>0cm</a:t>
            </a:r>
            <a:endParaRPr lang="en-GB" sz="1200" b="1" dirty="0"/>
          </a:p>
        </p:txBody>
      </p:sp>
      <p:cxnSp>
        <p:nvCxnSpPr>
          <p:cNvPr id="10" name="Straight Arrow Connector 9"/>
          <p:cNvCxnSpPr/>
          <p:nvPr/>
        </p:nvCxnSpPr>
        <p:spPr>
          <a:xfrm flipV="1">
            <a:off x="979714" y="3359410"/>
            <a:ext cx="263955" cy="193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9" descr="A drawing of a person&#10;&#10;Description automatically generated">
            <a:extLst>
              <a:ext uri="{FF2B5EF4-FFF2-40B4-BE49-F238E27FC236}">
                <a16:creationId xmlns:a16="http://schemas.microsoft.com/office/drawing/2014/main" id="{5E9861BA-4141-43FC-8F26-377B1FEED3E4}"/>
              </a:ext>
            </a:extLst>
          </p:cNvPr>
          <p:cNvPicPr>
            <a:picLocks noChangeAspect="1"/>
          </p:cNvPicPr>
          <p:nvPr/>
        </p:nvPicPr>
        <p:blipFill>
          <a:blip r:embed="rId3"/>
          <a:stretch>
            <a:fillRect/>
          </a:stretch>
        </p:blipFill>
        <p:spPr>
          <a:xfrm>
            <a:off x="10809458" y="75354"/>
            <a:ext cx="1276350" cy="971550"/>
          </a:xfrm>
          <a:prstGeom prst="rect">
            <a:avLst/>
          </a:prstGeom>
        </p:spPr>
      </p:pic>
    </p:spTree>
    <p:extLst>
      <p:ext uri="{BB962C8B-B14F-4D97-AF65-F5344CB8AC3E}">
        <p14:creationId xmlns:p14="http://schemas.microsoft.com/office/powerpoint/2010/main" val="34376397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Let’s practice!</a:t>
            </a:r>
            <a:endParaRPr lang="en-GB" sz="5400" dirty="0">
              <a:latin typeface="+mn-lt"/>
            </a:endParaRPr>
          </a:p>
        </p:txBody>
      </p:sp>
      <p:pic>
        <p:nvPicPr>
          <p:cNvPr id="4" name="Picture 3">
            <a:extLst>
              <a:ext uri="{FF2B5EF4-FFF2-40B4-BE49-F238E27FC236}">
                <a16:creationId xmlns:a16="http://schemas.microsoft.com/office/drawing/2014/main" id="{77A38014-627D-7D43-B231-8ACF2ADDA687}"/>
              </a:ext>
            </a:extLst>
          </p:cNvPr>
          <p:cNvPicPr>
            <a:picLocks noChangeAspect="1"/>
          </p:cNvPicPr>
          <p:nvPr/>
        </p:nvPicPr>
        <p:blipFill rotWithShape="1">
          <a:blip r:embed="rId2"/>
          <a:srcRect l="709" t="16819" r="884"/>
          <a:stretch/>
        </p:blipFill>
        <p:spPr>
          <a:xfrm>
            <a:off x="629065" y="2153339"/>
            <a:ext cx="11077301" cy="1146183"/>
          </a:xfrm>
          <a:prstGeom prst="rect">
            <a:avLst/>
          </a:prstGeom>
        </p:spPr>
      </p:pic>
      <p:cxnSp>
        <p:nvCxnSpPr>
          <p:cNvPr id="6" name="Straight Connector 5">
            <a:extLst>
              <a:ext uri="{FF2B5EF4-FFF2-40B4-BE49-F238E27FC236}">
                <a16:creationId xmlns:a16="http://schemas.microsoft.com/office/drawing/2014/main" id="{6C464AEB-D407-1B41-9845-B454A25C296F}"/>
              </a:ext>
            </a:extLst>
          </p:cNvPr>
          <p:cNvCxnSpPr>
            <a:cxnSpLocks/>
          </p:cNvCxnSpPr>
          <p:nvPr/>
        </p:nvCxnSpPr>
        <p:spPr>
          <a:xfrm>
            <a:off x="713678" y="3724834"/>
            <a:ext cx="504035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CBE7D2-0AC8-624B-9949-82F95ED6A627}"/>
              </a:ext>
            </a:extLst>
          </p:cNvPr>
          <p:cNvSpPr txBox="1"/>
          <p:nvPr/>
        </p:nvSpPr>
        <p:spPr>
          <a:xfrm>
            <a:off x="838200" y="1506022"/>
            <a:ext cx="10659035" cy="400110"/>
          </a:xfrm>
          <a:prstGeom prst="rect">
            <a:avLst/>
          </a:prstGeom>
          <a:noFill/>
        </p:spPr>
        <p:txBody>
          <a:bodyPr wrap="square" rtlCol="0">
            <a:spAutoFit/>
          </a:bodyPr>
          <a:lstStyle/>
          <a:p>
            <a:r>
              <a:rPr lang="en-US" sz="2000" dirty="0"/>
              <a:t>Using the ruler below, measure the different length lines. Drag the ruler to move it into place.  </a:t>
            </a:r>
          </a:p>
        </p:txBody>
      </p:sp>
      <p:cxnSp>
        <p:nvCxnSpPr>
          <p:cNvPr id="9" name="Straight Connector 8">
            <a:extLst>
              <a:ext uri="{FF2B5EF4-FFF2-40B4-BE49-F238E27FC236}">
                <a16:creationId xmlns:a16="http://schemas.microsoft.com/office/drawing/2014/main" id="{BE2BEF20-BD5F-CE41-92B4-D9D6421A2B06}"/>
              </a:ext>
            </a:extLst>
          </p:cNvPr>
          <p:cNvCxnSpPr>
            <a:cxnSpLocks/>
          </p:cNvCxnSpPr>
          <p:nvPr/>
        </p:nvCxnSpPr>
        <p:spPr>
          <a:xfrm>
            <a:off x="713678" y="5211116"/>
            <a:ext cx="3320440"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8EA3D5-C016-4548-BA92-940D49B38197}"/>
              </a:ext>
            </a:extLst>
          </p:cNvPr>
          <p:cNvSpPr txBox="1"/>
          <p:nvPr/>
        </p:nvSpPr>
        <p:spPr>
          <a:xfrm>
            <a:off x="6167716" y="3469571"/>
            <a:ext cx="2330824" cy="369332"/>
          </a:xfrm>
          <a:prstGeom prst="rect">
            <a:avLst/>
          </a:prstGeom>
          <a:noFill/>
        </p:spPr>
        <p:txBody>
          <a:bodyPr wrap="square" rtlCol="0">
            <a:spAutoFit/>
          </a:bodyPr>
          <a:lstStyle/>
          <a:p>
            <a:r>
              <a:rPr lang="en-US" dirty="0"/>
              <a:t>__________ cm</a:t>
            </a:r>
          </a:p>
        </p:txBody>
      </p:sp>
      <p:sp>
        <p:nvSpPr>
          <p:cNvPr id="16" name="TextBox 15">
            <a:extLst>
              <a:ext uri="{FF2B5EF4-FFF2-40B4-BE49-F238E27FC236}">
                <a16:creationId xmlns:a16="http://schemas.microsoft.com/office/drawing/2014/main" id="{F5F65817-4E8A-924B-B2F2-102F56A28BB5}"/>
              </a:ext>
            </a:extLst>
          </p:cNvPr>
          <p:cNvSpPr txBox="1"/>
          <p:nvPr/>
        </p:nvSpPr>
        <p:spPr>
          <a:xfrm>
            <a:off x="4383740" y="4921170"/>
            <a:ext cx="2330824" cy="369332"/>
          </a:xfrm>
          <a:prstGeom prst="rect">
            <a:avLst/>
          </a:prstGeom>
          <a:noFill/>
        </p:spPr>
        <p:txBody>
          <a:bodyPr wrap="square" rtlCol="0">
            <a:spAutoFit/>
          </a:bodyPr>
          <a:lstStyle/>
          <a:p>
            <a:r>
              <a:rPr lang="en-US" dirty="0"/>
              <a:t>__________ cm</a:t>
            </a:r>
          </a:p>
        </p:txBody>
      </p:sp>
      <p:sp>
        <p:nvSpPr>
          <p:cNvPr id="18" name="TextBox 17">
            <a:extLst>
              <a:ext uri="{FF2B5EF4-FFF2-40B4-BE49-F238E27FC236}">
                <a16:creationId xmlns:a16="http://schemas.microsoft.com/office/drawing/2014/main" id="{477514F5-E346-6144-B814-9C7929134C0C}"/>
              </a:ext>
            </a:extLst>
          </p:cNvPr>
          <p:cNvSpPr txBox="1"/>
          <p:nvPr/>
        </p:nvSpPr>
        <p:spPr>
          <a:xfrm>
            <a:off x="8091054" y="5646451"/>
            <a:ext cx="3852042" cy="923330"/>
          </a:xfrm>
          <a:prstGeom prst="rect">
            <a:avLst/>
          </a:prstGeom>
          <a:noFill/>
        </p:spPr>
        <p:txBody>
          <a:bodyPr wrap="square" rtlCol="0">
            <a:spAutoFit/>
          </a:bodyPr>
          <a:lstStyle/>
          <a:p>
            <a:r>
              <a:rPr lang="en-US" dirty="0">
                <a:solidFill>
                  <a:srgbClr val="FF0000"/>
                </a:solidFill>
              </a:rPr>
              <a:t>When moving the ruler around the slide to measure the lengths of the lines, be careful not to resize the ruler.</a:t>
            </a:r>
          </a:p>
        </p:txBody>
      </p:sp>
      <p:pic>
        <p:nvPicPr>
          <p:cNvPr id="3" name="Picture 4" descr="A picture containing diagram&#10;&#10;Description automatically generated">
            <a:extLst>
              <a:ext uri="{FF2B5EF4-FFF2-40B4-BE49-F238E27FC236}">
                <a16:creationId xmlns:a16="http://schemas.microsoft.com/office/drawing/2014/main" id="{65ABCCC9-CD69-4349-BD8E-EC4C2243A40D}"/>
              </a:ext>
            </a:extLst>
          </p:cNvPr>
          <p:cNvPicPr>
            <a:picLocks noChangeAspect="1"/>
          </p:cNvPicPr>
          <p:nvPr/>
        </p:nvPicPr>
        <p:blipFill>
          <a:blip r:embed="rId3"/>
          <a:stretch>
            <a:fillRect/>
          </a:stretch>
        </p:blipFill>
        <p:spPr>
          <a:xfrm>
            <a:off x="10798394" y="112001"/>
            <a:ext cx="1276350" cy="971550"/>
          </a:xfrm>
          <a:prstGeom prst="rect">
            <a:avLst/>
          </a:prstGeom>
        </p:spPr>
      </p:pic>
    </p:spTree>
    <p:extLst>
      <p:ext uri="{BB962C8B-B14F-4D97-AF65-F5344CB8AC3E}">
        <p14:creationId xmlns:p14="http://schemas.microsoft.com/office/powerpoint/2010/main" val="3568401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Measuring different objects </a:t>
            </a:r>
          </a:p>
        </p:txBody>
      </p:sp>
      <p:sp>
        <p:nvSpPr>
          <p:cNvPr id="4" name="TextBox 3"/>
          <p:cNvSpPr txBox="1"/>
          <p:nvPr/>
        </p:nvSpPr>
        <p:spPr>
          <a:xfrm>
            <a:off x="418011" y="1515291"/>
            <a:ext cx="11364686" cy="923330"/>
          </a:xfrm>
          <a:prstGeom prst="rect">
            <a:avLst/>
          </a:prstGeom>
          <a:noFill/>
        </p:spPr>
        <p:txBody>
          <a:bodyPr wrap="square" rtlCol="0">
            <a:spAutoFit/>
          </a:bodyPr>
          <a:lstStyle/>
          <a:p>
            <a:r>
              <a:rPr lang="en-GB" dirty="0"/>
              <a:t>There will be lots of different objects around your house that you can measure in centimetres (CM). Using your ruler, find some objects and measure their length and note this down on a piece of paper or type your measurements below.</a:t>
            </a:r>
          </a:p>
          <a:p>
            <a:pPr algn="ctr"/>
            <a:r>
              <a:rPr lang="en-GB" b="1" dirty="0"/>
              <a:t>Here are some examples and ideas of some objects you may be able to find and measure in your house:   </a:t>
            </a:r>
          </a:p>
        </p:txBody>
      </p:sp>
      <p:pic>
        <p:nvPicPr>
          <p:cNvPr id="1026" name="Picture 2" descr="Aluminium Door Handles Lock Satin 154 x 41mm">
            <a:extLst>
              <a:ext uri="{FF2B5EF4-FFF2-40B4-BE49-F238E27FC236}">
                <a16:creationId xmlns:a16="http://schemas.microsoft.com/office/drawing/2014/main" id="{9443F997-BF4E-1B47-855E-43621192A69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9025" y="2522711"/>
            <a:ext cx="1690875" cy="1690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3D5A1F-ED9A-A648-9F4E-401D15524899}"/>
              </a:ext>
            </a:extLst>
          </p:cNvPr>
          <p:cNvSpPr txBox="1"/>
          <p:nvPr/>
        </p:nvSpPr>
        <p:spPr>
          <a:xfrm>
            <a:off x="418011" y="4208984"/>
            <a:ext cx="1791889" cy="461665"/>
          </a:xfrm>
          <a:prstGeom prst="rect">
            <a:avLst/>
          </a:prstGeom>
          <a:noFill/>
        </p:spPr>
        <p:txBody>
          <a:bodyPr wrap="square" rtlCol="0">
            <a:spAutoFit/>
          </a:bodyPr>
          <a:lstStyle/>
          <a:p>
            <a:r>
              <a:rPr lang="en-US" sz="2400" dirty="0"/>
              <a:t>Door handle </a:t>
            </a:r>
          </a:p>
        </p:txBody>
      </p:sp>
      <p:pic>
        <p:nvPicPr>
          <p:cNvPr id="1028" name="Picture 4" descr="pencils-HH - Murkaz">
            <a:extLst>
              <a:ext uri="{FF2B5EF4-FFF2-40B4-BE49-F238E27FC236}">
                <a16:creationId xmlns:a16="http://schemas.microsoft.com/office/drawing/2014/main" id="{EC0FDB27-CBA1-FE46-BAE3-0ECB46E8B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164" y="2522711"/>
            <a:ext cx="3125941" cy="1481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4CA1D1-3336-4049-9C44-89E425BAA326}"/>
              </a:ext>
            </a:extLst>
          </p:cNvPr>
          <p:cNvSpPr txBox="1"/>
          <p:nvPr/>
        </p:nvSpPr>
        <p:spPr>
          <a:xfrm>
            <a:off x="4001790" y="3936635"/>
            <a:ext cx="1358851" cy="523220"/>
          </a:xfrm>
          <a:prstGeom prst="rect">
            <a:avLst/>
          </a:prstGeom>
          <a:noFill/>
        </p:spPr>
        <p:txBody>
          <a:bodyPr wrap="square" rtlCol="0">
            <a:spAutoFit/>
          </a:bodyPr>
          <a:lstStyle/>
          <a:p>
            <a:r>
              <a:rPr lang="en-US" sz="2400" dirty="0"/>
              <a:t>Pencil</a:t>
            </a:r>
            <a:r>
              <a:rPr lang="en-US" sz="2800" dirty="0"/>
              <a:t>  </a:t>
            </a:r>
          </a:p>
        </p:txBody>
      </p:sp>
      <p:pic>
        <p:nvPicPr>
          <p:cNvPr id="1030" name="Picture 6" descr="A spoon test that can help you diagnose health concerns - Times of India">
            <a:extLst>
              <a:ext uri="{FF2B5EF4-FFF2-40B4-BE49-F238E27FC236}">
                <a16:creationId xmlns:a16="http://schemas.microsoft.com/office/drawing/2014/main" id="{E76C452A-22F2-B344-BC3E-49AE7938C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370" y="2522711"/>
            <a:ext cx="2337002" cy="17497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27E5A3-64F3-B746-B0F5-E3DC0273463B}"/>
              </a:ext>
            </a:extLst>
          </p:cNvPr>
          <p:cNvSpPr txBox="1"/>
          <p:nvPr/>
        </p:nvSpPr>
        <p:spPr>
          <a:xfrm>
            <a:off x="7253545" y="4272425"/>
            <a:ext cx="1358851" cy="523220"/>
          </a:xfrm>
          <a:prstGeom prst="rect">
            <a:avLst/>
          </a:prstGeom>
          <a:noFill/>
        </p:spPr>
        <p:txBody>
          <a:bodyPr wrap="square" rtlCol="0">
            <a:spAutoFit/>
          </a:bodyPr>
          <a:lstStyle/>
          <a:p>
            <a:r>
              <a:rPr lang="en-US" sz="2400" dirty="0"/>
              <a:t>Spoon</a:t>
            </a:r>
            <a:r>
              <a:rPr lang="en-US" sz="2800" dirty="0"/>
              <a:t>  </a:t>
            </a:r>
          </a:p>
        </p:txBody>
      </p:sp>
      <p:pic>
        <p:nvPicPr>
          <p:cNvPr id="1032" name="Picture 8" descr="A5 Flexi Leather Spiral Notebook Almond: Signature Edition | kikki.K ROW">
            <a:extLst>
              <a:ext uri="{FF2B5EF4-FFF2-40B4-BE49-F238E27FC236}">
                <a16:creationId xmlns:a16="http://schemas.microsoft.com/office/drawing/2014/main" id="{FA3483FC-08BC-BF4B-9509-DC39FB8D39A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87637" y="2522711"/>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0B236BC-B23A-CD4E-94B2-03D6DF388C93}"/>
              </a:ext>
            </a:extLst>
          </p:cNvPr>
          <p:cNvSpPr txBox="1"/>
          <p:nvPr/>
        </p:nvSpPr>
        <p:spPr>
          <a:xfrm>
            <a:off x="9947440" y="4575629"/>
            <a:ext cx="1598986" cy="523220"/>
          </a:xfrm>
          <a:prstGeom prst="rect">
            <a:avLst/>
          </a:prstGeom>
          <a:noFill/>
        </p:spPr>
        <p:txBody>
          <a:bodyPr wrap="square" rtlCol="0">
            <a:spAutoFit/>
          </a:bodyPr>
          <a:lstStyle/>
          <a:p>
            <a:r>
              <a:rPr lang="en-US" sz="2400" dirty="0"/>
              <a:t>Notebook</a:t>
            </a:r>
            <a:r>
              <a:rPr lang="en-US" sz="2800" dirty="0"/>
              <a:t>  </a:t>
            </a:r>
          </a:p>
        </p:txBody>
      </p:sp>
      <p:sp>
        <p:nvSpPr>
          <p:cNvPr id="7" name="TextBox 6">
            <a:extLst>
              <a:ext uri="{FF2B5EF4-FFF2-40B4-BE49-F238E27FC236}">
                <a16:creationId xmlns:a16="http://schemas.microsoft.com/office/drawing/2014/main" id="{A1906032-20CE-8649-9359-153D71CCA304}"/>
              </a:ext>
            </a:extLst>
          </p:cNvPr>
          <p:cNvSpPr txBox="1"/>
          <p:nvPr/>
        </p:nvSpPr>
        <p:spPr>
          <a:xfrm>
            <a:off x="470763" y="4459855"/>
            <a:ext cx="3194051" cy="2308324"/>
          </a:xfrm>
          <a:prstGeom prst="rect">
            <a:avLst/>
          </a:prstGeom>
          <a:noFill/>
        </p:spPr>
        <p:txBody>
          <a:bodyPr wrap="square" rtlCol="0">
            <a:spAutoFit/>
          </a:bodyPr>
          <a:lstStyle/>
          <a:p>
            <a:endParaRPr lang="en-US" dirty="0"/>
          </a:p>
          <a:p>
            <a:r>
              <a:rPr lang="en-US" dirty="0"/>
              <a:t>______________________</a:t>
            </a:r>
          </a:p>
          <a:p>
            <a:endParaRPr lang="en-US" dirty="0"/>
          </a:p>
          <a:p>
            <a:endParaRPr lang="en-US" dirty="0"/>
          </a:p>
          <a:p>
            <a:r>
              <a:rPr lang="en-US" dirty="0"/>
              <a:t>______________________</a:t>
            </a:r>
          </a:p>
          <a:p>
            <a:endParaRPr lang="en-US" dirty="0"/>
          </a:p>
          <a:p>
            <a:endParaRPr lang="en-US" dirty="0"/>
          </a:p>
          <a:p>
            <a:r>
              <a:rPr lang="en-US" dirty="0"/>
              <a:t>______________________</a:t>
            </a:r>
          </a:p>
        </p:txBody>
      </p:sp>
      <p:sp>
        <p:nvSpPr>
          <p:cNvPr id="9" name="TextBox 8">
            <a:extLst>
              <a:ext uri="{FF2B5EF4-FFF2-40B4-BE49-F238E27FC236}">
                <a16:creationId xmlns:a16="http://schemas.microsoft.com/office/drawing/2014/main" id="{92D0DC4D-0991-484F-8289-4FF69B5C207A}"/>
              </a:ext>
            </a:extLst>
          </p:cNvPr>
          <p:cNvSpPr txBox="1"/>
          <p:nvPr/>
        </p:nvSpPr>
        <p:spPr>
          <a:xfrm>
            <a:off x="7527072" y="5780612"/>
            <a:ext cx="4460489" cy="923330"/>
          </a:xfrm>
          <a:prstGeom prst="rect">
            <a:avLst/>
          </a:prstGeom>
          <a:noFill/>
        </p:spPr>
        <p:txBody>
          <a:bodyPr wrap="square" rtlCol="0">
            <a:spAutoFit/>
          </a:bodyPr>
          <a:lstStyle/>
          <a:p>
            <a:r>
              <a:rPr lang="en-US" dirty="0">
                <a:solidFill>
                  <a:srgbClr val="FF0000"/>
                </a:solidFill>
              </a:rPr>
              <a:t>If you are using the ruler that has been provided (on screen), measure the lengths of the objects in the next slide.</a:t>
            </a:r>
          </a:p>
        </p:txBody>
      </p:sp>
      <p:sp>
        <p:nvSpPr>
          <p:cNvPr id="16" name="Explosion 1 15">
            <a:extLst>
              <a:ext uri="{FF2B5EF4-FFF2-40B4-BE49-F238E27FC236}">
                <a16:creationId xmlns:a16="http://schemas.microsoft.com/office/drawing/2014/main" id="{48FD9530-BD95-6042-A929-FEDE0E45727A}"/>
              </a:ext>
            </a:extLst>
          </p:cNvPr>
          <p:cNvSpPr/>
          <p:nvPr/>
        </p:nvSpPr>
        <p:spPr>
          <a:xfrm>
            <a:off x="3084127" y="4451445"/>
            <a:ext cx="4137889" cy="2252497"/>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1A7A80D-98B1-DD4E-AF83-1A8038A2CF1E}"/>
              </a:ext>
            </a:extLst>
          </p:cNvPr>
          <p:cNvSpPr txBox="1"/>
          <p:nvPr/>
        </p:nvSpPr>
        <p:spPr>
          <a:xfrm>
            <a:off x="3771489" y="5143052"/>
            <a:ext cx="3194050" cy="830997"/>
          </a:xfrm>
          <a:prstGeom prst="rect">
            <a:avLst/>
          </a:prstGeom>
          <a:noFill/>
        </p:spPr>
        <p:txBody>
          <a:bodyPr wrap="square" rtlCol="0">
            <a:spAutoFit/>
          </a:bodyPr>
          <a:lstStyle/>
          <a:p>
            <a:r>
              <a:rPr lang="en-US" sz="1600" dirty="0">
                <a:ln w="0"/>
                <a:effectLst>
                  <a:outerShdw blurRad="38100" dist="19050" dir="2700000" algn="tl" rotWithShape="0">
                    <a:schemeClr val="dk1">
                      <a:alpha val="40000"/>
                    </a:schemeClr>
                  </a:outerShdw>
                </a:effectLst>
              </a:rPr>
              <a:t>Take a photo of yourself measuring your objects. Send it to us at </a:t>
            </a:r>
            <a:r>
              <a:rPr lang="en-US" sz="1600" dirty="0" err="1">
                <a:ln w="0"/>
                <a:effectLst>
                  <a:outerShdw blurRad="38100" dist="19050" dir="2700000" algn="tl" rotWithShape="0">
                    <a:schemeClr val="dk1">
                      <a:alpha val="40000"/>
                    </a:schemeClr>
                  </a:outerShdw>
                </a:effectLst>
              </a:rPr>
              <a:t>pioneerspupils@gmail.com</a:t>
            </a:r>
            <a:endParaRPr lang="en-US" sz="1600" dirty="0">
              <a:ln w="0"/>
              <a:effectLst>
                <a:outerShdw blurRad="38100" dist="19050" dir="2700000" algn="tl" rotWithShape="0">
                  <a:schemeClr val="dk1">
                    <a:alpha val="40000"/>
                  </a:schemeClr>
                </a:outerShdw>
              </a:effectLst>
            </a:endParaRPr>
          </a:p>
        </p:txBody>
      </p:sp>
      <p:pic>
        <p:nvPicPr>
          <p:cNvPr id="5" name="Picture 4" descr="A picture containing diagram&#10;&#10;Description automatically generated">
            <a:extLst>
              <a:ext uri="{FF2B5EF4-FFF2-40B4-BE49-F238E27FC236}">
                <a16:creationId xmlns:a16="http://schemas.microsoft.com/office/drawing/2014/main" id="{1978304A-3F0A-4791-911C-6E2B0CB7FA11}"/>
              </a:ext>
            </a:extLst>
          </p:cNvPr>
          <p:cNvPicPr>
            <a:picLocks noChangeAspect="1"/>
          </p:cNvPicPr>
          <p:nvPr/>
        </p:nvPicPr>
        <p:blipFill>
          <a:blip r:embed="rId6"/>
          <a:stretch>
            <a:fillRect/>
          </a:stretch>
        </p:blipFill>
        <p:spPr>
          <a:xfrm>
            <a:off x="10837115" y="112960"/>
            <a:ext cx="1276350" cy="962025"/>
          </a:xfrm>
          <a:prstGeom prst="rect">
            <a:avLst/>
          </a:prstGeom>
        </p:spPr>
      </p:pic>
    </p:spTree>
    <p:extLst>
      <p:ext uri="{BB962C8B-B14F-4D97-AF65-F5344CB8AC3E}">
        <p14:creationId xmlns:p14="http://schemas.microsoft.com/office/powerpoint/2010/main" val="3825542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Doors Cliparts, Download Free Clip Art, Free Clip Art on Clipart  Library">
            <a:extLst>
              <a:ext uri="{FF2B5EF4-FFF2-40B4-BE49-F238E27FC236}">
                <a16:creationId xmlns:a16="http://schemas.microsoft.com/office/drawing/2014/main" id="{69D594A7-7C59-204B-B127-3F8A02BEB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332" y="2437648"/>
            <a:ext cx="2605368" cy="3929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encils-HH - Murkaz">
            <a:extLst>
              <a:ext uri="{FF2B5EF4-FFF2-40B4-BE49-F238E27FC236}">
                <a16:creationId xmlns:a16="http://schemas.microsoft.com/office/drawing/2014/main" id="{ECB9A3D9-744A-6348-A7E1-4DAC84660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98" y="2910217"/>
            <a:ext cx="4646663" cy="2201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EC505D-1233-D849-BD66-3F9A0CA5F0D1}"/>
              </a:ext>
            </a:extLst>
          </p:cNvPr>
          <p:cNvPicPr>
            <a:picLocks noChangeAspect="1"/>
          </p:cNvPicPr>
          <p:nvPr/>
        </p:nvPicPr>
        <p:blipFill rotWithShape="1">
          <a:blip r:embed="rId4"/>
          <a:srcRect l="709" t="19317" r="884"/>
          <a:stretch/>
        </p:blipFill>
        <p:spPr>
          <a:xfrm>
            <a:off x="583474" y="868347"/>
            <a:ext cx="11077301" cy="1111750"/>
          </a:xfrm>
          <a:prstGeom prst="rect">
            <a:avLst/>
          </a:prstGeom>
        </p:spPr>
      </p:pic>
      <p:sp>
        <p:nvSpPr>
          <p:cNvPr id="5" name="TextBox 4">
            <a:extLst>
              <a:ext uri="{FF2B5EF4-FFF2-40B4-BE49-F238E27FC236}">
                <a16:creationId xmlns:a16="http://schemas.microsoft.com/office/drawing/2014/main" id="{AE45669D-5B00-4E48-9FD8-04C4CECA0C77}"/>
              </a:ext>
            </a:extLst>
          </p:cNvPr>
          <p:cNvSpPr txBox="1"/>
          <p:nvPr/>
        </p:nvSpPr>
        <p:spPr>
          <a:xfrm>
            <a:off x="356839" y="390293"/>
            <a:ext cx="8128255" cy="369332"/>
          </a:xfrm>
          <a:prstGeom prst="rect">
            <a:avLst/>
          </a:prstGeom>
          <a:noFill/>
        </p:spPr>
        <p:txBody>
          <a:bodyPr wrap="square" rtlCol="0">
            <a:spAutoFit/>
          </a:bodyPr>
          <a:lstStyle/>
          <a:p>
            <a:r>
              <a:rPr lang="en-US" dirty="0"/>
              <a:t>Use the ruler provided to measure the lengths of the objects in centimetres below:</a:t>
            </a:r>
          </a:p>
        </p:txBody>
      </p:sp>
      <p:cxnSp>
        <p:nvCxnSpPr>
          <p:cNvPr id="10" name="Straight Arrow Connector 9">
            <a:extLst>
              <a:ext uri="{FF2B5EF4-FFF2-40B4-BE49-F238E27FC236}">
                <a16:creationId xmlns:a16="http://schemas.microsoft.com/office/drawing/2014/main" id="{783F50B4-1CA8-E946-AA4A-CC315DFC1445}"/>
              </a:ext>
            </a:extLst>
          </p:cNvPr>
          <p:cNvCxnSpPr/>
          <p:nvPr/>
        </p:nvCxnSpPr>
        <p:spPr>
          <a:xfrm>
            <a:off x="915057" y="4337328"/>
            <a:ext cx="357954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B52324-2F19-BB49-9AC1-F38F6C38BAE7}"/>
              </a:ext>
            </a:extLst>
          </p:cNvPr>
          <p:cNvSpPr txBox="1"/>
          <p:nvPr/>
        </p:nvSpPr>
        <p:spPr>
          <a:xfrm>
            <a:off x="7997641" y="2635624"/>
            <a:ext cx="3916453" cy="1477328"/>
          </a:xfrm>
          <a:prstGeom prst="rect">
            <a:avLst/>
          </a:prstGeom>
          <a:noFill/>
        </p:spPr>
        <p:txBody>
          <a:bodyPr wrap="square" rtlCol="0">
            <a:spAutoFit/>
          </a:bodyPr>
          <a:lstStyle/>
          <a:p>
            <a:r>
              <a:rPr lang="en-US" dirty="0"/>
              <a:t>The length of the pencil is ________ cm</a:t>
            </a:r>
          </a:p>
          <a:p>
            <a:endParaRPr lang="en-US" dirty="0"/>
          </a:p>
          <a:p>
            <a:endParaRPr lang="en-US" dirty="0"/>
          </a:p>
          <a:p>
            <a:r>
              <a:rPr lang="en-US" dirty="0"/>
              <a:t>The length of the door is _________ cm</a:t>
            </a:r>
          </a:p>
          <a:p>
            <a:endParaRPr lang="en-US" dirty="0"/>
          </a:p>
        </p:txBody>
      </p:sp>
      <p:cxnSp>
        <p:nvCxnSpPr>
          <p:cNvPr id="14" name="Straight Arrow Connector 13">
            <a:extLst>
              <a:ext uri="{FF2B5EF4-FFF2-40B4-BE49-F238E27FC236}">
                <a16:creationId xmlns:a16="http://schemas.microsoft.com/office/drawing/2014/main" id="{3179B17A-A9BE-8D4A-B8FA-591A97EB05B1}"/>
              </a:ext>
            </a:extLst>
          </p:cNvPr>
          <p:cNvCxnSpPr>
            <a:cxnSpLocks/>
          </p:cNvCxnSpPr>
          <p:nvPr/>
        </p:nvCxnSpPr>
        <p:spPr>
          <a:xfrm>
            <a:off x="7481399" y="2546370"/>
            <a:ext cx="0" cy="31331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6DF512-BDC4-A348-AA90-0292F7FDA604}"/>
              </a:ext>
            </a:extLst>
          </p:cNvPr>
          <p:cNvSpPr txBox="1"/>
          <p:nvPr/>
        </p:nvSpPr>
        <p:spPr>
          <a:xfrm>
            <a:off x="7997641" y="5589858"/>
            <a:ext cx="4011979" cy="923330"/>
          </a:xfrm>
          <a:prstGeom prst="rect">
            <a:avLst/>
          </a:prstGeom>
          <a:noFill/>
        </p:spPr>
        <p:txBody>
          <a:bodyPr wrap="square" rtlCol="0">
            <a:spAutoFit/>
          </a:bodyPr>
          <a:lstStyle/>
          <a:p>
            <a:r>
              <a:rPr lang="en-US" dirty="0">
                <a:solidFill>
                  <a:srgbClr val="FF0000"/>
                </a:solidFill>
              </a:rPr>
              <a:t>When moving the ruler around the slide to measure your objects, be careful not to resize the ruler.</a:t>
            </a:r>
          </a:p>
        </p:txBody>
      </p:sp>
      <p:pic>
        <p:nvPicPr>
          <p:cNvPr id="2" name="Picture 4" descr="A picture containing diagram&#10;&#10;Description automatically generated">
            <a:extLst>
              <a:ext uri="{FF2B5EF4-FFF2-40B4-BE49-F238E27FC236}">
                <a16:creationId xmlns:a16="http://schemas.microsoft.com/office/drawing/2014/main" id="{A6CE495A-4BF2-49F1-A1FF-04AB95ACC76F}"/>
              </a:ext>
            </a:extLst>
          </p:cNvPr>
          <p:cNvPicPr>
            <a:picLocks noChangeAspect="1"/>
          </p:cNvPicPr>
          <p:nvPr/>
        </p:nvPicPr>
        <p:blipFill>
          <a:blip r:embed="rId5"/>
          <a:stretch>
            <a:fillRect/>
          </a:stretch>
        </p:blipFill>
        <p:spPr>
          <a:xfrm>
            <a:off x="10850253" y="93254"/>
            <a:ext cx="1276350" cy="962025"/>
          </a:xfrm>
          <a:prstGeom prst="rect">
            <a:avLst/>
          </a:prstGeom>
        </p:spPr>
      </p:pic>
    </p:spTree>
    <p:extLst>
      <p:ext uri="{BB962C8B-B14F-4D97-AF65-F5344CB8AC3E}">
        <p14:creationId xmlns:p14="http://schemas.microsoft.com/office/powerpoint/2010/main" val="1179685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9840-ED16-C34E-A362-CB800E0441A0}"/>
              </a:ext>
            </a:extLst>
          </p:cNvPr>
          <p:cNvSpPr>
            <a:spLocks noGrp="1"/>
          </p:cNvSpPr>
          <p:nvPr>
            <p:ph type="title"/>
          </p:nvPr>
        </p:nvSpPr>
        <p:spPr/>
        <p:txBody>
          <a:bodyPr>
            <a:normAutofit/>
          </a:bodyPr>
          <a:lstStyle/>
          <a:p>
            <a:pPr algn="ctr"/>
            <a:r>
              <a:rPr lang="en-GB" sz="5400" dirty="0">
                <a:effectLst>
                  <a:outerShdw blurRad="38100" dist="38100" dir="2700000" algn="tl">
                    <a:srgbClr val="000000">
                      <a:alpha val="43137"/>
                    </a:srgbClr>
                  </a:outerShdw>
                </a:effectLst>
                <a:latin typeface="+mn-lt"/>
              </a:rPr>
              <a:t>Your turn!</a:t>
            </a:r>
            <a:endParaRPr lang="en-US" sz="5400" dirty="0">
              <a:latin typeface="+mn-lt"/>
            </a:endParaRPr>
          </a:p>
        </p:txBody>
      </p:sp>
      <p:pic>
        <p:nvPicPr>
          <p:cNvPr id="4" name="Picture 3">
            <a:extLst>
              <a:ext uri="{FF2B5EF4-FFF2-40B4-BE49-F238E27FC236}">
                <a16:creationId xmlns:a16="http://schemas.microsoft.com/office/drawing/2014/main" id="{1B95F77F-1BDE-8040-9BE1-0B05EF798549}"/>
              </a:ext>
            </a:extLst>
          </p:cNvPr>
          <p:cNvPicPr>
            <a:picLocks noChangeAspect="1"/>
          </p:cNvPicPr>
          <p:nvPr/>
        </p:nvPicPr>
        <p:blipFill rotWithShape="1">
          <a:blip r:embed="rId2"/>
          <a:srcRect l="709" t="19317" r="884"/>
          <a:stretch/>
        </p:blipFill>
        <p:spPr>
          <a:xfrm>
            <a:off x="657922" y="1401029"/>
            <a:ext cx="11077301" cy="1111750"/>
          </a:xfrm>
          <a:prstGeom prst="rect">
            <a:avLst/>
          </a:prstGeom>
        </p:spPr>
      </p:pic>
      <p:sp>
        <p:nvSpPr>
          <p:cNvPr id="5" name="TextBox 4">
            <a:extLst>
              <a:ext uri="{FF2B5EF4-FFF2-40B4-BE49-F238E27FC236}">
                <a16:creationId xmlns:a16="http://schemas.microsoft.com/office/drawing/2014/main" id="{64B4E1CA-752C-4345-8A6B-2FE3469D5192}"/>
              </a:ext>
            </a:extLst>
          </p:cNvPr>
          <p:cNvSpPr txBox="1"/>
          <p:nvPr/>
        </p:nvSpPr>
        <p:spPr>
          <a:xfrm>
            <a:off x="657922" y="2776654"/>
            <a:ext cx="5438077" cy="369332"/>
          </a:xfrm>
          <a:prstGeom prst="rect">
            <a:avLst/>
          </a:prstGeom>
          <a:noFill/>
        </p:spPr>
        <p:txBody>
          <a:bodyPr wrap="square" rtlCol="0">
            <a:spAutoFit/>
          </a:bodyPr>
          <a:lstStyle/>
          <a:p>
            <a:r>
              <a:rPr lang="en-US" dirty="0"/>
              <a:t>Use your ruler to measure the following lines:</a:t>
            </a:r>
          </a:p>
        </p:txBody>
      </p:sp>
      <p:cxnSp>
        <p:nvCxnSpPr>
          <p:cNvPr id="7" name="Straight Connector 6">
            <a:extLst>
              <a:ext uri="{FF2B5EF4-FFF2-40B4-BE49-F238E27FC236}">
                <a16:creationId xmlns:a16="http://schemas.microsoft.com/office/drawing/2014/main" id="{A380B9AF-68EC-CC4B-B23C-2C482343945B}"/>
              </a:ext>
            </a:extLst>
          </p:cNvPr>
          <p:cNvCxnSpPr/>
          <p:nvPr/>
        </p:nvCxnSpPr>
        <p:spPr>
          <a:xfrm>
            <a:off x="657922" y="3612995"/>
            <a:ext cx="7203688"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7B74E2-BD6F-FB42-9693-1F690B23B685}"/>
              </a:ext>
            </a:extLst>
          </p:cNvPr>
          <p:cNvCxnSpPr/>
          <p:nvPr/>
        </p:nvCxnSpPr>
        <p:spPr>
          <a:xfrm>
            <a:off x="657922" y="4531659"/>
            <a:ext cx="5438076"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789F8F-A23C-A04A-828B-D9677B21DEC8}"/>
              </a:ext>
            </a:extLst>
          </p:cNvPr>
          <p:cNvSpPr txBox="1"/>
          <p:nvPr/>
        </p:nvSpPr>
        <p:spPr>
          <a:xfrm>
            <a:off x="8041341" y="3334871"/>
            <a:ext cx="2043953" cy="369332"/>
          </a:xfrm>
          <a:prstGeom prst="rect">
            <a:avLst/>
          </a:prstGeom>
          <a:noFill/>
        </p:spPr>
        <p:txBody>
          <a:bodyPr wrap="square" rtlCol="0">
            <a:spAutoFit/>
          </a:bodyPr>
          <a:lstStyle/>
          <a:p>
            <a:r>
              <a:rPr lang="en-US" dirty="0"/>
              <a:t>_________ cm</a:t>
            </a:r>
          </a:p>
        </p:txBody>
      </p:sp>
      <p:sp>
        <p:nvSpPr>
          <p:cNvPr id="11" name="TextBox 10">
            <a:extLst>
              <a:ext uri="{FF2B5EF4-FFF2-40B4-BE49-F238E27FC236}">
                <a16:creationId xmlns:a16="http://schemas.microsoft.com/office/drawing/2014/main" id="{9BC91CD1-6E5D-1C42-85A6-659560D7C5F5}"/>
              </a:ext>
            </a:extLst>
          </p:cNvPr>
          <p:cNvSpPr txBox="1"/>
          <p:nvPr/>
        </p:nvSpPr>
        <p:spPr>
          <a:xfrm>
            <a:off x="6284259" y="4265341"/>
            <a:ext cx="2043953" cy="369332"/>
          </a:xfrm>
          <a:prstGeom prst="rect">
            <a:avLst/>
          </a:prstGeom>
          <a:noFill/>
        </p:spPr>
        <p:txBody>
          <a:bodyPr wrap="square" rtlCol="0">
            <a:spAutoFit/>
          </a:bodyPr>
          <a:lstStyle/>
          <a:p>
            <a:r>
              <a:rPr lang="en-US" dirty="0"/>
              <a:t>_________ cm</a:t>
            </a:r>
          </a:p>
        </p:txBody>
      </p:sp>
      <p:cxnSp>
        <p:nvCxnSpPr>
          <p:cNvPr id="13" name="Straight Connector 12">
            <a:extLst>
              <a:ext uri="{FF2B5EF4-FFF2-40B4-BE49-F238E27FC236}">
                <a16:creationId xmlns:a16="http://schemas.microsoft.com/office/drawing/2014/main" id="{95EC0DDF-E91F-5647-BAED-6DDC581A1521}"/>
              </a:ext>
            </a:extLst>
          </p:cNvPr>
          <p:cNvCxnSpPr/>
          <p:nvPr/>
        </p:nvCxnSpPr>
        <p:spPr>
          <a:xfrm>
            <a:off x="657922" y="5526741"/>
            <a:ext cx="216596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66F4BE2-3B1F-7C4D-B8BE-7BC3E6794945}"/>
              </a:ext>
            </a:extLst>
          </p:cNvPr>
          <p:cNvSpPr txBox="1"/>
          <p:nvPr/>
        </p:nvSpPr>
        <p:spPr>
          <a:xfrm>
            <a:off x="3128683" y="5225316"/>
            <a:ext cx="2043953" cy="369332"/>
          </a:xfrm>
          <a:prstGeom prst="rect">
            <a:avLst/>
          </a:prstGeom>
          <a:noFill/>
        </p:spPr>
        <p:txBody>
          <a:bodyPr wrap="square" rtlCol="0">
            <a:spAutoFit/>
          </a:bodyPr>
          <a:lstStyle/>
          <a:p>
            <a:r>
              <a:rPr lang="en-US" dirty="0"/>
              <a:t>_________ cm</a:t>
            </a:r>
          </a:p>
        </p:txBody>
      </p:sp>
      <p:pic>
        <p:nvPicPr>
          <p:cNvPr id="3" name="Picture 4" descr="A picture containing diagram&#10;&#10;Description automatically generated">
            <a:extLst>
              <a:ext uri="{FF2B5EF4-FFF2-40B4-BE49-F238E27FC236}">
                <a16:creationId xmlns:a16="http://schemas.microsoft.com/office/drawing/2014/main" id="{3E0001E2-7A55-440F-8F3F-27697B19A302}"/>
              </a:ext>
            </a:extLst>
          </p:cNvPr>
          <p:cNvPicPr>
            <a:picLocks noChangeAspect="1"/>
          </p:cNvPicPr>
          <p:nvPr/>
        </p:nvPicPr>
        <p:blipFill>
          <a:blip r:embed="rId3"/>
          <a:stretch>
            <a:fillRect/>
          </a:stretch>
        </p:blipFill>
        <p:spPr>
          <a:xfrm>
            <a:off x="10810840" y="112960"/>
            <a:ext cx="1276350" cy="962025"/>
          </a:xfrm>
          <a:prstGeom prst="rect">
            <a:avLst/>
          </a:prstGeom>
        </p:spPr>
      </p:pic>
    </p:spTree>
    <p:extLst>
      <p:ext uri="{BB962C8B-B14F-4D97-AF65-F5344CB8AC3E}">
        <p14:creationId xmlns:p14="http://schemas.microsoft.com/office/powerpoint/2010/main" val="2077349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C20428-9470-8149-8434-0E544886CA36}"/>
              </a:ext>
            </a:extLst>
          </p:cNvPr>
          <p:cNvSpPr>
            <a:spLocks noGrp="1"/>
          </p:cNvSpPr>
          <p:nvPr>
            <p:ph type="title"/>
          </p:nvPr>
        </p:nvSpPr>
        <p:spPr>
          <a:xfrm>
            <a:off x="838200" y="365125"/>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Your turn!</a:t>
            </a:r>
            <a:endParaRPr lang="en-US" sz="5400" dirty="0">
              <a:latin typeface="+mn-lt"/>
            </a:endParaRPr>
          </a:p>
        </p:txBody>
      </p:sp>
      <p:pic>
        <p:nvPicPr>
          <p:cNvPr id="5" name="Picture 4">
            <a:extLst>
              <a:ext uri="{FF2B5EF4-FFF2-40B4-BE49-F238E27FC236}">
                <a16:creationId xmlns:a16="http://schemas.microsoft.com/office/drawing/2014/main" id="{E29F7E0B-92B9-7248-BB3F-917AA13360AB}"/>
              </a:ext>
            </a:extLst>
          </p:cNvPr>
          <p:cNvPicPr>
            <a:picLocks noChangeAspect="1"/>
          </p:cNvPicPr>
          <p:nvPr/>
        </p:nvPicPr>
        <p:blipFill rotWithShape="1">
          <a:blip r:embed="rId2"/>
          <a:srcRect l="709" t="19317" r="884"/>
          <a:stretch/>
        </p:blipFill>
        <p:spPr>
          <a:xfrm>
            <a:off x="637478" y="1487500"/>
            <a:ext cx="11077301" cy="1111750"/>
          </a:xfrm>
          <a:prstGeom prst="rect">
            <a:avLst/>
          </a:prstGeom>
        </p:spPr>
      </p:pic>
      <p:sp>
        <p:nvSpPr>
          <p:cNvPr id="6" name="TextBox 5">
            <a:extLst>
              <a:ext uri="{FF2B5EF4-FFF2-40B4-BE49-F238E27FC236}">
                <a16:creationId xmlns:a16="http://schemas.microsoft.com/office/drawing/2014/main" id="{B223DCC3-1974-F440-891D-3479E5EE5721}"/>
              </a:ext>
            </a:extLst>
          </p:cNvPr>
          <p:cNvSpPr txBox="1"/>
          <p:nvPr/>
        </p:nvSpPr>
        <p:spPr>
          <a:xfrm>
            <a:off x="557345" y="2955073"/>
            <a:ext cx="8169795" cy="369332"/>
          </a:xfrm>
          <a:prstGeom prst="rect">
            <a:avLst/>
          </a:prstGeom>
          <a:noFill/>
        </p:spPr>
        <p:txBody>
          <a:bodyPr wrap="square" rtlCol="0">
            <a:spAutoFit/>
          </a:bodyPr>
          <a:lstStyle/>
          <a:p>
            <a:r>
              <a:rPr lang="en-US" dirty="0"/>
              <a:t>If my line is already 10cm and I add an extra 5cm, what is the total length of my line? </a:t>
            </a:r>
          </a:p>
        </p:txBody>
      </p:sp>
      <p:cxnSp>
        <p:nvCxnSpPr>
          <p:cNvPr id="8" name="Straight Connector 7">
            <a:extLst>
              <a:ext uri="{FF2B5EF4-FFF2-40B4-BE49-F238E27FC236}">
                <a16:creationId xmlns:a16="http://schemas.microsoft.com/office/drawing/2014/main" id="{4B851177-CB81-704F-BCEC-D9B9AA986C63}"/>
              </a:ext>
            </a:extLst>
          </p:cNvPr>
          <p:cNvCxnSpPr/>
          <p:nvPr/>
        </p:nvCxnSpPr>
        <p:spPr>
          <a:xfrm>
            <a:off x="637478" y="3746215"/>
            <a:ext cx="4246756"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FA8FB8-9CDA-1B49-99E1-799305C8642C}"/>
              </a:ext>
            </a:extLst>
          </p:cNvPr>
          <p:cNvSpPr txBox="1"/>
          <p:nvPr/>
        </p:nvSpPr>
        <p:spPr>
          <a:xfrm>
            <a:off x="2138082" y="3953435"/>
            <a:ext cx="914400" cy="369332"/>
          </a:xfrm>
          <a:prstGeom prst="rect">
            <a:avLst/>
          </a:prstGeom>
          <a:noFill/>
        </p:spPr>
        <p:txBody>
          <a:bodyPr wrap="square" rtlCol="0">
            <a:spAutoFit/>
          </a:bodyPr>
          <a:lstStyle/>
          <a:p>
            <a:r>
              <a:rPr lang="en-US" dirty="0"/>
              <a:t>10cm</a:t>
            </a:r>
          </a:p>
        </p:txBody>
      </p:sp>
      <p:cxnSp>
        <p:nvCxnSpPr>
          <p:cNvPr id="11" name="Straight Connector 10">
            <a:extLst>
              <a:ext uri="{FF2B5EF4-FFF2-40B4-BE49-F238E27FC236}">
                <a16:creationId xmlns:a16="http://schemas.microsoft.com/office/drawing/2014/main" id="{C6105017-070D-2A49-BA81-4CBC33B42C27}"/>
              </a:ext>
            </a:extLst>
          </p:cNvPr>
          <p:cNvCxnSpPr>
            <a:cxnSpLocks/>
          </p:cNvCxnSpPr>
          <p:nvPr/>
        </p:nvCxnSpPr>
        <p:spPr>
          <a:xfrm>
            <a:off x="4881283" y="3746215"/>
            <a:ext cx="2079812" cy="0"/>
          </a:xfrm>
          <a:prstGeom prst="line">
            <a:avLst/>
          </a:prstGeom>
          <a:ln w="63500">
            <a:solidFill>
              <a:srgbClr val="E40CE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C9081C-D7CB-3E4B-AC91-793252AB9810}"/>
              </a:ext>
            </a:extLst>
          </p:cNvPr>
          <p:cNvSpPr txBox="1"/>
          <p:nvPr/>
        </p:nvSpPr>
        <p:spPr>
          <a:xfrm>
            <a:off x="5463988" y="3953435"/>
            <a:ext cx="914400" cy="369332"/>
          </a:xfrm>
          <a:prstGeom prst="rect">
            <a:avLst/>
          </a:prstGeom>
          <a:noFill/>
        </p:spPr>
        <p:txBody>
          <a:bodyPr wrap="square" rtlCol="0">
            <a:spAutoFit/>
          </a:bodyPr>
          <a:lstStyle/>
          <a:p>
            <a:r>
              <a:rPr lang="en-US" dirty="0"/>
              <a:t>5cm</a:t>
            </a:r>
          </a:p>
        </p:txBody>
      </p:sp>
      <p:sp>
        <p:nvSpPr>
          <p:cNvPr id="14" name="TextBox 13">
            <a:extLst>
              <a:ext uri="{FF2B5EF4-FFF2-40B4-BE49-F238E27FC236}">
                <a16:creationId xmlns:a16="http://schemas.microsoft.com/office/drawing/2014/main" id="{7C6EF03F-0BCD-1A41-B936-90B9E599CBB8}"/>
              </a:ext>
            </a:extLst>
          </p:cNvPr>
          <p:cNvSpPr txBox="1"/>
          <p:nvPr/>
        </p:nvSpPr>
        <p:spPr>
          <a:xfrm>
            <a:off x="7490012" y="3533596"/>
            <a:ext cx="3065929" cy="369332"/>
          </a:xfrm>
          <a:prstGeom prst="rect">
            <a:avLst/>
          </a:prstGeom>
          <a:noFill/>
        </p:spPr>
        <p:txBody>
          <a:bodyPr wrap="square" rtlCol="0">
            <a:spAutoFit/>
          </a:bodyPr>
          <a:lstStyle/>
          <a:p>
            <a:r>
              <a:rPr lang="en-US" dirty="0"/>
              <a:t>___________ cm</a:t>
            </a:r>
          </a:p>
        </p:txBody>
      </p:sp>
      <p:cxnSp>
        <p:nvCxnSpPr>
          <p:cNvPr id="10" name="Straight Connector 9">
            <a:extLst>
              <a:ext uri="{FF2B5EF4-FFF2-40B4-BE49-F238E27FC236}">
                <a16:creationId xmlns:a16="http://schemas.microsoft.com/office/drawing/2014/main" id="{4B851177-CB81-704F-BCEC-D9B9AA986C63}"/>
              </a:ext>
            </a:extLst>
          </p:cNvPr>
          <p:cNvCxnSpPr/>
          <p:nvPr/>
        </p:nvCxnSpPr>
        <p:spPr>
          <a:xfrm>
            <a:off x="557345" y="5792730"/>
            <a:ext cx="4246756"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105017-070D-2A49-BA81-4CBC33B42C27}"/>
              </a:ext>
            </a:extLst>
          </p:cNvPr>
          <p:cNvCxnSpPr>
            <a:cxnSpLocks/>
          </p:cNvCxnSpPr>
          <p:nvPr/>
        </p:nvCxnSpPr>
        <p:spPr>
          <a:xfrm>
            <a:off x="4804101" y="5792730"/>
            <a:ext cx="2079812" cy="0"/>
          </a:xfrm>
          <a:prstGeom prst="line">
            <a:avLst/>
          </a:prstGeom>
          <a:ln w="63500">
            <a:solidFill>
              <a:srgbClr val="E40CE4"/>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883364" y="5792730"/>
            <a:ext cx="85491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223DCC3-1974-F440-891D-3479E5EE5721}"/>
              </a:ext>
            </a:extLst>
          </p:cNvPr>
          <p:cNvSpPr txBox="1"/>
          <p:nvPr/>
        </p:nvSpPr>
        <p:spPr>
          <a:xfrm>
            <a:off x="549459" y="5001587"/>
            <a:ext cx="8169795" cy="369332"/>
          </a:xfrm>
          <a:prstGeom prst="rect">
            <a:avLst/>
          </a:prstGeom>
          <a:noFill/>
        </p:spPr>
        <p:txBody>
          <a:bodyPr wrap="square" rtlCol="0">
            <a:spAutoFit/>
          </a:bodyPr>
          <a:lstStyle/>
          <a:p>
            <a:r>
              <a:rPr lang="en-US" dirty="0"/>
              <a:t>If I then add an extra 2cm to my line, what is the total length?</a:t>
            </a:r>
          </a:p>
        </p:txBody>
      </p:sp>
      <p:sp>
        <p:nvSpPr>
          <p:cNvPr id="19" name="TextBox 18">
            <a:extLst>
              <a:ext uri="{FF2B5EF4-FFF2-40B4-BE49-F238E27FC236}">
                <a16:creationId xmlns:a16="http://schemas.microsoft.com/office/drawing/2014/main" id="{2CFA8FB8-9CDA-1B49-99E1-799305C8642C}"/>
              </a:ext>
            </a:extLst>
          </p:cNvPr>
          <p:cNvSpPr txBox="1"/>
          <p:nvPr/>
        </p:nvSpPr>
        <p:spPr>
          <a:xfrm>
            <a:off x="2138082" y="6064432"/>
            <a:ext cx="914400" cy="369332"/>
          </a:xfrm>
          <a:prstGeom prst="rect">
            <a:avLst/>
          </a:prstGeom>
          <a:noFill/>
        </p:spPr>
        <p:txBody>
          <a:bodyPr wrap="square" rtlCol="0">
            <a:spAutoFit/>
          </a:bodyPr>
          <a:lstStyle/>
          <a:p>
            <a:r>
              <a:rPr lang="en-US" dirty="0"/>
              <a:t>10cm</a:t>
            </a:r>
          </a:p>
        </p:txBody>
      </p:sp>
      <p:sp>
        <p:nvSpPr>
          <p:cNvPr id="20" name="TextBox 19">
            <a:extLst>
              <a:ext uri="{FF2B5EF4-FFF2-40B4-BE49-F238E27FC236}">
                <a16:creationId xmlns:a16="http://schemas.microsoft.com/office/drawing/2014/main" id="{80C9081C-D7CB-3E4B-AC91-793252AB9810}"/>
              </a:ext>
            </a:extLst>
          </p:cNvPr>
          <p:cNvSpPr txBox="1"/>
          <p:nvPr/>
        </p:nvSpPr>
        <p:spPr>
          <a:xfrm>
            <a:off x="5463988" y="6049739"/>
            <a:ext cx="914400" cy="369332"/>
          </a:xfrm>
          <a:prstGeom prst="rect">
            <a:avLst/>
          </a:prstGeom>
          <a:noFill/>
        </p:spPr>
        <p:txBody>
          <a:bodyPr wrap="square" rtlCol="0">
            <a:spAutoFit/>
          </a:bodyPr>
          <a:lstStyle/>
          <a:p>
            <a:r>
              <a:rPr lang="en-US" dirty="0"/>
              <a:t>5cm</a:t>
            </a:r>
          </a:p>
        </p:txBody>
      </p:sp>
      <p:sp>
        <p:nvSpPr>
          <p:cNvPr id="21" name="TextBox 20">
            <a:extLst>
              <a:ext uri="{FF2B5EF4-FFF2-40B4-BE49-F238E27FC236}">
                <a16:creationId xmlns:a16="http://schemas.microsoft.com/office/drawing/2014/main" id="{7C6EF03F-0BCD-1A41-B936-90B9E599CBB8}"/>
              </a:ext>
            </a:extLst>
          </p:cNvPr>
          <p:cNvSpPr txBox="1"/>
          <p:nvPr/>
        </p:nvSpPr>
        <p:spPr>
          <a:xfrm>
            <a:off x="8174675" y="5580110"/>
            <a:ext cx="3065929" cy="369332"/>
          </a:xfrm>
          <a:prstGeom prst="rect">
            <a:avLst/>
          </a:prstGeom>
          <a:noFill/>
        </p:spPr>
        <p:txBody>
          <a:bodyPr wrap="square" rtlCol="0">
            <a:spAutoFit/>
          </a:bodyPr>
          <a:lstStyle/>
          <a:p>
            <a:r>
              <a:rPr lang="en-US" dirty="0"/>
              <a:t>___________ cm</a:t>
            </a:r>
          </a:p>
        </p:txBody>
      </p:sp>
      <p:sp>
        <p:nvSpPr>
          <p:cNvPr id="22" name="TextBox 21">
            <a:extLst>
              <a:ext uri="{FF2B5EF4-FFF2-40B4-BE49-F238E27FC236}">
                <a16:creationId xmlns:a16="http://schemas.microsoft.com/office/drawing/2014/main" id="{80C9081C-D7CB-3E4B-AC91-793252AB9810}"/>
              </a:ext>
            </a:extLst>
          </p:cNvPr>
          <p:cNvSpPr txBox="1"/>
          <p:nvPr/>
        </p:nvSpPr>
        <p:spPr>
          <a:xfrm>
            <a:off x="6915543" y="6064432"/>
            <a:ext cx="914400" cy="369332"/>
          </a:xfrm>
          <a:prstGeom prst="rect">
            <a:avLst/>
          </a:prstGeom>
          <a:noFill/>
        </p:spPr>
        <p:txBody>
          <a:bodyPr wrap="square" rtlCol="0">
            <a:spAutoFit/>
          </a:bodyPr>
          <a:lstStyle/>
          <a:p>
            <a:r>
              <a:rPr lang="en-US" dirty="0"/>
              <a:t>2cm</a:t>
            </a:r>
          </a:p>
        </p:txBody>
      </p:sp>
      <p:pic>
        <p:nvPicPr>
          <p:cNvPr id="2" name="Picture 4" descr="A picture containing diagram&#10;&#10;Description automatically generated">
            <a:extLst>
              <a:ext uri="{FF2B5EF4-FFF2-40B4-BE49-F238E27FC236}">
                <a16:creationId xmlns:a16="http://schemas.microsoft.com/office/drawing/2014/main" id="{0CE16F19-2DD0-47BA-8D84-1E12168B1CE7}"/>
              </a:ext>
            </a:extLst>
          </p:cNvPr>
          <p:cNvPicPr>
            <a:picLocks noChangeAspect="1"/>
          </p:cNvPicPr>
          <p:nvPr/>
        </p:nvPicPr>
        <p:blipFill>
          <a:blip r:embed="rId3"/>
          <a:stretch>
            <a:fillRect/>
          </a:stretch>
        </p:blipFill>
        <p:spPr>
          <a:xfrm>
            <a:off x="10863391" y="60408"/>
            <a:ext cx="1276350" cy="962025"/>
          </a:xfrm>
          <a:prstGeom prst="rect">
            <a:avLst/>
          </a:prstGeom>
        </p:spPr>
      </p:pic>
    </p:spTree>
    <p:extLst>
      <p:ext uri="{BB962C8B-B14F-4D97-AF65-F5344CB8AC3E}">
        <p14:creationId xmlns:p14="http://schemas.microsoft.com/office/powerpoint/2010/main" val="446995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127" y="273685"/>
            <a:ext cx="6725194" cy="1325563"/>
          </a:xfrm>
        </p:spPr>
        <p:txBody>
          <a:bodyPr>
            <a:normAutofit/>
          </a:bodyPr>
          <a:lstStyle/>
          <a:p>
            <a:r>
              <a:rPr lang="en-GB" sz="5400" dirty="0">
                <a:effectLst>
                  <a:outerShdw blurRad="38100" dist="38100" dir="2700000" algn="tl">
                    <a:srgbClr val="000000">
                      <a:alpha val="43137"/>
                    </a:srgbClr>
                  </a:outerShdw>
                </a:effectLst>
                <a:latin typeface="+mn-lt"/>
              </a:rPr>
              <a:t>Create your own lines</a:t>
            </a:r>
            <a:endParaRPr lang="en-GB" sz="5400" dirty="0">
              <a:latin typeface="+mn-lt"/>
            </a:endParaRPr>
          </a:p>
        </p:txBody>
      </p:sp>
      <p:sp>
        <p:nvSpPr>
          <p:cNvPr id="4" name="TextBox 3"/>
          <p:cNvSpPr txBox="1"/>
          <p:nvPr/>
        </p:nvSpPr>
        <p:spPr>
          <a:xfrm>
            <a:off x="425632" y="1414582"/>
            <a:ext cx="11155680" cy="738664"/>
          </a:xfrm>
          <a:prstGeom prst="rect">
            <a:avLst/>
          </a:prstGeom>
          <a:noFill/>
        </p:spPr>
        <p:txBody>
          <a:bodyPr wrap="square" rtlCol="0">
            <a:spAutoFit/>
          </a:bodyPr>
          <a:lstStyle/>
          <a:p>
            <a:pPr algn="ctr"/>
            <a:r>
              <a:rPr lang="en-GB" dirty="0"/>
              <a:t>Get a piece of paper and using a pencil and ruler draw the following lengths </a:t>
            </a:r>
            <a:r>
              <a:rPr lang="en-GB" sz="2400" b="1" dirty="0">
                <a:effectLst>
                  <a:outerShdw blurRad="38100" dist="38100" dir="2700000" algn="tl">
                    <a:srgbClr val="000000">
                      <a:alpha val="43137"/>
                    </a:srgbClr>
                  </a:outerShdw>
                </a:effectLst>
              </a:rPr>
              <a:t>OR</a:t>
            </a:r>
            <a:r>
              <a:rPr lang="en-GB" dirty="0"/>
              <a:t> use the line tool and your on screen ruler to create your different length lines on the next slide! </a:t>
            </a:r>
          </a:p>
        </p:txBody>
      </p:sp>
      <p:sp>
        <p:nvSpPr>
          <p:cNvPr id="6" name="Cloud Callout 5"/>
          <p:cNvSpPr/>
          <p:nvPr/>
        </p:nvSpPr>
        <p:spPr>
          <a:xfrm>
            <a:off x="410279" y="2266315"/>
            <a:ext cx="2443758" cy="154292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Cloud Callout 6"/>
          <p:cNvSpPr/>
          <p:nvPr/>
        </p:nvSpPr>
        <p:spPr>
          <a:xfrm>
            <a:off x="3928754" y="2425433"/>
            <a:ext cx="2396836" cy="148450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Cloud Callout 7"/>
          <p:cNvSpPr/>
          <p:nvPr/>
        </p:nvSpPr>
        <p:spPr>
          <a:xfrm>
            <a:off x="930595" y="4532327"/>
            <a:ext cx="2527788" cy="155265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Cloud Callout 8"/>
          <p:cNvSpPr/>
          <p:nvPr/>
        </p:nvSpPr>
        <p:spPr>
          <a:xfrm>
            <a:off x="4455659" y="4463935"/>
            <a:ext cx="2660863" cy="168944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1232659" y="2781710"/>
            <a:ext cx="1593668" cy="461665"/>
          </a:xfrm>
          <a:prstGeom prst="rect">
            <a:avLst/>
          </a:prstGeom>
          <a:noFill/>
        </p:spPr>
        <p:txBody>
          <a:bodyPr wrap="square" rtlCol="0">
            <a:spAutoFit/>
          </a:bodyPr>
          <a:lstStyle/>
          <a:p>
            <a:r>
              <a:rPr lang="en-GB" sz="2400" dirty="0"/>
              <a:t>14cm</a:t>
            </a:r>
            <a:endParaRPr lang="en-GB" dirty="0"/>
          </a:p>
        </p:txBody>
      </p:sp>
      <p:sp>
        <p:nvSpPr>
          <p:cNvPr id="11" name="TextBox 10"/>
          <p:cNvSpPr txBox="1"/>
          <p:nvPr/>
        </p:nvSpPr>
        <p:spPr>
          <a:xfrm>
            <a:off x="1827018" y="5033616"/>
            <a:ext cx="1593668" cy="461665"/>
          </a:xfrm>
          <a:prstGeom prst="rect">
            <a:avLst/>
          </a:prstGeom>
          <a:noFill/>
        </p:spPr>
        <p:txBody>
          <a:bodyPr wrap="square" rtlCol="0">
            <a:spAutoFit/>
          </a:bodyPr>
          <a:lstStyle/>
          <a:p>
            <a:r>
              <a:rPr lang="en-GB" sz="2400" dirty="0"/>
              <a:t>5cm</a:t>
            </a:r>
            <a:endParaRPr lang="en-GB" dirty="0"/>
          </a:p>
        </p:txBody>
      </p:sp>
      <p:sp>
        <p:nvSpPr>
          <p:cNvPr id="12" name="TextBox 11"/>
          <p:cNvSpPr txBox="1"/>
          <p:nvPr/>
        </p:nvSpPr>
        <p:spPr>
          <a:xfrm>
            <a:off x="4714605" y="2908831"/>
            <a:ext cx="928552" cy="461665"/>
          </a:xfrm>
          <a:prstGeom prst="rect">
            <a:avLst/>
          </a:prstGeom>
          <a:noFill/>
        </p:spPr>
        <p:txBody>
          <a:bodyPr wrap="square" rtlCol="0">
            <a:spAutoFit/>
          </a:bodyPr>
          <a:lstStyle/>
          <a:p>
            <a:r>
              <a:rPr lang="en-GB" sz="2400" dirty="0"/>
              <a:t>20cm</a:t>
            </a:r>
            <a:endParaRPr lang="en-GB" dirty="0"/>
          </a:p>
        </p:txBody>
      </p:sp>
      <p:sp>
        <p:nvSpPr>
          <p:cNvPr id="13" name="TextBox 12"/>
          <p:cNvSpPr txBox="1"/>
          <p:nvPr/>
        </p:nvSpPr>
        <p:spPr>
          <a:xfrm>
            <a:off x="5400608" y="5029279"/>
            <a:ext cx="1593668" cy="461665"/>
          </a:xfrm>
          <a:prstGeom prst="rect">
            <a:avLst/>
          </a:prstGeom>
          <a:noFill/>
        </p:spPr>
        <p:txBody>
          <a:bodyPr wrap="square" rtlCol="0">
            <a:spAutoFit/>
          </a:bodyPr>
          <a:lstStyle/>
          <a:p>
            <a:r>
              <a:rPr lang="en-GB" sz="2400" dirty="0"/>
              <a:t>22cm</a:t>
            </a:r>
            <a:endParaRPr lang="en-GB" dirty="0"/>
          </a:p>
        </p:txBody>
      </p:sp>
      <p:sp>
        <p:nvSpPr>
          <p:cNvPr id="14" name="Explosion 1 13">
            <a:extLst>
              <a:ext uri="{FF2B5EF4-FFF2-40B4-BE49-F238E27FC236}">
                <a16:creationId xmlns:a16="http://schemas.microsoft.com/office/drawing/2014/main" id="{48FD9530-BD95-6042-A929-FEDE0E45727A}"/>
              </a:ext>
            </a:extLst>
          </p:cNvPr>
          <p:cNvSpPr/>
          <p:nvPr/>
        </p:nvSpPr>
        <p:spPr>
          <a:xfrm>
            <a:off x="7400308" y="3132309"/>
            <a:ext cx="4421418" cy="248333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1A7A80D-98B1-DD4E-AF83-1A8038A2CF1E}"/>
              </a:ext>
            </a:extLst>
          </p:cNvPr>
          <p:cNvSpPr txBox="1"/>
          <p:nvPr/>
        </p:nvSpPr>
        <p:spPr>
          <a:xfrm>
            <a:off x="8274370" y="3884119"/>
            <a:ext cx="3194050" cy="830997"/>
          </a:xfrm>
          <a:prstGeom prst="rect">
            <a:avLst/>
          </a:prstGeom>
          <a:noFill/>
        </p:spPr>
        <p:txBody>
          <a:bodyPr wrap="square" rtlCol="0">
            <a:spAutoFit/>
          </a:bodyPr>
          <a:lstStyle/>
          <a:p>
            <a:r>
              <a:rPr lang="en-US" sz="1600" dirty="0">
                <a:ln w="0"/>
                <a:effectLst>
                  <a:outerShdw blurRad="38100" dist="19050" dir="2700000" algn="tl" rotWithShape="0">
                    <a:schemeClr val="dk1">
                      <a:alpha val="40000"/>
                    </a:schemeClr>
                  </a:outerShdw>
                </a:effectLst>
              </a:rPr>
              <a:t>Take a photo of yourself drawing your lines. Send it to us at </a:t>
            </a:r>
            <a:r>
              <a:rPr lang="en-US" sz="1600" dirty="0" err="1">
                <a:ln w="0"/>
                <a:effectLst>
                  <a:outerShdw blurRad="38100" dist="19050" dir="2700000" algn="tl" rotWithShape="0">
                    <a:schemeClr val="dk1">
                      <a:alpha val="40000"/>
                    </a:schemeClr>
                  </a:outerShdw>
                </a:effectLst>
              </a:rPr>
              <a:t>pioneerspupils@gmail.com</a:t>
            </a:r>
            <a:endParaRPr lang="en-US" sz="1600" dirty="0">
              <a:ln w="0"/>
              <a:effectLst>
                <a:outerShdw blurRad="38100" dist="19050" dir="2700000" algn="tl" rotWithShape="0">
                  <a:schemeClr val="dk1">
                    <a:alpha val="40000"/>
                  </a:schemeClr>
                </a:outerShdw>
              </a:effectLst>
            </a:endParaRPr>
          </a:p>
        </p:txBody>
      </p:sp>
      <p:pic>
        <p:nvPicPr>
          <p:cNvPr id="3" name="Picture 4" descr="A picture containing diagram&#10;&#10;Description automatically generated">
            <a:extLst>
              <a:ext uri="{FF2B5EF4-FFF2-40B4-BE49-F238E27FC236}">
                <a16:creationId xmlns:a16="http://schemas.microsoft.com/office/drawing/2014/main" id="{91775406-D328-4086-BA62-A3A7FC2F793B}"/>
              </a:ext>
            </a:extLst>
          </p:cNvPr>
          <p:cNvPicPr>
            <a:picLocks noChangeAspect="1"/>
          </p:cNvPicPr>
          <p:nvPr/>
        </p:nvPicPr>
        <p:blipFill>
          <a:blip r:embed="rId2"/>
          <a:stretch>
            <a:fillRect/>
          </a:stretch>
        </p:blipFill>
        <p:spPr>
          <a:xfrm>
            <a:off x="10830546" y="80116"/>
            <a:ext cx="1276350" cy="962025"/>
          </a:xfrm>
          <a:prstGeom prst="rect">
            <a:avLst/>
          </a:prstGeom>
        </p:spPr>
      </p:pic>
    </p:spTree>
    <p:extLst>
      <p:ext uri="{BB962C8B-B14F-4D97-AF65-F5344CB8AC3E}">
        <p14:creationId xmlns:p14="http://schemas.microsoft.com/office/powerpoint/2010/main" val="3709743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F7E0B-92B9-7248-BB3F-917AA13360AB}"/>
              </a:ext>
            </a:extLst>
          </p:cNvPr>
          <p:cNvPicPr>
            <a:picLocks noChangeAspect="1"/>
          </p:cNvPicPr>
          <p:nvPr/>
        </p:nvPicPr>
        <p:blipFill rotWithShape="1">
          <a:blip r:embed="rId2"/>
          <a:srcRect l="709" t="19317" r="884"/>
          <a:stretch/>
        </p:blipFill>
        <p:spPr>
          <a:xfrm>
            <a:off x="530927" y="575481"/>
            <a:ext cx="11077301" cy="1111750"/>
          </a:xfrm>
          <a:prstGeom prst="rect">
            <a:avLst/>
          </a:prstGeom>
        </p:spPr>
      </p:pic>
      <p:sp>
        <p:nvSpPr>
          <p:cNvPr id="6" name="TextBox 5"/>
          <p:cNvSpPr txBox="1"/>
          <p:nvPr/>
        </p:nvSpPr>
        <p:spPr>
          <a:xfrm>
            <a:off x="3030731" y="1902839"/>
            <a:ext cx="7079920" cy="707886"/>
          </a:xfrm>
          <a:prstGeom prst="rect">
            <a:avLst/>
          </a:prstGeom>
          <a:noFill/>
        </p:spPr>
        <p:txBody>
          <a:bodyPr wrap="square" rtlCol="0">
            <a:spAutoFit/>
          </a:bodyPr>
          <a:lstStyle/>
          <a:p>
            <a:pPr algn="ctr"/>
            <a:r>
              <a:rPr lang="en-GB" sz="2000" dirty="0"/>
              <a:t>Move and use this ruler to measure and draw your lines.</a:t>
            </a:r>
          </a:p>
          <a:p>
            <a:pPr algn="ctr"/>
            <a:r>
              <a:rPr lang="en-GB" sz="2000" dirty="0"/>
              <a:t>Use the line tool to draw your lines or use a pencil and a ruler.</a:t>
            </a:r>
          </a:p>
        </p:txBody>
      </p:sp>
      <p:sp>
        <p:nvSpPr>
          <p:cNvPr id="7" name="TextBox 6"/>
          <p:cNvSpPr txBox="1"/>
          <p:nvPr/>
        </p:nvSpPr>
        <p:spPr>
          <a:xfrm>
            <a:off x="530926" y="2826333"/>
            <a:ext cx="369619" cy="3693319"/>
          </a:xfrm>
          <a:prstGeom prst="rect">
            <a:avLst/>
          </a:prstGeom>
          <a:noFill/>
        </p:spPr>
        <p:txBody>
          <a:bodyPr wrap="square" rtlCol="0">
            <a:spAutoFit/>
          </a:bodyPr>
          <a:lstStyle/>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 </a:t>
            </a:r>
          </a:p>
        </p:txBody>
      </p:sp>
      <p:pic>
        <p:nvPicPr>
          <p:cNvPr id="2" name="Picture 4" descr="A picture containing diagram&#10;&#10;Description automatically generated">
            <a:extLst>
              <a:ext uri="{FF2B5EF4-FFF2-40B4-BE49-F238E27FC236}">
                <a16:creationId xmlns:a16="http://schemas.microsoft.com/office/drawing/2014/main" id="{A5077484-693C-40BC-A22D-FC37A3167163}"/>
              </a:ext>
            </a:extLst>
          </p:cNvPr>
          <p:cNvPicPr>
            <a:picLocks noChangeAspect="1"/>
          </p:cNvPicPr>
          <p:nvPr/>
        </p:nvPicPr>
        <p:blipFill>
          <a:blip r:embed="rId3"/>
          <a:stretch>
            <a:fillRect/>
          </a:stretch>
        </p:blipFill>
        <p:spPr>
          <a:xfrm>
            <a:off x="10847141" y="91179"/>
            <a:ext cx="1276350" cy="962025"/>
          </a:xfrm>
          <a:prstGeom prst="rect">
            <a:avLst/>
          </a:prstGeom>
        </p:spPr>
      </p:pic>
    </p:spTree>
    <p:extLst>
      <p:ext uri="{BB962C8B-B14F-4D97-AF65-F5344CB8AC3E}">
        <p14:creationId xmlns:p14="http://schemas.microsoft.com/office/powerpoint/2010/main" val="71151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pic>
        <p:nvPicPr>
          <p:cNvPr id="3" name="Picture 2"/>
          <p:cNvPicPr>
            <a:picLocks noChangeAspect="1"/>
          </p:cNvPicPr>
          <p:nvPr/>
        </p:nvPicPr>
        <p:blipFill>
          <a:blip r:embed="rId2"/>
          <a:stretch>
            <a:fillRect/>
          </a:stretch>
        </p:blipFill>
        <p:spPr>
          <a:xfrm>
            <a:off x="2585961" y="2119315"/>
            <a:ext cx="6668316" cy="2480729"/>
          </a:xfrm>
          <a:prstGeom prst="rect">
            <a:avLst/>
          </a:prstGeom>
        </p:spPr>
      </p:pic>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12cm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20cm</a:t>
            </a:r>
          </a:p>
        </p:txBody>
      </p:sp>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10cm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0cm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52697" y="2926617"/>
            <a:ext cx="2324689" cy="140584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587323" y="3315426"/>
            <a:ext cx="1875661" cy="830997"/>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6881265" y="3279131"/>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6578230" y="2957428"/>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81265" y="5578453"/>
            <a:ext cx="1580605" cy="1175044"/>
          </a:xfrm>
          <a:prstGeom prst="ellipse">
            <a:avLst/>
          </a:prstGeom>
          <a:noFill/>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TextBox 21"/>
          <p:cNvSpPr txBox="1"/>
          <p:nvPr/>
        </p:nvSpPr>
        <p:spPr>
          <a:xfrm>
            <a:off x="8461870" y="4820194"/>
            <a:ext cx="3464519" cy="830997"/>
          </a:xfrm>
          <a:prstGeom prst="rect">
            <a:avLst/>
          </a:prstGeom>
          <a:noFill/>
        </p:spPr>
        <p:txBody>
          <a:bodyPr wrap="square" rtlCol="0">
            <a:spAutoFit/>
          </a:bodyPr>
          <a:lstStyle/>
          <a:p>
            <a:r>
              <a:rPr lang="en-GB" sz="1600" dirty="0"/>
              <a:t>The scissors are 12cm long because the point is lined up with the 0 and the end of handles are in line with the 12.</a:t>
            </a:r>
          </a:p>
        </p:txBody>
      </p:sp>
      <p:cxnSp>
        <p:nvCxnSpPr>
          <p:cNvPr id="24" name="Straight Arrow Connector 23"/>
          <p:cNvCxnSpPr>
            <a:endCxn id="22" idx="1"/>
          </p:cNvCxnSpPr>
          <p:nvPr/>
        </p:nvCxnSpPr>
        <p:spPr>
          <a:xfrm flipV="1">
            <a:off x="8059783" y="5235693"/>
            <a:ext cx="402087" cy="34276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pic>
        <p:nvPicPr>
          <p:cNvPr id="2" name="Picture 4" descr="A drawing of a person&#10;&#10;Description automatically generated">
            <a:extLst>
              <a:ext uri="{FF2B5EF4-FFF2-40B4-BE49-F238E27FC236}">
                <a16:creationId xmlns:a16="http://schemas.microsoft.com/office/drawing/2014/main" id="{F8C0636D-27B4-413A-93DA-92C80F250BF8}"/>
              </a:ext>
            </a:extLst>
          </p:cNvPr>
          <p:cNvPicPr>
            <a:picLocks noChangeAspect="1"/>
          </p:cNvPicPr>
          <p:nvPr/>
        </p:nvPicPr>
        <p:blipFill>
          <a:blip r:embed="rId3"/>
          <a:stretch>
            <a:fillRect/>
          </a:stretch>
        </p:blipFill>
        <p:spPr>
          <a:xfrm>
            <a:off x="10726135" y="118570"/>
            <a:ext cx="1276350" cy="971550"/>
          </a:xfrm>
          <a:prstGeom prst="rect">
            <a:avLst/>
          </a:prstGeom>
        </p:spPr>
      </p:pic>
    </p:spTree>
    <p:extLst>
      <p:ext uri="{BB962C8B-B14F-4D97-AF65-F5344CB8AC3E}">
        <p14:creationId xmlns:p14="http://schemas.microsoft.com/office/powerpoint/2010/main" val="2368445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4197141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07"/>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Challenge</a:t>
            </a:r>
          </a:p>
        </p:txBody>
      </p:sp>
      <p:pic>
        <p:nvPicPr>
          <p:cNvPr id="4" name="Picture 3"/>
          <p:cNvPicPr>
            <a:picLocks noChangeAspect="1"/>
          </p:cNvPicPr>
          <p:nvPr/>
        </p:nvPicPr>
        <p:blipFill rotWithShape="1">
          <a:blip r:embed="rId2"/>
          <a:srcRect l="2877" r="3311"/>
          <a:stretch/>
        </p:blipFill>
        <p:spPr>
          <a:xfrm>
            <a:off x="1579418" y="1510573"/>
            <a:ext cx="8991600" cy="4865652"/>
          </a:xfrm>
          <a:prstGeom prst="rect">
            <a:avLst/>
          </a:prstGeom>
          <a:ln w="38100">
            <a:solidFill>
              <a:schemeClr val="accent1">
                <a:lumMod val="75000"/>
              </a:schemeClr>
            </a:solidFill>
          </a:ln>
        </p:spPr>
      </p:pic>
      <p:sp>
        <p:nvSpPr>
          <p:cNvPr id="5" name="Rectangle 4"/>
          <p:cNvSpPr/>
          <p:nvPr/>
        </p:nvSpPr>
        <p:spPr>
          <a:xfrm>
            <a:off x="1579418" y="1690688"/>
            <a:ext cx="332509" cy="623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picture containing diagram&#10;&#10;Description automatically generated">
            <a:extLst>
              <a:ext uri="{FF2B5EF4-FFF2-40B4-BE49-F238E27FC236}">
                <a16:creationId xmlns:a16="http://schemas.microsoft.com/office/drawing/2014/main" id="{ACE4E4CA-CF0F-45D5-B5A6-D8466367E872}"/>
              </a:ext>
            </a:extLst>
          </p:cNvPr>
          <p:cNvPicPr>
            <a:picLocks noChangeAspect="1"/>
          </p:cNvPicPr>
          <p:nvPr/>
        </p:nvPicPr>
        <p:blipFill>
          <a:blip r:embed="rId3"/>
          <a:stretch>
            <a:fillRect/>
          </a:stretch>
        </p:blipFill>
        <p:spPr>
          <a:xfrm>
            <a:off x="10823977" y="93253"/>
            <a:ext cx="1276350" cy="962025"/>
          </a:xfrm>
          <a:prstGeom prst="rect">
            <a:avLst/>
          </a:prstGeom>
        </p:spPr>
      </p:pic>
    </p:spTree>
    <p:extLst>
      <p:ext uri="{BB962C8B-B14F-4D97-AF65-F5344CB8AC3E}">
        <p14:creationId xmlns:p14="http://schemas.microsoft.com/office/powerpoint/2010/main" val="2862919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0"/>
            <a:ext cx="10515600" cy="1325563"/>
          </a:xfrm>
        </p:spPr>
        <p:txBody>
          <a:bodyPr>
            <a:normAutofit/>
          </a:bodyPr>
          <a:lstStyle/>
          <a:p>
            <a:pPr algn="ctr"/>
            <a:r>
              <a:rPr lang="en-GB" sz="5400" dirty="0">
                <a:effectLst>
                  <a:outerShdw blurRad="38100" dist="38100" dir="2700000" algn="tl">
                    <a:srgbClr val="000000">
                      <a:alpha val="43137"/>
                    </a:srgbClr>
                  </a:outerShdw>
                </a:effectLst>
                <a:latin typeface="+mn-lt"/>
              </a:rPr>
              <a:t>Tricky Challenge</a:t>
            </a:r>
          </a:p>
        </p:txBody>
      </p:sp>
      <p:pic>
        <p:nvPicPr>
          <p:cNvPr id="4" name="Picture 3"/>
          <p:cNvPicPr>
            <a:picLocks noChangeAspect="1"/>
          </p:cNvPicPr>
          <p:nvPr/>
        </p:nvPicPr>
        <p:blipFill>
          <a:blip r:embed="rId2"/>
          <a:stretch>
            <a:fillRect/>
          </a:stretch>
        </p:blipFill>
        <p:spPr>
          <a:xfrm>
            <a:off x="1751147" y="1016418"/>
            <a:ext cx="8490660" cy="5677703"/>
          </a:xfrm>
          <a:prstGeom prst="rect">
            <a:avLst/>
          </a:prstGeom>
          <a:ln w="38100">
            <a:solidFill>
              <a:schemeClr val="accent1">
                <a:lumMod val="75000"/>
              </a:schemeClr>
            </a:solidFill>
          </a:ln>
        </p:spPr>
      </p:pic>
      <p:sp>
        <p:nvSpPr>
          <p:cNvPr id="3" name="Rectangle 2"/>
          <p:cNvSpPr/>
          <p:nvPr/>
        </p:nvSpPr>
        <p:spPr>
          <a:xfrm>
            <a:off x="1751147" y="1436914"/>
            <a:ext cx="286659" cy="30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A picture containing diagram&#10;&#10;Description automatically generated">
            <a:extLst>
              <a:ext uri="{FF2B5EF4-FFF2-40B4-BE49-F238E27FC236}">
                <a16:creationId xmlns:a16="http://schemas.microsoft.com/office/drawing/2014/main" id="{3BF04691-D9B5-4ED0-A5F4-BCAFCF45310D}"/>
              </a:ext>
            </a:extLst>
          </p:cNvPr>
          <p:cNvPicPr>
            <a:picLocks noChangeAspect="1"/>
          </p:cNvPicPr>
          <p:nvPr/>
        </p:nvPicPr>
        <p:blipFill>
          <a:blip r:embed="rId3"/>
          <a:stretch>
            <a:fillRect/>
          </a:stretch>
        </p:blipFill>
        <p:spPr>
          <a:xfrm>
            <a:off x="10837115" y="86685"/>
            <a:ext cx="1276350" cy="962025"/>
          </a:xfrm>
          <a:prstGeom prst="rect">
            <a:avLst/>
          </a:prstGeom>
        </p:spPr>
      </p:pic>
    </p:spTree>
    <p:extLst>
      <p:ext uri="{BB962C8B-B14F-4D97-AF65-F5344CB8AC3E}">
        <p14:creationId xmlns:p14="http://schemas.microsoft.com/office/powerpoint/2010/main" val="23878741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829267"/>
            <a:ext cx="11130455" cy="646331"/>
          </a:xfrm>
          <a:prstGeom prst="rect">
            <a:avLst/>
          </a:prstGeom>
          <a:noFill/>
        </p:spPr>
        <p:txBody>
          <a:bodyPr wrap="square" rtlCol="0">
            <a:spAutoFit/>
          </a:bodyPr>
          <a:lstStyle/>
          <a:p>
            <a:r>
              <a:rPr lang="en-GB" dirty="0"/>
              <a:t>Please send any completed work/photographed evidence of completed work (practical activities) to </a:t>
            </a:r>
            <a:r>
              <a:rPr lang="en-GB" dirty="0">
                <a:hlinkClick r:id="rId3"/>
              </a:rPr>
              <a:t>pioneerspupils@gmail.com</a:t>
            </a:r>
            <a:r>
              <a:rPr lang="en-GB" dirty="0"/>
              <a:t>                       </a:t>
            </a:r>
            <a:r>
              <a:rPr lang="en-GB" dirty="0">
                <a:solidFill>
                  <a:schemeClr val="bg1"/>
                </a:solidFill>
              </a:rPr>
              <a:t>or</a:t>
            </a:r>
            <a:r>
              <a:rPr lang="en-GB" dirty="0"/>
              <a:t>                          deliver it to the dropbox outside of school on a Friday.</a:t>
            </a:r>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5326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03125" y="208537"/>
            <a:ext cx="524611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Measuring Length</a:t>
            </a:r>
          </a:p>
        </p:txBody>
      </p:sp>
      <p:sp>
        <p:nvSpPr>
          <p:cNvPr id="11" name="Rectangle 10">
            <a:extLst>
              <a:ext uri="{FF2B5EF4-FFF2-40B4-BE49-F238E27FC236}">
                <a16:creationId xmlns:a16="http://schemas.microsoft.com/office/drawing/2014/main" id="{860DFC27-56B5-4DC8-81FE-DC18ABC72E64}"/>
              </a:ext>
            </a:extLst>
          </p:cNvPr>
          <p:cNvSpPr/>
          <p:nvPr/>
        </p:nvSpPr>
        <p:spPr>
          <a:xfrm>
            <a:off x="1211762" y="5178343"/>
            <a:ext cx="6129564"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Circle the correct length of the scissors in cm:</a:t>
            </a:r>
          </a:p>
        </p:txBody>
      </p:sp>
      <p:sp>
        <p:nvSpPr>
          <p:cNvPr id="14" name="Rectangle 13">
            <a:extLst>
              <a:ext uri="{FF2B5EF4-FFF2-40B4-BE49-F238E27FC236}">
                <a16:creationId xmlns:a16="http://schemas.microsoft.com/office/drawing/2014/main" id="{860DFC27-56B5-4DC8-81FE-DC18ABC72E64}"/>
              </a:ext>
            </a:extLst>
          </p:cNvPr>
          <p:cNvSpPr/>
          <p:nvPr/>
        </p:nvSpPr>
        <p:spPr>
          <a:xfrm>
            <a:off x="641948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2cm</a:t>
            </a:r>
          </a:p>
        </p:txBody>
      </p:sp>
      <p:sp>
        <p:nvSpPr>
          <p:cNvPr id="15" name="Rectangle 14">
            <a:extLst>
              <a:ext uri="{FF2B5EF4-FFF2-40B4-BE49-F238E27FC236}">
                <a16:creationId xmlns:a16="http://schemas.microsoft.com/office/drawing/2014/main" id="{860DFC27-56B5-4DC8-81FE-DC18ABC72E64}"/>
              </a:ext>
            </a:extLst>
          </p:cNvPr>
          <p:cNvSpPr/>
          <p:nvPr/>
        </p:nvSpPr>
        <p:spPr>
          <a:xfrm>
            <a:off x="3645807" y="5864364"/>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6cm</a:t>
            </a:r>
          </a:p>
        </p:txBody>
      </p:sp>
      <p:pic>
        <p:nvPicPr>
          <p:cNvPr id="2" name="Picture 1"/>
          <p:cNvPicPr>
            <a:picLocks noChangeAspect="1"/>
          </p:cNvPicPr>
          <p:nvPr/>
        </p:nvPicPr>
        <p:blipFill>
          <a:blip r:embed="rId2"/>
          <a:stretch>
            <a:fillRect/>
          </a:stretch>
        </p:blipFill>
        <p:spPr>
          <a:xfrm>
            <a:off x="2145301" y="1942703"/>
            <a:ext cx="8972550" cy="2047875"/>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1211762" y="5864363"/>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7cm</a:t>
            </a:r>
          </a:p>
        </p:txBody>
      </p:sp>
      <p:sp>
        <p:nvSpPr>
          <p:cNvPr id="17" name="Rectangle 16">
            <a:extLst>
              <a:ext uri="{FF2B5EF4-FFF2-40B4-BE49-F238E27FC236}">
                <a16:creationId xmlns:a16="http://schemas.microsoft.com/office/drawing/2014/main" id="{860DFC27-56B5-4DC8-81FE-DC18ABC72E64}"/>
              </a:ext>
            </a:extLst>
          </p:cNvPr>
          <p:cNvSpPr/>
          <p:nvPr/>
        </p:nvSpPr>
        <p:spPr>
          <a:xfrm>
            <a:off x="8582296" y="5864362"/>
            <a:ext cx="2502444" cy="584775"/>
          </a:xfrm>
          <a:prstGeom prst="rect">
            <a:avLst/>
          </a:prstGeom>
          <a:noFill/>
        </p:spPr>
        <p:txBody>
          <a:bodyPr wrap="square" lIns="91440" tIns="45720" rIns="91440" bIns="45720">
            <a:spAutoFit/>
          </a:bodyPr>
          <a:lstStyle/>
          <a:p>
            <a:pPr algn="ctr"/>
            <a:r>
              <a:rPr lang="en-US" sz="3200" b="1" dirty="0">
                <a:ln w="0"/>
                <a:solidFill>
                  <a:schemeClr val="accent1">
                    <a:lumMod val="75000"/>
                  </a:schemeClr>
                </a:solidFill>
                <a:effectLst>
                  <a:outerShdw blurRad="38100" dist="19050" dir="2700000" algn="tl" rotWithShape="0">
                    <a:schemeClr val="dk1">
                      <a:alpha val="40000"/>
                    </a:schemeClr>
                  </a:outerShdw>
                </a:effectLst>
              </a:rPr>
              <a:t>9cm</a:t>
            </a:r>
          </a:p>
        </p:txBody>
      </p:sp>
      <p:sp>
        <p:nvSpPr>
          <p:cNvPr id="18" name="Thought Bubble: Cloud 11">
            <a:extLst>
              <a:ext uri="{FF2B5EF4-FFF2-40B4-BE49-F238E27FC236}">
                <a16:creationId xmlns:a16="http://schemas.microsoft.com/office/drawing/2014/main" id="{CEE395F3-817E-421C-AB46-EA959DA8B234}"/>
              </a:ext>
            </a:extLst>
          </p:cNvPr>
          <p:cNvSpPr/>
          <p:nvPr/>
        </p:nvSpPr>
        <p:spPr>
          <a:xfrm flipH="1" flipV="1">
            <a:off x="328471" y="3229209"/>
            <a:ext cx="1944906" cy="171146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0DFC27-56B5-4DC8-81FE-DC18ABC72E64}"/>
              </a:ext>
            </a:extLst>
          </p:cNvPr>
          <p:cNvSpPr/>
          <p:nvPr/>
        </p:nvSpPr>
        <p:spPr>
          <a:xfrm>
            <a:off x="608584" y="3562355"/>
            <a:ext cx="1384679"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The start of the shape must be lined up with the 0.</a:t>
            </a:r>
          </a:p>
        </p:txBody>
      </p:sp>
      <p:sp>
        <p:nvSpPr>
          <p:cNvPr id="20" name="Rectangle 19">
            <a:extLst>
              <a:ext uri="{FF2B5EF4-FFF2-40B4-BE49-F238E27FC236}">
                <a16:creationId xmlns:a16="http://schemas.microsoft.com/office/drawing/2014/main" id="{860DFC27-56B5-4DC8-81FE-DC18ABC72E64}"/>
              </a:ext>
            </a:extLst>
          </p:cNvPr>
          <p:cNvSpPr/>
          <p:nvPr/>
        </p:nvSpPr>
        <p:spPr>
          <a:xfrm>
            <a:off x="5994192" y="3845410"/>
            <a:ext cx="1875661" cy="923330"/>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The end of the object shows us how long it is.</a:t>
            </a:r>
          </a:p>
        </p:txBody>
      </p:sp>
      <p:sp>
        <p:nvSpPr>
          <p:cNvPr id="21" name="Thought Bubble: Cloud 11">
            <a:extLst>
              <a:ext uri="{FF2B5EF4-FFF2-40B4-BE49-F238E27FC236}">
                <a16:creationId xmlns:a16="http://schemas.microsoft.com/office/drawing/2014/main" id="{CEE395F3-817E-421C-AB46-EA959DA8B234}"/>
              </a:ext>
            </a:extLst>
          </p:cNvPr>
          <p:cNvSpPr/>
          <p:nvPr/>
        </p:nvSpPr>
        <p:spPr>
          <a:xfrm flipV="1">
            <a:off x="5826183" y="3562355"/>
            <a:ext cx="2481732" cy="1546995"/>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0DFC27-56B5-4DC8-81FE-DC18ABC72E64}"/>
              </a:ext>
            </a:extLst>
          </p:cNvPr>
          <p:cNvSpPr/>
          <p:nvPr/>
        </p:nvSpPr>
        <p:spPr>
          <a:xfrm>
            <a:off x="2733407" y="1117988"/>
            <a:ext cx="6188524"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This time, have a go yourself!</a:t>
            </a:r>
          </a:p>
        </p:txBody>
      </p:sp>
      <p:pic>
        <p:nvPicPr>
          <p:cNvPr id="3" name="Picture 4" descr="A picture containing diagram&#10;&#10;Description automatically generated">
            <a:extLst>
              <a:ext uri="{FF2B5EF4-FFF2-40B4-BE49-F238E27FC236}">
                <a16:creationId xmlns:a16="http://schemas.microsoft.com/office/drawing/2014/main" id="{B1521D55-443F-4A6F-B94E-E4CED7C309A9}"/>
              </a:ext>
            </a:extLst>
          </p:cNvPr>
          <p:cNvPicPr>
            <a:picLocks noChangeAspect="1"/>
          </p:cNvPicPr>
          <p:nvPr/>
        </p:nvPicPr>
        <p:blipFill>
          <a:blip r:embed="rId3"/>
          <a:stretch>
            <a:fillRect/>
          </a:stretch>
        </p:blipFill>
        <p:spPr>
          <a:xfrm>
            <a:off x="10778687" y="144846"/>
            <a:ext cx="1276350" cy="971550"/>
          </a:xfrm>
          <a:prstGeom prst="rect">
            <a:avLst/>
          </a:prstGeom>
        </p:spPr>
      </p:pic>
    </p:spTree>
    <p:extLst>
      <p:ext uri="{BB962C8B-B14F-4D97-AF65-F5344CB8AC3E}">
        <p14:creationId xmlns:p14="http://schemas.microsoft.com/office/powerpoint/2010/main" val="311181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10613</TotalTime>
  <Words>3969</Words>
  <Application>Microsoft Office PowerPoint</Application>
  <PresentationFormat>Widescreen</PresentationFormat>
  <Paragraphs>488</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use to measure a line?</vt:lpstr>
      <vt:lpstr>Using a ruler</vt:lpstr>
      <vt:lpstr>How do we measure the length of a line?</vt:lpstr>
      <vt:lpstr>Let’s practice!</vt:lpstr>
      <vt:lpstr>Measuring different objects </vt:lpstr>
      <vt:lpstr>PowerPoint Presentation</vt:lpstr>
      <vt:lpstr>Your turn!</vt:lpstr>
      <vt:lpstr>Your turn!</vt:lpstr>
      <vt:lpstr>Create your own lines</vt:lpstr>
      <vt:lpstr>PowerPoint Presentation</vt:lpstr>
      <vt:lpstr>PowerPoint Presentation</vt:lpstr>
      <vt:lpstr>Challenge</vt:lpstr>
      <vt:lpstr>Tricky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P. Gingell [ Wheatley Hill Primary School ]</cp:lastModifiedBy>
  <cp:revision>336</cp:revision>
  <dcterms:created xsi:type="dcterms:W3CDTF">2021-01-08T16:06:14Z</dcterms:created>
  <dcterms:modified xsi:type="dcterms:W3CDTF">2021-01-29T20:10:33Z</dcterms:modified>
</cp:coreProperties>
</file>