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258" r:id="rId3"/>
    <p:sldId id="259" r:id="rId4"/>
    <p:sldId id="261" r:id="rId5"/>
    <p:sldId id="307" r:id="rId6"/>
    <p:sldId id="260" r:id="rId7"/>
    <p:sldId id="308" r:id="rId8"/>
    <p:sldId id="309" r:id="rId9"/>
    <p:sldId id="310" r:id="rId10"/>
    <p:sldId id="311" r:id="rId11"/>
    <p:sldId id="312" r:id="rId12"/>
    <p:sldId id="313" r:id="rId13"/>
    <p:sldId id="262" r:id="rId14"/>
    <p:sldId id="264" r:id="rId15"/>
    <p:sldId id="315" r:id="rId16"/>
    <p:sldId id="302" r:id="rId17"/>
    <p:sldId id="303" r:id="rId18"/>
    <p:sldId id="314" r:id="rId19"/>
    <p:sldId id="316" r:id="rId20"/>
    <p:sldId id="317" r:id="rId21"/>
    <p:sldId id="270" r:id="rId22"/>
    <p:sldId id="320" r:id="rId23"/>
    <p:sldId id="318" r:id="rId24"/>
    <p:sldId id="325" r:id="rId25"/>
    <p:sldId id="321" r:id="rId26"/>
    <p:sldId id="322" r:id="rId27"/>
    <p:sldId id="323" r:id="rId28"/>
    <p:sldId id="324" r:id="rId29"/>
    <p:sldId id="271" r:id="rId30"/>
    <p:sldId id="319" r:id="rId31"/>
    <p:sldId id="326" r:id="rId32"/>
    <p:sldId id="327" r:id="rId33"/>
    <p:sldId id="328" r:id="rId34"/>
    <p:sldId id="329" r:id="rId35"/>
    <p:sldId id="330" r:id="rId36"/>
    <p:sldId id="331" r:id="rId37"/>
    <p:sldId id="332" r:id="rId38"/>
    <p:sldId id="278" r:id="rId39"/>
    <p:sldId id="286" r:id="rId40"/>
    <p:sldId id="280" r:id="rId41"/>
    <p:sldId id="333" r:id="rId42"/>
    <p:sldId id="334"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Mounsey [ Wheatley Hill Community Primary School ]" initials="S[WHCPS]" lastIdx="1" clrIdx="0">
    <p:extLst>
      <p:ext uri="{19B8F6BF-5375-455C-9EA6-DF929625EA0E}">
        <p15:presenceInfo xmlns:p15="http://schemas.microsoft.com/office/powerpoint/2012/main" userId="S.Mounsey [ Wheatley Hill Community Primary School ]"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B11F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DEC58B-06E0-5293-5BCF-2BB36154B346}" v="40" dt="2021-02-05T15:29:17.277"/>
    <p1510:client id="{89A4AE91-5E03-580A-750B-F4341F38AD52}" v="1" dt="2021-02-08T09:02:50.4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82" autoAdjust="0"/>
    <p:restoredTop sz="94249" autoAdjust="0"/>
  </p:normalViewPr>
  <p:slideViewPr>
    <p:cSldViewPr snapToGrid="0">
      <p:cViewPr>
        <p:scale>
          <a:sx n="70" d="100"/>
          <a:sy n="70" d="100"/>
        </p:scale>
        <p:origin x="49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ounsey [ Wheatley Hill Community Primary School ]" userId="S::s.mounsey276@whprimary.com::d4172798-a6bc-4d64-9459-06eff9c3c15d" providerId="AD" clId="Web-{2EDEC58B-06E0-5293-5BCF-2BB36154B346}"/>
    <pc:docChg chg="modSld">
      <pc:chgData name="S.Mounsey [ Wheatley Hill Community Primary School ]" userId="S::s.mounsey276@whprimary.com::d4172798-a6bc-4d64-9459-06eff9c3c15d" providerId="AD" clId="Web-{2EDEC58B-06E0-5293-5BCF-2BB36154B346}" dt="2021-02-05T15:29:16.387" v="16" actId="20577"/>
      <pc:docMkLst>
        <pc:docMk/>
      </pc:docMkLst>
      <pc:sldChg chg="modSp">
        <pc:chgData name="S.Mounsey [ Wheatley Hill Community Primary School ]" userId="S::s.mounsey276@whprimary.com::d4172798-a6bc-4d64-9459-06eff9c3c15d" providerId="AD" clId="Web-{2EDEC58B-06E0-5293-5BCF-2BB36154B346}" dt="2021-02-05T15:27:45.463" v="2" actId="20577"/>
        <pc:sldMkLst>
          <pc:docMk/>
          <pc:sldMk cId="4117986050" sldId="257"/>
        </pc:sldMkLst>
        <pc:spChg chg="mod">
          <ac:chgData name="S.Mounsey [ Wheatley Hill Community Primary School ]" userId="S::s.mounsey276@whprimary.com::d4172798-a6bc-4d64-9459-06eff9c3c15d" providerId="AD" clId="Web-{2EDEC58B-06E0-5293-5BCF-2BB36154B346}" dt="2021-02-05T15:27:45.463" v="2" actId="20577"/>
          <ac:spMkLst>
            <pc:docMk/>
            <pc:sldMk cId="4117986050" sldId="257"/>
            <ac:spMk id="4" creationId="{C377E815-5016-40EE-B612-7CE9CFE7A56C}"/>
          </ac:spMkLst>
        </pc:spChg>
      </pc:sldChg>
      <pc:sldChg chg="modSp">
        <pc:chgData name="S.Mounsey [ Wheatley Hill Community Primary School ]" userId="S::s.mounsey276@whprimary.com::d4172798-a6bc-4d64-9459-06eff9c3c15d" providerId="AD" clId="Web-{2EDEC58B-06E0-5293-5BCF-2BB36154B346}" dt="2021-02-05T15:28:02.635" v="5" actId="20577"/>
        <pc:sldMkLst>
          <pc:docMk/>
          <pc:sldMk cId="2557352581" sldId="264"/>
        </pc:sldMkLst>
        <pc:spChg chg="mod">
          <ac:chgData name="S.Mounsey [ Wheatley Hill Community Primary School ]" userId="S::s.mounsey276@whprimary.com::d4172798-a6bc-4d64-9459-06eff9c3c15d" providerId="AD" clId="Web-{2EDEC58B-06E0-5293-5BCF-2BB36154B346}" dt="2021-02-05T15:28:02.635" v="5" actId="20577"/>
          <ac:spMkLst>
            <pc:docMk/>
            <pc:sldMk cId="2557352581" sldId="264"/>
            <ac:spMk id="4" creationId="{0D5B6DFE-2B32-4699-971B-C0F52F014F28}"/>
          </ac:spMkLst>
        </pc:spChg>
      </pc:sldChg>
      <pc:sldChg chg="modSp">
        <pc:chgData name="S.Mounsey [ Wheatley Hill Community Primary School ]" userId="S::s.mounsey276@whprimary.com::d4172798-a6bc-4d64-9459-06eff9c3c15d" providerId="AD" clId="Web-{2EDEC58B-06E0-5293-5BCF-2BB36154B346}" dt="2021-02-05T15:28:35.854" v="12" actId="20577"/>
        <pc:sldMkLst>
          <pc:docMk/>
          <pc:sldMk cId="3732706959" sldId="270"/>
        </pc:sldMkLst>
        <pc:spChg chg="mod">
          <ac:chgData name="S.Mounsey [ Wheatley Hill Community Primary School ]" userId="S::s.mounsey276@whprimary.com::d4172798-a6bc-4d64-9459-06eff9c3c15d" providerId="AD" clId="Web-{2EDEC58B-06E0-5293-5BCF-2BB36154B346}" dt="2021-02-05T15:28:35.854" v="12" actId="20577"/>
          <ac:spMkLst>
            <pc:docMk/>
            <pc:sldMk cId="3732706959" sldId="270"/>
            <ac:spMk id="4" creationId="{C377E815-5016-40EE-B612-7CE9CFE7A56C}"/>
          </ac:spMkLst>
        </pc:spChg>
        <pc:spChg chg="mod">
          <ac:chgData name="S.Mounsey [ Wheatley Hill Community Primary School ]" userId="S::s.mounsey276@whprimary.com::d4172798-a6bc-4d64-9459-06eff9c3c15d" providerId="AD" clId="Web-{2EDEC58B-06E0-5293-5BCF-2BB36154B346}" dt="2021-02-05T15:28:27.807" v="7" actId="1076"/>
          <ac:spMkLst>
            <pc:docMk/>
            <pc:sldMk cId="3732706959" sldId="270"/>
            <ac:spMk id="9" creationId="{C1FBEB69-A9BA-4EB5-B669-DDFA76D48D5E}"/>
          </ac:spMkLst>
        </pc:spChg>
      </pc:sldChg>
      <pc:sldChg chg="modSp">
        <pc:chgData name="S.Mounsey [ Wheatley Hill Community Primary School ]" userId="S::s.mounsey276@whprimary.com::d4172798-a6bc-4d64-9459-06eff9c3c15d" providerId="AD" clId="Web-{2EDEC58B-06E0-5293-5BCF-2BB36154B346}" dt="2021-02-05T15:29:04.355" v="14" actId="20577"/>
        <pc:sldMkLst>
          <pc:docMk/>
          <pc:sldMk cId="858191930" sldId="271"/>
        </pc:sldMkLst>
        <pc:spChg chg="mod">
          <ac:chgData name="S.Mounsey [ Wheatley Hill Community Primary School ]" userId="S::s.mounsey276@whprimary.com::d4172798-a6bc-4d64-9459-06eff9c3c15d" providerId="AD" clId="Web-{2EDEC58B-06E0-5293-5BCF-2BB36154B346}" dt="2021-02-05T15:29:04.355" v="14" actId="20577"/>
          <ac:spMkLst>
            <pc:docMk/>
            <pc:sldMk cId="858191930" sldId="271"/>
            <ac:spMk id="4" creationId="{C377E815-5016-40EE-B612-7CE9CFE7A56C}"/>
          </ac:spMkLst>
        </pc:spChg>
      </pc:sldChg>
      <pc:sldChg chg="modSp">
        <pc:chgData name="S.Mounsey [ Wheatley Hill Community Primary School ]" userId="S::s.mounsey276@whprimary.com::d4172798-a6bc-4d64-9459-06eff9c3c15d" providerId="AD" clId="Web-{2EDEC58B-06E0-5293-5BCF-2BB36154B346}" dt="2021-02-05T15:29:16.387" v="16" actId="20577"/>
        <pc:sldMkLst>
          <pc:docMk/>
          <pc:sldMk cId="1841006396" sldId="278"/>
        </pc:sldMkLst>
        <pc:spChg chg="mod">
          <ac:chgData name="S.Mounsey [ Wheatley Hill Community Primary School ]" userId="S::s.mounsey276@whprimary.com::d4172798-a6bc-4d64-9459-06eff9c3c15d" providerId="AD" clId="Web-{2EDEC58B-06E0-5293-5BCF-2BB36154B346}" dt="2021-02-05T15:29:16.387" v="16" actId="20577"/>
          <ac:spMkLst>
            <pc:docMk/>
            <pc:sldMk cId="1841006396" sldId="278"/>
            <ac:spMk id="4" creationId="{C377E815-5016-40EE-B612-7CE9CFE7A56C}"/>
          </ac:spMkLst>
        </pc:spChg>
      </pc:sldChg>
    </pc:docChg>
  </pc:docChgLst>
  <pc:docChgLst>
    <pc:chgData name="J. Hodgkinson [ Wheatley Hill Primary School ]" userId="S::j.hodgkinson300@whprimary.com::0ab81dbb-74eb-487f-8ae8-682e61e52841" providerId="AD" clId="Web-{89A4AE91-5E03-580A-750B-F4341F38AD52}"/>
    <pc:docChg chg="modSld">
      <pc:chgData name="J. Hodgkinson [ Wheatley Hill Primary School ]" userId="S::j.hodgkinson300@whprimary.com::0ab81dbb-74eb-487f-8ae8-682e61e52841" providerId="AD" clId="Web-{89A4AE91-5E03-580A-750B-F4341F38AD52}" dt="2021-02-08T09:02:50.448" v="0" actId="1076"/>
      <pc:docMkLst>
        <pc:docMk/>
      </pc:docMkLst>
      <pc:sldChg chg="modSp">
        <pc:chgData name="J. Hodgkinson [ Wheatley Hill Primary School ]" userId="S::j.hodgkinson300@whprimary.com::0ab81dbb-74eb-487f-8ae8-682e61e52841" providerId="AD" clId="Web-{89A4AE91-5E03-580A-750B-F4341F38AD52}" dt="2021-02-08T09:02:50.448" v="0" actId="1076"/>
        <pc:sldMkLst>
          <pc:docMk/>
          <pc:sldMk cId="2142225728" sldId="317"/>
        </pc:sldMkLst>
        <pc:picChg chg="mod">
          <ac:chgData name="J. Hodgkinson [ Wheatley Hill Primary School ]" userId="S::j.hodgkinson300@whprimary.com::0ab81dbb-74eb-487f-8ae8-682e61e52841" providerId="AD" clId="Web-{89A4AE91-5E03-580A-750B-F4341F38AD52}" dt="2021-02-08T09:02:50.448" v="0" actId="1076"/>
          <ac:picMkLst>
            <pc:docMk/>
            <pc:sldMk cId="2142225728" sldId="317"/>
            <ac:picMk id="4" creationId="{4EF48B77-A816-4185-A050-C4ACFBAD7BEC}"/>
          </ac:picMkLst>
        </pc:picChg>
      </pc:sldChg>
    </pc:docChg>
  </pc:docChgLst>
  <pc:docChgLst>
    <pc:chgData clId="Web-{2EDEC58B-06E0-5293-5BCF-2BB36154B346}"/>
    <pc:docChg chg="modSld">
      <pc:chgData name="" userId="" providerId="" clId="Web-{2EDEC58B-06E0-5293-5BCF-2BB36154B346}" dt="2021-02-05T15:27:33.494" v="0" actId="20577"/>
      <pc:docMkLst>
        <pc:docMk/>
      </pc:docMkLst>
      <pc:sldChg chg="modSp">
        <pc:chgData name="" userId="" providerId="" clId="Web-{2EDEC58B-06E0-5293-5BCF-2BB36154B346}" dt="2021-02-05T15:27:33.494" v="0" actId="20577"/>
        <pc:sldMkLst>
          <pc:docMk/>
          <pc:sldMk cId="4117986050" sldId="257"/>
        </pc:sldMkLst>
        <pc:spChg chg="mod">
          <ac:chgData name="" userId="" providerId="" clId="Web-{2EDEC58B-06E0-5293-5BCF-2BB36154B346}" dt="2021-02-05T15:27:33.494" v="0" actId="20577"/>
          <ac:spMkLst>
            <pc:docMk/>
            <pc:sldMk cId="4117986050" sldId="257"/>
            <ac:spMk id="4" creationId="{C377E815-5016-40EE-B612-7CE9CFE7A56C}"/>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2-05T11:39:36.302" idx="1">
    <p:pos x="113" y="79"/>
    <p:text>Click the powerpoint and each sound will appear individually before blending together.</p:text>
    <p:extLst>
      <p:ext uri="{C676402C-5697-4E1C-873F-D02D1690AC5C}">
        <p15:threadingInfo xmlns:p15="http://schemas.microsoft.com/office/powerpoint/2012/main" timeZoneBias="0"/>
      </p:ext>
    </p:extLst>
  </p:cm>
</p: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5T12:08:51.176"/>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8,'1407'0,"-1332"3,0 2,0 4,110 27,-71-4,166 69,-4-11,-273-89,39 8,1-1,1-3,58 1,-39-3,54 15,-90-13,0 0,0-2,0-1,35-1,-60-1,0 0,0 0,-1 0,1 0,0 0,0 0,0-1,0 1,-1-1,1 1,0-1,0 0,-1 1,1-1,0 0,-1 0,1 0,-1 0,1-1,-1 1,0 0,1-1,-1 1,0-1,0 1,0-1,0 1,0-1,-1 0,1 1,0-1,-1 0,1 0,-1 0,0 1,1-1,-1 0,0 0,0 0,0 0,0 0,-1 0,1 1,-1-1,1 0,-1 0,1 1,-1-1,0 0,0 0,-1-1,-4-9,0 1,0 0,-1 1,0 0,-1 0,-14-14,8 11,0 0,1-1,1-1,0 0,1-1,1 0,0 0,1-1,1 0,-7-22,13 36,0 8,2 23,4 41,0-53,0-1,1 0,1 0,0 0,1-1,0 0,2 0,-1-1,2 0,15 18,-23-30,-1 0,0 0,0 1,0-1,0 0,0 0,0 1,-1-1,1 1,0-1,-1 1,1-1,-1 1,0-1,1 1,-1-1,0 3,0-3,0-1,-1 1,1 0,0-1,-1 1,1 0,-1-1,1 1,-1 0,1-1,-1 1,1-1,-1 1,0-1,1 1,-1-1,0 0,1 1,-1-1,0 0,0 1,1-1,-1 0,-1 0,-8 2,0-1,-1 0,1-1,-14-1,-1 0,-6 2,0 1,0 1,0 2,0 1,1 2,0 1,-42 18,-19 17,69-29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5T12:08:55.837"/>
    </inkml:context>
    <inkml:brush xml:id="br0">
      <inkml:brushProperty name="width" value="0.05" units="cm"/>
      <inkml:brushProperty name="height" value="0.05" units="cm"/>
      <inkml:brushProperty name="color" value="#E71224"/>
      <inkml:brushProperty name="ignorePressure" value="1"/>
    </inkml:brush>
  </inkml:definitions>
  <inkml:trace contextRef="#ctx0" brushRef="#br0">259 1,'0'1680,"20"-1450,-1-20,-20-143,-1-47,2-1,0 1,1 0,1 0,6 27,-8-46,1 1,-1 0,0-1,1 1,-1-1,1 1,0-1,0 1,-1-1,1 0,0 1,0-1,0 0,0 0,1 1,-1-1,0 0,0 0,1 0,-1-1,1 1,-1 0,1 0,-1-1,1 1,-1-1,3 1,-1-1,0 0,0-1,0 0,0 1,0-1,0 0,0 0,0-1,-1 1,1 0,0-1,-1 0,4-3,6-5,-1 0,0-1,0-1,16-24,-19 22,0 4,-1-1,0-1,-1 0,0 1,8-25,-45 48,22-5,0 0,1 0,0 1,0 0,1 1,0 0,0 0,1 0,1 1,-1 0,2 0,-5 12,1-5,0 0,-21 30,28-45,0-1,0 1,0 0,-1-1,1 1,0-1,-1 1,1-1,-1 0,0 1,0-1,1 0,-1 0,0 0,0-1,0 1,0 0,0-1,0 1,0-1,0 1,0-1,0 0,0 0,0 0,0 0,-1-1,1 1,0 0,0-1,0 1,0-1,0 0,-2-1,-5-4,0-1,0 0,0 0,1-1,-11-13,-16-14,18 20,0 1,-1 1,-1 0,0 2,-37-18,26 19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5T12:09:01.563"/>
    </inkml:context>
    <inkml:brush xml:id="br0">
      <inkml:brushProperty name="width" value="0.05" units="cm"/>
      <inkml:brushProperty name="height" value="0.05" units="cm"/>
      <inkml:brushProperty name="color" value="#E71224"/>
      <inkml:brushProperty name="ignorePressure" value="1"/>
    </inkml:brush>
  </inkml:definitions>
  <inkml:trace contextRef="#ctx0" brushRef="#br0">3330 35,'-121'-1,"-4"-1,-235 27,-602 130,774-122,70-11,-195 12,107-36,-89 4,172 16,80-10,-64 3,-231-12,337 2,0-1,0 0,0 0,0 0,-1 1,1-1,0 0,0-1,0 1,-1 0,1 0,0 0,0-1,0 1,0-1,0 1,0-1,-1 1,1-1,0 0,1 1,-1-1,0 0,0 0,0 0,0 1,-1-3,2 0,1 1,-1-1,0 1,1 0,-1-1,1 1,0-1,0 1,0 0,0-1,0 1,3-3,32-66,-25 47,1 1,1 0,1 1,1 0,24-28,-35 47,41-38,-44 39,0 1,0 0,0 1,0-1,0 0,0 0,1 0,-1 1,0-1,0 0,1 1,-1-1,0 1,0 0,1-1,-1 1,1 0,-1 0,0 0,1 0,-1 0,0 0,1 0,-1 0,0 1,1-1,-1 0,0 1,1-1,-1 1,0 0,0-1,0 1,1 0,-1 0,1 1,-1 0,0 0,-1 0,1 0,-1 0,1 0,-1 0,0 0,0 0,1 0,-2 0,1 0,0 0,0 0,-1 0,1 1,-1-1,1 0,-1-1,0 1,0 0,-2 4,-30 43,22-34,3-2,-1 0,-1-1,0 0,0-1,-1 0,0 0,-1-2,0 1,-26 14,33-22,1 1,-1-1,1 1,-1 0,1 1,0-1,0 1,1-1,-1 1,1 0,0 1,0-1,0 0,0 1,-3 9,6-11,-1 0,1-1,0 1,0 0,0 0,0 0,1 0,-1 0,1-1,-1 1,1 0,0 0,0-1,1 1,-1-1,0 1,1-1,-1 1,1-1,0 0,0 0,0 0,0 0,0 0,1 0,-1-1,0 1,1-1,-1 1,5 1,59 33,66 43,-127-75,0 0,-1 1,1-1,-1 1,0 0,-1 0,1 1,-1-1,0 1,-1 0,1-1,-1 1,2 9,-3-12,-5-12,-13-14,15 21,-29-25,-1 1,-1 2,-52-29,60 39,6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8E5A09-DB65-4A73-A872-7BD53ADE2A40}" type="datetimeFigureOut">
              <a:rPr lang="en-GB" smtClean="0"/>
              <a:t>08/02/2021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758D5A-025F-4C7D-B61D-B126F20E9D13}" type="slidenum">
              <a:rPr lang="en-GB" smtClean="0"/>
              <a:t>‹#›</a:t>
            </a:fld>
            <a:endParaRPr lang="en-GB"/>
          </a:p>
        </p:txBody>
      </p:sp>
    </p:spTree>
    <p:extLst>
      <p:ext uri="{BB962C8B-B14F-4D97-AF65-F5344CB8AC3E}">
        <p14:creationId xmlns:p14="http://schemas.microsoft.com/office/powerpoint/2010/main" val="1083335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2903-D0CE-4044-8D91-BECFFEAEC3C2}" type="slidenum">
              <a:rPr lang="en-GB" smtClean="0"/>
              <a:t>2</a:t>
            </a:fld>
            <a:endParaRPr lang="en-GB"/>
          </a:p>
        </p:txBody>
      </p:sp>
    </p:spTree>
    <p:extLst>
      <p:ext uri="{BB962C8B-B14F-4D97-AF65-F5344CB8AC3E}">
        <p14:creationId xmlns:p14="http://schemas.microsoft.com/office/powerpoint/2010/main" val="3430043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2903-D0CE-4044-8D91-BECFFEAEC3C2}" type="slidenum">
              <a:rPr lang="en-GB" smtClean="0"/>
              <a:t>39</a:t>
            </a:fld>
            <a:endParaRPr lang="en-GB"/>
          </a:p>
        </p:txBody>
      </p:sp>
    </p:spTree>
    <p:extLst>
      <p:ext uri="{BB962C8B-B14F-4D97-AF65-F5344CB8AC3E}">
        <p14:creationId xmlns:p14="http://schemas.microsoft.com/office/powerpoint/2010/main" val="1257271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4F0EB4C-BB86-4570-86CD-43774F7A6F80}"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902F65-317F-47D5-9B9A-4AC9C142D28C}" type="slidenum">
              <a:rPr lang="en-GB" smtClean="0"/>
              <a:t>‹#›</a:t>
            </a:fld>
            <a:endParaRPr lang="en-GB"/>
          </a:p>
        </p:txBody>
      </p:sp>
    </p:spTree>
    <p:extLst>
      <p:ext uri="{BB962C8B-B14F-4D97-AF65-F5344CB8AC3E}">
        <p14:creationId xmlns:p14="http://schemas.microsoft.com/office/powerpoint/2010/main" val="269156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4F0EB4C-BB86-4570-86CD-43774F7A6F80}"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902F65-317F-47D5-9B9A-4AC9C142D28C}" type="slidenum">
              <a:rPr lang="en-GB" smtClean="0"/>
              <a:t>‹#›</a:t>
            </a:fld>
            <a:endParaRPr lang="en-GB"/>
          </a:p>
        </p:txBody>
      </p:sp>
    </p:spTree>
    <p:extLst>
      <p:ext uri="{BB962C8B-B14F-4D97-AF65-F5344CB8AC3E}">
        <p14:creationId xmlns:p14="http://schemas.microsoft.com/office/powerpoint/2010/main" val="1551412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4F0EB4C-BB86-4570-86CD-43774F7A6F80}"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902F65-317F-47D5-9B9A-4AC9C142D28C}" type="slidenum">
              <a:rPr lang="en-GB" smtClean="0"/>
              <a:t>‹#›</a:t>
            </a:fld>
            <a:endParaRPr lang="en-GB"/>
          </a:p>
        </p:txBody>
      </p:sp>
    </p:spTree>
    <p:extLst>
      <p:ext uri="{BB962C8B-B14F-4D97-AF65-F5344CB8AC3E}">
        <p14:creationId xmlns:p14="http://schemas.microsoft.com/office/powerpoint/2010/main" val="755980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4F0EB4C-BB86-4570-86CD-43774F7A6F80}"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902F65-317F-47D5-9B9A-4AC9C142D28C}" type="slidenum">
              <a:rPr lang="en-GB" smtClean="0"/>
              <a:t>‹#›</a:t>
            </a:fld>
            <a:endParaRPr lang="en-GB"/>
          </a:p>
        </p:txBody>
      </p:sp>
    </p:spTree>
    <p:extLst>
      <p:ext uri="{BB962C8B-B14F-4D97-AF65-F5344CB8AC3E}">
        <p14:creationId xmlns:p14="http://schemas.microsoft.com/office/powerpoint/2010/main" val="65162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F0EB4C-BB86-4570-86CD-43774F7A6F80}"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902F65-317F-47D5-9B9A-4AC9C142D28C}" type="slidenum">
              <a:rPr lang="en-GB" smtClean="0"/>
              <a:t>‹#›</a:t>
            </a:fld>
            <a:endParaRPr lang="en-GB"/>
          </a:p>
        </p:txBody>
      </p:sp>
    </p:spTree>
    <p:extLst>
      <p:ext uri="{BB962C8B-B14F-4D97-AF65-F5344CB8AC3E}">
        <p14:creationId xmlns:p14="http://schemas.microsoft.com/office/powerpoint/2010/main" val="4119518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4F0EB4C-BB86-4570-86CD-43774F7A6F80}" type="datetimeFigureOut">
              <a:rPr lang="en-GB" smtClean="0"/>
              <a:t>08/02/2021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902F65-317F-47D5-9B9A-4AC9C142D28C}" type="slidenum">
              <a:rPr lang="en-GB" smtClean="0"/>
              <a:t>‹#›</a:t>
            </a:fld>
            <a:endParaRPr lang="en-GB"/>
          </a:p>
        </p:txBody>
      </p:sp>
    </p:spTree>
    <p:extLst>
      <p:ext uri="{BB962C8B-B14F-4D97-AF65-F5344CB8AC3E}">
        <p14:creationId xmlns:p14="http://schemas.microsoft.com/office/powerpoint/2010/main" val="50429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4F0EB4C-BB86-4570-86CD-43774F7A6F80}" type="datetimeFigureOut">
              <a:rPr lang="en-GB" smtClean="0"/>
              <a:t>08/02/2021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C902F65-317F-47D5-9B9A-4AC9C142D28C}" type="slidenum">
              <a:rPr lang="en-GB" smtClean="0"/>
              <a:t>‹#›</a:t>
            </a:fld>
            <a:endParaRPr lang="en-GB"/>
          </a:p>
        </p:txBody>
      </p:sp>
    </p:spTree>
    <p:extLst>
      <p:ext uri="{BB962C8B-B14F-4D97-AF65-F5344CB8AC3E}">
        <p14:creationId xmlns:p14="http://schemas.microsoft.com/office/powerpoint/2010/main" val="4187466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4F0EB4C-BB86-4570-86CD-43774F7A6F80}" type="datetimeFigureOut">
              <a:rPr lang="en-GB" smtClean="0"/>
              <a:t>08/02/2021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C902F65-317F-47D5-9B9A-4AC9C142D28C}" type="slidenum">
              <a:rPr lang="en-GB" smtClean="0"/>
              <a:t>‹#›</a:t>
            </a:fld>
            <a:endParaRPr lang="en-GB"/>
          </a:p>
        </p:txBody>
      </p:sp>
    </p:spTree>
    <p:extLst>
      <p:ext uri="{BB962C8B-B14F-4D97-AF65-F5344CB8AC3E}">
        <p14:creationId xmlns:p14="http://schemas.microsoft.com/office/powerpoint/2010/main" val="379444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F0EB4C-BB86-4570-86CD-43774F7A6F80}" type="datetimeFigureOut">
              <a:rPr lang="en-GB" smtClean="0"/>
              <a:t>08/02/2021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C902F65-317F-47D5-9B9A-4AC9C142D28C}" type="slidenum">
              <a:rPr lang="en-GB" smtClean="0"/>
              <a:t>‹#›</a:t>
            </a:fld>
            <a:endParaRPr lang="en-GB"/>
          </a:p>
        </p:txBody>
      </p:sp>
    </p:spTree>
    <p:extLst>
      <p:ext uri="{BB962C8B-B14F-4D97-AF65-F5344CB8AC3E}">
        <p14:creationId xmlns:p14="http://schemas.microsoft.com/office/powerpoint/2010/main" val="206818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F0EB4C-BB86-4570-86CD-43774F7A6F80}" type="datetimeFigureOut">
              <a:rPr lang="en-GB" smtClean="0"/>
              <a:t>08/02/2021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902F65-317F-47D5-9B9A-4AC9C142D28C}" type="slidenum">
              <a:rPr lang="en-GB" smtClean="0"/>
              <a:t>‹#›</a:t>
            </a:fld>
            <a:endParaRPr lang="en-GB"/>
          </a:p>
        </p:txBody>
      </p:sp>
    </p:spTree>
    <p:extLst>
      <p:ext uri="{BB962C8B-B14F-4D97-AF65-F5344CB8AC3E}">
        <p14:creationId xmlns:p14="http://schemas.microsoft.com/office/powerpoint/2010/main" val="717524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F0EB4C-BB86-4570-86CD-43774F7A6F80}" type="datetimeFigureOut">
              <a:rPr lang="en-GB" smtClean="0"/>
              <a:t>08/02/2021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902F65-317F-47D5-9B9A-4AC9C142D28C}" type="slidenum">
              <a:rPr lang="en-GB" smtClean="0"/>
              <a:t>‹#›</a:t>
            </a:fld>
            <a:endParaRPr lang="en-GB"/>
          </a:p>
        </p:txBody>
      </p:sp>
    </p:spTree>
    <p:extLst>
      <p:ext uri="{BB962C8B-B14F-4D97-AF65-F5344CB8AC3E}">
        <p14:creationId xmlns:p14="http://schemas.microsoft.com/office/powerpoint/2010/main" val="3202814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33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F0EB4C-BB86-4570-86CD-43774F7A6F80}" type="datetimeFigureOut">
              <a:rPr lang="en-GB" smtClean="0"/>
              <a:t>08/02/2021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902F65-317F-47D5-9B9A-4AC9C142D28C}" type="slidenum">
              <a:rPr lang="en-GB" smtClean="0"/>
              <a:t>‹#›</a:t>
            </a:fld>
            <a:endParaRPr lang="en-GB"/>
          </a:p>
        </p:txBody>
      </p:sp>
    </p:spTree>
    <p:extLst>
      <p:ext uri="{BB962C8B-B14F-4D97-AF65-F5344CB8AC3E}">
        <p14:creationId xmlns:p14="http://schemas.microsoft.com/office/powerpoint/2010/main" val="1435644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youtube.com/watch?v=MugzDjGDYjo&amp;t=165s"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7.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7.png"/><Relationship Id="rId4" Type="http://schemas.openxmlformats.org/officeDocument/2006/relationships/image" Target="../media/image44.png"/><Relationship Id="rId9" Type="http://schemas.openxmlformats.org/officeDocument/2006/relationships/image" Target="../media/image49.png"/></Relationships>
</file>

<file path=ppt/slides/_rels/slide2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37.png"/><Relationship Id="rId4" Type="http://schemas.openxmlformats.org/officeDocument/2006/relationships/image" Target="../media/image51.png"/><Relationship Id="rId9"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37.png"/><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6.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2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32.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37.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82.pn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86.pn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90.pn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94.pn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98.pn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99.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101.png"/></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customXml" Target="../ink/ink2.xml"/><Relationship Id="rId5" Type="http://schemas.openxmlformats.org/officeDocument/2006/relationships/image" Target="../media/image13.png"/><Relationship Id="rId4" Type="http://schemas.openxmlformats.org/officeDocument/2006/relationships/customXml" Target="../ink/ink1.xml"/><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a:t>
            </a:r>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49898" y="1502948"/>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49898" y="2670766"/>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61401" y="2866667"/>
            <a:ext cx="10429593" cy="707886"/>
          </a:xfrm>
          <a:prstGeom prst="rect">
            <a:avLst/>
          </a:prstGeom>
          <a:noFill/>
        </p:spPr>
        <p:txBody>
          <a:bodyPr wrap="square" rtlCol="0">
            <a:spAutoFit/>
          </a:bodyPr>
          <a:lstStyle/>
          <a:p>
            <a:r>
              <a:rPr lang="en-GB" sz="4000" dirty="0"/>
              <a:t>L.O.</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sp>
        <p:nvSpPr>
          <p:cNvPr id="4" name="TextBox 3">
            <a:extLst>
              <a:ext uri="{FF2B5EF4-FFF2-40B4-BE49-F238E27FC236}">
                <a16:creationId xmlns:a16="http://schemas.microsoft.com/office/drawing/2014/main" id="{C377E815-5016-40EE-B612-7CE9CFE7A56C}"/>
              </a:ext>
            </a:extLst>
          </p:cNvPr>
          <p:cNvSpPr txBox="1"/>
          <p:nvPr/>
        </p:nvSpPr>
        <p:spPr>
          <a:xfrm>
            <a:off x="1209675" y="266700"/>
            <a:ext cx="5000625" cy="370137"/>
          </a:xfrm>
          <a:prstGeom prst="rect">
            <a:avLst/>
          </a:prstGeom>
          <a:noFill/>
        </p:spPr>
        <p:txBody>
          <a:bodyPr wrap="square" lIns="91440" tIns="45720" rIns="91440" bIns="45720" rtlCol="0" anchor="t">
            <a:spAutoFit/>
          </a:bodyPr>
          <a:lstStyle/>
          <a:p>
            <a:r>
              <a:rPr lang="en-GB" dirty="0"/>
              <a:t>Monday 8th February 2021</a:t>
            </a:r>
          </a:p>
        </p:txBody>
      </p:sp>
      <p:sp>
        <p:nvSpPr>
          <p:cNvPr id="16" name="TextBox 15">
            <a:extLst>
              <a:ext uri="{FF2B5EF4-FFF2-40B4-BE49-F238E27FC236}">
                <a16:creationId xmlns:a16="http://schemas.microsoft.com/office/drawing/2014/main" id="{17CF828B-2A02-489B-9A18-48D301FD6EDF}"/>
              </a:ext>
            </a:extLst>
          </p:cNvPr>
          <p:cNvSpPr txBox="1"/>
          <p:nvPr/>
        </p:nvSpPr>
        <p:spPr>
          <a:xfrm>
            <a:off x="1524000" y="3085028"/>
            <a:ext cx="7259053" cy="369332"/>
          </a:xfrm>
          <a:prstGeom prst="rect">
            <a:avLst/>
          </a:prstGeom>
          <a:noFill/>
        </p:spPr>
        <p:txBody>
          <a:bodyPr wrap="square" rtlCol="0">
            <a:spAutoFit/>
          </a:bodyPr>
          <a:lstStyle/>
          <a:p>
            <a:r>
              <a:rPr lang="en-GB" dirty="0"/>
              <a:t>To be able identify the first set of speed sounds.</a:t>
            </a:r>
          </a:p>
        </p:txBody>
      </p:sp>
      <p:pic>
        <p:nvPicPr>
          <p:cNvPr id="15" name="Picture 14"/>
          <p:cNvPicPr/>
          <p:nvPr/>
        </p:nvPicPr>
        <p:blipFill>
          <a:blip r:embed="rId5" cstate="print">
            <a:extLst>
              <a:ext uri="{28A0092B-C50C-407E-A947-70E740481C1C}">
                <a14:useLocalDpi xmlns:a14="http://schemas.microsoft.com/office/drawing/2010/main" val="0"/>
              </a:ext>
            </a:extLst>
          </a:blip>
          <a:stretch>
            <a:fillRect/>
          </a:stretch>
        </p:blipFill>
        <p:spPr>
          <a:xfrm>
            <a:off x="10894879" y="154849"/>
            <a:ext cx="1131570" cy="1131570"/>
          </a:xfrm>
          <a:prstGeom prst="rect">
            <a:avLst/>
          </a:prstGeom>
        </p:spPr>
      </p:pic>
    </p:spTree>
    <p:extLst>
      <p:ext uri="{BB962C8B-B14F-4D97-AF65-F5344CB8AC3E}">
        <p14:creationId xmlns:p14="http://schemas.microsoft.com/office/powerpoint/2010/main" val="4117986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1220C154-57BC-4D56-9BC5-6F9F9AB8FEBC}"/>
              </a:ext>
            </a:extLst>
          </p:cNvPr>
          <p:cNvPicPr>
            <a:picLocks noChangeAspect="1"/>
          </p:cNvPicPr>
          <p:nvPr/>
        </p:nvPicPr>
        <p:blipFill>
          <a:blip r:embed="rId2"/>
          <a:stretch>
            <a:fillRect/>
          </a:stretch>
        </p:blipFill>
        <p:spPr>
          <a:xfrm>
            <a:off x="10587590" y="70690"/>
            <a:ext cx="1551369" cy="1184904"/>
          </a:xfrm>
          <a:prstGeom prst="rect">
            <a:avLst/>
          </a:prstGeom>
        </p:spPr>
      </p:pic>
      <p:pic>
        <p:nvPicPr>
          <p:cNvPr id="7" name="Picture 6">
            <a:extLst>
              <a:ext uri="{FF2B5EF4-FFF2-40B4-BE49-F238E27FC236}">
                <a16:creationId xmlns:a16="http://schemas.microsoft.com/office/drawing/2014/main" id="{644E2E39-9F72-4934-A3DB-00B851B286DB}"/>
              </a:ext>
            </a:extLst>
          </p:cNvPr>
          <p:cNvPicPr>
            <a:picLocks noChangeAspect="1"/>
          </p:cNvPicPr>
          <p:nvPr/>
        </p:nvPicPr>
        <p:blipFill rotWithShape="1">
          <a:blip r:embed="rId3"/>
          <a:srcRect l="16679" r="15821"/>
          <a:stretch/>
        </p:blipFill>
        <p:spPr>
          <a:xfrm>
            <a:off x="191069" y="89748"/>
            <a:ext cx="8229600" cy="959340"/>
          </a:xfrm>
          <a:prstGeom prst="rect">
            <a:avLst/>
          </a:prstGeom>
        </p:spPr>
      </p:pic>
      <p:pic>
        <p:nvPicPr>
          <p:cNvPr id="11" name="Picture 10">
            <a:extLst>
              <a:ext uri="{FF2B5EF4-FFF2-40B4-BE49-F238E27FC236}">
                <a16:creationId xmlns:a16="http://schemas.microsoft.com/office/drawing/2014/main" id="{FB6C0FDB-6B00-48E9-B7D2-90765114AC8B}"/>
              </a:ext>
            </a:extLst>
          </p:cNvPr>
          <p:cNvPicPr>
            <a:picLocks noChangeAspect="1"/>
          </p:cNvPicPr>
          <p:nvPr/>
        </p:nvPicPr>
        <p:blipFill rotWithShape="1">
          <a:blip r:embed="rId4"/>
          <a:srcRect l="51567" t="27862" r="22425" b="18978"/>
          <a:stretch/>
        </p:blipFill>
        <p:spPr>
          <a:xfrm>
            <a:off x="507242" y="2094931"/>
            <a:ext cx="3170830" cy="36439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id="{71A9787A-507A-4C60-A57A-41AF4D4C5F30}"/>
              </a:ext>
            </a:extLst>
          </p:cNvPr>
          <p:cNvPicPr>
            <a:picLocks noChangeAspect="1"/>
          </p:cNvPicPr>
          <p:nvPr/>
        </p:nvPicPr>
        <p:blipFill rotWithShape="1">
          <a:blip r:embed="rId5"/>
          <a:srcRect l="21492" t="18293" r="52501" b="18293"/>
          <a:stretch/>
        </p:blipFill>
        <p:spPr>
          <a:xfrm>
            <a:off x="4334301" y="2094931"/>
            <a:ext cx="2775045" cy="36439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 name="Picture 22">
            <a:extLst>
              <a:ext uri="{FF2B5EF4-FFF2-40B4-BE49-F238E27FC236}">
                <a16:creationId xmlns:a16="http://schemas.microsoft.com/office/drawing/2014/main" id="{14F55220-FD48-4349-A286-DCAC29279DC1}"/>
              </a:ext>
            </a:extLst>
          </p:cNvPr>
          <p:cNvPicPr>
            <a:picLocks noChangeAspect="1"/>
          </p:cNvPicPr>
          <p:nvPr/>
        </p:nvPicPr>
        <p:blipFill rotWithShape="1">
          <a:blip r:embed="rId5"/>
          <a:srcRect l="51940" t="24067" r="22873" b="21379"/>
          <a:stretch/>
        </p:blipFill>
        <p:spPr>
          <a:xfrm>
            <a:off x="7956644" y="2094931"/>
            <a:ext cx="3070747" cy="37394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60328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1220C154-57BC-4D56-9BC5-6F9F9AB8FEBC}"/>
              </a:ext>
            </a:extLst>
          </p:cNvPr>
          <p:cNvPicPr>
            <a:picLocks noChangeAspect="1"/>
          </p:cNvPicPr>
          <p:nvPr/>
        </p:nvPicPr>
        <p:blipFill>
          <a:blip r:embed="rId2"/>
          <a:stretch>
            <a:fillRect/>
          </a:stretch>
        </p:blipFill>
        <p:spPr>
          <a:xfrm>
            <a:off x="10587590" y="70690"/>
            <a:ext cx="1551369" cy="1184904"/>
          </a:xfrm>
          <a:prstGeom prst="rect">
            <a:avLst/>
          </a:prstGeom>
        </p:spPr>
      </p:pic>
      <p:pic>
        <p:nvPicPr>
          <p:cNvPr id="7" name="Picture 6">
            <a:extLst>
              <a:ext uri="{FF2B5EF4-FFF2-40B4-BE49-F238E27FC236}">
                <a16:creationId xmlns:a16="http://schemas.microsoft.com/office/drawing/2014/main" id="{644E2E39-9F72-4934-A3DB-00B851B286DB}"/>
              </a:ext>
            </a:extLst>
          </p:cNvPr>
          <p:cNvPicPr>
            <a:picLocks noChangeAspect="1"/>
          </p:cNvPicPr>
          <p:nvPr/>
        </p:nvPicPr>
        <p:blipFill rotWithShape="1">
          <a:blip r:embed="rId3"/>
          <a:srcRect l="16679" r="15821"/>
          <a:stretch/>
        </p:blipFill>
        <p:spPr>
          <a:xfrm>
            <a:off x="191069" y="89748"/>
            <a:ext cx="8229600" cy="959340"/>
          </a:xfrm>
          <a:prstGeom prst="rect">
            <a:avLst/>
          </a:prstGeom>
        </p:spPr>
      </p:pic>
      <p:pic>
        <p:nvPicPr>
          <p:cNvPr id="3" name="Picture 2">
            <a:extLst>
              <a:ext uri="{FF2B5EF4-FFF2-40B4-BE49-F238E27FC236}">
                <a16:creationId xmlns:a16="http://schemas.microsoft.com/office/drawing/2014/main" id="{AEEDDA38-4D33-44E1-8AB8-15AB27344045}"/>
              </a:ext>
            </a:extLst>
          </p:cNvPr>
          <p:cNvPicPr>
            <a:picLocks noChangeAspect="1"/>
          </p:cNvPicPr>
          <p:nvPr/>
        </p:nvPicPr>
        <p:blipFill rotWithShape="1">
          <a:blip r:embed="rId4"/>
          <a:srcRect l="52052" t="27850" r="22761" b="21180"/>
          <a:stretch/>
        </p:blipFill>
        <p:spPr>
          <a:xfrm>
            <a:off x="583070" y="2132463"/>
            <a:ext cx="3070747" cy="34938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1DAF78C7-CCE9-42E2-BD5E-BF4952BDE61E}"/>
              </a:ext>
            </a:extLst>
          </p:cNvPr>
          <p:cNvPicPr>
            <a:picLocks noChangeAspect="1"/>
          </p:cNvPicPr>
          <p:nvPr/>
        </p:nvPicPr>
        <p:blipFill rotWithShape="1">
          <a:blip r:embed="rId5"/>
          <a:srcRect l="21716" t="28049" r="53097" b="20981"/>
          <a:stretch/>
        </p:blipFill>
        <p:spPr>
          <a:xfrm>
            <a:off x="4437798" y="2132463"/>
            <a:ext cx="3070748" cy="34938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1D00BD5E-3111-4121-99DB-4EEAC76B47D8}"/>
              </a:ext>
            </a:extLst>
          </p:cNvPr>
          <p:cNvPicPr>
            <a:picLocks noChangeAspect="1"/>
          </p:cNvPicPr>
          <p:nvPr/>
        </p:nvPicPr>
        <p:blipFill rotWithShape="1">
          <a:blip r:embed="rId6"/>
          <a:srcRect l="51940" t="27253" r="22873" b="19986"/>
          <a:stretch/>
        </p:blipFill>
        <p:spPr>
          <a:xfrm>
            <a:off x="8292527" y="2132463"/>
            <a:ext cx="3070747" cy="35552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02569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BCC2980-A772-48DA-B258-9AD5F9B60CDE}"/>
              </a:ext>
            </a:extLst>
          </p:cNvPr>
          <p:cNvSpPr txBox="1"/>
          <p:nvPr/>
        </p:nvSpPr>
        <p:spPr>
          <a:xfrm>
            <a:off x="1638806" y="5054130"/>
            <a:ext cx="953688"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9600" dirty="0">
                <a:ln w="0"/>
                <a:effectLst>
                  <a:outerShdw blurRad="38100" dist="19050" dir="2700000" algn="tl" rotWithShape="0">
                    <a:schemeClr val="dk1">
                      <a:alpha val="40000"/>
                    </a:schemeClr>
                  </a:outerShdw>
                </a:effectLst>
                <a:latin typeface="Abadi" panose="020B0604020202020204" pitchFamily="34" charset="0"/>
              </a:rPr>
              <a:t>t</a:t>
            </a:r>
          </a:p>
        </p:txBody>
      </p:sp>
      <p:sp>
        <p:nvSpPr>
          <p:cNvPr id="10" name="TextBox 9">
            <a:extLst>
              <a:ext uri="{FF2B5EF4-FFF2-40B4-BE49-F238E27FC236}">
                <a16:creationId xmlns:a16="http://schemas.microsoft.com/office/drawing/2014/main" id="{1EFEDF18-3355-4F19-B529-6F3114108004}"/>
              </a:ext>
            </a:extLst>
          </p:cNvPr>
          <p:cNvSpPr txBox="1"/>
          <p:nvPr/>
        </p:nvSpPr>
        <p:spPr>
          <a:xfrm>
            <a:off x="4578289" y="3092275"/>
            <a:ext cx="953688"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9600" dirty="0">
                <a:ln w="0"/>
                <a:effectLst>
                  <a:outerShdw blurRad="38100" dist="19050" dir="2700000" algn="tl" rotWithShape="0">
                    <a:schemeClr val="dk1">
                      <a:alpha val="40000"/>
                    </a:schemeClr>
                  </a:outerShdw>
                </a:effectLst>
                <a:latin typeface="Abadi" panose="020B0604020202020204" pitchFamily="34" charset="0"/>
              </a:rPr>
              <a:t>d</a:t>
            </a:r>
          </a:p>
        </p:txBody>
      </p:sp>
      <p:sp>
        <p:nvSpPr>
          <p:cNvPr id="11" name="TextBox 10">
            <a:extLst>
              <a:ext uri="{FF2B5EF4-FFF2-40B4-BE49-F238E27FC236}">
                <a16:creationId xmlns:a16="http://schemas.microsoft.com/office/drawing/2014/main" id="{2EF258F7-A2A3-428E-82E6-86BB285E9432}"/>
              </a:ext>
            </a:extLst>
          </p:cNvPr>
          <p:cNvSpPr txBox="1"/>
          <p:nvPr/>
        </p:nvSpPr>
        <p:spPr>
          <a:xfrm>
            <a:off x="272477" y="5038200"/>
            <a:ext cx="953688"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9600" dirty="0">
                <a:ln w="0"/>
                <a:effectLst>
                  <a:outerShdw blurRad="38100" dist="19050" dir="2700000" algn="tl" rotWithShape="0">
                    <a:schemeClr val="dk1">
                      <a:alpha val="40000"/>
                    </a:schemeClr>
                  </a:outerShdw>
                </a:effectLst>
                <a:latin typeface="Comic Sans MS" panose="030F0702030302020204" pitchFamily="66" charset="0"/>
              </a:rPr>
              <a:t>a</a:t>
            </a:r>
          </a:p>
        </p:txBody>
      </p:sp>
      <p:sp>
        <p:nvSpPr>
          <p:cNvPr id="12" name="TextBox 11">
            <a:extLst>
              <a:ext uri="{FF2B5EF4-FFF2-40B4-BE49-F238E27FC236}">
                <a16:creationId xmlns:a16="http://schemas.microsoft.com/office/drawing/2014/main" id="{0985E175-73A4-49E3-80D8-E9C2EBB86EA6}"/>
              </a:ext>
            </a:extLst>
          </p:cNvPr>
          <p:cNvSpPr txBox="1"/>
          <p:nvPr/>
        </p:nvSpPr>
        <p:spPr>
          <a:xfrm>
            <a:off x="231576" y="134515"/>
            <a:ext cx="11805749" cy="138499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strike="noStrike" kern="1200" cap="none" spc="0" baseline="0" dirty="0">
                <a:solidFill>
                  <a:srgbClr val="000000"/>
                </a:solidFill>
                <a:uFillTx/>
                <a:latin typeface="Calibri"/>
              </a:rPr>
              <a:t>If you need help to write or struggle to write the letters, there are letters below which you can cut and stick into the correct place to help you to spell out the secret words.</a:t>
            </a:r>
          </a:p>
        </p:txBody>
      </p:sp>
      <p:sp>
        <p:nvSpPr>
          <p:cNvPr id="13" name="TextBox 12">
            <a:extLst>
              <a:ext uri="{FF2B5EF4-FFF2-40B4-BE49-F238E27FC236}">
                <a16:creationId xmlns:a16="http://schemas.microsoft.com/office/drawing/2014/main" id="{1D866BDE-60C6-4E36-AB84-4AA7B73EDC6B}"/>
              </a:ext>
            </a:extLst>
          </p:cNvPr>
          <p:cNvSpPr txBox="1"/>
          <p:nvPr/>
        </p:nvSpPr>
        <p:spPr>
          <a:xfrm>
            <a:off x="1638806" y="1242013"/>
            <a:ext cx="953688"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9600" dirty="0">
                <a:ln w="0"/>
                <a:effectLst>
                  <a:outerShdw blurRad="38100" dist="19050" dir="2700000" algn="tl" rotWithShape="0">
                    <a:schemeClr val="dk1">
                      <a:alpha val="40000"/>
                    </a:schemeClr>
                  </a:outerShdw>
                </a:effectLst>
                <a:latin typeface="Comic Sans MS" panose="030F0702030302020204" pitchFamily="66" charset="0"/>
              </a:rPr>
              <a:t>a</a:t>
            </a:r>
          </a:p>
        </p:txBody>
      </p:sp>
      <p:sp>
        <p:nvSpPr>
          <p:cNvPr id="14" name="TextBox 13">
            <a:extLst>
              <a:ext uri="{FF2B5EF4-FFF2-40B4-BE49-F238E27FC236}">
                <a16:creationId xmlns:a16="http://schemas.microsoft.com/office/drawing/2014/main" id="{50130EC9-20D6-4F62-8D98-239CE5002440}"/>
              </a:ext>
            </a:extLst>
          </p:cNvPr>
          <p:cNvSpPr txBox="1"/>
          <p:nvPr/>
        </p:nvSpPr>
        <p:spPr>
          <a:xfrm>
            <a:off x="4491309" y="5038200"/>
            <a:ext cx="953688"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9600" dirty="0">
                <a:ln w="0"/>
                <a:effectLst>
                  <a:outerShdw blurRad="38100" dist="19050" dir="2700000" algn="tl" rotWithShape="0">
                    <a:schemeClr val="dk1">
                      <a:alpha val="40000"/>
                    </a:schemeClr>
                  </a:outerShdw>
                </a:effectLst>
                <a:latin typeface="Abadi" panose="020B0604020202020204" pitchFamily="34" charset="0"/>
              </a:rPr>
              <a:t>l</a:t>
            </a:r>
          </a:p>
        </p:txBody>
      </p:sp>
      <p:sp>
        <p:nvSpPr>
          <p:cNvPr id="15" name="TextBox 14">
            <a:extLst>
              <a:ext uri="{FF2B5EF4-FFF2-40B4-BE49-F238E27FC236}">
                <a16:creationId xmlns:a16="http://schemas.microsoft.com/office/drawing/2014/main" id="{32C852DB-05A1-4FAD-9FCC-EC9DD6823190}"/>
              </a:ext>
            </a:extLst>
          </p:cNvPr>
          <p:cNvSpPr txBox="1"/>
          <p:nvPr/>
        </p:nvSpPr>
        <p:spPr>
          <a:xfrm>
            <a:off x="231576" y="3092275"/>
            <a:ext cx="953688"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9600" dirty="0">
                <a:ln w="0"/>
                <a:effectLst>
                  <a:outerShdw blurRad="38100" dist="19050" dir="2700000" algn="tl" rotWithShape="0">
                    <a:schemeClr val="dk1">
                      <a:alpha val="40000"/>
                    </a:schemeClr>
                  </a:outerShdw>
                </a:effectLst>
                <a:latin typeface="Abadi" panose="020B0604020202020204" pitchFamily="34" charset="0"/>
              </a:rPr>
              <a:t>d</a:t>
            </a:r>
          </a:p>
        </p:txBody>
      </p:sp>
      <p:sp>
        <p:nvSpPr>
          <p:cNvPr id="16" name="TextBox 15">
            <a:extLst>
              <a:ext uri="{FF2B5EF4-FFF2-40B4-BE49-F238E27FC236}">
                <a16:creationId xmlns:a16="http://schemas.microsoft.com/office/drawing/2014/main" id="{214323E4-E805-461B-85E3-0630B114EB80}"/>
              </a:ext>
            </a:extLst>
          </p:cNvPr>
          <p:cNvSpPr txBox="1"/>
          <p:nvPr/>
        </p:nvSpPr>
        <p:spPr>
          <a:xfrm>
            <a:off x="2993739" y="5054130"/>
            <a:ext cx="953688"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9600" dirty="0">
                <a:ln w="0"/>
                <a:effectLst>
                  <a:outerShdw blurRad="38100" dist="19050" dir="2700000" algn="tl" rotWithShape="0">
                    <a:schemeClr val="dk1">
                      <a:alpha val="40000"/>
                    </a:schemeClr>
                  </a:outerShdw>
                </a:effectLst>
                <a:latin typeface="Abadi" panose="020B0604020202020204" pitchFamily="34" charset="0"/>
              </a:rPr>
              <a:t>e</a:t>
            </a:r>
          </a:p>
        </p:txBody>
      </p:sp>
      <p:sp>
        <p:nvSpPr>
          <p:cNvPr id="17" name="TextBox 16">
            <a:extLst>
              <a:ext uri="{FF2B5EF4-FFF2-40B4-BE49-F238E27FC236}">
                <a16:creationId xmlns:a16="http://schemas.microsoft.com/office/drawing/2014/main" id="{74D6881F-D859-4840-9FCF-640F044BD326}"/>
              </a:ext>
            </a:extLst>
          </p:cNvPr>
          <p:cNvSpPr txBox="1"/>
          <p:nvPr/>
        </p:nvSpPr>
        <p:spPr>
          <a:xfrm>
            <a:off x="6135395" y="5054130"/>
            <a:ext cx="953688"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9600" dirty="0">
                <a:ln w="0"/>
                <a:effectLst>
                  <a:outerShdw blurRad="38100" dist="19050" dir="2700000" algn="tl" rotWithShape="0">
                    <a:schemeClr val="dk1">
                      <a:alpha val="40000"/>
                    </a:schemeClr>
                  </a:outerShdw>
                </a:effectLst>
                <a:latin typeface="Abadi" panose="020B0604020202020204" pitchFamily="34" charset="0"/>
              </a:rPr>
              <a:t>f</a:t>
            </a:r>
          </a:p>
        </p:txBody>
      </p:sp>
      <p:sp>
        <p:nvSpPr>
          <p:cNvPr id="18" name="TextBox 17">
            <a:extLst>
              <a:ext uri="{FF2B5EF4-FFF2-40B4-BE49-F238E27FC236}">
                <a16:creationId xmlns:a16="http://schemas.microsoft.com/office/drawing/2014/main" id="{98C54FAA-88B6-4767-B241-E58C7BE3D845}"/>
              </a:ext>
            </a:extLst>
          </p:cNvPr>
          <p:cNvSpPr txBox="1"/>
          <p:nvPr/>
        </p:nvSpPr>
        <p:spPr>
          <a:xfrm>
            <a:off x="272477" y="1255660"/>
            <a:ext cx="953688"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9600" dirty="0">
                <a:ln w="0"/>
                <a:effectLst>
                  <a:outerShdw blurRad="38100" dist="19050" dir="2700000" algn="tl" rotWithShape="0">
                    <a:schemeClr val="dk1">
                      <a:alpha val="40000"/>
                    </a:schemeClr>
                  </a:outerShdw>
                </a:effectLst>
                <a:latin typeface="Abadi" panose="020B0604020202020204" pitchFamily="34" charset="0"/>
              </a:rPr>
              <a:t>s</a:t>
            </a:r>
          </a:p>
        </p:txBody>
      </p:sp>
      <p:sp>
        <p:nvSpPr>
          <p:cNvPr id="19" name="TextBox 18">
            <a:extLst>
              <a:ext uri="{FF2B5EF4-FFF2-40B4-BE49-F238E27FC236}">
                <a16:creationId xmlns:a16="http://schemas.microsoft.com/office/drawing/2014/main" id="{01772CB9-F6E1-43ED-8ABC-8DB19BDC943D}"/>
              </a:ext>
            </a:extLst>
          </p:cNvPr>
          <p:cNvSpPr txBox="1"/>
          <p:nvPr/>
        </p:nvSpPr>
        <p:spPr>
          <a:xfrm>
            <a:off x="2959324" y="3092275"/>
            <a:ext cx="953688"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9600" dirty="0">
                <a:ln w="0"/>
                <a:effectLst>
                  <a:outerShdw blurRad="38100" dist="19050" dir="2700000" algn="tl" rotWithShape="0">
                    <a:schemeClr val="dk1">
                      <a:alpha val="40000"/>
                    </a:schemeClr>
                  </a:outerShdw>
                </a:effectLst>
                <a:latin typeface="Abadi" panose="020B0604020202020204" pitchFamily="34" charset="0"/>
              </a:rPr>
              <a:t>e</a:t>
            </a:r>
          </a:p>
        </p:txBody>
      </p:sp>
      <p:sp>
        <p:nvSpPr>
          <p:cNvPr id="20" name="TextBox 19">
            <a:extLst>
              <a:ext uri="{FF2B5EF4-FFF2-40B4-BE49-F238E27FC236}">
                <a16:creationId xmlns:a16="http://schemas.microsoft.com/office/drawing/2014/main" id="{B017F10B-5FBC-4F16-B63E-18306B719985}"/>
              </a:ext>
            </a:extLst>
          </p:cNvPr>
          <p:cNvSpPr txBox="1"/>
          <p:nvPr/>
        </p:nvSpPr>
        <p:spPr>
          <a:xfrm>
            <a:off x="6096000" y="3092275"/>
            <a:ext cx="953688"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9600" dirty="0">
                <a:ln w="0"/>
                <a:effectLst>
                  <a:outerShdw blurRad="38100" dist="19050" dir="2700000" algn="tl" rotWithShape="0">
                    <a:schemeClr val="dk1">
                      <a:alpha val="40000"/>
                    </a:schemeClr>
                  </a:outerShdw>
                </a:effectLst>
                <a:latin typeface="Abadi" panose="020B0604020202020204" pitchFamily="34" charset="0"/>
              </a:rPr>
              <a:t>n</a:t>
            </a:r>
          </a:p>
        </p:txBody>
      </p:sp>
      <p:sp>
        <p:nvSpPr>
          <p:cNvPr id="22" name="TextBox 21">
            <a:extLst>
              <a:ext uri="{FF2B5EF4-FFF2-40B4-BE49-F238E27FC236}">
                <a16:creationId xmlns:a16="http://schemas.microsoft.com/office/drawing/2014/main" id="{5430ED47-E0BD-4D0A-82BC-5864B2F4032B}"/>
              </a:ext>
            </a:extLst>
          </p:cNvPr>
          <p:cNvSpPr txBox="1"/>
          <p:nvPr/>
        </p:nvSpPr>
        <p:spPr>
          <a:xfrm>
            <a:off x="1638806" y="3092275"/>
            <a:ext cx="953688"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9600" dirty="0">
                <a:ln w="0"/>
                <a:effectLst>
                  <a:outerShdw blurRad="38100" dist="19050" dir="2700000" algn="tl" rotWithShape="0">
                    <a:schemeClr val="dk1">
                      <a:alpha val="40000"/>
                    </a:schemeClr>
                  </a:outerShdw>
                </a:effectLst>
                <a:latin typeface="Abadi" panose="020B0604020202020204" pitchFamily="34" charset="0"/>
              </a:rPr>
              <a:t>r</a:t>
            </a:r>
          </a:p>
        </p:txBody>
      </p:sp>
      <p:sp>
        <p:nvSpPr>
          <p:cNvPr id="23" name="TextBox 22">
            <a:extLst>
              <a:ext uri="{FF2B5EF4-FFF2-40B4-BE49-F238E27FC236}">
                <a16:creationId xmlns:a16="http://schemas.microsoft.com/office/drawing/2014/main" id="{CFE11746-F2B7-458F-8379-3FC572DF00E7}"/>
              </a:ext>
            </a:extLst>
          </p:cNvPr>
          <p:cNvSpPr txBox="1"/>
          <p:nvPr/>
        </p:nvSpPr>
        <p:spPr>
          <a:xfrm>
            <a:off x="9323796" y="5038200"/>
            <a:ext cx="953688"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9600" dirty="0">
                <a:ln w="0"/>
                <a:effectLst>
                  <a:outerShdw blurRad="38100" dist="19050" dir="2700000" algn="tl" rotWithShape="0">
                    <a:schemeClr val="dk1">
                      <a:alpha val="40000"/>
                    </a:schemeClr>
                  </a:outerShdw>
                </a:effectLst>
                <a:latin typeface="Comic Sans MS" panose="030F0702030302020204" pitchFamily="66" charset="0"/>
              </a:rPr>
              <a:t>a</a:t>
            </a:r>
          </a:p>
        </p:txBody>
      </p:sp>
      <p:sp>
        <p:nvSpPr>
          <p:cNvPr id="24" name="TextBox 23">
            <a:extLst>
              <a:ext uri="{FF2B5EF4-FFF2-40B4-BE49-F238E27FC236}">
                <a16:creationId xmlns:a16="http://schemas.microsoft.com/office/drawing/2014/main" id="{9C33B466-0846-4D58-B27F-FDBC3A967687}"/>
              </a:ext>
            </a:extLst>
          </p:cNvPr>
          <p:cNvSpPr txBox="1"/>
          <p:nvPr/>
        </p:nvSpPr>
        <p:spPr>
          <a:xfrm>
            <a:off x="10825150" y="5065024"/>
            <a:ext cx="953688"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9600" dirty="0">
                <a:ln w="0"/>
                <a:effectLst>
                  <a:outerShdw blurRad="38100" dist="19050" dir="2700000" algn="tl" rotWithShape="0">
                    <a:schemeClr val="dk1">
                      <a:alpha val="40000"/>
                    </a:schemeClr>
                  </a:outerShdw>
                </a:effectLst>
                <a:latin typeface="Abadi" panose="020B0604020202020204" pitchFamily="34" charset="0"/>
              </a:rPr>
              <a:t>t</a:t>
            </a:r>
          </a:p>
        </p:txBody>
      </p:sp>
      <p:sp>
        <p:nvSpPr>
          <p:cNvPr id="25" name="TextBox 24">
            <a:extLst>
              <a:ext uri="{FF2B5EF4-FFF2-40B4-BE49-F238E27FC236}">
                <a16:creationId xmlns:a16="http://schemas.microsoft.com/office/drawing/2014/main" id="{A4CD13A9-91B0-4CDC-B71F-FFC4FD781DDC}"/>
              </a:ext>
            </a:extLst>
          </p:cNvPr>
          <p:cNvSpPr txBox="1"/>
          <p:nvPr/>
        </p:nvSpPr>
        <p:spPr>
          <a:xfrm>
            <a:off x="7822442" y="5038200"/>
            <a:ext cx="953688"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9600" dirty="0">
                <a:ln w="0"/>
                <a:effectLst>
                  <a:outerShdw blurRad="38100" dist="19050" dir="2700000" algn="tl" rotWithShape="0">
                    <a:schemeClr val="dk1">
                      <a:alpha val="40000"/>
                    </a:schemeClr>
                  </a:outerShdw>
                </a:effectLst>
                <a:latin typeface="Abadi" panose="020B0604020202020204" pitchFamily="34" charset="0"/>
              </a:rPr>
              <a:t>m</a:t>
            </a:r>
          </a:p>
        </p:txBody>
      </p:sp>
      <p:sp>
        <p:nvSpPr>
          <p:cNvPr id="26" name="TextBox 25">
            <a:extLst>
              <a:ext uri="{FF2B5EF4-FFF2-40B4-BE49-F238E27FC236}">
                <a16:creationId xmlns:a16="http://schemas.microsoft.com/office/drawing/2014/main" id="{90F3C35C-992E-4FA3-B84C-7C7F530A1BFA}"/>
              </a:ext>
            </a:extLst>
          </p:cNvPr>
          <p:cNvSpPr txBox="1"/>
          <p:nvPr/>
        </p:nvSpPr>
        <p:spPr>
          <a:xfrm>
            <a:off x="9323796" y="3092275"/>
            <a:ext cx="953688"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9600" dirty="0">
                <a:ln w="0"/>
                <a:effectLst>
                  <a:outerShdw blurRad="38100" dist="19050" dir="2700000" algn="tl" rotWithShape="0">
                    <a:schemeClr val="dk1">
                      <a:alpha val="40000"/>
                    </a:schemeClr>
                  </a:outerShdw>
                </a:effectLst>
                <a:latin typeface="Abadi" panose="020B0604020202020204" pitchFamily="34" charset="0"/>
              </a:rPr>
              <a:t>t</a:t>
            </a:r>
          </a:p>
        </p:txBody>
      </p:sp>
      <p:sp>
        <p:nvSpPr>
          <p:cNvPr id="27" name="TextBox 26">
            <a:extLst>
              <a:ext uri="{FF2B5EF4-FFF2-40B4-BE49-F238E27FC236}">
                <a16:creationId xmlns:a16="http://schemas.microsoft.com/office/drawing/2014/main" id="{F34CC22A-E04E-4DCE-A791-F3BAAC8C8921}"/>
              </a:ext>
            </a:extLst>
          </p:cNvPr>
          <p:cNvSpPr txBox="1"/>
          <p:nvPr/>
        </p:nvSpPr>
        <p:spPr>
          <a:xfrm>
            <a:off x="10825150" y="3092275"/>
            <a:ext cx="953688"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9600" dirty="0">
                <a:ln w="0"/>
                <a:effectLst>
                  <a:outerShdw blurRad="38100" dist="19050" dir="2700000" algn="tl" rotWithShape="0">
                    <a:schemeClr val="dk1">
                      <a:alpha val="40000"/>
                    </a:schemeClr>
                  </a:outerShdw>
                </a:effectLst>
                <a:latin typeface="Abadi" panose="020B0604020202020204" pitchFamily="34" charset="0"/>
              </a:rPr>
              <a:t>b</a:t>
            </a:r>
          </a:p>
        </p:txBody>
      </p:sp>
      <p:sp>
        <p:nvSpPr>
          <p:cNvPr id="28" name="TextBox 27">
            <a:extLst>
              <a:ext uri="{FF2B5EF4-FFF2-40B4-BE49-F238E27FC236}">
                <a16:creationId xmlns:a16="http://schemas.microsoft.com/office/drawing/2014/main" id="{97401A99-456F-42C1-AC65-0AE7D46912D3}"/>
              </a:ext>
            </a:extLst>
          </p:cNvPr>
          <p:cNvSpPr txBox="1"/>
          <p:nvPr/>
        </p:nvSpPr>
        <p:spPr>
          <a:xfrm>
            <a:off x="7822442" y="3092275"/>
            <a:ext cx="953688"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9600" dirty="0">
                <a:ln w="0"/>
                <a:effectLst>
                  <a:outerShdw blurRad="38100" dist="19050" dir="2700000" algn="tl" rotWithShape="0">
                    <a:schemeClr val="dk1">
                      <a:alpha val="40000"/>
                    </a:schemeClr>
                  </a:outerShdw>
                </a:effectLst>
                <a:latin typeface="Abadi" panose="020B0604020202020204" pitchFamily="34" charset="0"/>
              </a:rPr>
              <a:t>e</a:t>
            </a:r>
          </a:p>
        </p:txBody>
      </p:sp>
    </p:spTree>
    <p:extLst>
      <p:ext uri="{BB962C8B-B14F-4D97-AF65-F5344CB8AC3E}">
        <p14:creationId xmlns:p14="http://schemas.microsoft.com/office/powerpoint/2010/main" val="4074716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2028" y="284640"/>
            <a:ext cx="8153403" cy="138499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sng" strike="noStrike" kern="1200" cap="none" spc="0" baseline="0" dirty="0">
                <a:solidFill>
                  <a:srgbClr val="000000"/>
                </a:solidFill>
                <a:uFillTx/>
                <a:latin typeface="Calibri"/>
              </a:rPr>
              <a:t>Challenge time!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a:solidFill>
                  <a:srgbClr val="000000"/>
                </a:solidFill>
                <a:uFillTx/>
                <a:latin typeface="Calibri"/>
              </a:rPr>
              <a:t>Now we have learnt our</a:t>
            </a:r>
            <a:r>
              <a:rPr lang="en-GB" sz="2800" b="0" i="0" u="none" strike="noStrike" kern="1200" cap="none" spc="0" dirty="0">
                <a:solidFill>
                  <a:srgbClr val="000000"/>
                </a:solidFill>
                <a:uFillTx/>
                <a:latin typeface="Calibri"/>
              </a:rPr>
              <a:t> new </a:t>
            </a:r>
            <a:r>
              <a:rPr lang="en-GB" sz="2800" b="0" i="0" u="none" strike="noStrike" kern="1200" cap="none" spc="0" baseline="0" dirty="0">
                <a:solidFill>
                  <a:srgbClr val="000000"/>
                </a:solidFill>
                <a:uFillTx/>
                <a:latin typeface="Calibri"/>
              </a:rPr>
              <a:t>letters and</a:t>
            </a:r>
            <a:r>
              <a:rPr lang="en-GB" sz="2800" b="0" i="0" u="none" strike="noStrike" kern="1200" cap="none" spc="0" dirty="0">
                <a:solidFill>
                  <a:srgbClr val="000000"/>
                </a:solidFill>
                <a:uFillTx/>
                <a:latin typeface="Calibri"/>
              </a:rPr>
              <a:t> sounds </a:t>
            </a:r>
            <a:r>
              <a:rPr lang="en-GB" sz="2800" b="0" i="0" u="none" strike="noStrike" kern="1200" cap="none" spc="0" baseline="0" dirty="0">
                <a:solidFill>
                  <a:srgbClr val="000000"/>
                </a:solidFill>
                <a:uFillTx/>
                <a:latin typeface="Calibri"/>
              </a:rPr>
              <a:t>can you sign</a:t>
            </a:r>
            <a:r>
              <a:rPr lang="en-GB" sz="2800" b="0" i="0" u="none" strike="noStrike" kern="1200" cap="none" spc="0" dirty="0">
                <a:solidFill>
                  <a:srgbClr val="000000"/>
                </a:solidFill>
                <a:uFillTx/>
                <a:latin typeface="Calibri"/>
              </a:rPr>
              <a:t> them? </a:t>
            </a:r>
            <a:endParaRPr lang="en-GB" sz="2800" b="0" i="0" u="none" strike="noStrike" kern="1200" cap="none" spc="0" baseline="0" dirty="0">
              <a:solidFill>
                <a:srgbClr val="000000"/>
              </a:solidFill>
              <a:uFillTx/>
              <a:latin typeface="Calibri"/>
            </a:endParaRPr>
          </a:p>
        </p:txBody>
      </p:sp>
      <p:pic>
        <p:nvPicPr>
          <p:cNvPr id="16" name="Picture 15"/>
          <p:cNvPicPr>
            <a:picLocks noChangeAspect="1"/>
          </p:cNvPicPr>
          <p:nvPr/>
        </p:nvPicPr>
        <p:blipFill rotWithShape="1">
          <a:blip r:embed="rId2"/>
          <a:srcRect l="71412" t="33497" r="15828" b="52093"/>
          <a:stretch/>
        </p:blipFill>
        <p:spPr>
          <a:xfrm>
            <a:off x="199796" y="1886189"/>
            <a:ext cx="1237674" cy="988291"/>
          </a:xfrm>
          <a:prstGeom prst="rect">
            <a:avLst/>
          </a:prstGeom>
          <a:noFill/>
          <a:ln cap="flat">
            <a:noFill/>
          </a:ln>
        </p:spPr>
      </p:pic>
      <p:pic>
        <p:nvPicPr>
          <p:cNvPr id="17" name="Picture 16"/>
          <p:cNvPicPr>
            <a:picLocks noChangeAspect="1"/>
          </p:cNvPicPr>
          <p:nvPr/>
        </p:nvPicPr>
        <p:blipFill rotWithShape="1">
          <a:blip r:embed="rId2"/>
          <a:srcRect l="57795" t="49928" r="29921" b="35796"/>
          <a:stretch/>
        </p:blipFill>
        <p:spPr>
          <a:xfrm>
            <a:off x="2931190" y="1867715"/>
            <a:ext cx="1191491" cy="979055"/>
          </a:xfrm>
          <a:prstGeom prst="rect">
            <a:avLst/>
          </a:prstGeom>
          <a:noFill/>
          <a:ln cap="flat">
            <a:noFill/>
          </a:ln>
        </p:spPr>
      </p:pic>
      <p:pic>
        <p:nvPicPr>
          <p:cNvPr id="18" name="Picture 17"/>
          <p:cNvPicPr>
            <a:picLocks noChangeAspect="1"/>
          </p:cNvPicPr>
          <p:nvPr/>
        </p:nvPicPr>
        <p:blipFill rotWithShape="1">
          <a:blip r:embed="rId2"/>
          <a:srcRect l="2565" t="17066" r="84961" b="68523"/>
          <a:stretch/>
        </p:blipFill>
        <p:spPr>
          <a:xfrm>
            <a:off x="1581023" y="1876321"/>
            <a:ext cx="1209964" cy="988291"/>
          </a:xfrm>
          <a:prstGeom prst="rect">
            <a:avLst/>
          </a:prstGeom>
          <a:noFill/>
          <a:ln cap="flat">
            <a:noFill/>
          </a:ln>
        </p:spPr>
      </p:pic>
      <p:pic>
        <p:nvPicPr>
          <p:cNvPr id="19" name="Picture 18"/>
          <p:cNvPicPr>
            <a:picLocks noChangeAspect="1"/>
          </p:cNvPicPr>
          <p:nvPr/>
        </p:nvPicPr>
        <p:blipFill rotWithShape="1">
          <a:blip r:embed="rId2"/>
          <a:srcRect l="44083" t="17201" r="43538" b="68657"/>
          <a:stretch/>
        </p:blipFill>
        <p:spPr>
          <a:xfrm>
            <a:off x="4262725" y="1835674"/>
            <a:ext cx="1200728" cy="969819"/>
          </a:xfrm>
          <a:prstGeom prst="rect">
            <a:avLst/>
          </a:prstGeom>
          <a:noFill/>
          <a:ln cap="flat">
            <a:noFill/>
          </a:ln>
        </p:spPr>
      </p:pic>
      <p:pic>
        <p:nvPicPr>
          <p:cNvPr id="20" name="Picture 19"/>
          <p:cNvPicPr>
            <a:picLocks noChangeAspect="1"/>
          </p:cNvPicPr>
          <p:nvPr/>
        </p:nvPicPr>
        <p:blipFill rotWithShape="1">
          <a:blip r:embed="rId2"/>
          <a:srcRect l="71698" t="50332" r="15923" b="35931"/>
          <a:stretch/>
        </p:blipFill>
        <p:spPr>
          <a:xfrm>
            <a:off x="5603497" y="1837583"/>
            <a:ext cx="1200727" cy="942109"/>
          </a:xfrm>
          <a:prstGeom prst="rect">
            <a:avLst/>
          </a:prstGeom>
          <a:noFill/>
          <a:ln cap="flat">
            <a:noFill/>
          </a:ln>
        </p:spPr>
      </p:pic>
      <p:pic>
        <p:nvPicPr>
          <p:cNvPr id="21" name="Picture 20"/>
          <p:cNvPicPr>
            <a:picLocks noChangeAspect="1"/>
          </p:cNvPicPr>
          <p:nvPr/>
        </p:nvPicPr>
        <p:blipFill rotWithShape="1">
          <a:blip r:embed="rId2"/>
          <a:srcRect l="58057" t="33997" r="29564" b="52401"/>
          <a:stretch/>
        </p:blipFill>
        <p:spPr>
          <a:xfrm>
            <a:off x="9584464" y="3311340"/>
            <a:ext cx="1200727" cy="932873"/>
          </a:xfrm>
          <a:prstGeom prst="rect">
            <a:avLst/>
          </a:prstGeom>
          <a:noFill/>
          <a:ln cap="flat">
            <a:noFill/>
          </a:ln>
        </p:spPr>
      </p:pic>
      <p:pic>
        <p:nvPicPr>
          <p:cNvPr id="22" name="Picture 21"/>
          <p:cNvPicPr>
            <a:picLocks noChangeAspect="1"/>
          </p:cNvPicPr>
          <p:nvPr/>
        </p:nvPicPr>
        <p:blipFill rotWithShape="1">
          <a:blip r:embed="rId2"/>
          <a:srcRect l="85410" t="33633" r="2020" b="52092"/>
          <a:stretch/>
        </p:blipFill>
        <p:spPr>
          <a:xfrm>
            <a:off x="8233276" y="1845274"/>
            <a:ext cx="1219200" cy="979054"/>
          </a:xfrm>
          <a:prstGeom prst="rect">
            <a:avLst/>
          </a:prstGeom>
          <a:noFill/>
          <a:ln cap="flat">
            <a:noFill/>
          </a:ln>
        </p:spPr>
      </p:pic>
      <p:pic>
        <p:nvPicPr>
          <p:cNvPr id="23" name="Picture 22"/>
          <p:cNvPicPr>
            <a:picLocks noChangeAspect="1"/>
          </p:cNvPicPr>
          <p:nvPr/>
        </p:nvPicPr>
        <p:blipFill rotWithShape="1">
          <a:blip r:embed="rId2"/>
          <a:srcRect l="16820" t="50179" r="71226" b="36076"/>
          <a:stretch/>
        </p:blipFill>
        <p:spPr>
          <a:xfrm>
            <a:off x="9524815" y="1863383"/>
            <a:ext cx="1159497" cy="942681"/>
          </a:xfrm>
          <a:prstGeom prst="rect">
            <a:avLst/>
          </a:prstGeom>
          <a:noFill/>
          <a:ln cap="flat">
            <a:noFill/>
          </a:ln>
        </p:spPr>
      </p:pic>
      <p:pic>
        <p:nvPicPr>
          <p:cNvPr id="24" name="Picture 23"/>
          <p:cNvPicPr>
            <a:picLocks noChangeAspect="1"/>
          </p:cNvPicPr>
          <p:nvPr/>
        </p:nvPicPr>
        <p:blipFill rotWithShape="1">
          <a:blip r:embed="rId2"/>
          <a:srcRect l="85602" t="17457" r="2133" b="69210"/>
          <a:stretch/>
        </p:blipFill>
        <p:spPr>
          <a:xfrm>
            <a:off x="10785191" y="1863383"/>
            <a:ext cx="1189608" cy="914400"/>
          </a:xfrm>
          <a:prstGeom prst="rect">
            <a:avLst/>
          </a:prstGeom>
          <a:noFill/>
          <a:ln cap="flat">
            <a:noFill/>
          </a:ln>
        </p:spPr>
      </p:pic>
      <p:pic>
        <p:nvPicPr>
          <p:cNvPr id="25" name="Picture 24"/>
          <p:cNvPicPr>
            <a:picLocks noChangeAspect="1"/>
          </p:cNvPicPr>
          <p:nvPr/>
        </p:nvPicPr>
        <p:blipFill rotWithShape="1">
          <a:blip r:embed="rId2"/>
          <a:srcRect l="2196" t="50138" r="84831" b="35433"/>
          <a:stretch/>
        </p:blipFill>
        <p:spPr>
          <a:xfrm>
            <a:off x="179135" y="3316132"/>
            <a:ext cx="1258335" cy="989624"/>
          </a:xfrm>
          <a:prstGeom prst="rect">
            <a:avLst/>
          </a:prstGeom>
          <a:noFill/>
          <a:ln cap="flat">
            <a:noFill/>
          </a:ln>
        </p:spPr>
      </p:pic>
      <p:pic>
        <p:nvPicPr>
          <p:cNvPr id="26" name="Picture 25"/>
          <p:cNvPicPr>
            <a:picLocks noChangeAspect="1"/>
          </p:cNvPicPr>
          <p:nvPr/>
        </p:nvPicPr>
        <p:blipFill rotWithShape="1">
          <a:blip r:embed="rId2"/>
          <a:srcRect l="29738" t="17330" r="57289" b="68241"/>
          <a:stretch/>
        </p:blipFill>
        <p:spPr>
          <a:xfrm>
            <a:off x="1581023" y="3316132"/>
            <a:ext cx="1258335" cy="989624"/>
          </a:xfrm>
          <a:prstGeom prst="rect">
            <a:avLst/>
          </a:prstGeom>
          <a:noFill/>
          <a:ln cap="flat">
            <a:noFill/>
          </a:ln>
        </p:spPr>
      </p:pic>
      <p:pic>
        <p:nvPicPr>
          <p:cNvPr id="27" name="Picture 26"/>
          <p:cNvPicPr>
            <a:picLocks noChangeAspect="1"/>
          </p:cNvPicPr>
          <p:nvPr/>
        </p:nvPicPr>
        <p:blipFill rotWithShape="1">
          <a:blip r:embed="rId2"/>
          <a:srcRect l="57492" t="17460" r="29656" b="68218"/>
          <a:stretch/>
        </p:blipFill>
        <p:spPr>
          <a:xfrm>
            <a:off x="8192385" y="3337099"/>
            <a:ext cx="1154529" cy="909702"/>
          </a:xfrm>
          <a:prstGeom prst="rect">
            <a:avLst/>
          </a:prstGeom>
          <a:noFill/>
          <a:ln cap="flat">
            <a:noFill/>
          </a:ln>
        </p:spPr>
      </p:pic>
      <p:pic>
        <p:nvPicPr>
          <p:cNvPr id="29" name="Picture 28"/>
          <p:cNvPicPr>
            <a:picLocks noChangeAspect="1"/>
          </p:cNvPicPr>
          <p:nvPr/>
        </p:nvPicPr>
        <p:blipFill rotWithShape="1">
          <a:blip r:embed="rId2"/>
          <a:srcRect l="71287" t="17332" r="15740" b="68239"/>
          <a:stretch/>
        </p:blipFill>
        <p:spPr>
          <a:xfrm>
            <a:off x="6909062" y="3337099"/>
            <a:ext cx="1119685" cy="880582"/>
          </a:xfrm>
          <a:prstGeom prst="rect">
            <a:avLst/>
          </a:prstGeom>
          <a:noFill/>
          <a:ln cap="flat">
            <a:noFill/>
          </a:ln>
        </p:spPr>
      </p:pic>
      <p:pic>
        <p:nvPicPr>
          <p:cNvPr id="33" name="Picture 32"/>
          <p:cNvPicPr>
            <a:picLocks noChangeAspect="1"/>
          </p:cNvPicPr>
          <p:nvPr/>
        </p:nvPicPr>
        <p:blipFill rotWithShape="1">
          <a:blip r:embed="rId2"/>
          <a:srcRect l="43888" t="33411" r="43139" b="52160"/>
          <a:stretch/>
        </p:blipFill>
        <p:spPr>
          <a:xfrm>
            <a:off x="2905097" y="3313163"/>
            <a:ext cx="1217584" cy="957575"/>
          </a:xfrm>
          <a:prstGeom prst="rect">
            <a:avLst/>
          </a:prstGeom>
          <a:noFill/>
          <a:ln cap="flat">
            <a:noFill/>
          </a:ln>
        </p:spPr>
      </p:pic>
      <p:pic>
        <p:nvPicPr>
          <p:cNvPr id="34" name="Picture 33"/>
          <p:cNvPicPr>
            <a:picLocks noChangeAspect="1"/>
          </p:cNvPicPr>
          <p:nvPr/>
        </p:nvPicPr>
        <p:blipFill rotWithShape="1">
          <a:blip r:embed="rId2"/>
          <a:srcRect l="85095" t="49767" r="1932" b="35804"/>
          <a:stretch/>
        </p:blipFill>
        <p:spPr>
          <a:xfrm>
            <a:off x="4293383" y="3302094"/>
            <a:ext cx="1217584" cy="957575"/>
          </a:xfrm>
          <a:prstGeom prst="rect">
            <a:avLst/>
          </a:prstGeom>
          <a:noFill/>
          <a:ln cap="flat">
            <a:noFill/>
          </a:ln>
        </p:spPr>
      </p:pic>
      <p:pic>
        <p:nvPicPr>
          <p:cNvPr id="35" name="Picture 34"/>
          <p:cNvPicPr>
            <a:picLocks noChangeAspect="1"/>
          </p:cNvPicPr>
          <p:nvPr/>
        </p:nvPicPr>
        <p:blipFill rotWithShape="1">
          <a:blip r:embed="rId2"/>
          <a:srcRect l="15995" t="33411" r="71032" b="52160"/>
          <a:stretch/>
        </p:blipFill>
        <p:spPr>
          <a:xfrm>
            <a:off x="6861427" y="1813825"/>
            <a:ext cx="1258335" cy="989624"/>
          </a:xfrm>
          <a:prstGeom prst="rect">
            <a:avLst/>
          </a:prstGeom>
          <a:noFill/>
          <a:ln cap="flat">
            <a:noFill/>
          </a:ln>
        </p:spPr>
      </p:pic>
      <p:pic>
        <p:nvPicPr>
          <p:cNvPr id="36" name="Picture 35"/>
          <p:cNvPicPr>
            <a:picLocks noChangeAspect="1"/>
          </p:cNvPicPr>
          <p:nvPr/>
        </p:nvPicPr>
        <p:blipFill rotWithShape="1">
          <a:blip r:embed="rId2"/>
          <a:srcRect l="15995" t="17192" r="71032" b="68379"/>
          <a:stretch/>
        </p:blipFill>
        <p:spPr>
          <a:xfrm>
            <a:off x="5606922" y="3297138"/>
            <a:ext cx="1258335" cy="989624"/>
          </a:xfrm>
          <a:prstGeom prst="rect">
            <a:avLst/>
          </a:prstGeom>
          <a:noFill/>
          <a:ln cap="flat">
            <a:noFill/>
          </a:ln>
        </p:spPr>
      </p:pic>
      <p:pic>
        <p:nvPicPr>
          <p:cNvPr id="37" name="Picture 36"/>
          <p:cNvPicPr>
            <a:picLocks noChangeAspect="1"/>
          </p:cNvPicPr>
          <p:nvPr/>
        </p:nvPicPr>
        <p:blipFill rotWithShape="1">
          <a:blip r:embed="rId2"/>
          <a:srcRect l="2195" t="33548" r="84832" b="52023"/>
          <a:stretch/>
        </p:blipFill>
        <p:spPr>
          <a:xfrm>
            <a:off x="10812329" y="3270045"/>
            <a:ext cx="1258335" cy="989624"/>
          </a:xfrm>
          <a:prstGeom prst="rect">
            <a:avLst/>
          </a:prstGeom>
          <a:noFill/>
          <a:ln cap="flat">
            <a:noFill/>
          </a:ln>
        </p:spPr>
      </p:pic>
      <p:pic>
        <p:nvPicPr>
          <p:cNvPr id="39" name="Picture 38"/>
          <p:cNvPicPr>
            <a:picLocks noChangeAspect="1"/>
          </p:cNvPicPr>
          <p:nvPr/>
        </p:nvPicPr>
        <p:blipFill rotWithShape="1">
          <a:blip r:embed="rId2"/>
          <a:srcRect l="29990" t="33411" r="57037" b="52160"/>
          <a:stretch/>
        </p:blipFill>
        <p:spPr>
          <a:xfrm>
            <a:off x="2255124" y="4910962"/>
            <a:ext cx="1258335" cy="989624"/>
          </a:xfrm>
          <a:prstGeom prst="rect">
            <a:avLst/>
          </a:prstGeom>
          <a:noFill/>
          <a:ln cap="flat">
            <a:noFill/>
          </a:ln>
        </p:spPr>
      </p:pic>
      <p:pic>
        <p:nvPicPr>
          <p:cNvPr id="40" name="Picture 39"/>
          <p:cNvPicPr>
            <a:picLocks noChangeAspect="1"/>
          </p:cNvPicPr>
          <p:nvPr/>
        </p:nvPicPr>
        <p:blipFill rotWithShape="1">
          <a:blip r:embed="rId2"/>
          <a:srcRect l="2389" t="66260" r="84638" b="19311"/>
          <a:stretch/>
        </p:blipFill>
        <p:spPr>
          <a:xfrm>
            <a:off x="3692291" y="4910962"/>
            <a:ext cx="1258335" cy="989624"/>
          </a:xfrm>
          <a:prstGeom prst="rect">
            <a:avLst/>
          </a:prstGeom>
          <a:noFill/>
          <a:ln cap="flat">
            <a:noFill/>
          </a:ln>
        </p:spPr>
      </p:pic>
      <p:pic>
        <p:nvPicPr>
          <p:cNvPr id="41" name="Picture 40"/>
          <p:cNvPicPr>
            <a:picLocks noChangeAspect="1"/>
          </p:cNvPicPr>
          <p:nvPr/>
        </p:nvPicPr>
        <p:blipFill rotWithShape="1">
          <a:blip r:embed="rId2"/>
          <a:srcRect l="43694" t="66260" r="43333" b="19311"/>
          <a:stretch/>
        </p:blipFill>
        <p:spPr>
          <a:xfrm>
            <a:off x="5129458" y="4902504"/>
            <a:ext cx="1258335" cy="989624"/>
          </a:xfrm>
          <a:prstGeom prst="rect">
            <a:avLst/>
          </a:prstGeom>
          <a:noFill/>
          <a:ln cap="flat">
            <a:noFill/>
          </a:ln>
        </p:spPr>
      </p:pic>
      <p:pic>
        <p:nvPicPr>
          <p:cNvPr id="42" name="Picture 41"/>
          <p:cNvPicPr>
            <a:picLocks noChangeAspect="1"/>
          </p:cNvPicPr>
          <p:nvPr/>
        </p:nvPicPr>
        <p:blipFill rotWithShape="1">
          <a:blip r:embed="rId2"/>
          <a:srcRect l="57591" t="66260" r="29436" b="19311"/>
          <a:stretch/>
        </p:blipFill>
        <p:spPr>
          <a:xfrm>
            <a:off x="6576280" y="4902504"/>
            <a:ext cx="1258335" cy="989624"/>
          </a:xfrm>
          <a:prstGeom prst="rect">
            <a:avLst/>
          </a:prstGeom>
          <a:noFill/>
          <a:ln cap="flat">
            <a:noFill/>
          </a:ln>
        </p:spPr>
      </p:pic>
      <p:pic>
        <p:nvPicPr>
          <p:cNvPr id="43" name="Picture 42"/>
          <p:cNvPicPr>
            <a:picLocks noChangeAspect="1"/>
          </p:cNvPicPr>
          <p:nvPr/>
        </p:nvPicPr>
        <p:blipFill rotWithShape="1">
          <a:blip r:embed="rId2"/>
          <a:srcRect l="30087" t="49767" r="56940" b="35804"/>
          <a:stretch/>
        </p:blipFill>
        <p:spPr>
          <a:xfrm>
            <a:off x="8023102" y="4902504"/>
            <a:ext cx="1258335" cy="989624"/>
          </a:xfrm>
          <a:prstGeom prst="rect">
            <a:avLst/>
          </a:prstGeom>
          <a:noFill/>
          <a:ln cap="flat">
            <a:noFill/>
          </a:ln>
        </p:spPr>
      </p:pic>
      <p:pic>
        <p:nvPicPr>
          <p:cNvPr id="44" name="Picture 43"/>
          <p:cNvPicPr>
            <a:picLocks noChangeAspect="1"/>
          </p:cNvPicPr>
          <p:nvPr/>
        </p:nvPicPr>
        <p:blipFill rotWithShape="1">
          <a:blip r:embed="rId2"/>
          <a:srcRect l="29854" t="66195" r="57173" b="19376"/>
          <a:stretch/>
        </p:blipFill>
        <p:spPr>
          <a:xfrm>
            <a:off x="9520480" y="4910962"/>
            <a:ext cx="1258335" cy="989624"/>
          </a:xfrm>
          <a:prstGeom prst="rect">
            <a:avLst/>
          </a:prstGeom>
          <a:noFill/>
          <a:ln cap="flat">
            <a:noFill/>
          </a:ln>
        </p:spPr>
      </p:pic>
      <p:pic>
        <p:nvPicPr>
          <p:cNvPr id="46" name="Picture 45"/>
          <p:cNvPicPr>
            <a:picLocks noChangeAspect="1"/>
          </p:cNvPicPr>
          <p:nvPr/>
        </p:nvPicPr>
        <p:blipFill rotWithShape="1">
          <a:blip r:embed="rId2"/>
          <a:srcRect l="43791" t="50042" r="43236" b="35529"/>
          <a:stretch/>
        </p:blipFill>
        <p:spPr>
          <a:xfrm>
            <a:off x="778197" y="4902504"/>
            <a:ext cx="1258335" cy="989624"/>
          </a:xfrm>
          <a:prstGeom prst="rect">
            <a:avLst/>
          </a:prstGeom>
          <a:noFill/>
          <a:ln cap="flat">
            <a:noFill/>
          </a:ln>
        </p:spPr>
      </p:pic>
    </p:spTree>
    <p:extLst>
      <p:ext uri="{BB962C8B-B14F-4D97-AF65-F5344CB8AC3E}">
        <p14:creationId xmlns:p14="http://schemas.microsoft.com/office/powerpoint/2010/main" val="2189061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a:t>
            </a:r>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414337" y="1359884"/>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478340" y="2725640"/>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569871" y="3048349"/>
            <a:ext cx="10429593" cy="707886"/>
          </a:xfrm>
          <a:prstGeom prst="rect">
            <a:avLst/>
          </a:prstGeom>
          <a:noFill/>
        </p:spPr>
        <p:txBody>
          <a:bodyPr wrap="square" rtlCol="0">
            <a:spAutoFit/>
          </a:bodyPr>
          <a:lstStyle/>
          <a:p>
            <a:r>
              <a:rPr lang="en-GB" sz="4000" dirty="0"/>
              <a:t>L.O. </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sp>
        <p:nvSpPr>
          <p:cNvPr id="4" name="TextBox 3">
            <a:extLst>
              <a:ext uri="{FF2B5EF4-FFF2-40B4-BE49-F238E27FC236}">
                <a16:creationId xmlns:a16="http://schemas.microsoft.com/office/drawing/2014/main" id="{0D5B6DFE-2B32-4699-971B-C0F52F014F28}"/>
              </a:ext>
            </a:extLst>
          </p:cNvPr>
          <p:cNvSpPr txBox="1"/>
          <p:nvPr/>
        </p:nvSpPr>
        <p:spPr>
          <a:xfrm>
            <a:off x="1347537" y="262562"/>
            <a:ext cx="5751095" cy="369332"/>
          </a:xfrm>
          <a:prstGeom prst="rect">
            <a:avLst/>
          </a:prstGeom>
          <a:noFill/>
        </p:spPr>
        <p:txBody>
          <a:bodyPr wrap="square" lIns="91440" tIns="45720" rIns="91440" bIns="45720" rtlCol="0" anchor="t">
            <a:spAutoFit/>
          </a:bodyPr>
          <a:lstStyle/>
          <a:p>
            <a:r>
              <a:rPr lang="en-GB" dirty="0"/>
              <a:t>Tuesday 9th February 2021</a:t>
            </a:r>
          </a:p>
        </p:txBody>
      </p:sp>
      <p:sp>
        <p:nvSpPr>
          <p:cNvPr id="15" name="TextBox 14">
            <a:extLst>
              <a:ext uri="{FF2B5EF4-FFF2-40B4-BE49-F238E27FC236}">
                <a16:creationId xmlns:a16="http://schemas.microsoft.com/office/drawing/2014/main" id="{408B3E02-E714-49A6-B2C3-EEF86592D733}"/>
              </a:ext>
            </a:extLst>
          </p:cNvPr>
          <p:cNvSpPr txBox="1"/>
          <p:nvPr/>
        </p:nvSpPr>
        <p:spPr>
          <a:xfrm>
            <a:off x="1523999" y="3276076"/>
            <a:ext cx="9553074" cy="369332"/>
          </a:xfrm>
          <a:prstGeom prst="rect">
            <a:avLst/>
          </a:prstGeom>
          <a:noFill/>
        </p:spPr>
        <p:txBody>
          <a:bodyPr wrap="square" rtlCol="0">
            <a:spAutoFit/>
          </a:bodyPr>
          <a:lstStyle/>
          <a:p>
            <a:r>
              <a:rPr lang="en-GB" dirty="0"/>
              <a:t>To be able to explore similes and the effects they have on the reader. </a:t>
            </a:r>
          </a:p>
        </p:txBody>
      </p:sp>
      <p:pic>
        <p:nvPicPr>
          <p:cNvPr id="16" name="Picture 15"/>
          <p:cNvPicPr/>
          <p:nvPr/>
        </p:nvPicPr>
        <p:blipFill>
          <a:blip r:embed="rId5" cstate="print">
            <a:extLst>
              <a:ext uri="{28A0092B-C50C-407E-A947-70E740481C1C}">
                <a14:useLocalDpi xmlns:a14="http://schemas.microsoft.com/office/drawing/2010/main" val="0"/>
              </a:ext>
            </a:extLst>
          </a:blip>
          <a:stretch>
            <a:fillRect/>
          </a:stretch>
        </p:blipFill>
        <p:spPr>
          <a:xfrm>
            <a:off x="10894879" y="172605"/>
            <a:ext cx="1131570" cy="1131570"/>
          </a:xfrm>
          <a:prstGeom prst="rect">
            <a:avLst/>
          </a:prstGeom>
        </p:spPr>
      </p:pic>
    </p:spTree>
    <p:extLst>
      <p:ext uri="{BB962C8B-B14F-4D97-AF65-F5344CB8AC3E}">
        <p14:creationId xmlns:p14="http://schemas.microsoft.com/office/powerpoint/2010/main" val="2557352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103413A-4C37-4150-A39A-B118012B7ECB}"/>
              </a:ext>
            </a:extLst>
          </p:cNvPr>
          <p:cNvSpPr txBox="1"/>
          <p:nvPr/>
        </p:nvSpPr>
        <p:spPr>
          <a:xfrm>
            <a:off x="2914650" y="4901684"/>
            <a:ext cx="6096000" cy="1077218"/>
          </a:xfrm>
          <a:prstGeom prst="rect">
            <a:avLst/>
          </a:prstGeom>
          <a:noFill/>
        </p:spPr>
        <p:txBody>
          <a:bodyPr wrap="square">
            <a:spAutoFit/>
          </a:bodyPr>
          <a:lstStyle/>
          <a:p>
            <a:pPr algn="ctr"/>
            <a:r>
              <a:rPr lang="en-US" sz="3200" dirty="0">
                <a:hlinkClick r:id="rId2"/>
              </a:rPr>
              <a:t>Busy Feet 'It's Warm Up Time' – YouTube</a:t>
            </a:r>
            <a:r>
              <a:rPr lang="en-US" sz="3200" dirty="0"/>
              <a:t> </a:t>
            </a:r>
            <a:endParaRPr lang="en-GB" sz="3200" dirty="0"/>
          </a:p>
        </p:txBody>
      </p:sp>
      <p:sp>
        <p:nvSpPr>
          <p:cNvPr id="11" name="TextBox 10">
            <a:extLst>
              <a:ext uri="{FF2B5EF4-FFF2-40B4-BE49-F238E27FC236}">
                <a16:creationId xmlns:a16="http://schemas.microsoft.com/office/drawing/2014/main" id="{9D546364-5FBC-4C9A-9110-3F1F97F66BB0}"/>
              </a:ext>
            </a:extLst>
          </p:cNvPr>
          <p:cNvSpPr txBox="1"/>
          <p:nvPr/>
        </p:nvSpPr>
        <p:spPr>
          <a:xfrm>
            <a:off x="679641" y="411585"/>
            <a:ext cx="10185018" cy="1200329"/>
          </a:xfrm>
          <a:prstGeom prst="rect">
            <a:avLst/>
          </a:prstGeom>
          <a:noFill/>
        </p:spPr>
        <p:txBody>
          <a:bodyPr wrap="square" rtlCol="0">
            <a:spAutoFit/>
          </a:bodyPr>
          <a:lstStyle/>
          <a:p>
            <a:pPr algn="ctr"/>
            <a:r>
              <a:rPr lang="en-GB" sz="2400" dirty="0"/>
              <a:t>Listen to the song below. Listen careful to how the animals move and</a:t>
            </a:r>
            <a:endParaRPr lang="en-GB" sz="2400" b="1" dirty="0"/>
          </a:p>
          <a:p>
            <a:pPr algn="ctr"/>
            <a:r>
              <a:rPr lang="en-GB" sz="2400" dirty="0"/>
              <a:t>join in with the actions, how do they make you feel?</a:t>
            </a:r>
            <a:endParaRPr lang="en-GB" sz="2400" b="1" dirty="0"/>
          </a:p>
          <a:p>
            <a:pPr algn="ctr"/>
            <a:endParaRPr lang="en-GB" sz="2400" dirty="0"/>
          </a:p>
        </p:txBody>
      </p:sp>
      <p:pic>
        <p:nvPicPr>
          <p:cNvPr id="1026" name="Picture 2" descr="Image result for animal warm up song">
            <a:extLst>
              <a:ext uri="{FF2B5EF4-FFF2-40B4-BE49-F238E27FC236}">
                <a16:creationId xmlns:a16="http://schemas.microsoft.com/office/drawing/2014/main" id="{817157DE-74BE-448E-89F3-D9892F48DC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5254" y="1812226"/>
            <a:ext cx="4801492" cy="26888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302D36A-8B06-4353-A3C1-48A32774E2AA}"/>
              </a:ext>
            </a:extLst>
          </p:cNvPr>
          <p:cNvPicPr>
            <a:picLocks noChangeAspect="1"/>
          </p:cNvPicPr>
          <p:nvPr/>
        </p:nvPicPr>
        <p:blipFill>
          <a:blip r:embed="rId4"/>
          <a:stretch>
            <a:fillRect/>
          </a:stretch>
        </p:blipFill>
        <p:spPr>
          <a:xfrm>
            <a:off x="10305103" y="175100"/>
            <a:ext cx="1766812" cy="1349455"/>
          </a:xfrm>
          <a:prstGeom prst="rect">
            <a:avLst/>
          </a:prstGeom>
        </p:spPr>
      </p:pic>
    </p:spTree>
    <p:extLst>
      <p:ext uri="{BB962C8B-B14F-4D97-AF65-F5344CB8AC3E}">
        <p14:creationId xmlns:p14="http://schemas.microsoft.com/office/powerpoint/2010/main" val="1334394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1843" y="58003"/>
            <a:ext cx="10077792" cy="5016758"/>
          </a:xfrm>
          <a:prstGeom prst="rect">
            <a:avLst/>
          </a:prstGeom>
          <a:noFill/>
        </p:spPr>
        <p:txBody>
          <a:bodyPr wrap="square" rtlCol="0">
            <a:spAutoFit/>
          </a:bodyPr>
          <a:lstStyle/>
          <a:p>
            <a:pPr algn="ctr"/>
            <a:r>
              <a:rPr lang="en-GB" sz="3200" dirty="0"/>
              <a:t>This week we are going to explore </a:t>
            </a:r>
            <a:r>
              <a:rPr lang="en-GB" sz="3200" b="1" dirty="0"/>
              <a:t>similes. </a:t>
            </a:r>
            <a:r>
              <a:rPr lang="en-GB" sz="3200" dirty="0"/>
              <a:t>A </a:t>
            </a:r>
            <a:r>
              <a:rPr lang="en-GB" sz="3200" b="1" dirty="0"/>
              <a:t>simile</a:t>
            </a:r>
            <a:r>
              <a:rPr lang="en-GB" sz="3200" dirty="0"/>
              <a:t> is a way of describing something by comparing it to something else using the words ‘like’ or ‘as.’</a:t>
            </a:r>
            <a:r>
              <a:rPr lang="en-GB" sz="3200" b="1" dirty="0"/>
              <a:t> </a:t>
            </a:r>
          </a:p>
          <a:p>
            <a:pPr algn="ctr"/>
            <a:endParaRPr lang="en-GB" sz="3200" b="1" dirty="0"/>
          </a:p>
          <a:p>
            <a:pPr algn="ctr"/>
            <a:r>
              <a:rPr lang="en-GB" sz="3200" dirty="0"/>
              <a:t>Here is an example of a </a:t>
            </a:r>
            <a:r>
              <a:rPr lang="en-GB" sz="3200" b="1" dirty="0"/>
              <a:t>simile</a:t>
            </a:r>
            <a:r>
              <a:rPr lang="en-GB" sz="3200" dirty="0"/>
              <a:t>:</a:t>
            </a:r>
            <a:r>
              <a:rPr lang="en-GB" sz="3200" b="1" dirty="0"/>
              <a:t> </a:t>
            </a:r>
          </a:p>
          <a:p>
            <a:pPr algn="ctr"/>
            <a:endParaRPr lang="en-GB" sz="3200" b="1" dirty="0"/>
          </a:p>
          <a:p>
            <a:endParaRPr lang="en-GB" sz="3200" dirty="0"/>
          </a:p>
          <a:p>
            <a:r>
              <a:rPr lang="en-GB" sz="3200" dirty="0"/>
              <a:t>The                 is  as                    </a:t>
            </a:r>
            <a:r>
              <a:rPr lang="en-GB" sz="3200" dirty="0" err="1"/>
              <a:t>as</a:t>
            </a:r>
            <a:r>
              <a:rPr lang="en-GB" sz="3200" dirty="0"/>
              <a:t>   a              . </a:t>
            </a:r>
          </a:p>
          <a:p>
            <a:pPr algn="ctr"/>
            <a:endParaRPr lang="en-GB" sz="3200" b="1" dirty="0"/>
          </a:p>
          <a:p>
            <a:pPr algn="ctr"/>
            <a:endParaRPr lang="en-GB" sz="3200" dirty="0"/>
          </a:p>
        </p:txBody>
      </p:sp>
      <p:grpSp>
        <p:nvGrpSpPr>
          <p:cNvPr id="2" name="Group 1">
            <a:extLst>
              <a:ext uri="{FF2B5EF4-FFF2-40B4-BE49-F238E27FC236}">
                <a16:creationId xmlns:a16="http://schemas.microsoft.com/office/drawing/2014/main" id="{492454E6-72ED-4D85-AD7B-14472FA6BE19}"/>
              </a:ext>
            </a:extLst>
          </p:cNvPr>
          <p:cNvGrpSpPr/>
          <p:nvPr/>
        </p:nvGrpSpPr>
        <p:grpSpPr>
          <a:xfrm>
            <a:off x="6038850" y="4211638"/>
            <a:ext cx="4965700" cy="2379662"/>
            <a:chOff x="6975475" y="4235450"/>
            <a:chExt cx="4965700" cy="2379662"/>
          </a:xfrm>
        </p:grpSpPr>
        <p:pic>
          <p:nvPicPr>
            <p:cNvPr id="9" name="Picture 8">
              <a:extLst>
                <a:ext uri="{FF2B5EF4-FFF2-40B4-BE49-F238E27FC236}">
                  <a16:creationId xmlns:a16="http://schemas.microsoft.com/office/drawing/2014/main" id="{2A25BE41-5CB4-4201-9F65-4207C0BE288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05687" y="4235450"/>
              <a:ext cx="4535488"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B7B0C70C-D008-423C-9DDC-023FFB3F37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75475" y="5326062"/>
              <a:ext cx="368935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9">
            <a:extLst>
              <a:ext uri="{FF2B5EF4-FFF2-40B4-BE49-F238E27FC236}">
                <a16:creationId xmlns:a16="http://schemas.microsoft.com/office/drawing/2014/main" id="{789CDA22-B761-4507-B9DF-9BCFFE7FDA50}"/>
              </a:ext>
            </a:extLst>
          </p:cNvPr>
          <p:cNvPicPr>
            <a:picLocks noChangeAspect="1"/>
          </p:cNvPicPr>
          <p:nvPr/>
        </p:nvPicPr>
        <p:blipFill>
          <a:blip r:embed="rId4"/>
          <a:stretch>
            <a:fillRect/>
          </a:stretch>
        </p:blipFill>
        <p:spPr>
          <a:xfrm>
            <a:off x="6038850" y="2909951"/>
            <a:ext cx="1114286" cy="1095238"/>
          </a:xfrm>
          <a:prstGeom prst="rect">
            <a:avLst/>
          </a:prstGeom>
        </p:spPr>
      </p:pic>
      <p:pic>
        <p:nvPicPr>
          <p:cNvPr id="12" name="Picture 11">
            <a:extLst>
              <a:ext uri="{FF2B5EF4-FFF2-40B4-BE49-F238E27FC236}">
                <a16:creationId xmlns:a16="http://schemas.microsoft.com/office/drawing/2014/main" id="{B6E76A43-6DD0-4421-829D-0C23AB0D46CE}"/>
              </a:ext>
            </a:extLst>
          </p:cNvPr>
          <p:cNvPicPr>
            <a:picLocks noChangeAspect="1"/>
          </p:cNvPicPr>
          <p:nvPr/>
        </p:nvPicPr>
        <p:blipFill>
          <a:blip r:embed="rId5"/>
          <a:stretch>
            <a:fillRect/>
          </a:stretch>
        </p:blipFill>
        <p:spPr>
          <a:xfrm>
            <a:off x="3622131" y="2909951"/>
            <a:ext cx="1152381" cy="1066667"/>
          </a:xfrm>
          <a:prstGeom prst="rect">
            <a:avLst/>
          </a:prstGeom>
        </p:spPr>
      </p:pic>
      <p:pic>
        <p:nvPicPr>
          <p:cNvPr id="14" name="Picture 13">
            <a:extLst>
              <a:ext uri="{FF2B5EF4-FFF2-40B4-BE49-F238E27FC236}">
                <a16:creationId xmlns:a16="http://schemas.microsoft.com/office/drawing/2014/main" id="{561BB3E9-82D0-4CF8-81E4-77118F3209D7}"/>
              </a:ext>
            </a:extLst>
          </p:cNvPr>
          <p:cNvPicPr>
            <a:picLocks noChangeAspect="1"/>
          </p:cNvPicPr>
          <p:nvPr/>
        </p:nvPicPr>
        <p:blipFill>
          <a:blip r:embed="rId6"/>
          <a:stretch>
            <a:fillRect/>
          </a:stretch>
        </p:blipFill>
        <p:spPr>
          <a:xfrm>
            <a:off x="999987" y="2909951"/>
            <a:ext cx="1114286" cy="1095238"/>
          </a:xfrm>
          <a:prstGeom prst="rect">
            <a:avLst/>
          </a:prstGeom>
        </p:spPr>
      </p:pic>
      <p:cxnSp>
        <p:nvCxnSpPr>
          <p:cNvPr id="19" name="Straight Connector 18">
            <a:extLst>
              <a:ext uri="{FF2B5EF4-FFF2-40B4-BE49-F238E27FC236}">
                <a16:creationId xmlns:a16="http://schemas.microsoft.com/office/drawing/2014/main" id="{4FDD6984-647F-4910-8790-E46FA02DD18E}"/>
              </a:ext>
            </a:extLst>
          </p:cNvPr>
          <p:cNvCxnSpPr>
            <a:cxnSpLocks/>
          </p:cNvCxnSpPr>
          <p:nvPr/>
        </p:nvCxnSpPr>
        <p:spPr>
          <a:xfrm>
            <a:off x="211842" y="3984474"/>
            <a:ext cx="7446258" cy="20715"/>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AE00DF64-96B7-4738-A22E-655D9205902D}"/>
              </a:ext>
            </a:extLst>
          </p:cNvPr>
          <p:cNvPicPr>
            <a:picLocks noChangeAspect="1"/>
          </p:cNvPicPr>
          <p:nvPr/>
        </p:nvPicPr>
        <p:blipFill>
          <a:blip r:embed="rId7"/>
          <a:stretch>
            <a:fillRect/>
          </a:stretch>
        </p:blipFill>
        <p:spPr>
          <a:xfrm>
            <a:off x="10289634" y="74566"/>
            <a:ext cx="1798474" cy="1373638"/>
          </a:xfrm>
          <a:prstGeom prst="rect">
            <a:avLst/>
          </a:prstGeom>
        </p:spPr>
      </p:pic>
    </p:spTree>
    <p:extLst>
      <p:ext uri="{BB962C8B-B14F-4D97-AF65-F5344CB8AC3E}">
        <p14:creationId xmlns:p14="http://schemas.microsoft.com/office/powerpoint/2010/main" val="271627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28927EF-9ED9-4CC9-A9CB-BB74A61C9AE3}"/>
              </a:ext>
            </a:extLst>
          </p:cNvPr>
          <p:cNvSpPr txBox="1"/>
          <p:nvPr/>
        </p:nvSpPr>
        <p:spPr>
          <a:xfrm>
            <a:off x="0" y="173758"/>
            <a:ext cx="10185018" cy="1200329"/>
          </a:xfrm>
          <a:prstGeom prst="rect">
            <a:avLst/>
          </a:prstGeom>
          <a:noFill/>
        </p:spPr>
        <p:txBody>
          <a:bodyPr wrap="square" rtlCol="0">
            <a:spAutoFit/>
          </a:bodyPr>
          <a:lstStyle/>
          <a:p>
            <a:pPr algn="ctr"/>
            <a:r>
              <a:rPr lang="en-GB" sz="2400" dirty="0"/>
              <a:t>Here is another example of a </a:t>
            </a:r>
            <a:r>
              <a:rPr lang="en-GB" sz="2400" b="1" dirty="0"/>
              <a:t>simile</a:t>
            </a:r>
            <a:r>
              <a:rPr lang="en-GB" sz="2400" dirty="0"/>
              <a:t>. See if you can move like the animal the </a:t>
            </a:r>
            <a:r>
              <a:rPr lang="en-GB" sz="2400" b="1" dirty="0"/>
              <a:t>simile </a:t>
            </a:r>
            <a:r>
              <a:rPr lang="en-GB" sz="2400" dirty="0"/>
              <a:t>below is </a:t>
            </a:r>
            <a:r>
              <a:rPr lang="en-GB" sz="2400" b="1" dirty="0"/>
              <a:t>describing.</a:t>
            </a:r>
            <a:r>
              <a:rPr lang="en-GB" sz="2400" dirty="0"/>
              <a:t>  How does it make you feel?</a:t>
            </a:r>
          </a:p>
          <a:p>
            <a:pPr algn="ctr"/>
            <a:endParaRPr lang="en-GB" sz="2400" dirty="0"/>
          </a:p>
        </p:txBody>
      </p:sp>
      <p:sp>
        <p:nvSpPr>
          <p:cNvPr id="16" name="Rectangle 15">
            <a:extLst>
              <a:ext uri="{FF2B5EF4-FFF2-40B4-BE49-F238E27FC236}">
                <a16:creationId xmlns:a16="http://schemas.microsoft.com/office/drawing/2014/main" id="{E62805ED-B2B7-4B72-80B8-69ECC3B7748B}"/>
              </a:ext>
            </a:extLst>
          </p:cNvPr>
          <p:cNvSpPr/>
          <p:nvPr/>
        </p:nvSpPr>
        <p:spPr>
          <a:xfrm>
            <a:off x="953675" y="1583966"/>
            <a:ext cx="10284649" cy="443929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cxnSp>
        <p:nvCxnSpPr>
          <p:cNvPr id="17" name="Straight Connector 16">
            <a:extLst>
              <a:ext uri="{FF2B5EF4-FFF2-40B4-BE49-F238E27FC236}">
                <a16:creationId xmlns:a16="http://schemas.microsoft.com/office/drawing/2014/main" id="{681ED4A6-2763-4693-AD85-DAA619140CA6}"/>
              </a:ext>
            </a:extLst>
          </p:cNvPr>
          <p:cNvCxnSpPr/>
          <p:nvPr/>
        </p:nvCxnSpPr>
        <p:spPr>
          <a:xfrm flipV="1">
            <a:off x="1042338" y="4502849"/>
            <a:ext cx="10105609" cy="1571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827865E-9839-4E35-98CA-FDDDD4F458AD}"/>
              </a:ext>
            </a:extLst>
          </p:cNvPr>
          <p:cNvSpPr txBox="1"/>
          <p:nvPr/>
        </p:nvSpPr>
        <p:spPr>
          <a:xfrm>
            <a:off x="1003491" y="2817117"/>
            <a:ext cx="10105609" cy="2862322"/>
          </a:xfrm>
          <a:prstGeom prst="rect">
            <a:avLst/>
          </a:prstGeom>
          <a:noFill/>
        </p:spPr>
        <p:txBody>
          <a:bodyPr wrap="square" rtlCol="0">
            <a:spAutoFit/>
          </a:bodyPr>
          <a:lstStyle/>
          <a:p>
            <a:pPr algn="ctr"/>
            <a:endParaRPr lang="en-GB" sz="3600" b="1" dirty="0">
              <a:latin typeface="Comic Sans MS" panose="030F0702030302020204" pitchFamily="66" charset="0"/>
            </a:endParaRPr>
          </a:p>
          <a:p>
            <a:endParaRPr lang="en-GB" sz="3600" dirty="0">
              <a:latin typeface="Comic Sans MS" panose="030F0702030302020204" pitchFamily="66" charset="0"/>
            </a:endParaRPr>
          </a:p>
          <a:p>
            <a:r>
              <a:rPr lang="en-GB" sz="3600" dirty="0">
                <a:latin typeface="Comic Sans MS" panose="030F0702030302020204" pitchFamily="66" charset="0"/>
              </a:rPr>
              <a:t>I              as              </a:t>
            </a:r>
            <a:r>
              <a:rPr lang="en-GB" sz="3600" dirty="0" err="1">
                <a:latin typeface="Comic Sans MS" panose="030F0702030302020204" pitchFamily="66" charset="0"/>
              </a:rPr>
              <a:t>as</a:t>
            </a:r>
            <a:r>
              <a:rPr lang="en-GB" sz="3600" dirty="0">
                <a:latin typeface="Comic Sans MS" panose="030F0702030302020204" pitchFamily="66" charset="0"/>
              </a:rPr>
              <a:t> a            .</a:t>
            </a:r>
          </a:p>
          <a:p>
            <a:pPr algn="ctr"/>
            <a:endParaRPr lang="en-GB" sz="3600" b="1" dirty="0">
              <a:latin typeface="Comic Sans MS" panose="030F0702030302020204" pitchFamily="66" charset="0"/>
            </a:endParaRPr>
          </a:p>
          <a:p>
            <a:pPr algn="ctr"/>
            <a:endParaRPr lang="en-GB" sz="3600" dirty="0">
              <a:latin typeface="Comic Sans MS" panose="030F0702030302020204" pitchFamily="66" charset="0"/>
            </a:endParaRPr>
          </a:p>
        </p:txBody>
      </p:sp>
      <p:pic>
        <p:nvPicPr>
          <p:cNvPr id="3" name="Picture 2">
            <a:extLst>
              <a:ext uri="{FF2B5EF4-FFF2-40B4-BE49-F238E27FC236}">
                <a16:creationId xmlns:a16="http://schemas.microsoft.com/office/drawing/2014/main" id="{D3519DA3-6DA4-4D43-AC31-D0E3772B1A25}"/>
              </a:ext>
            </a:extLst>
          </p:cNvPr>
          <p:cNvPicPr>
            <a:picLocks noChangeAspect="1"/>
          </p:cNvPicPr>
          <p:nvPr/>
        </p:nvPicPr>
        <p:blipFill>
          <a:blip r:embed="rId2"/>
          <a:stretch>
            <a:fillRect/>
          </a:stretch>
        </p:blipFill>
        <p:spPr>
          <a:xfrm>
            <a:off x="1500259" y="3265537"/>
            <a:ext cx="1344540" cy="1237312"/>
          </a:xfrm>
          <a:prstGeom prst="rect">
            <a:avLst/>
          </a:prstGeom>
        </p:spPr>
      </p:pic>
      <p:pic>
        <p:nvPicPr>
          <p:cNvPr id="19" name="Picture 18">
            <a:extLst>
              <a:ext uri="{FF2B5EF4-FFF2-40B4-BE49-F238E27FC236}">
                <a16:creationId xmlns:a16="http://schemas.microsoft.com/office/drawing/2014/main" id="{02D943CB-C0BB-4BB1-ABE4-D5DFAD03A5BD}"/>
              </a:ext>
            </a:extLst>
          </p:cNvPr>
          <p:cNvPicPr>
            <a:picLocks noChangeAspect="1"/>
          </p:cNvPicPr>
          <p:nvPr/>
        </p:nvPicPr>
        <p:blipFill>
          <a:blip r:embed="rId3"/>
          <a:stretch>
            <a:fillRect/>
          </a:stretch>
        </p:blipFill>
        <p:spPr>
          <a:xfrm>
            <a:off x="4005332" y="3255061"/>
            <a:ext cx="1344540" cy="1255644"/>
          </a:xfrm>
          <a:prstGeom prst="rect">
            <a:avLst/>
          </a:prstGeom>
        </p:spPr>
      </p:pic>
      <p:pic>
        <p:nvPicPr>
          <p:cNvPr id="21" name="Picture 20">
            <a:extLst>
              <a:ext uri="{FF2B5EF4-FFF2-40B4-BE49-F238E27FC236}">
                <a16:creationId xmlns:a16="http://schemas.microsoft.com/office/drawing/2014/main" id="{813B78E2-1A8D-4130-97FE-4EBD92C73532}"/>
              </a:ext>
            </a:extLst>
          </p:cNvPr>
          <p:cNvPicPr>
            <a:picLocks noChangeAspect="1"/>
          </p:cNvPicPr>
          <p:nvPr/>
        </p:nvPicPr>
        <p:blipFill>
          <a:blip r:embed="rId4"/>
          <a:stretch>
            <a:fillRect/>
          </a:stretch>
        </p:blipFill>
        <p:spPr>
          <a:xfrm>
            <a:off x="6700906" y="3182197"/>
            <a:ext cx="1300093" cy="1277869"/>
          </a:xfrm>
          <a:prstGeom prst="rect">
            <a:avLst/>
          </a:prstGeom>
        </p:spPr>
      </p:pic>
      <p:pic>
        <p:nvPicPr>
          <p:cNvPr id="22" name="Picture 21">
            <a:extLst>
              <a:ext uri="{FF2B5EF4-FFF2-40B4-BE49-F238E27FC236}">
                <a16:creationId xmlns:a16="http://schemas.microsoft.com/office/drawing/2014/main" id="{D567FF0A-001F-4F2C-908C-F3D04DA54DC3}"/>
              </a:ext>
            </a:extLst>
          </p:cNvPr>
          <p:cNvPicPr>
            <a:picLocks noChangeAspect="1"/>
          </p:cNvPicPr>
          <p:nvPr/>
        </p:nvPicPr>
        <p:blipFill>
          <a:blip r:embed="rId5"/>
          <a:stretch>
            <a:fillRect/>
          </a:stretch>
        </p:blipFill>
        <p:spPr>
          <a:xfrm>
            <a:off x="10248710" y="54281"/>
            <a:ext cx="1798474" cy="1373638"/>
          </a:xfrm>
          <a:prstGeom prst="rect">
            <a:avLst/>
          </a:prstGeom>
        </p:spPr>
      </p:pic>
    </p:spTree>
    <p:extLst>
      <p:ext uri="{BB962C8B-B14F-4D97-AF65-F5344CB8AC3E}">
        <p14:creationId xmlns:p14="http://schemas.microsoft.com/office/powerpoint/2010/main" val="1649311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28927EF-9ED9-4CC9-A9CB-BB74A61C9AE3}"/>
              </a:ext>
            </a:extLst>
          </p:cNvPr>
          <p:cNvSpPr txBox="1"/>
          <p:nvPr/>
        </p:nvSpPr>
        <p:spPr>
          <a:xfrm>
            <a:off x="0" y="116539"/>
            <a:ext cx="10185018" cy="830997"/>
          </a:xfrm>
          <a:prstGeom prst="rect">
            <a:avLst/>
          </a:prstGeom>
          <a:noFill/>
        </p:spPr>
        <p:txBody>
          <a:bodyPr wrap="square" rtlCol="0">
            <a:spAutoFit/>
          </a:bodyPr>
          <a:lstStyle/>
          <a:p>
            <a:pPr algn="ctr"/>
            <a:r>
              <a:rPr lang="en-GB" sz="2400" dirty="0"/>
              <a:t>Here I have completed the </a:t>
            </a:r>
            <a:r>
              <a:rPr lang="en-GB" sz="2400" b="1" dirty="0"/>
              <a:t>simile </a:t>
            </a:r>
            <a:r>
              <a:rPr lang="en-GB" sz="2400" dirty="0"/>
              <a:t>below by choosing a </a:t>
            </a:r>
            <a:r>
              <a:rPr lang="en-GB" sz="2400" b="1" dirty="0"/>
              <a:t>noun</a:t>
            </a:r>
            <a:r>
              <a:rPr lang="en-GB" sz="2400" dirty="0"/>
              <a:t> (in this case an animals) from underneath the sentence.  Can you stop as loudly as an elephant?</a:t>
            </a:r>
          </a:p>
        </p:txBody>
      </p:sp>
      <p:sp>
        <p:nvSpPr>
          <p:cNvPr id="16" name="Rectangle 15">
            <a:extLst>
              <a:ext uri="{FF2B5EF4-FFF2-40B4-BE49-F238E27FC236}">
                <a16:creationId xmlns:a16="http://schemas.microsoft.com/office/drawing/2014/main" id="{E62805ED-B2B7-4B72-80B8-69ECC3B7748B}"/>
              </a:ext>
            </a:extLst>
          </p:cNvPr>
          <p:cNvSpPr/>
          <p:nvPr/>
        </p:nvSpPr>
        <p:spPr>
          <a:xfrm>
            <a:off x="953675" y="1583966"/>
            <a:ext cx="10284649" cy="3445234"/>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cxnSp>
        <p:nvCxnSpPr>
          <p:cNvPr id="17" name="Straight Connector 16">
            <a:extLst>
              <a:ext uri="{FF2B5EF4-FFF2-40B4-BE49-F238E27FC236}">
                <a16:creationId xmlns:a16="http://schemas.microsoft.com/office/drawing/2014/main" id="{681ED4A6-2763-4693-AD85-DAA619140CA6}"/>
              </a:ext>
            </a:extLst>
          </p:cNvPr>
          <p:cNvCxnSpPr/>
          <p:nvPr/>
        </p:nvCxnSpPr>
        <p:spPr>
          <a:xfrm flipV="1">
            <a:off x="1042338" y="4502849"/>
            <a:ext cx="10105609" cy="1571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827865E-9839-4E35-98CA-FDDDD4F458AD}"/>
              </a:ext>
            </a:extLst>
          </p:cNvPr>
          <p:cNvSpPr txBox="1"/>
          <p:nvPr/>
        </p:nvSpPr>
        <p:spPr>
          <a:xfrm>
            <a:off x="951961" y="2817117"/>
            <a:ext cx="10105609" cy="2862322"/>
          </a:xfrm>
          <a:prstGeom prst="rect">
            <a:avLst/>
          </a:prstGeom>
          <a:noFill/>
        </p:spPr>
        <p:txBody>
          <a:bodyPr wrap="square" rtlCol="0">
            <a:spAutoFit/>
          </a:bodyPr>
          <a:lstStyle/>
          <a:p>
            <a:pPr algn="ctr"/>
            <a:endParaRPr lang="en-GB" sz="3600" b="1" dirty="0">
              <a:latin typeface="Comic Sans MS" panose="030F0702030302020204" pitchFamily="66" charset="0"/>
            </a:endParaRPr>
          </a:p>
          <a:p>
            <a:endParaRPr lang="en-GB" sz="3600" dirty="0">
              <a:latin typeface="Comic Sans MS" panose="030F0702030302020204" pitchFamily="66" charset="0"/>
            </a:endParaRPr>
          </a:p>
          <a:p>
            <a:r>
              <a:rPr lang="en-GB" sz="3600" dirty="0">
                <a:latin typeface="Comic Sans MS" panose="030F0702030302020204" pitchFamily="66" charset="0"/>
              </a:rPr>
              <a:t>I              as              </a:t>
            </a:r>
            <a:r>
              <a:rPr lang="en-GB" sz="3600" dirty="0" err="1">
                <a:latin typeface="Comic Sans MS" panose="030F0702030302020204" pitchFamily="66" charset="0"/>
              </a:rPr>
              <a:t>as</a:t>
            </a:r>
            <a:r>
              <a:rPr lang="en-GB" sz="3600" dirty="0">
                <a:latin typeface="Comic Sans MS" panose="030F0702030302020204" pitchFamily="66" charset="0"/>
              </a:rPr>
              <a:t> an          .</a:t>
            </a:r>
          </a:p>
          <a:p>
            <a:pPr algn="ctr"/>
            <a:endParaRPr lang="en-GB" sz="3600" b="1" dirty="0">
              <a:latin typeface="Comic Sans MS" panose="030F0702030302020204" pitchFamily="66" charset="0"/>
            </a:endParaRPr>
          </a:p>
          <a:p>
            <a:pPr algn="ctr"/>
            <a:endParaRPr lang="en-GB" sz="3600" dirty="0">
              <a:latin typeface="Comic Sans MS" panose="030F0702030302020204" pitchFamily="66" charset="0"/>
            </a:endParaRPr>
          </a:p>
        </p:txBody>
      </p:sp>
      <p:pic>
        <p:nvPicPr>
          <p:cNvPr id="4" name="Picture 3">
            <a:extLst>
              <a:ext uri="{FF2B5EF4-FFF2-40B4-BE49-F238E27FC236}">
                <a16:creationId xmlns:a16="http://schemas.microsoft.com/office/drawing/2014/main" id="{6C21F69E-050A-4686-B20D-418F0BE0FCB5}"/>
              </a:ext>
            </a:extLst>
          </p:cNvPr>
          <p:cNvPicPr>
            <a:picLocks noChangeAspect="1"/>
          </p:cNvPicPr>
          <p:nvPr/>
        </p:nvPicPr>
        <p:blipFill>
          <a:blip r:embed="rId2"/>
          <a:stretch>
            <a:fillRect/>
          </a:stretch>
        </p:blipFill>
        <p:spPr>
          <a:xfrm>
            <a:off x="1766959" y="3291036"/>
            <a:ext cx="1152381" cy="1190476"/>
          </a:xfrm>
          <a:prstGeom prst="rect">
            <a:avLst/>
          </a:prstGeom>
        </p:spPr>
      </p:pic>
      <p:pic>
        <p:nvPicPr>
          <p:cNvPr id="6" name="Picture 5">
            <a:extLst>
              <a:ext uri="{FF2B5EF4-FFF2-40B4-BE49-F238E27FC236}">
                <a16:creationId xmlns:a16="http://schemas.microsoft.com/office/drawing/2014/main" id="{212384A2-A0F0-4311-8790-6222BE8975D5}"/>
              </a:ext>
            </a:extLst>
          </p:cNvPr>
          <p:cNvPicPr>
            <a:picLocks noChangeAspect="1"/>
          </p:cNvPicPr>
          <p:nvPr/>
        </p:nvPicPr>
        <p:blipFill>
          <a:blip r:embed="rId3"/>
          <a:stretch>
            <a:fillRect/>
          </a:stretch>
        </p:blipFill>
        <p:spPr>
          <a:xfrm>
            <a:off x="4233932" y="3387367"/>
            <a:ext cx="1152381" cy="1076190"/>
          </a:xfrm>
          <a:prstGeom prst="rect">
            <a:avLst/>
          </a:prstGeom>
        </p:spPr>
      </p:pic>
      <p:pic>
        <p:nvPicPr>
          <p:cNvPr id="8" name="Picture 7">
            <a:extLst>
              <a:ext uri="{FF2B5EF4-FFF2-40B4-BE49-F238E27FC236}">
                <a16:creationId xmlns:a16="http://schemas.microsoft.com/office/drawing/2014/main" id="{B587478E-C040-4077-9CEA-75253F6D305A}"/>
              </a:ext>
            </a:extLst>
          </p:cNvPr>
          <p:cNvPicPr>
            <a:picLocks noChangeAspect="1"/>
          </p:cNvPicPr>
          <p:nvPr/>
        </p:nvPicPr>
        <p:blipFill>
          <a:blip r:embed="rId4"/>
          <a:stretch>
            <a:fillRect/>
          </a:stretch>
        </p:blipFill>
        <p:spPr>
          <a:xfrm>
            <a:off x="6779051" y="3351313"/>
            <a:ext cx="1114286" cy="1095238"/>
          </a:xfrm>
          <a:prstGeom prst="rect">
            <a:avLst/>
          </a:prstGeom>
        </p:spPr>
      </p:pic>
      <p:pic>
        <p:nvPicPr>
          <p:cNvPr id="15" name="Picture 14">
            <a:extLst>
              <a:ext uri="{FF2B5EF4-FFF2-40B4-BE49-F238E27FC236}">
                <a16:creationId xmlns:a16="http://schemas.microsoft.com/office/drawing/2014/main" id="{18678459-534C-454B-A9D1-0FCF0A2ABDAC}"/>
              </a:ext>
            </a:extLst>
          </p:cNvPr>
          <p:cNvPicPr>
            <a:picLocks noChangeAspect="1"/>
          </p:cNvPicPr>
          <p:nvPr/>
        </p:nvPicPr>
        <p:blipFill>
          <a:blip r:embed="rId5"/>
          <a:stretch>
            <a:fillRect/>
          </a:stretch>
        </p:blipFill>
        <p:spPr>
          <a:xfrm>
            <a:off x="10173701" y="206708"/>
            <a:ext cx="1798474" cy="1373638"/>
          </a:xfrm>
          <a:prstGeom prst="rect">
            <a:avLst/>
          </a:prstGeom>
        </p:spPr>
      </p:pic>
      <p:pic>
        <p:nvPicPr>
          <p:cNvPr id="22" name="Picture 21">
            <a:extLst>
              <a:ext uri="{FF2B5EF4-FFF2-40B4-BE49-F238E27FC236}">
                <a16:creationId xmlns:a16="http://schemas.microsoft.com/office/drawing/2014/main" id="{1FA369CB-C3F3-4F5D-9945-8DBFD5DE798E}"/>
              </a:ext>
            </a:extLst>
          </p:cNvPr>
          <p:cNvPicPr>
            <a:picLocks noChangeAspect="1"/>
          </p:cNvPicPr>
          <p:nvPr/>
        </p:nvPicPr>
        <p:blipFill>
          <a:blip r:embed="rId6"/>
          <a:stretch>
            <a:fillRect/>
          </a:stretch>
        </p:blipFill>
        <p:spPr>
          <a:xfrm>
            <a:off x="6013405" y="5438989"/>
            <a:ext cx="1114286" cy="1095238"/>
          </a:xfrm>
          <a:prstGeom prst="rect">
            <a:avLst/>
          </a:prstGeom>
        </p:spPr>
      </p:pic>
      <p:pic>
        <p:nvPicPr>
          <p:cNvPr id="23" name="Picture 22">
            <a:extLst>
              <a:ext uri="{FF2B5EF4-FFF2-40B4-BE49-F238E27FC236}">
                <a16:creationId xmlns:a16="http://schemas.microsoft.com/office/drawing/2014/main" id="{A09EE6AD-15BA-4F8E-98DC-19C2D14D67DC}"/>
              </a:ext>
            </a:extLst>
          </p:cNvPr>
          <p:cNvPicPr>
            <a:picLocks noChangeAspect="1"/>
          </p:cNvPicPr>
          <p:nvPr/>
        </p:nvPicPr>
        <p:blipFill>
          <a:blip r:embed="rId7"/>
          <a:stretch>
            <a:fillRect/>
          </a:stretch>
        </p:blipFill>
        <p:spPr>
          <a:xfrm>
            <a:off x="7541431" y="5445561"/>
            <a:ext cx="1114286" cy="1095238"/>
          </a:xfrm>
          <a:prstGeom prst="rect">
            <a:avLst/>
          </a:prstGeom>
        </p:spPr>
      </p:pic>
      <p:pic>
        <p:nvPicPr>
          <p:cNvPr id="27" name="Picture 26">
            <a:extLst>
              <a:ext uri="{FF2B5EF4-FFF2-40B4-BE49-F238E27FC236}">
                <a16:creationId xmlns:a16="http://schemas.microsoft.com/office/drawing/2014/main" id="{117CD164-9C63-4354-BF6D-E0E8E3877C78}"/>
              </a:ext>
            </a:extLst>
          </p:cNvPr>
          <p:cNvPicPr>
            <a:picLocks noChangeAspect="1"/>
          </p:cNvPicPr>
          <p:nvPr/>
        </p:nvPicPr>
        <p:blipFill>
          <a:blip r:embed="rId4"/>
          <a:stretch>
            <a:fillRect/>
          </a:stretch>
        </p:blipFill>
        <p:spPr>
          <a:xfrm>
            <a:off x="3740335" y="5508592"/>
            <a:ext cx="1114286" cy="1095238"/>
          </a:xfrm>
          <a:prstGeom prst="rect">
            <a:avLst/>
          </a:prstGeom>
        </p:spPr>
      </p:pic>
      <p:cxnSp>
        <p:nvCxnSpPr>
          <p:cNvPr id="10" name="Straight Arrow Connector 9">
            <a:extLst>
              <a:ext uri="{FF2B5EF4-FFF2-40B4-BE49-F238E27FC236}">
                <a16:creationId xmlns:a16="http://schemas.microsoft.com/office/drawing/2014/main" id="{9E7F8B32-EB36-4219-9A14-A836714A8116}"/>
              </a:ext>
            </a:extLst>
          </p:cNvPr>
          <p:cNvCxnSpPr>
            <a:cxnSpLocks/>
          </p:cNvCxnSpPr>
          <p:nvPr/>
        </p:nvCxnSpPr>
        <p:spPr>
          <a:xfrm flipV="1">
            <a:off x="4810122" y="4432402"/>
            <a:ext cx="2269690" cy="1247037"/>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16364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28927EF-9ED9-4CC9-A9CB-BB74A61C9AE3}"/>
              </a:ext>
            </a:extLst>
          </p:cNvPr>
          <p:cNvSpPr txBox="1"/>
          <p:nvPr/>
        </p:nvSpPr>
        <p:spPr>
          <a:xfrm>
            <a:off x="97194" y="140936"/>
            <a:ext cx="10185018" cy="830997"/>
          </a:xfrm>
          <a:prstGeom prst="rect">
            <a:avLst/>
          </a:prstGeom>
          <a:noFill/>
        </p:spPr>
        <p:txBody>
          <a:bodyPr wrap="square" rtlCol="0">
            <a:spAutoFit/>
          </a:bodyPr>
          <a:lstStyle/>
          <a:p>
            <a:pPr algn="ctr"/>
            <a:r>
              <a:rPr lang="en-GB" sz="2400" dirty="0"/>
              <a:t>Can you complete the </a:t>
            </a:r>
            <a:r>
              <a:rPr lang="en-GB" sz="2400" b="1" dirty="0"/>
              <a:t>similes</a:t>
            </a:r>
            <a:r>
              <a:rPr lang="en-GB" sz="2400" dirty="0"/>
              <a:t> using the symbols below? Cut out the correct </a:t>
            </a:r>
            <a:r>
              <a:rPr lang="en-GB" sz="2400" b="1" dirty="0"/>
              <a:t>noun</a:t>
            </a:r>
            <a:r>
              <a:rPr lang="en-GB" sz="2400" dirty="0"/>
              <a:t> to complete the sentence.</a:t>
            </a:r>
          </a:p>
        </p:txBody>
      </p:sp>
      <p:sp>
        <p:nvSpPr>
          <p:cNvPr id="16" name="Rectangle 15">
            <a:extLst>
              <a:ext uri="{FF2B5EF4-FFF2-40B4-BE49-F238E27FC236}">
                <a16:creationId xmlns:a16="http://schemas.microsoft.com/office/drawing/2014/main" id="{E62805ED-B2B7-4B72-80B8-69ECC3B7748B}"/>
              </a:ext>
            </a:extLst>
          </p:cNvPr>
          <p:cNvSpPr/>
          <p:nvPr/>
        </p:nvSpPr>
        <p:spPr>
          <a:xfrm>
            <a:off x="953675" y="1583966"/>
            <a:ext cx="10284649" cy="3578584"/>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cxnSp>
        <p:nvCxnSpPr>
          <p:cNvPr id="17" name="Straight Connector 16">
            <a:extLst>
              <a:ext uri="{FF2B5EF4-FFF2-40B4-BE49-F238E27FC236}">
                <a16:creationId xmlns:a16="http://schemas.microsoft.com/office/drawing/2014/main" id="{681ED4A6-2763-4693-AD85-DAA619140CA6}"/>
              </a:ext>
            </a:extLst>
          </p:cNvPr>
          <p:cNvCxnSpPr/>
          <p:nvPr/>
        </p:nvCxnSpPr>
        <p:spPr>
          <a:xfrm flipV="1">
            <a:off x="1042338" y="4502849"/>
            <a:ext cx="10105609" cy="1571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827865E-9839-4E35-98CA-FDDDD4F458AD}"/>
              </a:ext>
            </a:extLst>
          </p:cNvPr>
          <p:cNvSpPr txBox="1"/>
          <p:nvPr/>
        </p:nvSpPr>
        <p:spPr>
          <a:xfrm>
            <a:off x="951961" y="2817117"/>
            <a:ext cx="10105609" cy="2862322"/>
          </a:xfrm>
          <a:prstGeom prst="rect">
            <a:avLst/>
          </a:prstGeom>
          <a:noFill/>
        </p:spPr>
        <p:txBody>
          <a:bodyPr wrap="square" rtlCol="0">
            <a:spAutoFit/>
          </a:bodyPr>
          <a:lstStyle/>
          <a:p>
            <a:pPr algn="ctr"/>
            <a:endParaRPr lang="en-GB" sz="3600" b="1" dirty="0">
              <a:latin typeface="Comic Sans MS" panose="030F0702030302020204" pitchFamily="66" charset="0"/>
            </a:endParaRPr>
          </a:p>
          <a:p>
            <a:endParaRPr lang="en-GB" sz="3600" dirty="0">
              <a:latin typeface="Comic Sans MS" panose="030F0702030302020204" pitchFamily="66" charset="0"/>
            </a:endParaRPr>
          </a:p>
          <a:p>
            <a:r>
              <a:rPr lang="en-GB" sz="3600" dirty="0">
                <a:latin typeface="Comic Sans MS" panose="030F0702030302020204" pitchFamily="66" charset="0"/>
              </a:rPr>
              <a:t>I              as              </a:t>
            </a:r>
            <a:r>
              <a:rPr lang="en-GB" sz="3600" dirty="0" err="1">
                <a:latin typeface="Comic Sans MS" panose="030F0702030302020204" pitchFamily="66" charset="0"/>
              </a:rPr>
              <a:t>as</a:t>
            </a:r>
            <a:r>
              <a:rPr lang="en-GB" sz="3600" dirty="0">
                <a:latin typeface="Comic Sans MS" panose="030F0702030302020204" pitchFamily="66" charset="0"/>
              </a:rPr>
              <a:t> a          .</a:t>
            </a:r>
          </a:p>
          <a:p>
            <a:pPr algn="ctr"/>
            <a:endParaRPr lang="en-GB" sz="3600" b="1" dirty="0">
              <a:latin typeface="Comic Sans MS" panose="030F0702030302020204" pitchFamily="66" charset="0"/>
            </a:endParaRPr>
          </a:p>
          <a:p>
            <a:pPr algn="ctr"/>
            <a:endParaRPr lang="en-GB" sz="3600" dirty="0">
              <a:latin typeface="Comic Sans MS" panose="030F0702030302020204" pitchFamily="66" charset="0"/>
            </a:endParaRPr>
          </a:p>
        </p:txBody>
      </p:sp>
      <p:pic>
        <p:nvPicPr>
          <p:cNvPr id="8" name="Picture 7">
            <a:extLst>
              <a:ext uri="{FF2B5EF4-FFF2-40B4-BE49-F238E27FC236}">
                <a16:creationId xmlns:a16="http://schemas.microsoft.com/office/drawing/2014/main" id="{B587478E-C040-4077-9CEA-75253F6D305A}"/>
              </a:ext>
            </a:extLst>
          </p:cNvPr>
          <p:cNvPicPr>
            <a:picLocks noChangeAspect="1"/>
          </p:cNvPicPr>
          <p:nvPr/>
        </p:nvPicPr>
        <p:blipFill>
          <a:blip r:embed="rId2"/>
          <a:stretch>
            <a:fillRect/>
          </a:stretch>
        </p:blipFill>
        <p:spPr>
          <a:xfrm>
            <a:off x="3388338" y="5416399"/>
            <a:ext cx="1114286" cy="1095238"/>
          </a:xfrm>
          <a:prstGeom prst="rect">
            <a:avLst/>
          </a:prstGeom>
        </p:spPr>
      </p:pic>
      <p:pic>
        <p:nvPicPr>
          <p:cNvPr id="3" name="Picture 2">
            <a:extLst>
              <a:ext uri="{FF2B5EF4-FFF2-40B4-BE49-F238E27FC236}">
                <a16:creationId xmlns:a16="http://schemas.microsoft.com/office/drawing/2014/main" id="{DBBB44CA-FE02-4478-BE9F-511E580EE343}"/>
              </a:ext>
            </a:extLst>
          </p:cNvPr>
          <p:cNvPicPr>
            <a:picLocks noChangeAspect="1"/>
          </p:cNvPicPr>
          <p:nvPr/>
        </p:nvPicPr>
        <p:blipFill>
          <a:blip r:embed="rId3"/>
          <a:stretch>
            <a:fillRect/>
          </a:stretch>
        </p:blipFill>
        <p:spPr>
          <a:xfrm>
            <a:off x="10572750" y="79262"/>
            <a:ext cx="1522056" cy="1153433"/>
          </a:xfrm>
          <a:prstGeom prst="rect">
            <a:avLst/>
          </a:prstGeom>
        </p:spPr>
      </p:pic>
      <p:pic>
        <p:nvPicPr>
          <p:cNvPr id="7" name="Picture 6">
            <a:extLst>
              <a:ext uri="{FF2B5EF4-FFF2-40B4-BE49-F238E27FC236}">
                <a16:creationId xmlns:a16="http://schemas.microsoft.com/office/drawing/2014/main" id="{A1BB4710-1E4A-43DC-BB46-EED7C7759EED}"/>
              </a:ext>
            </a:extLst>
          </p:cNvPr>
          <p:cNvPicPr>
            <a:picLocks noChangeAspect="1"/>
          </p:cNvPicPr>
          <p:nvPr/>
        </p:nvPicPr>
        <p:blipFill>
          <a:blip r:embed="rId4"/>
          <a:stretch>
            <a:fillRect/>
          </a:stretch>
        </p:blipFill>
        <p:spPr>
          <a:xfrm>
            <a:off x="1688813" y="3312373"/>
            <a:ext cx="1152381" cy="1190476"/>
          </a:xfrm>
          <a:prstGeom prst="rect">
            <a:avLst/>
          </a:prstGeom>
        </p:spPr>
      </p:pic>
      <p:pic>
        <p:nvPicPr>
          <p:cNvPr id="10" name="Picture 9">
            <a:extLst>
              <a:ext uri="{FF2B5EF4-FFF2-40B4-BE49-F238E27FC236}">
                <a16:creationId xmlns:a16="http://schemas.microsoft.com/office/drawing/2014/main" id="{3E63FB5C-1D3A-4B69-BF66-00DC472777AE}"/>
              </a:ext>
            </a:extLst>
          </p:cNvPr>
          <p:cNvPicPr>
            <a:picLocks noChangeAspect="1"/>
          </p:cNvPicPr>
          <p:nvPr/>
        </p:nvPicPr>
        <p:blipFill>
          <a:blip r:embed="rId5"/>
          <a:stretch>
            <a:fillRect/>
          </a:stretch>
        </p:blipFill>
        <p:spPr>
          <a:xfrm>
            <a:off x="4037322" y="3402796"/>
            <a:ext cx="1152381" cy="1076190"/>
          </a:xfrm>
          <a:prstGeom prst="rect">
            <a:avLst/>
          </a:prstGeom>
        </p:spPr>
      </p:pic>
      <p:pic>
        <p:nvPicPr>
          <p:cNvPr id="13" name="Picture 12">
            <a:extLst>
              <a:ext uri="{FF2B5EF4-FFF2-40B4-BE49-F238E27FC236}">
                <a16:creationId xmlns:a16="http://schemas.microsoft.com/office/drawing/2014/main" id="{804830B4-C07B-4771-9B16-7A800A674F66}"/>
              </a:ext>
            </a:extLst>
          </p:cNvPr>
          <p:cNvPicPr>
            <a:picLocks noChangeAspect="1"/>
          </p:cNvPicPr>
          <p:nvPr/>
        </p:nvPicPr>
        <p:blipFill>
          <a:blip r:embed="rId6"/>
          <a:stretch>
            <a:fillRect/>
          </a:stretch>
        </p:blipFill>
        <p:spPr>
          <a:xfrm>
            <a:off x="5293661" y="5438989"/>
            <a:ext cx="1114286" cy="1095238"/>
          </a:xfrm>
          <a:prstGeom prst="rect">
            <a:avLst/>
          </a:prstGeom>
        </p:spPr>
      </p:pic>
      <p:pic>
        <p:nvPicPr>
          <p:cNvPr id="19" name="Picture 18">
            <a:extLst>
              <a:ext uri="{FF2B5EF4-FFF2-40B4-BE49-F238E27FC236}">
                <a16:creationId xmlns:a16="http://schemas.microsoft.com/office/drawing/2014/main" id="{EF569589-4525-4FB9-8AD8-397001646A43}"/>
              </a:ext>
            </a:extLst>
          </p:cNvPr>
          <p:cNvPicPr>
            <a:picLocks noChangeAspect="1"/>
          </p:cNvPicPr>
          <p:nvPr/>
        </p:nvPicPr>
        <p:blipFill>
          <a:blip r:embed="rId7"/>
          <a:stretch>
            <a:fillRect/>
          </a:stretch>
        </p:blipFill>
        <p:spPr>
          <a:xfrm>
            <a:off x="7138310" y="5410392"/>
            <a:ext cx="1114286" cy="1095238"/>
          </a:xfrm>
          <a:prstGeom prst="rect">
            <a:avLst/>
          </a:prstGeom>
        </p:spPr>
      </p:pic>
    </p:spTree>
    <p:extLst>
      <p:ext uri="{BB962C8B-B14F-4D97-AF65-F5344CB8AC3E}">
        <p14:creationId xmlns:p14="http://schemas.microsoft.com/office/powerpoint/2010/main" val="4104326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p:cNvSpPr txBox="1"/>
          <p:nvPr/>
        </p:nvSpPr>
        <p:spPr>
          <a:xfrm>
            <a:off x="2650213" y="1372755"/>
            <a:ext cx="8014012" cy="3139321"/>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solidFill>
                  <a:srgbClr val="000000"/>
                </a:solidFill>
                <a:uFillTx/>
                <a:latin typeface="Calibri"/>
              </a:rPr>
              <a:t>This week in our phonics lesson we are going to continue to look at set 1</a:t>
            </a:r>
            <a:r>
              <a:rPr lang="en-GB" sz="2400" dirty="0">
                <a:solidFill>
                  <a:srgbClr val="000000"/>
                </a:solidFill>
                <a:latin typeface="Calibri"/>
              </a:rPr>
              <a:t> sounds, including all the sounds we have explored already.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dirty="0">
              <a:solidFill>
                <a:srgbClr val="000000"/>
              </a:solidFill>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dirty="0">
                <a:solidFill>
                  <a:srgbClr val="000000"/>
                </a:solidFill>
                <a:latin typeface="Calibri"/>
              </a:rPr>
              <a:t>Can you remember all of the sounds below?</a:t>
            </a:r>
            <a:endParaRPr lang="en-GB" sz="2400"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p:txBody>
      </p:sp>
      <p:pic>
        <p:nvPicPr>
          <p:cNvPr id="17" name="Picture 16"/>
          <p:cNvPicPr>
            <a:picLocks noChangeAspect="1"/>
          </p:cNvPicPr>
          <p:nvPr/>
        </p:nvPicPr>
        <p:blipFill rotWithShape="1">
          <a:blip r:embed="rId3"/>
          <a:srcRect l="3374" t="12764" r="2911" b="4157"/>
          <a:stretch/>
        </p:blipFill>
        <p:spPr>
          <a:xfrm>
            <a:off x="107454" y="131526"/>
            <a:ext cx="2542759" cy="1690615"/>
          </a:xfrm>
          <a:prstGeom prst="rect">
            <a:avLst/>
          </a:prstGeom>
        </p:spPr>
      </p:pic>
      <p:pic>
        <p:nvPicPr>
          <p:cNvPr id="5" name="Picture 4">
            <a:extLst>
              <a:ext uri="{FF2B5EF4-FFF2-40B4-BE49-F238E27FC236}">
                <a16:creationId xmlns:a16="http://schemas.microsoft.com/office/drawing/2014/main" id="{8CE7BBEF-983A-4AAD-9EE7-FA4DBC8AE34E}"/>
              </a:ext>
            </a:extLst>
          </p:cNvPr>
          <p:cNvPicPr>
            <a:picLocks noChangeAspect="1"/>
          </p:cNvPicPr>
          <p:nvPr/>
        </p:nvPicPr>
        <p:blipFill>
          <a:blip r:embed="rId4"/>
          <a:stretch>
            <a:fillRect/>
          </a:stretch>
        </p:blipFill>
        <p:spPr>
          <a:xfrm>
            <a:off x="5605733" y="166682"/>
            <a:ext cx="2269003" cy="1164836"/>
          </a:xfrm>
          <a:prstGeom prst="rect">
            <a:avLst/>
          </a:prstGeom>
        </p:spPr>
      </p:pic>
      <p:pic>
        <p:nvPicPr>
          <p:cNvPr id="9" name="Picture 8">
            <a:extLst>
              <a:ext uri="{FF2B5EF4-FFF2-40B4-BE49-F238E27FC236}">
                <a16:creationId xmlns:a16="http://schemas.microsoft.com/office/drawing/2014/main" id="{F2B1F6C8-2C1F-401E-8FF6-5D88A90BB369}"/>
              </a:ext>
            </a:extLst>
          </p:cNvPr>
          <p:cNvPicPr>
            <a:picLocks noChangeAspect="1"/>
          </p:cNvPicPr>
          <p:nvPr/>
        </p:nvPicPr>
        <p:blipFill rotWithShape="1">
          <a:blip r:embed="rId3"/>
          <a:srcRect l="47199" t="12716" r="41824" b="60451"/>
          <a:stretch/>
        </p:blipFill>
        <p:spPr>
          <a:xfrm>
            <a:off x="882600" y="3655289"/>
            <a:ext cx="585926" cy="1074197"/>
          </a:xfrm>
          <a:prstGeom prst="rect">
            <a:avLst/>
          </a:prstGeom>
        </p:spPr>
      </p:pic>
      <p:pic>
        <p:nvPicPr>
          <p:cNvPr id="10" name="Picture 9">
            <a:extLst>
              <a:ext uri="{FF2B5EF4-FFF2-40B4-BE49-F238E27FC236}">
                <a16:creationId xmlns:a16="http://schemas.microsoft.com/office/drawing/2014/main" id="{247883E2-2BB7-4D0C-9FC3-6E03A28EAAA9}"/>
              </a:ext>
            </a:extLst>
          </p:cNvPr>
          <p:cNvPicPr>
            <a:picLocks noChangeAspect="1"/>
          </p:cNvPicPr>
          <p:nvPr/>
        </p:nvPicPr>
        <p:blipFill rotWithShape="1">
          <a:blip r:embed="rId3"/>
          <a:srcRect l="56014" t="12937" r="34340" b="56903"/>
          <a:stretch/>
        </p:blipFill>
        <p:spPr>
          <a:xfrm>
            <a:off x="3823336" y="4056011"/>
            <a:ext cx="514904" cy="1207364"/>
          </a:xfrm>
          <a:prstGeom prst="rect">
            <a:avLst/>
          </a:prstGeom>
        </p:spPr>
      </p:pic>
      <p:pic>
        <p:nvPicPr>
          <p:cNvPr id="11" name="Picture 10">
            <a:extLst>
              <a:ext uri="{FF2B5EF4-FFF2-40B4-BE49-F238E27FC236}">
                <a16:creationId xmlns:a16="http://schemas.microsoft.com/office/drawing/2014/main" id="{F064BA6D-BAE0-42EE-A9E0-3FA7B086FA08}"/>
              </a:ext>
            </a:extLst>
          </p:cNvPr>
          <p:cNvPicPr>
            <a:picLocks noChangeAspect="1"/>
          </p:cNvPicPr>
          <p:nvPr/>
        </p:nvPicPr>
        <p:blipFill rotWithShape="1">
          <a:blip r:embed="rId3"/>
          <a:srcRect l="63997" t="16042" r="22531" b="60008"/>
          <a:stretch/>
        </p:blipFill>
        <p:spPr>
          <a:xfrm>
            <a:off x="6454559" y="4192387"/>
            <a:ext cx="719092" cy="958788"/>
          </a:xfrm>
          <a:prstGeom prst="rect">
            <a:avLst/>
          </a:prstGeom>
        </p:spPr>
      </p:pic>
      <p:pic>
        <p:nvPicPr>
          <p:cNvPr id="12" name="Picture 11">
            <a:extLst>
              <a:ext uri="{FF2B5EF4-FFF2-40B4-BE49-F238E27FC236}">
                <a16:creationId xmlns:a16="http://schemas.microsoft.com/office/drawing/2014/main" id="{B8F75752-7332-428C-9636-811092B7ED62}"/>
              </a:ext>
            </a:extLst>
          </p:cNvPr>
          <p:cNvPicPr>
            <a:picLocks noChangeAspect="1"/>
          </p:cNvPicPr>
          <p:nvPr/>
        </p:nvPicPr>
        <p:blipFill rotWithShape="1">
          <a:blip r:embed="rId3"/>
          <a:srcRect l="75805" t="12764" r="12719" b="55572"/>
          <a:stretch/>
        </p:blipFill>
        <p:spPr>
          <a:xfrm>
            <a:off x="5134852" y="5027683"/>
            <a:ext cx="612560" cy="1267592"/>
          </a:xfrm>
          <a:prstGeom prst="rect">
            <a:avLst/>
          </a:prstGeom>
        </p:spPr>
      </p:pic>
      <p:pic>
        <p:nvPicPr>
          <p:cNvPr id="13" name="Picture 12">
            <a:extLst>
              <a:ext uri="{FF2B5EF4-FFF2-40B4-BE49-F238E27FC236}">
                <a16:creationId xmlns:a16="http://schemas.microsoft.com/office/drawing/2014/main" id="{4BD22EAF-DCEC-4D5E-B488-051D4D904FFA}"/>
              </a:ext>
            </a:extLst>
          </p:cNvPr>
          <p:cNvPicPr>
            <a:picLocks noChangeAspect="1"/>
          </p:cNvPicPr>
          <p:nvPr/>
        </p:nvPicPr>
        <p:blipFill rotWithShape="1">
          <a:blip r:embed="rId3"/>
          <a:srcRect l="86949" t="17373" r="2911" b="56903"/>
          <a:stretch/>
        </p:blipFill>
        <p:spPr>
          <a:xfrm>
            <a:off x="2195441" y="4748470"/>
            <a:ext cx="541277" cy="1029810"/>
          </a:xfrm>
          <a:prstGeom prst="rect">
            <a:avLst/>
          </a:prstGeom>
        </p:spPr>
      </p:pic>
      <p:pic>
        <p:nvPicPr>
          <p:cNvPr id="14" name="Picture 13">
            <a:extLst>
              <a:ext uri="{FF2B5EF4-FFF2-40B4-BE49-F238E27FC236}">
                <a16:creationId xmlns:a16="http://schemas.microsoft.com/office/drawing/2014/main" id="{3383E246-2193-4251-A750-FC70FEE45893}"/>
              </a:ext>
            </a:extLst>
          </p:cNvPr>
          <p:cNvPicPr>
            <a:picLocks noChangeAspect="1"/>
          </p:cNvPicPr>
          <p:nvPr/>
        </p:nvPicPr>
        <p:blipFill rotWithShape="1">
          <a:blip r:embed="rId3"/>
          <a:srcRect l="2626" t="52190" r="87729" b="29182"/>
          <a:stretch/>
        </p:blipFill>
        <p:spPr>
          <a:xfrm>
            <a:off x="9093735" y="4192387"/>
            <a:ext cx="666558" cy="965359"/>
          </a:xfrm>
          <a:prstGeom prst="rect">
            <a:avLst/>
          </a:prstGeom>
        </p:spPr>
      </p:pic>
      <p:pic>
        <p:nvPicPr>
          <p:cNvPr id="15" name="Picture 14">
            <a:extLst>
              <a:ext uri="{FF2B5EF4-FFF2-40B4-BE49-F238E27FC236}">
                <a16:creationId xmlns:a16="http://schemas.microsoft.com/office/drawing/2014/main" id="{B3571489-C137-4C04-B7FB-4E29CCCB088B}"/>
              </a:ext>
            </a:extLst>
          </p:cNvPr>
          <p:cNvPicPr>
            <a:picLocks noChangeAspect="1"/>
          </p:cNvPicPr>
          <p:nvPr/>
        </p:nvPicPr>
        <p:blipFill rotWithShape="1">
          <a:blip r:embed="rId3"/>
          <a:srcRect l="3374" t="17151" r="81575" b="62669"/>
          <a:stretch/>
        </p:blipFill>
        <p:spPr>
          <a:xfrm>
            <a:off x="7833959" y="5263375"/>
            <a:ext cx="803429" cy="807868"/>
          </a:xfrm>
          <a:prstGeom prst="rect">
            <a:avLst/>
          </a:prstGeom>
        </p:spPr>
      </p:pic>
      <p:pic>
        <p:nvPicPr>
          <p:cNvPr id="16" name="Picture 15">
            <a:extLst>
              <a:ext uri="{FF2B5EF4-FFF2-40B4-BE49-F238E27FC236}">
                <a16:creationId xmlns:a16="http://schemas.microsoft.com/office/drawing/2014/main" id="{8414FADE-9770-4087-91B3-9E77A8D268AA}"/>
              </a:ext>
            </a:extLst>
          </p:cNvPr>
          <p:cNvPicPr>
            <a:picLocks noChangeAspect="1"/>
          </p:cNvPicPr>
          <p:nvPr/>
        </p:nvPicPr>
        <p:blipFill rotWithShape="1">
          <a:blip r:embed="rId3"/>
          <a:srcRect l="17594" t="18039" r="71096" b="62668"/>
          <a:stretch/>
        </p:blipFill>
        <p:spPr>
          <a:xfrm>
            <a:off x="10892787" y="5392101"/>
            <a:ext cx="603681" cy="772357"/>
          </a:xfrm>
          <a:prstGeom prst="rect">
            <a:avLst/>
          </a:prstGeom>
        </p:spPr>
      </p:pic>
      <p:pic>
        <p:nvPicPr>
          <p:cNvPr id="18" name="Picture 17">
            <a:extLst>
              <a:ext uri="{FF2B5EF4-FFF2-40B4-BE49-F238E27FC236}">
                <a16:creationId xmlns:a16="http://schemas.microsoft.com/office/drawing/2014/main" id="{494F53A4-2BD7-4BD0-B7EE-56CE68B87C3B}"/>
              </a:ext>
            </a:extLst>
          </p:cNvPr>
          <p:cNvPicPr>
            <a:picLocks noChangeAspect="1"/>
          </p:cNvPicPr>
          <p:nvPr/>
        </p:nvPicPr>
        <p:blipFill rotWithShape="1">
          <a:blip r:embed="rId3"/>
          <a:srcRect l="27740" t="17372" r="62115" b="63556"/>
          <a:stretch/>
        </p:blipFill>
        <p:spPr>
          <a:xfrm>
            <a:off x="590956" y="5583385"/>
            <a:ext cx="541538" cy="763479"/>
          </a:xfrm>
          <a:prstGeom prst="rect">
            <a:avLst/>
          </a:prstGeom>
        </p:spPr>
      </p:pic>
      <p:pic>
        <p:nvPicPr>
          <p:cNvPr id="19" name="Picture 18">
            <a:extLst>
              <a:ext uri="{FF2B5EF4-FFF2-40B4-BE49-F238E27FC236}">
                <a16:creationId xmlns:a16="http://schemas.microsoft.com/office/drawing/2014/main" id="{4B3CF2F8-60DF-457B-916C-D7DDF5690BEB}"/>
              </a:ext>
            </a:extLst>
          </p:cNvPr>
          <p:cNvPicPr>
            <a:picLocks noChangeAspect="1"/>
          </p:cNvPicPr>
          <p:nvPr/>
        </p:nvPicPr>
        <p:blipFill rotWithShape="1">
          <a:blip r:embed="rId3"/>
          <a:srcRect l="37552" t="13825" r="51471" b="59120"/>
          <a:stretch/>
        </p:blipFill>
        <p:spPr>
          <a:xfrm>
            <a:off x="10608701" y="3429000"/>
            <a:ext cx="585927" cy="1083076"/>
          </a:xfrm>
          <a:prstGeom prst="rect">
            <a:avLst/>
          </a:prstGeom>
        </p:spPr>
      </p:pic>
    </p:spTree>
    <p:extLst>
      <p:ext uri="{BB962C8B-B14F-4D97-AF65-F5344CB8AC3E}">
        <p14:creationId xmlns:p14="http://schemas.microsoft.com/office/powerpoint/2010/main" val="1660273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28927EF-9ED9-4CC9-A9CB-BB74A61C9AE3}"/>
              </a:ext>
            </a:extLst>
          </p:cNvPr>
          <p:cNvSpPr txBox="1"/>
          <p:nvPr/>
        </p:nvSpPr>
        <p:spPr>
          <a:xfrm>
            <a:off x="97194" y="140936"/>
            <a:ext cx="10185018" cy="830997"/>
          </a:xfrm>
          <a:prstGeom prst="rect">
            <a:avLst/>
          </a:prstGeom>
          <a:noFill/>
        </p:spPr>
        <p:txBody>
          <a:bodyPr wrap="square" rtlCol="0">
            <a:spAutoFit/>
          </a:bodyPr>
          <a:lstStyle/>
          <a:p>
            <a:pPr algn="ctr"/>
            <a:r>
              <a:rPr lang="en-GB" sz="2400" dirty="0"/>
              <a:t>After listening to the song, can you complete the </a:t>
            </a:r>
            <a:r>
              <a:rPr lang="en-GB" sz="2400" b="1" dirty="0"/>
              <a:t>similes</a:t>
            </a:r>
            <a:r>
              <a:rPr lang="en-GB" sz="2400" dirty="0"/>
              <a:t> using the symbols below? Cut out the correct </a:t>
            </a:r>
            <a:r>
              <a:rPr lang="en-GB" sz="2400" b="1" dirty="0"/>
              <a:t>noun</a:t>
            </a:r>
            <a:r>
              <a:rPr lang="en-GB" sz="2400" dirty="0"/>
              <a:t> to complete the sentence.</a:t>
            </a:r>
          </a:p>
        </p:txBody>
      </p:sp>
      <p:sp>
        <p:nvSpPr>
          <p:cNvPr id="16" name="Rectangle 15">
            <a:extLst>
              <a:ext uri="{FF2B5EF4-FFF2-40B4-BE49-F238E27FC236}">
                <a16:creationId xmlns:a16="http://schemas.microsoft.com/office/drawing/2014/main" id="{E62805ED-B2B7-4B72-80B8-69ECC3B7748B}"/>
              </a:ext>
            </a:extLst>
          </p:cNvPr>
          <p:cNvSpPr/>
          <p:nvPr/>
        </p:nvSpPr>
        <p:spPr>
          <a:xfrm>
            <a:off x="953675" y="1583966"/>
            <a:ext cx="10284649" cy="3578584"/>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cxnSp>
        <p:nvCxnSpPr>
          <p:cNvPr id="17" name="Straight Connector 16">
            <a:extLst>
              <a:ext uri="{FF2B5EF4-FFF2-40B4-BE49-F238E27FC236}">
                <a16:creationId xmlns:a16="http://schemas.microsoft.com/office/drawing/2014/main" id="{681ED4A6-2763-4693-AD85-DAA619140CA6}"/>
              </a:ext>
            </a:extLst>
          </p:cNvPr>
          <p:cNvCxnSpPr/>
          <p:nvPr/>
        </p:nvCxnSpPr>
        <p:spPr>
          <a:xfrm flipV="1">
            <a:off x="1042338" y="4502849"/>
            <a:ext cx="10105609" cy="1571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827865E-9839-4E35-98CA-FDDDD4F458AD}"/>
              </a:ext>
            </a:extLst>
          </p:cNvPr>
          <p:cNvSpPr txBox="1"/>
          <p:nvPr/>
        </p:nvSpPr>
        <p:spPr>
          <a:xfrm>
            <a:off x="951961" y="2817117"/>
            <a:ext cx="10105609" cy="2862322"/>
          </a:xfrm>
          <a:prstGeom prst="rect">
            <a:avLst/>
          </a:prstGeom>
          <a:noFill/>
        </p:spPr>
        <p:txBody>
          <a:bodyPr wrap="square" rtlCol="0">
            <a:spAutoFit/>
          </a:bodyPr>
          <a:lstStyle/>
          <a:p>
            <a:pPr algn="ctr"/>
            <a:endParaRPr lang="en-GB" sz="3600" b="1" dirty="0">
              <a:latin typeface="Comic Sans MS" panose="030F0702030302020204" pitchFamily="66" charset="0"/>
            </a:endParaRPr>
          </a:p>
          <a:p>
            <a:endParaRPr lang="en-GB" sz="3600" dirty="0">
              <a:latin typeface="Comic Sans MS" panose="030F0702030302020204" pitchFamily="66" charset="0"/>
            </a:endParaRPr>
          </a:p>
          <a:p>
            <a:r>
              <a:rPr lang="en-GB" sz="3600" dirty="0">
                <a:latin typeface="Comic Sans MS" panose="030F0702030302020204" pitchFamily="66" charset="0"/>
              </a:rPr>
              <a:t>I              as              </a:t>
            </a:r>
            <a:r>
              <a:rPr lang="en-GB" sz="3600" dirty="0" err="1">
                <a:latin typeface="Comic Sans MS" panose="030F0702030302020204" pitchFamily="66" charset="0"/>
              </a:rPr>
              <a:t>as</a:t>
            </a:r>
            <a:r>
              <a:rPr lang="en-GB" sz="3600" dirty="0">
                <a:latin typeface="Comic Sans MS" panose="030F0702030302020204" pitchFamily="66" charset="0"/>
              </a:rPr>
              <a:t> a          .</a:t>
            </a:r>
          </a:p>
          <a:p>
            <a:pPr algn="ctr"/>
            <a:endParaRPr lang="en-GB" sz="3600" b="1" dirty="0">
              <a:latin typeface="Comic Sans MS" panose="030F0702030302020204" pitchFamily="66" charset="0"/>
            </a:endParaRPr>
          </a:p>
          <a:p>
            <a:pPr algn="ctr"/>
            <a:endParaRPr lang="en-GB" sz="3600" dirty="0">
              <a:latin typeface="Comic Sans MS" panose="030F0702030302020204" pitchFamily="66" charset="0"/>
            </a:endParaRPr>
          </a:p>
        </p:txBody>
      </p:sp>
      <p:pic>
        <p:nvPicPr>
          <p:cNvPr id="8" name="Picture 7">
            <a:extLst>
              <a:ext uri="{FF2B5EF4-FFF2-40B4-BE49-F238E27FC236}">
                <a16:creationId xmlns:a16="http://schemas.microsoft.com/office/drawing/2014/main" id="{B587478E-C040-4077-9CEA-75253F6D305A}"/>
              </a:ext>
            </a:extLst>
          </p:cNvPr>
          <p:cNvPicPr>
            <a:picLocks noChangeAspect="1"/>
          </p:cNvPicPr>
          <p:nvPr/>
        </p:nvPicPr>
        <p:blipFill>
          <a:blip r:embed="rId2"/>
          <a:stretch>
            <a:fillRect/>
          </a:stretch>
        </p:blipFill>
        <p:spPr>
          <a:xfrm>
            <a:off x="3388338" y="5416399"/>
            <a:ext cx="1114286" cy="1095238"/>
          </a:xfrm>
          <a:prstGeom prst="rect">
            <a:avLst/>
          </a:prstGeom>
        </p:spPr>
      </p:pic>
      <p:pic>
        <p:nvPicPr>
          <p:cNvPr id="3" name="Picture 2">
            <a:extLst>
              <a:ext uri="{FF2B5EF4-FFF2-40B4-BE49-F238E27FC236}">
                <a16:creationId xmlns:a16="http://schemas.microsoft.com/office/drawing/2014/main" id="{DBBB44CA-FE02-4478-BE9F-511E580EE343}"/>
              </a:ext>
            </a:extLst>
          </p:cNvPr>
          <p:cNvPicPr>
            <a:picLocks noChangeAspect="1"/>
          </p:cNvPicPr>
          <p:nvPr/>
        </p:nvPicPr>
        <p:blipFill>
          <a:blip r:embed="rId3"/>
          <a:stretch>
            <a:fillRect/>
          </a:stretch>
        </p:blipFill>
        <p:spPr>
          <a:xfrm>
            <a:off x="10572750" y="79262"/>
            <a:ext cx="1522056" cy="1153433"/>
          </a:xfrm>
          <a:prstGeom prst="rect">
            <a:avLst/>
          </a:prstGeom>
        </p:spPr>
      </p:pic>
      <p:pic>
        <p:nvPicPr>
          <p:cNvPr id="13" name="Picture 12">
            <a:extLst>
              <a:ext uri="{FF2B5EF4-FFF2-40B4-BE49-F238E27FC236}">
                <a16:creationId xmlns:a16="http://schemas.microsoft.com/office/drawing/2014/main" id="{804830B4-C07B-4771-9B16-7A800A674F66}"/>
              </a:ext>
            </a:extLst>
          </p:cNvPr>
          <p:cNvPicPr>
            <a:picLocks noChangeAspect="1"/>
          </p:cNvPicPr>
          <p:nvPr/>
        </p:nvPicPr>
        <p:blipFill>
          <a:blip r:embed="rId4"/>
          <a:stretch>
            <a:fillRect/>
          </a:stretch>
        </p:blipFill>
        <p:spPr>
          <a:xfrm>
            <a:off x="6939001" y="5416399"/>
            <a:ext cx="1114286" cy="1095238"/>
          </a:xfrm>
          <a:prstGeom prst="rect">
            <a:avLst/>
          </a:prstGeom>
        </p:spPr>
      </p:pic>
      <p:pic>
        <p:nvPicPr>
          <p:cNvPr id="19" name="Picture 18">
            <a:extLst>
              <a:ext uri="{FF2B5EF4-FFF2-40B4-BE49-F238E27FC236}">
                <a16:creationId xmlns:a16="http://schemas.microsoft.com/office/drawing/2014/main" id="{EF569589-4525-4FB9-8AD8-397001646A43}"/>
              </a:ext>
            </a:extLst>
          </p:cNvPr>
          <p:cNvPicPr>
            <a:picLocks noChangeAspect="1"/>
          </p:cNvPicPr>
          <p:nvPr/>
        </p:nvPicPr>
        <p:blipFill>
          <a:blip r:embed="rId5"/>
          <a:stretch>
            <a:fillRect/>
          </a:stretch>
        </p:blipFill>
        <p:spPr>
          <a:xfrm>
            <a:off x="5189703" y="5416399"/>
            <a:ext cx="1114286" cy="1095238"/>
          </a:xfrm>
          <a:prstGeom prst="rect">
            <a:avLst/>
          </a:prstGeom>
        </p:spPr>
      </p:pic>
      <p:pic>
        <p:nvPicPr>
          <p:cNvPr id="4" name="Picture 3">
            <a:extLst>
              <a:ext uri="{FF2B5EF4-FFF2-40B4-BE49-F238E27FC236}">
                <a16:creationId xmlns:a16="http://schemas.microsoft.com/office/drawing/2014/main" id="{4EF48B77-A816-4185-A050-C4ACFBAD7BEC}"/>
              </a:ext>
            </a:extLst>
          </p:cNvPr>
          <p:cNvPicPr>
            <a:picLocks noChangeAspect="1"/>
          </p:cNvPicPr>
          <p:nvPr/>
        </p:nvPicPr>
        <p:blipFill>
          <a:blip r:embed="rId6"/>
          <a:stretch>
            <a:fillRect/>
          </a:stretch>
        </p:blipFill>
        <p:spPr>
          <a:xfrm>
            <a:off x="1734054" y="3265059"/>
            <a:ext cx="1152381" cy="1190476"/>
          </a:xfrm>
          <a:prstGeom prst="rect">
            <a:avLst/>
          </a:prstGeom>
        </p:spPr>
      </p:pic>
      <p:pic>
        <p:nvPicPr>
          <p:cNvPr id="6" name="Picture 5">
            <a:extLst>
              <a:ext uri="{FF2B5EF4-FFF2-40B4-BE49-F238E27FC236}">
                <a16:creationId xmlns:a16="http://schemas.microsoft.com/office/drawing/2014/main" id="{B798792B-B4FA-4777-ADBB-13D41ADF9BD9}"/>
              </a:ext>
            </a:extLst>
          </p:cNvPr>
          <p:cNvPicPr>
            <a:picLocks noChangeAspect="1"/>
          </p:cNvPicPr>
          <p:nvPr/>
        </p:nvPicPr>
        <p:blipFill>
          <a:blip r:embed="rId7"/>
          <a:stretch>
            <a:fillRect/>
          </a:stretch>
        </p:blipFill>
        <p:spPr>
          <a:xfrm>
            <a:off x="4062235" y="3373258"/>
            <a:ext cx="1152381" cy="1076190"/>
          </a:xfrm>
          <a:prstGeom prst="rect">
            <a:avLst/>
          </a:prstGeom>
        </p:spPr>
      </p:pic>
    </p:spTree>
    <p:extLst>
      <p:ext uri="{BB962C8B-B14F-4D97-AF65-F5344CB8AC3E}">
        <p14:creationId xmlns:p14="http://schemas.microsoft.com/office/powerpoint/2010/main" val="2142225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417135" y="232276"/>
            <a:ext cx="7426334" cy="584775"/>
          </a:xfrm>
          <a:prstGeom prst="rect">
            <a:avLst/>
          </a:prstGeom>
          <a:noFill/>
        </p:spPr>
        <p:txBody>
          <a:bodyPr wrap="square" rtlCol="0">
            <a:spAutoFit/>
          </a:bodyPr>
          <a:lstStyle/>
          <a:p>
            <a:r>
              <a:rPr lang="en-GB" sz="3200" dirty="0"/>
              <a:t>Date</a:t>
            </a:r>
            <a:r>
              <a:rPr lang="en-GB" dirty="0"/>
              <a:t>:</a:t>
            </a:r>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49898" y="1502948"/>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49898" y="2670766"/>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61401" y="2866667"/>
            <a:ext cx="10429593" cy="707886"/>
          </a:xfrm>
          <a:prstGeom prst="rect">
            <a:avLst/>
          </a:prstGeom>
          <a:noFill/>
        </p:spPr>
        <p:txBody>
          <a:bodyPr wrap="square" rtlCol="0">
            <a:spAutoFit/>
          </a:bodyPr>
          <a:lstStyle/>
          <a:p>
            <a:r>
              <a:rPr lang="en-GB" sz="4000" dirty="0"/>
              <a:t>L.O.</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sp>
        <p:nvSpPr>
          <p:cNvPr id="4" name="TextBox 3">
            <a:extLst>
              <a:ext uri="{FF2B5EF4-FFF2-40B4-BE49-F238E27FC236}">
                <a16:creationId xmlns:a16="http://schemas.microsoft.com/office/drawing/2014/main" id="{C377E815-5016-40EE-B612-7CE9CFE7A56C}"/>
              </a:ext>
            </a:extLst>
          </p:cNvPr>
          <p:cNvSpPr txBox="1"/>
          <p:nvPr/>
        </p:nvSpPr>
        <p:spPr>
          <a:xfrm>
            <a:off x="1209675" y="266700"/>
            <a:ext cx="5000625" cy="370137"/>
          </a:xfrm>
          <a:prstGeom prst="rect">
            <a:avLst/>
          </a:prstGeom>
          <a:noFill/>
        </p:spPr>
        <p:txBody>
          <a:bodyPr wrap="square" lIns="91440" tIns="45720" rIns="91440" bIns="45720" rtlCol="0" anchor="t">
            <a:spAutoFit/>
          </a:bodyPr>
          <a:lstStyle/>
          <a:p>
            <a:r>
              <a:rPr lang="en-GB" dirty="0"/>
              <a:t>Wednesday 10th February 2021</a:t>
            </a:r>
          </a:p>
        </p:txBody>
      </p:sp>
      <p:sp>
        <p:nvSpPr>
          <p:cNvPr id="16" name="TextBox 15">
            <a:extLst>
              <a:ext uri="{FF2B5EF4-FFF2-40B4-BE49-F238E27FC236}">
                <a16:creationId xmlns:a16="http://schemas.microsoft.com/office/drawing/2014/main" id="{17CF828B-2A02-489B-9A18-48D301FD6EDF}"/>
              </a:ext>
            </a:extLst>
          </p:cNvPr>
          <p:cNvSpPr txBox="1"/>
          <p:nvPr/>
        </p:nvSpPr>
        <p:spPr>
          <a:xfrm>
            <a:off x="1659560" y="3108867"/>
            <a:ext cx="7259053" cy="369332"/>
          </a:xfrm>
          <a:prstGeom prst="rect">
            <a:avLst/>
          </a:prstGeom>
          <a:noFill/>
        </p:spPr>
        <p:txBody>
          <a:bodyPr wrap="square" rtlCol="0">
            <a:spAutoFit/>
          </a:bodyPr>
          <a:lstStyle/>
          <a:p>
            <a:r>
              <a:rPr lang="en-GB" dirty="0"/>
              <a:t>To be able to make new similes.</a:t>
            </a:r>
          </a:p>
        </p:txBody>
      </p:sp>
      <p:pic>
        <p:nvPicPr>
          <p:cNvPr id="15" name="Picture 14"/>
          <p:cNvPicPr/>
          <p:nvPr/>
        </p:nvPicPr>
        <p:blipFill>
          <a:blip r:embed="rId5" cstate="print">
            <a:extLst>
              <a:ext uri="{28A0092B-C50C-407E-A947-70E740481C1C}">
                <a14:useLocalDpi xmlns:a14="http://schemas.microsoft.com/office/drawing/2010/main" val="0"/>
              </a:ext>
            </a:extLst>
          </a:blip>
          <a:stretch>
            <a:fillRect/>
          </a:stretch>
        </p:blipFill>
        <p:spPr>
          <a:xfrm>
            <a:off x="10894879" y="154849"/>
            <a:ext cx="1131570" cy="1131570"/>
          </a:xfrm>
          <a:prstGeom prst="rect">
            <a:avLst/>
          </a:prstGeom>
        </p:spPr>
      </p:pic>
    </p:spTree>
    <p:extLst>
      <p:ext uri="{BB962C8B-B14F-4D97-AF65-F5344CB8AC3E}">
        <p14:creationId xmlns:p14="http://schemas.microsoft.com/office/powerpoint/2010/main" val="3732706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28927EF-9ED9-4CC9-A9CB-BB74A61C9AE3}"/>
              </a:ext>
            </a:extLst>
          </p:cNvPr>
          <p:cNvSpPr txBox="1"/>
          <p:nvPr/>
        </p:nvSpPr>
        <p:spPr>
          <a:xfrm>
            <a:off x="97194" y="140936"/>
            <a:ext cx="10185018" cy="1200329"/>
          </a:xfrm>
          <a:prstGeom prst="rect">
            <a:avLst/>
          </a:prstGeom>
          <a:noFill/>
        </p:spPr>
        <p:txBody>
          <a:bodyPr wrap="square" rtlCol="0">
            <a:spAutoFit/>
          </a:bodyPr>
          <a:lstStyle/>
          <a:p>
            <a:pPr algn="ctr"/>
            <a:r>
              <a:rPr lang="en-GB" sz="2400" dirty="0"/>
              <a:t>Last lesson we started to explore </a:t>
            </a:r>
            <a:r>
              <a:rPr lang="en-GB" sz="2400" b="1" dirty="0"/>
              <a:t>similes</a:t>
            </a:r>
            <a:r>
              <a:rPr lang="en-GB" sz="2400" dirty="0"/>
              <a:t> and completed some too. This lesson we are going to make our own. But first, let’s practice matching </a:t>
            </a:r>
            <a:r>
              <a:rPr lang="en-GB" sz="2400" b="1" dirty="0"/>
              <a:t>adjectives</a:t>
            </a:r>
            <a:r>
              <a:rPr lang="en-GB" sz="2400" dirty="0"/>
              <a:t> (describing words) to </a:t>
            </a:r>
            <a:r>
              <a:rPr lang="en-GB" sz="2400" b="1" dirty="0"/>
              <a:t>nouns </a:t>
            </a:r>
            <a:r>
              <a:rPr lang="en-GB" sz="2400" dirty="0"/>
              <a:t>(object or living thing) to make some </a:t>
            </a:r>
            <a:r>
              <a:rPr lang="en-GB" sz="2400" b="1" dirty="0"/>
              <a:t>similes</a:t>
            </a:r>
            <a:r>
              <a:rPr lang="en-GB" sz="2400" dirty="0"/>
              <a:t>.</a:t>
            </a:r>
          </a:p>
        </p:txBody>
      </p:sp>
      <p:pic>
        <p:nvPicPr>
          <p:cNvPr id="15" name="Picture 14">
            <a:extLst>
              <a:ext uri="{FF2B5EF4-FFF2-40B4-BE49-F238E27FC236}">
                <a16:creationId xmlns:a16="http://schemas.microsoft.com/office/drawing/2014/main" id="{94835818-8D7B-4528-9613-1ECE3E699E89}"/>
              </a:ext>
            </a:extLst>
          </p:cNvPr>
          <p:cNvPicPr>
            <a:picLocks noChangeAspect="1"/>
          </p:cNvPicPr>
          <p:nvPr/>
        </p:nvPicPr>
        <p:blipFill>
          <a:blip r:embed="rId2"/>
          <a:stretch>
            <a:fillRect/>
          </a:stretch>
        </p:blipFill>
        <p:spPr>
          <a:xfrm>
            <a:off x="2076542" y="1598503"/>
            <a:ext cx="1552381" cy="1066667"/>
          </a:xfrm>
          <a:prstGeom prst="rect">
            <a:avLst/>
          </a:prstGeom>
        </p:spPr>
      </p:pic>
      <p:pic>
        <p:nvPicPr>
          <p:cNvPr id="22" name="Picture 21">
            <a:extLst>
              <a:ext uri="{FF2B5EF4-FFF2-40B4-BE49-F238E27FC236}">
                <a16:creationId xmlns:a16="http://schemas.microsoft.com/office/drawing/2014/main" id="{7D7B8A88-FAAB-495A-9F9F-96C469D45AE4}"/>
              </a:ext>
            </a:extLst>
          </p:cNvPr>
          <p:cNvPicPr>
            <a:picLocks noChangeAspect="1"/>
          </p:cNvPicPr>
          <p:nvPr/>
        </p:nvPicPr>
        <p:blipFill>
          <a:blip r:embed="rId3"/>
          <a:stretch>
            <a:fillRect/>
          </a:stretch>
        </p:blipFill>
        <p:spPr>
          <a:xfrm>
            <a:off x="6384750" y="2810395"/>
            <a:ext cx="1063800" cy="1045615"/>
          </a:xfrm>
          <a:prstGeom prst="rect">
            <a:avLst/>
          </a:prstGeom>
        </p:spPr>
      </p:pic>
      <p:pic>
        <p:nvPicPr>
          <p:cNvPr id="24" name="Picture 23">
            <a:extLst>
              <a:ext uri="{FF2B5EF4-FFF2-40B4-BE49-F238E27FC236}">
                <a16:creationId xmlns:a16="http://schemas.microsoft.com/office/drawing/2014/main" id="{C551910C-8A51-40DF-8B58-126EED3B8BD2}"/>
              </a:ext>
            </a:extLst>
          </p:cNvPr>
          <p:cNvPicPr>
            <a:picLocks noChangeAspect="1"/>
          </p:cNvPicPr>
          <p:nvPr/>
        </p:nvPicPr>
        <p:blipFill>
          <a:blip r:embed="rId4"/>
          <a:stretch>
            <a:fillRect/>
          </a:stretch>
        </p:blipFill>
        <p:spPr>
          <a:xfrm>
            <a:off x="2043209" y="2800645"/>
            <a:ext cx="1742857" cy="1009524"/>
          </a:xfrm>
          <a:prstGeom prst="rect">
            <a:avLst/>
          </a:prstGeom>
        </p:spPr>
      </p:pic>
      <p:pic>
        <p:nvPicPr>
          <p:cNvPr id="26" name="Picture 25">
            <a:extLst>
              <a:ext uri="{FF2B5EF4-FFF2-40B4-BE49-F238E27FC236}">
                <a16:creationId xmlns:a16="http://schemas.microsoft.com/office/drawing/2014/main" id="{FF167B43-944E-4A2F-A5D4-691B8F4DA4C7}"/>
              </a:ext>
            </a:extLst>
          </p:cNvPr>
          <p:cNvPicPr>
            <a:picLocks noChangeAspect="1"/>
          </p:cNvPicPr>
          <p:nvPr/>
        </p:nvPicPr>
        <p:blipFill>
          <a:blip r:embed="rId5"/>
          <a:stretch>
            <a:fillRect/>
          </a:stretch>
        </p:blipFill>
        <p:spPr>
          <a:xfrm>
            <a:off x="2043209" y="4010317"/>
            <a:ext cx="1619048" cy="1009524"/>
          </a:xfrm>
          <a:prstGeom prst="rect">
            <a:avLst/>
          </a:prstGeom>
        </p:spPr>
      </p:pic>
      <p:pic>
        <p:nvPicPr>
          <p:cNvPr id="28" name="Picture 27">
            <a:extLst>
              <a:ext uri="{FF2B5EF4-FFF2-40B4-BE49-F238E27FC236}">
                <a16:creationId xmlns:a16="http://schemas.microsoft.com/office/drawing/2014/main" id="{21327028-96DA-400C-81C6-AE08E33260E9}"/>
              </a:ext>
            </a:extLst>
          </p:cNvPr>
          <p:cNvPicPr>
            <a:picLocks noChangeAspect="1"/>
          </p:cNvPicPr>
          <p:nvPr/>
        </p:nvPicPr>
        <p:blipFill>
          <a:blip r:embed="rId6"/>
          <a:stretch>
            <a:fillRect/>
          </a:stretch>
        </p:blipFill>
        <p:spPr>
          <a:xfrm>
            <a:off x="2043209" y="5219989"/>
            <a:ext cx="2000000" cy="1019048"/>
          </a:xfrm>
          <a:prstGeom prst="rect">
            <a:avLst/>
          </a:prstGeom>
        </p:spPr>
      </p:pic>
      <p:pic>
        <p:nvPicPr>
          <p:cNvPr id="30" name="Picture 29">
            <a:extLst>
              <a:ext uri="{FF2B5EF4-FFF2-40B4-BE49-F238E27FC236}">
                <a16:creationId xmlns:a16="http://schemas.microsoft.com/office/drawing/2014/main" id="{DFE62C8D-B519-4BBF-A880-C7950A565281}"/>
              </a:ext>
            </a:extLst>
          </p:cNvPr>
          <p:cNvPicPr>
            <a:picLocks noChangeAspect="1"/>
          </p:cNvPicPr>
          <p:nvPr/>
        </p:nvPicPr>
        <p:blipFill>
          <a:blip r:embed="rId7"/>
          <a:stretch>
            <a:fillRect/>
          </a:stretch>
        </p:blipFill>
        <p:spPr>
          <a:xfrm>
            <a:off x="6359507" y="4026150"/>
            <a:ext cx="1114286" cy="1095238"/>
          </a:xfrm>
          <a:prstGeom prst="rect">
            <a:avLst/>
          </a:prstGeom>
        </p:spPr>
      </p:pic>
      <p:pic>
        <p:nvPicPr>
          <p:cNvPr id="32" name="Picture 31">
            <a:extLst>
              <a:ext uri="{FF2B5EF4-FFF2-40B4-BE49-F238E27FC236}">
                <a16:creationId xmlns:a16="http://schemas.microsoft.com/office/drawing/2014/main" id="{7B8988B0-4147-48C7-A894-E420B9A245E5}"/>
              </a:ext>
            </a:extLst>
          </p:cNvPr>
          <p:cNvPicPr>
            <a:picLocks noChangeAspect="1"/>
          </p:cNvPicPr>
          <p:nvPr/>
        </p:nvPicPr>
        <p:blipFill>
          <a:blip r:embed="rId8"/>
          <a:stretch>
            <a:fillRect/>
          </a:stretch>
        </p:blipFill>
        <p:spPr>
          <a:xfrm>
            <a:off x="6334264" y="5225243"/>
            <a:ext cx="1114286" cy="1095238"/>
          </a:xfrm>
          <a:prstGeom prst="rect">
            <a:avLst/>
          </a:prstGeom>
        </p:spPr>
      </p:pic>
      <p:pic>
        <p:nvPicPr>
          <p:cNvPr id="34" name="Picture 33">
            <a:extLst>
              <a:ext uri="{FF2B5EF4-FFF2-40B4-BE49-F238E27FC236}">
                <a16:creationId xmlns:a16="http://schemas.microsoft.com/office/drawing/2014/main" id="{1B4802BD-9D56-44B8-A325-CA9D0C4DD1B8}"/>
              </a:ext>
            </a:extLst>
          </p:cNvPr>
          <p:cNvPicPr>
            <a:picLocks noChangeAspect="1"/>
          </p:cNvPicPr>
          <p:nvPr/>
        </p:nvPicPr>
        <p:blipFill>
          <a:blip r:embed="rId9"/>
          <a:stretch>
            <a:fillRect/>
          </a:stretch>
        </p:blipFill>
        <p:spPr>
          <a:xfrm>
            <a:off x="6359507" y="1601552"/>
            <a:ext cx="1114286" cy="1095238"/>
          </a:xfrm>
          <a:prstGeom prst="rect">
            <a:avLst/>
          </a:prstGeom>
        </p:spPr>
      </p:pic>
      <p:cxnSp>
        <p:nvCxnSpPr>
          <p:cNvPr id="36" name="Straight Arrow Connector 35">
            <a:extLst>
              <a:ext uri="{FF2B5EF4-FFF2-40B4-BE49-F238E27FC236}">
                <a16:creationId xmlns:a16="http://schemas.microsoft.com/office/drawing/2014/main" id="{2846F867-3704-4BE7-923E-4CA6422CB105}"/>
              </a:ext>
            </a:extLst>
          </p:cNvPr>
          <p:cNvCxnSpPr>
            <a:stCxn id="15" idx="3"/>
          </p:cNvCxnSpPr>
          <p:nvPr/>
        </p:nvCxnSpPr>
        <p:spPr>
          <a:xfrm>
            <a:off x="3628923" y="2131837"/>
            <a:ext cx="2705341" cy="1195563"/>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cxnSp>
        <p:nvCxnSpPr>
          <p:cNvPr id="37" name="Straight Arrow Connector 36">
            <a:extLst>
              <a:ext uri="{FF2B5EF4-FFF2-40B4-BE49-F238E27FC236}">
                <a16:creationId xmlns:a16="http://schemas.microsoft.com/office/drawing/2014/main" id="{F26A2215-AC8C-4489-AE2C-CD0807355D31}"/>
              </a:ext>
            </a:extLst>
          </p:cNvPr>
          <p:cNvCxnSpPr>
            <a:cxnSpLocks/>
          </p:cNvCxnSpPr>
          <p:nvPr/>
        </p:nvCxnSpPr>
        <p:spPr>
          <a:xfrm>
            <a:off x="3628923" y="3429000"/>
            <a:ext cx="2632018" cy="2273758"/>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cxnSp>
        <p:nvCxnSpPr>
          <p:cNvPr id="39" name="Straight Arrow Connector 38">
            <a:extLst>
              <a:ext uri="{FF2B5EF4-FFF2-40B4-BE49-F238E27FC236}">
                <a16:creationId xmlns:a16="http://schemas.microsoft.com/office/drawing/2014/main" id="{5349251F-21C5-4033-B403-65A01CE13C33}"/>
              </a:ext>
            </a:extLst>
          </p:cNvPr>
          <p:cNvCxnSpPr>
            <a:cxnSpLocks/>
          </p:cNvCxnSpPr>
          <p:nvPr/>
        </p:nvCxnSpPr>
        <p:spPr>
          <a:xfrm flipV="1">
            <a:off x="3641544" y="2267902"/>
            <a:ext cx="2729381" cy="2319144"/>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cxnSp>
        <p:nvCxnSpPr>
          <p:cNvPr id="41" name="Straight Arrow Connector 40">
            <a:extLst>
              <a:ext uri="{FF2B5EF4-FFF2-40B4-BE49-F238E27FC236}">
                <a16:creationId xmlns:a16="http://schemas.microsoft.com/office/drawing/2014/main" id="{26D45987-8095-4CD9-A52C-60BDB1775579}"/>
              </a:ext>
            </a:extLst>
          </p:cNvPr>
          <p:cNvCxnSpPr>
            <a:cxnSpLocks/>
            <a:endCxn id="30" idx="1"/>
          </p:cNvCxnSpPr>
          <p:nvPr/>
        </p:nvCxnSpPr>
        <p:spPr>
          <a:xfrm flipV="1">
            <a:off x="3837032" y="4573769"/>
            <a:ext cx="2522475" cy="1199094"/>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pic>
        <p:nvPicPr>
          <p:cNvPr id="16" name="Picture 15">
            <a:extLst>
              <a:ext uri="{FF2B5EF4-FFF2-40B4-BE49-F238E27FC236}">
                <a16:creationId xmlns:a16="http://schemas.microsoft.com/office/drawing/2014/main" id="{161CE168-E96D-45A3-8774-6A3501646C28}"/>
              </a:ext>
            </a:extLst>
          </p:cNvPr>
          <p:cNvPicPr>
            <a:picLocks noChangeAspect="1"/>
          </p:cNvPicPr>
          <p:nvPr/>
        </p:nvPicPr>
        <p:blipFill>
          <a:blip r:embed="rId10"/>
          <a:stretch>
            <a:fillRect/>
          </a:stretch>
        </p:blipFill>
        <p:spPr>
          <a:xfrm>
            <a:off x="10296332" y="140936"/>
            <a:ext cx="1798474" cy="1373638"/>
          </a:xfrm>
          <a:prstGeom prst="rect">
            <a:avLst/>
          </a:prstGeom>
        </p:spPr>
      </p:pic>
    </p:spTree>
    <p:extLst>
      <p:ext uri="{BB962C8B-B14F-4D97-AF65-F5344CB8AC3E}">
        <p14:creationId xmlns:p14="http://schemas.microsoft.com/office/powerpoint/2010/main" val="303423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28927EF-9ED9-4CC9-A9CB-BB74A61C9AE3}"/>
              </a:ext>
            </a:extLst>
          </p:cNvPr>
          <p:cNvSpPr txBox="1"/>
          <p:nvPr/>
        </p:nvSpPr>
        <p:spPr>
          <a:xfrm>
            <a:off x="97194" y="140936"/>
            <a:ext cx="10185018" cy="830997"/>
          </a:xfrm>
          <a:prstGeom prst="rect">
            <a:avLst/>
          </a:prstGeom>
          <a:noFill/>
        </p:spPr>
        <p:txBody>
          <a:bodyPr wrap="square" rtlCol="0">
            <a:spAutoFit/>
          </a:bodyPr>
          <a:lstStyle/>
          <a:p>
            <a:pPr algn="ctr"/>
            <a:r>
              <a:rPr lang="en-GB" sz="2400" dirty="0"/>
              <a:t>Draw a line between the </a:t>
            </a:r>
            <a:r>
              <a:rPr lang="en-GB" sz="2400" b="1" dirty="0"/>
              <a:t>adjectives</a:t>
            </a:r>
            <a:r>
              <a:rPr lang="en-GB" sz="2400" dirty="0"/>
              <a:t> (describing words) to </a:t>
            </a:r>
            <a:r>
              <a:rPr lang="en-GB" sz="2400" b="1" dirty="0"/>
              <a:t>nouns </a:t>
            </a:r>
            <a:r>
              <a:rPr lang="en-GB" sz="2400" dirty="0"/>
              <a:t>(object or living thing) to make some </a:t>
            </a:r>
            <a:r>
              <a:rPr lang="en-GB" sz="2400" b="1" dirty="0"/>
              <a:t>similes</a:t>
            </a:r>
            <a:r>
              <a:rPr lang="en-GB" sz="2400" dirty="0"/>
              <a:t>.</a:t>
            </a:r>
          </a:p>
        </p:txBody>
      </p:sp>
      <p:pic>
        <p:nvPicPr>
          <p:cNvPr id="15" name="Picture 14">
            <a:extLst>
              <a:ext uri="{FF2B5EF4-FFF2-40B4-BE49-F238E27FC236}">
                <a16:creationId xmlns:a16="http://schemas.microsoft.com/office/drawing/2014/main" id="{94835818-8D7B-4528-9613-1ECE3E699E89}"/>
              </a:ext>
            </a:extLst>
          </p:cNvPr>
          <p:cNvPicPr>
            <a:picLocks noChangeAspect="1"/>
          </p:cNvPicPr>
          <p:nvPr/>
        </p:nvPicPr>
        <p:blipFill>
          <a:blip r:embed="rId2"/>
          <a:stretch>
            <a:fillRect/>
          </a:stretch>
        </p:blipFill>
        <p:spPr>
          <a:xfrm>
            <a:off x="2043209" y="1562402"/>
            <a:ext cx="1552381" cy="1066667"/>
          </a:xfrm>
          <a:prstGeom prst="rect">
            <a:avLst/>
          </a:prstGeom>
        </p:spPr>
      </p:pic>
      <p:pic>
        <p:nvPicPr>
          <p:cNvPr id="44" name="Picture 43">
            <a:extLst>
              <a:ext uri="{FF2B5EF4-FFF2-40B4-BE49-F238E27FC236}">
                <a16:creationId xmlns:a16="http://schemas.microsoft.com/office/drawing/2014/main" id="{11CCE4D9-9AED-4D0A-801F-F1B55E5C02BA}"/>
              </a:ext>
            </a:extLst>
          </p:cNvPr>
          <p:cNvPicPr>
            <a:picLocks noChangeAspect="1"/>
          </p:cNvPicPr>
          <p:nvPr/>
        </p:nvPicPr>
        <p:blipFill>
          <a:blip r:embed="rId3"/>
          <a:stretch>
            <a:fillRect/>
          </a:stretch>
        </p:blipFill>
        <p:spPr>
          <a:xfrm>
            <a:off x="6359507" y="4031539"/>
            <a:ext cx="1114286" cy="1095238"/>
          </a:xfrm>
          <a:prstGeom prst="rect">
            <a:avLst/>
          </a:prstGeom>
        </p:spPr>
      </p:pic>
      <p:pic>
        <p:nvPicPr>
          <p:cNvPr id="46" name="Picture 45">
            <a:extLst>
              <a:ext uri="{FF2B5EF4-FFF2-40B4-BE49-F238E27FC236}">
                <a16:creationId xmlns:a16="http://schemas.microsoft.com/office/drawing/2014/main" id="{7FBF0298-7C97-4AB3-9F7C-D318E7C962C0}"/>
              </a:ext>
            </a:extLst>
          </p:cNvPr>
          <p:cNvPicPr>
            <a:picLocks noChangeAspect="1"/>
          </p:cNvPicPr>
          <p:nvPr/>
        </p:nvPicPr>
        <p:blipFill>
          <a:blip r:embed="rId4"/>
          <a:stretch>
            <a:fillRect/>
          </a:stretch>
        </p:blipFill>
        <p:spPr>
          <a:xfrm>
            <a:off x="2105113" y="5219989"/>
            <a:ext cx="2000000" cy="1019048"/>
          </a:xfrm>
          <a:prstGeom prst="rect">
            <a:avLst/>
          </a:prstGeom>
        </p:spPr>
      </p:pic>
      <p:pic>
        <p:nvPicPr>
          <p:cNvPr id="48" name="Picture 47">
            <a:extLst>
              <a:ext uri="{FF2B5EF4-FFF2-40B4-BE49-F238E27FC236}">
                <a16:creationId xmlns:a16="http://schemas.microsoft.com/office/drawing/2014/main" id="{F7FC2B4B-06B1-4ADD-B89F-4A5042693587}"/>
              </a:ext>
            </a:extLst>
          </p:cNvPr>
          <p:cNvPicPr>
            <a:picLocks noChangeAspect="1"/>
          </p:cNvPicPr>
          <p:nvPr/>
        </p:nvPicPr>
        <p:blipFill>
          <a:blip r:embed="rId5"/>
          <a:stretch>
            <a:fillRect/>
          </a:stretch>
        </p:blipFill>
        <p:spPr>
          <a:xfrm>
            <a:off x="6359507" y="2837836"/>
            <a:ext cx="1114286" cy="1095238"/>
          </a:xfrm>
          <a:prstGeom prst="rect">
            <a:avLst/>
          </a:prstGeom>
        </p:spPr>
      </p:pic>
      <p:pic>
        <p:nvPicPr>
          <p:cNvPr id="50" name="Picture 49">
            <a:extLst>
              <a:ext uri="{FF2B5EF4-FFF2-40B4-BE49-F238E27FC236}">
                <a16:creationId xmlns:a16="http://schemas.microsoft.com/office/drawing/2014/main" id="{C1F89C82-FD4A-4338-8BD9-9BBDC4B8AFFF}"/>
              </a:ext>
            </a:extLst>
          </p:cNvPr>
          <p:cNvPicPr>
            <a:picLocks noChangeAspect="1"/>
          </p:cNvPicPr>
          <p:nvPr/>
        </p:nvPicPr>
        <p:blipFill>
          <a:blip r:embed="rId6"/>
          <a:stretch>
            <a:fillRect/>
          </a:stretch>
        </p:blipFill>
        <p:spPr>
          <a:xfrm>
            <a:off x="2095590" y="2786359"/>
            <a:ext cx="1628571" cy="1066667"/>
          </a:xfrm>
          <a:prstGeom prst="rect">
            <a:avLst/>
          </a:prstGeom>
        </p:spPr>
      </p:pic>
      <p:pic>
        <p:nvPicPr>
          <p:cNvPr id="52" name="Picture 51">
            <a:extLst>
              <a:ext uri="{FF2B5EF4-FFF2-40B4-BE49-F238E27FC236}">
                <a16:creationId xmlns:a16="http://schemas.microsoft.com/office/drawing/2014/main" id="{6762CDCB-DEC7-47B0-8BDF-174A590BA9C5}"/>
              </a:ext>
            </a:extLst>
          </p:cNvPr>
          <p:cNvPicPr>
            <a:picLocks noChangeAspect="1"/>
          </p:cNvPicPr>
          <p:nvPr/>
        </p:nvPicPr>
        <p:blipFill>
          <a:blip r:embed="rId7"/>
          <a:stretch>
            <a:fillRect/>
          </a:stretch>
        </p:blipFill>
        <p:spPr>
          <a:xfrm>
            <a:off x="6334264" y="1562402"/>
            <a:ext cx="1114286" cy="1095238"/>
          </a:xfrm>
          <a:prstGeom prst="rect">
            <a:avLst/>
          </a:prstGeom>
        </p:spPr>
      </p:pic>
      <p:pic>
        <p:nvPicPr>
          <p:cNvPr id="54" name="Picture 53">
            <a:extLst>
              <a:ext uri="{FF2B5EF4-FFF2-40B4-BE49-F238E27FC236}">
                <a16:creationId xmlns:a16="http://schemas.microsoft.com/office/drawing/2014/main" id="{F6521B02-C756-4864-B0B6-E4BB167FA41F}"/>
              </a:ext>
            </a:extLst>
          </p:cNvPr>
          <p:cNvPicPr>
            <a:picLocks noChangeAspect="1"/>
          </p:cNvPicPr>
          <p:nvPr/>
        </p:nvPicPr>
        <p:blipFill>
          <a:blip r:embed="rId8"/>
          <a:stretch>
            <a:fillRect/>
          </a:stretch>
        </p:blipFill>
        <p:spPr>
          <a:xfrm>
            <a:off x="2095590" y="4018295"/>
            <a:ext cx="2285714" cy="1028571"/>
          </a:xfrm>
          <a:prstGeom prst="rect">
            <a:avLst/>
          </a:prstGeom>
        </p:spPr>
      </p:pic>
      <p:pic>
        <p:nvPicPr>
          <p:cNvPr id="56" name="Picture 55">
            <a:extLst>
              <a:ext uri="{FF2B5EF4-FFF2-40B4-BE49-F238E27FC236}">
                <a16:creationId xmlns:a16="http://schemas.microsoft.com/office/drawing/2014/main" id="{D1A4C0D5-6141-4428-A6B0-413352A906D5}"/>
              </a:ext>
            </a:extLst>
          </p:cNvPr>
          <p:cNvPicPr>
            <a:picLocks noChangeAspect="1"/>
          </p:cNvPicPr>
          <p:nvPr/>
        </p:nvPicPr>
        <p:blipFill>
          <a:blip r:embed="rId9"/>
          <a:stretch>
            <a:fillRect/>
          </a:stretch>
        </p:blipFill>
        <p:spPr>
          <a:xfrm>
            <a:off x="6334264" y="5317072"/>
            <a:ext cx="1114286" cy="1000000"/>
          </a:xfrm>
          <a:prstGeom prst="rect">
            <a:avLst/>
          </a:prstGeom>
        </p:spPr>
      </p:pic>
      <p:pic>
        <p:nvPicPr>
          <p:cNvPr id="57" name="Picture 56">
            <a:extLst>
              <a:ext uri="{FF2B5EF4-FFF2-40B4-BE49-F238E27FC236}">
                <a16:creationId xmlns:a16="http://schemas.microsoft.com/office/drawing/2014/main" id="{B2BC3A38-9DC4-4F0D-B49F-63D2E82005B4}"/>
              </a:ext>
            </a:extLst>
          </p:cNvPr>
          <p:cNvPicPr>
            <a:picLocks noChangeAspect="1"/>
          </p:cNvPicPr>
          <p:nvPr/>
        </p:nvPicPr>
        <p:blipFill>
          <a:blip r:embed="rId10"/>
          <a:stretch>
            <a:fillRect/>
          </a:stretch>
        </p:blipFill>
        <p:spPr>
          <a:xfrm>
            <a:off x="10572750" y="79262"/>
            <a:ext cx="1522056" cy="1153433"/>
          </a:xfrm>
          <a:prstGeom prst="rect">
            <a:avLst/>
          </a:prstGeom>
        </p:spPr>
      </p:pic>
    </p:spTree>
    <p:extLst>
      <p:ext uri="{BB962C8B-B14F-4D97-AF65-F5344CB8AC3E}">
        <p14:creationId xmlns:p14="http://schemas.microsoft.com/office/powerpoint/2010/main" val="2354853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28927EF-9ED9-4CC9-A9CB-BB74A61C9AE3}"/>
              </a:ext>
            </a:extLst>
          </p:cNvPr>
          <p:cNvSpPr txBox="1"/>
          <p:nvPr/>
        </p:nvSpPr>
        <p:spPr>
          <a:xfrm>
            <a:off x="97194" y="28432"/>
            <a:ext cx="10185018" cy="1200329"/>
          </a:xfrm>
          <a:prstGeom prst="rect">
            <a:avLst/>
          </a:prstGeom>
          <a:noFill/>
        </p:spPr>
        <p:txBody>
          <a:bodyPr wrap="square" rtlCol="0">
            <a:spAutoFit/>
          </a:bodyPr>
          <a:lstStyle/>
          <a:p>
            <a:pPr algn="ctr"/>
            <a:r>
              <a:rPr lang="en-GB" sz="2400" dirty="0"/>
              <a:t>Now that we have reminded ourselves of what </a:t>
            </a:r>
            <a:r>
              <a:rPr lang="en-GB" sz="2400" b="1" dirty="0"/>
              <a:t>similes</a:t>
            </a:r>
            <a:r>
              <a:rPr lang="en-GB" sz="2400" dirty="0"/>
              <a:t> are, I’m going to make a </a:t>
            </a:r>
            <a:r>
              <a:rPr lang="en-GB" sz="2400" b="1" dirty="0"/>
              <a:t>simile </a:t>
            </a:r>
            <a:r>
              <a:rPr lang="en-GB" sz="2400" dirty="0"/>
              <a:t>of my own!</a:t>
            </a:r>
            <a:r>
              <a:rPr lang="en-GB" sz="2400" b="1" dirty="0"/>
              <a:t> </a:t>
            </a:r>
            <a:r>
              <a:rPr lang="en-GB" sz="2400" dirty="0"/>
              <a:t>I am going to use the symbols underneath to help to give me some ideas.</a:t>
            </a:r>
          </a:p>
        </p:txBody>
      </p:sp>
      <p:sp>
        <p:nvSpPr>
          <p:cNvPr id="16" name="Rectangle 15">
            <a:extLst>
              <a:ext uri="{FF2B5EF4-FFF2-40B4-BE49-F238E27FC236}">
                <a16:creationId xmlns:a16="http://schemas.microsoft.com/office/drawing/2014/main" id="{E62805ED-B2B7-4B72-80B8-69ECC3B7748B}"/>
              </a:ext>
            </a:extLst>
          </p:cNvPr>
          <p:cNvSpPr/>
          <p:nvPr/>
        </p:nvSpPr>
        <p:spPr>
          <a:xfrm>
            <a:off x="863298" y="1740991"/>
            <a:ext cx="10284649" cy="202213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cxnSp>
        <p:nvCxnSpPr>
          <p:cNvPr id="17" name="Straight Connector 16">
            <a:extLst>
              <a:ext uri="{FF2B5EF4-FFF2-40B4-BE49-F238E27FC236}">
                <a16:creationId xmlns:a16="http://schemas.microsoft.com/office/drawing/2014/main" id="{681ED4A6-2763-4693-AD85-DAA619140CA6}"/>
              </a:ext>
            </a:extLst>
          </p:cNvPr>
          <p:cNvCxnSpPr/>
          <p:nvPr/>
        </p:nvCxnSpPr>
        <p:spPr>
          <a:xfrm flipV="1">
            <a:off x="952817" y="3328289"/>
            <a:ext cx="10105609" cy="1571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827865E-9839-4E35-98CA-FDDDD4F458AD}"/>
              </a:ext>
            </a:extLst>
          </p:cNvPr>
          <p:cNvSpPr txBox="1"/>
          <p:nvPr/>
        </p:nvSpPr>
        <p:spPr>
          <a:xfrm>
            <a:off x="1042338" y="1640527"/>
            <a:ext cx="10105609" cy="2308324"/>
          </a:xfrm>
          <a:prstGeom prst="rect">
            <a:avLst/>
          </a:prstGeom>
          <a:noFill/>
        </p:spPr>
        <p:txBody>
          <a:bodyPr wrap="square" rtlCol="0">
            <a:spAutoFit/>
          </a:bodyPr>
          <a:lstStyle/>
          <a:p>
            <a:pPr algn="ctr"/>
            <a:endParaRPr lang="en-GB" sz="3600" b="1" dirty="0">
              <a:latin typeface="Comic Sans MS" panose="030F0702030302020204" pitchFamily="66" charset="0"/>
            </a:endParaRPr>
          </a:p>
          <a:p>
            <a:endParaRPr lang="en-GB" sz="3600" dirty="0">
              <a:latin typeface="Comic Sans MS" panose="030F0702030302020204" pitchFamily="66" charset="0"/>
            </a:endParaRPr>
          </a:p>
          <a:p>
            <a:r>
              <a:rPr lang="en-GB" sz="3600" dirty="0">
                <a:latin typeface="Comic Sans MS" panose="030F0702030302020204" pitchFamily="66" charset="0"/>
              </a:rPr>
              <a:t> As              </a:t>
            </a:r>
            <a:r>
              <a:rPr lang="en-GB" sz="3600" dirty="0" err="1">
                <a:latin typeface="Comic Sans MS" panose="030F0702030302020204" pitchFamily="66" charset="0"/>
              </a:rPr>
              <a:t>as</a:t>
            </a:r>
            <a:r>
              <a:rPr lang="en-GB" sz="3600" dirty="0">
                <a:latin typeface="Comic Sans MS" panose="030F0702030302020204" pitchFamily="66" charset="0"/>
              </a:rPr>
              <a:t> a              .</a:t>
            </a:r>
          </a:p>
          <a:p>
            <a:pPr algn="ctr"/>
            <a:endParaRPr lang="en-GB" sz="3600" b="1" dirty="0">
              <a:latin typeface="Comic Sans MS" panose="030F0702030302020204" pitchFamily="66" charset="0"/>
            </a:endParaRPr>
          </a:p>
        </p:txBody>
      </p:sp>
      <p:pic>
        <p:nvPicPr>
          <p:cNvPr id="14" name="Picture 13">
            <a:extLst>
              <a:ext uri="{FF2B5EF4-FFF2-40B4-BE49-F238E27FC236}">
                <a16:creationId xmlns:a16="http://schemas.microsoft.com/office/drawing/2014/main" id="{70FCFC81-8974-4664-A3B7-F191AA020239}"/>
              </a:ext>
            </a:extLst>
          </p:cNvPr>
          <p:cNvPicPr>
            <a:picLocks noChangeAspect="1"/>
          </p:cNvPicPr>
          <p:nvPr/>
        </p:nvPicPr>
        <p:blipFill>
          <a:blip r:embed="rId2"/>
          <a:stretch>
            <a:fillRect/>
          </a:stretch>
        </p:blipFill>
        <p:spPr>
          <a:xfrm>
            <a:off x="10296332" y="28432"/>
            <a:ext cx="1798474" cy="1373638"/>
          </a:xfrm>
          <a:prstGeom prst="rect">
            <a:avLst/>
          </a:prstGeom>
        </p:spPr>
      </p:pic>
      <p:pic>
        <p:nvPicPr>
          <p:cNvPr id="4" name="Picture 3">
            <a:extLst>
              <a:ext uri="{FF2B5EF4-FFF2-40B4-BE49-F238E27FC236}">
                <a16:creationId xmlns:a16="http://schemas.microsoft.com/office/drawing/2014/main" id="{8B15C00B-E014-460A-B291-75782DEADA41}"/>
              </a:ext>
            </a:extLst>
          </p:cNvPr>
          <p:cNvPicPr>
            <a:picLocks noChangeAspect="1"/>
          </p:cNvPicPr>
          <p:nvPr/>
        </p:nvPicPr>
        <p:blipFill>
          <a:blip r:embed="rId3"/>
          <a:stretch>
            <a:fillRect/>
          </a:stretch>
        </p:blipFill>
        <p:spPr>
          <a:xfrm>
            <a:off x="2128435" y="2256745"/>
            <a:ext cx="1019048" cy="1028571"/>
          </a:xfrm>
          <a:prstGeom prst="rect">
            <a:avLst/>
          </a:prstGeom>
        </p:spPr>
      </p:pic>
      <p:pic>
        <p:nvPicPr>
          <p:cNvPr id="7" name="Picture 6">
            <a:extLst>
              <a:ext uri="{FF2B5EF4-FFF2-40B4-BE49-F238E27FC236}">
                <a16:creationId xmlns:a16="http://schemas.microsoft.com/office/drawing/2014/main" id="{890A8C98-0CCA-43E0-98DE-1C8EA789C3A7}"/>
              </a:ext>
            </a:extLst>
          </p:cNvPr>
          <p:cNvPicPr>
            <a:picLocks noChangeAspect="1"/>
          </p:cNvPicPr>
          <p:nvPr/>
        </p:nvPicPr>
        <p:blipFill>
          <a:blip r:embed="rId4"/>
          <a:stretch>
            <a:fillRect/>
          </a:stretch>
        </p:blipFill>
        <p:spPr>
          <a:xfrm>
            <a:off x="5071233" y="2256033"/>
            <a:ext cx="1114286" cy="1000000"/>
          </a:xfrm>
          <a:prstGeom prst="rect">
            <a:avLst/>
          </a:prstGeom>
        </p:spPr>
      </p:pic>
      <p:pic>
        <p:nvPicPr>
          <p:cNvPr id="20" name="Picture 19">
            <a:extLst>
              <a:ext uri="{FF2B5EF4-FFF2-40B4-BE49-F238E27FC236}">
                <a16:creationId xmlns:a16="http://schemas.microsoft.com/office/drawing/2014/main" id="{BD7D7B3B-5E53-4186-8A93-52B64E295BC6}"/>
              </a:ext>
            </a:extLst>
          </p:cNvPr>
          <p:cNvPicPr>
            <a:picLocks noChangeAspect="1"/>
          </p:cNvPicPr>
          <p:nvPr/>
        </p:nvPicPr>
        <p:blipFill>
          <a:blip r:embed="rId4"/>
          <a:stretch>
            <a:fillRect/>
          </a:stretch>
        </p:blipFill>
        <p:spPr>
          <a:xfrm>
            <a:off x="2128435" y="4372713"/>
            <a:ext cx="1114286" cy="1000000"/>
          </a:xfrm>
          <a:prstGeom prst="rect">
            <a:avLst/>
          </a:prstGeom>
        </p:spPr>
      </p:pic>
      <p:sp>
        <p:nvSpPr>
          <p:cNvPr id="21" name="TextBox 20">
            <a:extLst>
              <a:ext uri="{FF2B5EF4-FFF2-40B4-BE49-F238E27FC236}">
                <a16:creationId xmlns:a16="http://schemas.microsoft.com/office/drawing/2014/main" id="{7A6CEA02-E5F8-4411-9424-B577C52443DB}"/>
              </a:ext>
            </a:extLst>
          </p:cNvPr>
          <p:cNvSpPr txBox="1"/>
          <p:nvPr/>
        </p:nvSpPr>
        <p:spPr>
          <a:xfrm>
            <a:off x="1093010" y="5814694"/>
            <a:ext cx="10185018" cy="830997"/>
          </a:xfrm>
          <a:prstGeom prst="rect">
            <a:avLst/>
          </a:prstGeom>
          <a:noFill/>
        </p:spPr>
        <p:txBody>
          <a:bodyPr wrap="square" rtlCol="0">
            <a:spAutoFit/>
          </a:bodyPr>
          <a:lstStyle/>
          <a:p>
            <a:pPr algn="ctr"/>
            <a:r>
              <a:rPr lang="en-GB" sz="2400" dirty="0"/>
              <a:t>I have chosen ‘cat’ but I could have chosen any of the </a:t>
            </a:r>
            <a:r>
              <a:rPr lang="en-GB" sz="2400" b="1" dirty="0"/>
              <a:t>nouns</a:t>
            </a:r>
            <a:r>
              <a:rPr lang="en-GB" sz="2400" dirty="0"/>
              <a:t> as they are all soft! Can you think of anything else that is soft?</a:t>
            </a:r>
          </a:p>
        </p:txBody>
      </p:sp>
      <p:cxnSp>
        <p:nvCxnSpPr>
          <p:cNvPr id="22" name="Straight Arrow Connector 21">
            <a:extLst>
              <a:ext uri="{FF2B5EF4-FFF2-40B4-BE49-F238E27FC236}">
                <a16:creationId xmlns:a16="http://schemas.microsoft.com/office/drawing/2014/main" id="{2365A1AA-54DB-46F4-BBF8-DA2177324CD6}"/>
              </a:ext>
            </a:extLst>
          </p:cNvPr>
          <p:cNvCxnSpPr>
            <a:cxnSpLocks/>
          </p:cNvCxnSpPr>
          <p:nvPr/>
        </p:nvCxnSpPr>
        <p:spPr>
          <a:xfrm flipV="1">
            <a:off x="2744668" y="3071688"/>
            <a:ext cx="2729381" cy="2319144"/>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pic>
        <p:nvPicPr>
          <p:cNvPr id="10" name="Picture 9">
            <a:extLst>
              <a:ext uri="{FF2B5EF4-FFF2-40B4-BE49-F238E27FC236}">
                <a16:creationId xmlns:a16="http://schemas.microsoft.com/office/drawing/2014/main" id="{65F6910E-2A9F-4379-980F-6A5F93531EC6}"/>
              </a:ext>
            </a:extLst>
          </p:cNvPr>
          <p:cNvPicPr>
            <a:picLocks noChangeAspect="1"/>
          </p:cNvPicPr>
          <p:nvPr/>
        </p:nvPicPr>
        <p:blipFill>
          <a:blip r:embed="rId5"/>
          <a:stretch>
            <a:fillRect/>
          </a:stretch>
        </p:blipFill>
        <p:spPr>
          <a:xfrm>
            <a:off x="4538803" y="4372713"/>
            <a:ext cx="1114286" cy="1000000"/>
          </a:xfrm>
          <a:prstGeom prst="rect">
            <a:avLst/>
          </a:prstGeom>
        </p:spPr>
      </p:pic>
      <p:pic>
        <p:nvPicPr>
          <p:cNvPr id="25" name="Picture 24">
            <a:extLst>
              <a:ext uri="{FF2B5EF4-FFF2-40B4-BE49-F238E27FC236}">
                <a16:creationId xmlns:a16="http://schemas.microsoft.com/office/drawing/2014/main" id="{49F7F9AB-08A8-4B40-B66E-A2879C7A3F24}"/>
              </a:ext>
            </a:extLst>
          </p:cNvPr>
          <p:cNvPicPr>
            <a:picLocks noChangeAspect="1"/>
          </p:cNvPicPr>
          <p:nvPr/>
        </p:nvPicPr>
        <p:blipFill>
          <a:blip r:embed="rId6"/>
          <a:stretch>
            <a:fillRect/>
          </a:stretch>
        </p:blipFill>
        <p:spPr>
          <a:xfrm>
            <a:off x="6212988" y="4360617"/>
            <a:ext cx="1114286" cy="1000000"/>
          </a:xfrm>
          <a:prstGeom prst="rect">
            <a:avLst/>
          </a:prstGeom>
        </p:spPr>
      </p:pic>
    </p:spTree>
    <p:extLst>
      <p:ext uri="{BB962C8B-B14F-4D97-AF65-F5344CB8AC3E}">
        <p14:creationId xmlns:p14="http://schemas.microsoft.com/office/powerpoint/2010/main" val="350954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28927EF-9ED9-4CC9-A9CB-BB74A61C9AE3}"/>
              </a:ext>
            </a:extLst>
          </p:cNvPr>
          <p:cNvSpPr txBox="1"/>
          <p:nvPr/>
        </p:nvSpPr>
        <p:spPr>
          <a:xfrm>
            <a:off x="97194" y="35456"/>
            <a:ext cx="10185018" cy="1200329"/>
          </a:xfrm>
          <a:prstGeom prst="rect">
            <a:avLst/>
          </a:prstGeom>
          <a:noFill/>
        </p:spPr>
        <p:txBody>
          <a:bodyPr wrap="square" rtlCol="0">
            <a:spAutoFit/>
          </a:bodyPr>
          <a:lstStyle/>
          <a:p>
            <a:pPr algn="ctr"/>
            <a:r>
              <a:rPr lang="en-GB" sz="2400" dirty="0"/>
              <a:t>Use the symbols of </a:t>
            </a:r>
            <a:r>
              <a:rPr lang="en-GB" sz="2400" b="1" dirty="0"/>
              <a:t>nouns </a:t>
            </a:r>
            <a:r>
              <a:rPr lang="en-GB" sz="2400" dirty="0"/>
              <a:t>(objects or living things) below to help create your own </a:t>
            </a:r>
            <a:r>
              <a:rPr lang="en-GB" sz="2400" b="1" dirty="0"/>
              <a:t>simile. </a:t>
            </a:r>
            <a:r>
              <a:rPr lang="en-GB" sz="2400" dirty="0"/>
              <a:t>Look carefully to make sure the </a:t>
            </a:r>
            <a:r>
              <a:rPr lang="en-GB" sz="2400" b="1" dirty="0"/>
              <a:t>noun</a:t>
            </a:r>
            <a:r>
              <a:rPr lang="en-GB" sz="2400" dirty="0"/>
              <a:t> you are choosing matches its </a:t>
            </a:r>
            <a:r>
              <a:rPr lang="en-GB" sz="2400" b="1" dirty="0"/>
              <a:t>adjective! </a:t>
            </a:r>
            <a:r>
              <a:rPr lang="en-GB" sz="2400" dirty="0"/>
              <a:t>(descriptive word). </a:t>
            </a:r>
          </a:p>
        </p:txBody>
      </p:sp>
      <p:sp>
        <p:nvSpPr>
          <p:cNvPr id="16" name="Rectangle 15">
            <a:extLst>
              <a:ext uri="{FF2B5EF4-FFF2-40B4-BE49-F238E27FC236}">
                <a16:creationId xmlns:a16="http://schemas.microsoft.com/office/drawing/2014/main" id="{E62805ED-B2B7-4B72-80B8-69ECC3B7748B}"/>
              </a:ext>
            </a:extLst>
          </p:cNvPr>
          <p:cNvSpPr/>
          <p:nvPr/>
        </p:nvSpPr>
        <p:spPr>
          <a:xfrm>
            <a:off x="863298" y="1740991"/>
            <a:ext cx="10284649" cy="202213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cxnSp>
        <p:nvCxnSpPr>
          <p:cNvPr id="17" name="Straight Connector 16">
            <a:extLst>
              <a:ext uri="{FF2B5EF4-FFF2-40B4-BE49-F238E27FC236}">
                <a16:creationId xmlns:a16="http://schemas.microsoft.com/office/drawing/2014/main" id="{681ED4A6-2763-4693-AD85-DAA619140CA6}"/>
              </a:ext>
            </a:extLst>
          </p:cNvPr>
          <p:cNvCxnSpPr/>
          <p:nvPr/>
        </p:nvCxnSpPr>
        <p:spPr>
          <a:xfrm flipV="1">
            <a:off x="952817" y="3328289"/>
            <a:ext cx="10105609" cy="1571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827865E-9839-4E35-98CA-FDDDD4F458AD}"/>
              </a:ext>
            </a:extLst>
          </p:cNvPr>
          <p:cNvSpPr txBox="1"/>
          <p:nvPr/>
        </p:nvSpPr>
        <p:spPr>
          <a:xfrm>
            <a:off x="1042338" y="1640527"/>
            <a:ext cx="10105609" cy="2308324"/>
          </a:xfrm>
          <a:prstGeom prst="rect">
            <a:avLst/>
          </a:prstGeom>
          <a:noFill/>
        </p:spPr>
        <p:txBody>
          <a:bodyPr wrap="square" rtlCol="0">
            <a:spAutoFit/>
          </a:bodyPr>
          <a:lstStyle/>
          <a:p>
            <a:pPr algn="ctr"/>
            <a:endParaRPr lang="en-GB" sz="3600" b="1" dirty="0">
              <a:latin typeface="Comic Sans MS" panose="030F0702030302020204" pitchFamily="66" charset="0"/>
            </a:endParaRPr>
          </a:p>
          <a:p>
            <a:endParaRPr lang="en-GB" sz="3600" dirty="0">
              <a:latin typeface="Comic Sans MS" panose="030F0702030302020204" pitchFamily="66" charset="0"/>
            </a:endParaRPr>
          </a:p>
          <a:p>
            <a:r>
              <a:rPr lang="en-GB" sz="3600" dirty="0">
                <a:latin typeface="Comic Sans MS" panose="030F0702030302020204" pitchFamily="66" charset="0"/>
              </a:rPr>
              <a:t> As              </a:t>
            </a:r>
            <a:r>
              <a:rPr lang="en-GB" sz="3600" dirty="0" err="1">
                <a:latin typeface="Comic Sans MS" panose="030F0702030302020204" pitchFamily="66" charset="0"/>
              </a:rPr>
              <a:t>as</a:t>
            </a:r>
            <a:r>
              <a:rPr lang="en-GB" sz="3600" dirty="0">
                <a:latin typeface="Comic Sans MS" panose="030F0702030302020204" pitchFamily="66" charset="0"/>
              </a:rPr>
              <a:t> a              .</a:t>
            </a:r>
          </a:p>
          <a:p>
            <a:pPr algn="ctr"/>
            <a:endParaRPr lang="en-GB" sz="3600" b="1" dirty="0">
              <a:latin typeface="Comic Sans MS" panose="030F0702030302020204" pitchFamily="66" charset="0"/>
            </a:endParaRPr>
          </a:p>
        </p:txBody>
      </p:sp>
      <p:pic>
        <p:nvPicPr>
          <p:cNvPr id="4" name="Picture 3">
            <a:extLst>
              <a:ext uri="{FF2B5EF4-FFF2-40B4-BE49-F238E27FC236}">
                <a16:creationId xmlns:a16="http://schemas.microsoft.com/office/drawing/2014/main" id="{8B15C00B-E014-460A-B291-75782DEADA41}"/>
              </a:ext>
            </a:extLst>
          </p:cNvPr>
          <p:cNvPicPr>
            <a:picLocks noChangeAspect="1"/>
          </p:cNvPicPr>
          <p:nvPr/>
        </p:nvPicPr>
        <p:blipFill>
          <a:blip r:embed="rId2"/>
          <a:stretch>
            <a:fillRect/>
          </a:stretch>
        </p:blipFill>
        <p:spPr>
          <a:xfrm>
            <a:off x="2128435" y="2256745"/>
            <a:ext cx="1019048" cy="1028571"/>
          </a:xfrm>
          <a:prstGeom prst="rect">
            <a:avLst/>
          </a:prstGeom>
        </p:spPr>
      </p:pic>
      <p:sp>
        <p:nvSpPr>
          <p:cNvPr id="21" name="TextBox 20">
            <a:extLst>
              <a:ext uri="{FF2B5EF4-FFF2-40B4-BE49-F238E27FC236}">
                <a16:creationId xmlns:a16="http://schemas.microsoft.com/office/drawing/2014/main" id="{7A6CEA02-E5F8-4411-9424-B577C52443DB}"/>
              </a:ext>
            </a:extLst>
          </p:cNvPr>
          <p:cNvSpPr txBox="1"/>
          <p:nvPr/>
        </p:nvSpPr>
        <p:spPr>
          <a:xfrm>
            <a:off x="1042338" y="6046705"/>
            <a:ext cx="10185018" cy="461665"/>
          </a:xfrm>
          <a:prstGeom prst="rect">
            <a:avLst/>
          </a:prstGeom>
          <a:noFill/>
        </p:spPr>
        <p:txBody>
          <a:bodyPr wrap="square" rtlCol="0">
            <a:spAutoFit/>
          </a:bodyPr>
          <a:lstStyle/>
          <a:p>
            <a:pPr algn="ctr"/>
            <a:r>
              <a:rPr lang="en-GB" sz="2400" dirty="0"/>
              <a:t>Can you think of anything else that is soft?</a:t>
            </a:r>
          </a:p>
        </p:txBody>
      </p:sp>
      <p:pic>
        <p:nvPicPr>
          <p:cNvPr id="10" name="Picture 9">
            <a:extLst>
              <a:ext uri="{FF2B5EF4-FFF2-40B4-BE49-F238E27FC236}">
                <a16:creationId xmlns:a16="http://schemas.microsoft.com/office/drawing/2014/main" id="{65F6910E-2A9F-4379-980F-6A5F93531EC6}"/>
              </a:ext>
            </a:extLst>
          </p:cNvPr>
          <p:cNvPicPr>
            <a:picLocks noChangeAspect="1"/>
          </p:cNvPicPr>
          <p:nvPr/>
        </p:nvPicPr>
        <p:blipFill>
          <a:blip r:embed="rId3"/>
          <a:stretch>
            <a:fillRect/>
          </a:stretch>
        </p:blipFill>
        <p:spPr>
          <a:xfrm>
            <a:off x="4680235" y="4209844"/>
            <a:ext cx="1114286" cy="1000000"/>
          </a:xfrm>
          <a:prstGeom prst="rect">
            <a:avLst/>
          </a:prstGeom>
        </p:spPr>
      </p:pic>
      <p:pic>
        <p:nvPicPr>
          <p:cNvPr id="25" name="Picture 24">
            <a:extLst>
              <a:ext uri="{FF2B5EF4-FFF2-40B4-BE49-F238E27FC236}">
                <a16:creationId xmlns:a16="http://schemas.microsoft.com/office/drawing/2014/main" id="{49F7F9AB-08A8-4B40-B66E-A2879C7A3F24}"/>
              </a:ext>
            </a:extLst>
          </p:cNvPr>
          <p:cNvPicPr>
            <a:picLocks noChangeAspect="1"/>
          </p:cNvPicPr>
          <p:nvPr/>
        </p:nvPicPr>
        <p:blipFill>
          <a:blip r:embed="rId4"/>
          <a:stretch>
            <a:fillRect/>
          </a:stretch>
        </p:blipFill>
        <p:spPr>
          <a:xfrm>
            <a:off x="6212987" y="4217473"/>
            <a:ext cx="1114286" cy="1000000"/>
          </a:xfrm>
          <a:prstGeom prst="rect">
            <a:avLst/>
          </a:prstGeom>
        </p:spPr>
      </p:pic>
      <p:pic>
        <p:nvPicPr>
          <p:cNvPr id="15" name="Picture 14">
            <a:extLst>
              <a:ext uri="{FF2B5EF4-FFF2-40B4-BE49-F238E27FC236}">
                <a16:creationId xmlns:a16="http://schemas.microsoft.com/office/drawing/2014/main" id="{E5A717FF-B5E0-4332-9A48-B670EC1C2664}"/>
              </a:ext>
            </a:extLst>
          </p:cNvPr>
          <p:cNvPicPr>
            <a:picLocks noChangeAspect="1"/>
          </p:cNvPicPr>
          <p:nvPr/>
        </p:nvPicPr>
        <p:blipFill>
          <a:blip r:embed="rId5"/>
          <a:stretch>
            <a:fillRect/>
          </a:stretch>
        </p:blipFill>
        <p:spPr>
          <a:xfrm>
            <a:off x="10572750" y="79262"/>
            <a:ext cx="1522056" cy="1153433"/>
          </a:xfrm>
          <a:prstGeom prst="rect">
            <a:avLst/>
          </a:prstGeom>
        </p:spPr>
      </p:pic>
      <p:pic>
        <p:nvPicPr>
          <p:cNvPr id="3" name="Picture 2">
            <a:extLst>
              <a:ext uri="{FF2B5EF4-FFF2-40B4-BE49-F238E27FC236}">
                <a16:creationId xmlns:a16="http://schemas.microsoft.com/office/drawing/2014/main" id="{7B349434-BB1A-4CBF-B025-A969BFDE7B56}"/>
              </a:ext>
            </a:extLst>
          </p:cNvPr>
          <p:cNvPicPr>
            <a:picLocks noChangeAspect="1"/>
          </p:cNvPicPr>
          <p:nvPr/>
        </p:nvPicPr>
        <p:blipFill>
          <a:blip r:embed="rId6"/>
          <a:stretch>
            <a:fillRect/>
          </a:stretch>
        </p:blipFill>
        <p:spPr>
          <a:xfrm>
            <a:off x="1789757" y="4209844"/>
            <a:ext cx="1114286" cy="1000000"/>
          </a:xfrm>
          <a:prstGeom prst="rect">
            <a:avLst/>
          </a:prstGeom>
        </p:spPr>
      </p:pic>
      <p:pic>
        <p:nvPicPr>
          <p:cNvPr id="6" name="Picture 5">
            <a:extLst>
              <a:ext uri="{FF2B5EF4-FFF2-40B4-BE49-F238E27FC236}">
                <a16:creationId xmlns:a16="http://schemas.microsoft.com/office/drawing/2014/main" id="{6CF8CE2F-9D69-4E9E-87EF-2449A98F4368}"/>
              </a:ext>
            </a:extLst>
          </p:cNvPr>
          <p:cNvPicPr>
            <a:picLocks noChangeAspect="1"/>
          </p:cNvPicPr>
          <p:nvPr/>
        </p:nvPicPr>
        <p:blipFill>
          <a:blip r:embed="rId7"/>
          <a:stretch>
            <a:fillRect/>
          </a:stretch>
        </p:blipFill>
        <p:spPr>
          <a:xfrm>
            <a:off x="3234996" y="4209844"/>
            <a:ext cx="1114286" cy="1000000"/>
          </a:xfrm>
          <a:prstGeom prst="rect">
            <a:avLst/>
          </a:prstGeom>
        </p:spPr>
      </p:pic>
    </p:spTree>
    <p:extLst>
      <p:ext uri="{BB962C8B-B14F-4D97-AF65-F5344CB8AC3E}">
        <p14:creationId xmlns:p14="http://schemas.microsoft.com/office/powerpoint/2010/main" val="1296533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28927EF-9ED9-4CC9-A9CB-BB74A61C9AE3}"/>
              </a:ext>
            </a:extLst>
          </p:cNvPr>
          <p:cNvSpPr txBox="1"/>
          <p:nvPr/>
        </p:nvSpPr>
        <p:spPr>
          <a:xfrm>
            <a:off x="97194" y="35456"/>
            <a:ext cx="10185018" cy="1200329"/>
          </a:xfrm>
          <a:prstGeom prst="rect">
            <a:avLst/>
          </a:prstGeom>
          <a:noFill/>
        </p:spPr>
        <p:txBody>
          <a:bodyPr wrap="square" rtlCol="0">
            <a:spAutoFit/>
          </a:bodyPr>
          <a:lstStyle/>
          <a:p>
            <a:pPr algn="ctr"/>
            <a:r>
              <a:rPr lang="en-GB" sz="2400" dirty="0"/>
              <a:t>Use the symbols of </a:t>
            </a:r>
            <a:r>
              <a:rPr lang="en-GB" sz="2400" b="1" dirty="0"/>
              <a:t>nouns </a:t>
            </a:r>
            <a:r>
              <a:rPr lang="en-GB" sz="2400" dirty="0"/>
              <a:t>(objects or living things) below to help create your own </a:t>
            </a:r>
            <a:r>
              <a:rPr lang="en-GB" sz="2400" b="1" dirty="0"/>
              <a:t>simile. </a:t>
            </a:r>
            <a:r>
              <a:rPr lang="en-GB" sz="2400" dirty="0"/>
              <a:t>Look carefully to make sure the </a:t>
            </a:r>
            <a:r>
              <a:rPr lang="en-GB" sz="2400" b="1" dirty="0"/>
              <a:t>noun</a:t>
            </a:r>
            <a:r>
              <a:rPr lang="en-GB" sz="2400" dirty="0"/>
              <a:t> you are choosing matches its </a:t>
            </a:r>
            <a:r>
              <a:rPr lang="en-GB" sz="2400" b="1" dirty="0"/>
              <a:t>adjective! </a:t>
            </a:r>
            <a:r>
              <a:rPr lang="en-GB" sz="2400" dirty="0"/>
              <a:t>(descriptive word). </a:t>
            </a:r>
          </a:p>
        </p:txBody>
      </p:sp>
      <p:sp>
        <p:nvSpPr>
          <p:cNvPr id="16" name="Rectangle 15">
            <a:extLst>
              <a:ext uri="{FF2B5EF4-FFF2-40B4-BE49-F238E27FC236}">
                <a16:creationId xmlns:a16="http://schemas.microsoft.com/office/drawing/2014/main" id="{E62805ED-B2B7-4B72-80B8-69ECC3B7748B}"/>
              </a:ext>
            </a:extLst>
          </p:cNvPr>
          <p:cNvSpPr/>
          <p:nvPr/>
        </p:nvSpPr>
        <p:spPr>
          <a:xfrm>
            <a:off x="863298" y="1740991"/>
            <a:ext cx="10284649" cy="202213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cxnSp>
        <p:nvCxnSpPr>
          <p:cNvPr id="17" name="Straight Connector 16">
            <a:extLst>
              <a:ext uri="{FF2B5EF4-FFF2-40B4-BE49-F238E27FC236}">
                <a16:creationId xmlns:a16="http://schemas.microsoft.com/office/drawing/2014/main" id="{681ED4A6-2763-4693-AD85-DAA619140CA6}"/>
              </a:ext>
            </a:extLst>
          </p:cNvPr>
          <p:cNvCxnSpPr/>
          <p:nvPr/>
        </p:nvCxnSpPr>
        <p:spPr>
          <a:xfrm flipV="1">
            <a:off x="952817" y="3328289"/>
            <a:ext cx="10105609" cy="1571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827865E-9839-4E35-98CA-FDDDD4F458AD}"/>
              </a:ext>
            </a:extLst>
          </p:cNvPr>
          <p:cNvSpPr txBox="1"/>
          <p:nvPr/>
        </p:nvSpPr>
        <p:spPr>
          <a:xfrm>
            <a:off x="1042338" y="1640527"/>
            <a:ext cx="10105609" cy="2308324"/>
          </a:xfrm>
          <a:prstGeom prst="rect">
            <a:avLst/>
          </a:prstGeom>
          <a:noFill/>
        </p:spPr>
        <p:txBody>
          <a:bodyPr wrap="square" rtlCol="0">
            <a:spAutoFit/>
          </a:bodyPr>
          <a:lstStyle/>
          <a:p>
            <a:pPr algn="ctr"/>
            <a:endParaRPr lang="en-GB" sz="3600" b="1" dirty="0">
              <a:latin typeface="Comic Sans MS" panose="030F0702030302020204" pitchFamily="66" charset="0"/>
            </a:endParaRPr>
          </a:p>
          <a:p>
            <a:endParaRPr lang="en-GB" sz="3600" dirty="0">
              <a:latin typeface="Comic Sans MS" panose="030F0702030302020204" pitchFamily="66" charset="0"/>
            </a:endParaRPr>
          </a:p>
          <a:p>
            <a:r>
              <a:rPr lang="en-GB" sz="3600" dirty="0">
                <a:latin typeface="Comic Sans MS" panose="030F0702030302020204" pitchFamily="66" charset="0"/>
              </a:rPr>
              <a:t> As              </a:t>
            </a:r>
            <a:r>
              <a:rPr lang="en-GB" sz="3600" dirty="0" err="1">
                <a:latin typeface="Comic Sans MS" panose="030F0702030302020204" pitchFamily="66" charset="0"/>
              </a:rPr>
              <a:t>as</a:t>
            </a:r>
            <a:r>
              <a:rPr lang="en-GB" sz="3600" dirty="0">
                <a:latin typeface="Comic Sans MS" panose="030F0702030302020204" pitchFamily="66" charset="0"/>
              </a:rPr>
              <a:t> a              .</a:t>
            </a:r>
          </a:p>
          <a:p>
            <a:pPr algn="ctr"/>
            <a:endParaRPr lang="en-GB" sz="3600" b="1" dirty="0">
              <a:latin typeface="Comic Sans MS" panose="030F0702030302020204" pitchFamily="66" charset="0"/>
            </a:endParaRPr>
          </a:p>
        </p:txBody>
      </p:sp>
      <p:sp>
        <p:nvSpPr>
          <p:cNvPr id="21" name="TextBox 20">
            <a:extLst>
              <a:ext uri="{FF2B5EF4-FFF2-40B4-BE49-F238E27FC236}">
                <a16:creationId xmlns:a16="http://schemas.microsoft.com/office/drawing/2014/main" id="{7A6CEA02-E5F8-4411-9424-B577C52443DB}"/>
              </a:ext>
            </a:extLst>
          </p:cNvPr>
          <p:cNvSpPr txBox="1"/>
          <p:nvPr/>
        </p:nvSpPr>
        <p:spPr>
          <a:xfrm>
            <a:off x="1042574" y="6087649"/>
            <a:ext cx="10185018" cy="461665"/>
          </a:xfrm>
          <a:prstGeom prst="rect">
            <a:avLst/>
          </a:prstGeom>
          <a:noFill/>
        </p:spPr>
        <p:txBody>
          <a:bodyPr wrap="square" rtlCol="0">
            <a:spAutoFit/>
          </a:bodyPr>
          <a:lstStyle/>
          <a:p>
            <a:pPr algn="ctr"/>
            <a:r>
              <a:rPr lang="en-GB" sz="2400" dirty="0"/>
              <a:t>Can you think of anything else that is sharp?</a:t>
            </a:r>
          </a:p>
        </p:txBody>
      </p:sp>
      <p:pic>
        <p:nvPicPr>
          <p:cNvPr id="15" name="Picture 14">
            <a:extLst>
              <a:ext uri="{FF2B5EF4-FFF2-40B4-BE49-F238E27FC236}">
                <a16:creationId xmlns:a16="http://schemas.microsoft.com/office/drawing/2014/main" id="{E5A717FF-B5E0-4332-9A48-B670EC1C2664}"/>
              </a:ext>
            </a:extLst>
          </p:cNvPr>
          <p:cNvPicPr>
            <a:picLocks noChangeAspect="1"/>
          </p:cNvPicPr>
          <p:nvPr/>
        </p:nvPicPr>
        <p:blipFill>
          <a:blip r:embed="rId2"/>
          <a:stretch>
            <a:fillRect/>
          </a:stretch>
        </p:blipFill>
        <p:spPr>
          <a:xfrm>
            <a:off x="10572750" y="79262"/>
            <a:ext cx="1522056" cy="1153433"/>
          </a:xfrm>
          <a:prstGeom prst="rect">
            <a:avLst/>
          </a:prstGeom>
        </p:spPr>
      </p:pic>
      <p:pic>
        <p:nvPicPr>
          <p:cNvPr id="3" name="Picture 2">
            <a:extLst>
              <a:ext uri="{FF2B5EF4-FFF2-40B4-BE49-F238E27FC236}">
                <a16:creationId xmlns:a16="http://schemas.microsoft.com/office/drawing/2014/main" id="{7B349434-BB1A-4CBF-B025-A969BFDE7B56}"/>
              </a:ext>
            </a:extLst>
          </p:cNvPr>
          <p:cNvPicPr>
            <a:picLocks noChangeAspect="1"/>
          </p:cNvPicPr>
          <p:nvPr/>
        </p:nvPicPr>
        <p:blipFill>
          <a:blip r:embed="rId3"/>
          <a:stretch>
            <a:fillRect/>
          </a:stretch>
        </p:blipFill>
        <p:spPr>
          <a:xfrm>
            <a:off x="6237180" y="4177798"/>
            <a:ext cx="1114286" cy="1000000"/>
          </a:xfrm>
          <a:prstGeom prst="rect">
            <a:avLst/>
          </a:prstGeom>
        </p:spPr>
      </p:pic>
      <p:pic>
        <p:nvPicPr>
          <p:cNvPr id="5" name="Picture 4">
            <a:extLst>
              <a:ext uri="{FF2B5EF4-FFF2-40B4-BE49-F238E27FC236}">
                <a16:creationId xmlns:a16="http://schemas.microsoft.com/office/drawing/2014/main" id="{B59B5C2B-D300-4684-8F6F-26E625C0C7B5}"/>
              </a:ext>
            </a:extLst>
          </p:cNvPr>
          <p:cNvPicPr>
            <a:picLocks noChangeAspect="1"/>
          </p:cNvPicPr>
          <p:nvPr/>
        </p:nvPicPr>
        <p:blipFill>
          <a:blip r:embed="rId4"/>
          <a:stretch>
            <a:fillRect/>
          </a:stretch>
        </p:blipFill>
        <p:spPr>
          <a:xfrm>
            <a:off x="2164613" y="2280403"/>
            <a:ext cx="1019048" cy="1028571"/>
          </a:xfrm>
          <a:prstGeom prst="rect">
            <a:avLst/>
          </a:prstGeom>
        </p:spPr>
      </p:pic>
      <p:pic>
        <p:nvPicPr>
          <p:cNvPr id="8" name="Picture 7">
            <a:extLst>
              <a:ext uri="{FF2B5EF4-FFF2-40B4-BE49-F238E27FC236}">
                <a16:creationId xmlns:a16="http://schemas.microsoft.com/office/drawing/2014/main" id="{FF79ED1E-92E8-40C4-B38B-2791D05D4994}"/>
              </a:ext>
            </a:extLst>
          </p:cNvPr>
          <p:cNvPicPr>
            <a:picLocks noChangeAspect="1"/>
          </p:cNvPicPr>
          <p:nvPr/>
        </p:nvPicPr>
        <p:blipFill>
          <a:blip r:embed="rId5"/>
          <a:stretch>
            <a:fillRect/>
          </a:stretch>
        </p:blipFill>
        <p:spPr>
          <a:xfrm>
            <a:off x="4767748" y="4177798"/>
            <a:ext cx="1114286" cy="1000000"/>
          </a:xfrm>
          <a:prstGeom prst="rect">
            <a:avLst/>
          </a:prstGeom>
        </p:spPr>
      </p:pic>
      <p:pic>
        <p:nvPicPr>
          <p:cNvPr id="11" name="Picture 10">
            <a:extLst>
              <a:ext uri="{FF2B5EF4-FFF2-40B4-BE49-F238E27FC236}">
                <a16:creationId xmlns:a16="http://schemas.microsoft.com/office/drawing/2014/main" id="{186F40E8-D874-4DC5-B536-BCE3D4730641}"/>
              </a:ext>
            </a:extLst>
          </p:cNvPr>
          <p:cNvPicPr>
            <a:picLocks noChangeAspect="1"/>
          </p:cNvPicPr>
          <p:nvPr/>
        </p:nvPicPr>
        <p:blipFill>
          <a:blip r:embed="rId6"/>
          <a:stretch>
            <a:fillRect/>
          </a:stretch>
        </p:blipFill>
        <p:spPr>
          <a:xfrm>
            <a:off x="3298316" y="4138123"/>
            <a:ext cx="1114286" cy="1000000"/>
          </a:xfrm>
          <a:prstGeom prst="rect">
            <a:avLst/>
          </a:prstGeom>
        </p:spPr>
      </p:pic>
      <p:pic>
        <p:nvPicPr>
          <p:cNvPr id="14" name="Picture 13">
            <a:extLst>
              <a:ext uri="{FF2B5EF4-FFF2-40B4-BE49-F238E27FC236}">
                <a16:creationId xmlns:a16="http://schemas.microsoft.com/office/drawing/2014/main" id="{A1B08ACD-A219-427D-919D-12B4E33FAC21}"/>
              </a:ext>
            </a:extLst>
          </p:cNvPr>
          <p:cNvPicPr>
            <a:picLocks noChangeAspect="1"/>
          </p:cNvPicPr>
          <p:nvPr/>
        </p:nvPicPr>
        <p:blipFill>
          <a:blip r:embed="rId7"/>
          <a:stretch>
            <a:fillRect/>
          </a:stretch>
        </p:blipFill>
        <p:spPr>
          <a:xfrm>
            <a:off x="2006457" y="4125422"/>
            <a:ext cx="1114286" cy="1000000"/>
          </a:xfrm>
          <a:prstGeom prst="rect">
            <a:avLst/>
          </a:prstGeom>
        </p:spPr>
      </p:pic>
    </p:spTree>
    <p:extLst>
      <p:ext uri="{BB962C8B-B14F-4D97-AF65-F5344CB8AC3E}">
        <p14:creationId xmlns:p14="http://schemas.microsoft.com/office/powerpoint/2010/main" val="2147558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28927EF-9ED9-4CC9-A9CB-BB74A61C9AE3}"/>
              </a:ext>
            </a:extLst>
          </p:cNvPr>
          <p:cNvSpPr txBox="1"/>
          <p:nvPr/>
        </p:nvSpPr>
        <p:spPr>
          <a:xfrm>
            <a:off x="97194" y="35456"/>
            <a:ext cx="10185018" cy="1200329"/>
          </a:xfrm>
          <a:prstGeom prst="rect">
            <a:avLst/>
          </a:prstGeom>
          <a:noFill/>
        </p:spPr>
        <p:txBody>
          <a:bodyPr wrap="square" rtlCol="0">
            <a:spAutoFit/>
          </a:bodyPr>
          <a:lstStyle/>
          <a:p>
            <a:pPr algn="ctr"/>
            <a:r>
              <a:rPr lang="en-GB" sz="2400" dirty="0"/>
              <a:t>Use the symbols of </a:t>
            </a:r>
            <a:r>
              <a:rPr lang="en-GB" sz="2400" b="1" dirty="0"/>
              <a:t>nouns </a:t>
            </a:r>
            <a:r>
              <a:rPr lang="en-GB" sz="2400" dirty="0"/>
              <a:t>(objects or living things) below to help create your own </a:t>
            </a:r>
            <a:r>
              <a:rPr lang="en-GB" sz="2400" b="1" dirty="0"/>
              <a:t>simile. </a:t>
            </a:r>
            <a:r>
              <a:rPr lang="en-GB" sz="2400" dirty="0"/>
              <a:t>Look carefully to make sure the </a:t>
            </a:r>
            <a:r>
              <a:rPr lang="en-GB" sz="2400" b="1" dirty="0"/>
              <a:t>noun</a:t>
            </a:r>
            <a:r>
              <a:rPr lang="en-GB" sz="2400" dirty="0"/>
              <a:t> you are choosing matches its </a:t>
            </a:r>
            <a:r>
              <a:rPr lang="en-GB" sz="2400" b="1" dirty="0"/>
              <a:t>adjective! </a:t>
            </a:r>
            <a:r>
              <a:rPr lang="en-GB" sz="2400" dirty="0"/>
              <a:t>(descriptive word). </a:t>
            </a:r>
          </a:p>
        </p:txBody>
      </p:sp>
      <p:sp>
        <p:nvSpPr>
          <p:cNvPr id="16" name="Rectangle 15">
            <a:extLst>
              <a:ext uri="{FF2B5EF4-FFF2-40B4-BE49-F238E27FC236}">
                <a16:creationId xmlns:a16="http://schemas.microsoft.com/office/drawing/2014/main" id="{E62805ED-B2B7-4B72-80B8-69ECC3B7748B}"/>
              </a:ext>
            </a:extLst>
          </p:cNvPr>
          <p:cNvSpPr/>
          <p:nvPr/>
        </p:nvSpPr>
        <p:spPr>
          <a:xfrm>
            <a:off x="863298" y="1740991"/>
            <a:ext cx="10284649" cy="202213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cxnSp>
        <p:nvCxnSpPr>
          <p:cNvPr id="17" name="Straight Connector 16">
            <a:extLst>
              <a:ext uri="{FF2B5EF4-FFF2-40B4-BE49-F238E27FC236}">
                <a16:creationId xmlns:a16="http://schemas.microsoft.com/office/drawing/2014/main" id="{681ED4A6-2763-4693-AD85-DAA619140CA6}"/>
              </a:ext>
            </a:extLst>
          </p:cNvPr>
          <p:cNvCxnSpPr/>
          <p:nvPr/>
        </p:nvCxnSpPr>
        <p:spPr>
          <a:xfrm flipV="1">
            <a:off x="952817" y="3328289"/>
            <a:ext cx="10105609" cy="1571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827865E-9839-4E35-98CA-FDDDD4F458AD}"/>
              </a:ext>
            </a:extLst>
          </p:cNvPr>
          <p:cNvSpPr txBox="1"/>
          <p:nvPr/>
        </p:nvSpPr>
        <p:spPr>
          <a:xfrm>
            <a:off x="1042338" y="1640527"/>
            <a:ext cx="10105609" cy="2308324"/>
          </a:xfrm>
          <a:prstGeom prst="rect">
            <a:avLst/>
          </a:prstGeom>
          <a:noFill/>
        </p:spPr>
        <p:txBody>
          <a:bodyPr wrap="square" rtlCol="0">
            <a:spAutoFit/>
          </a:bodyPr>
          <a:lstStyle/>
          <a:p>
            <a:pPr algn="ctr"/>
            <a:endParaRPr lang="en-GB" sz="3600" b="1" dirty="0">
              <a:latin typeface="Comic Sans MS" panose="030F0702030302020204" pitchFamily="66" charset="0"/>
            </a:endParaRPr>
          </a:p>
          <a:p>
            <a:endParaRPr lang="en-GB" sz="3600" dirty="0">
              <a:latin typeface="Comic Sans MS" panose="030F0702030302020204" pitchFamily="66" charset="0"/>
            </a:endParaRPr>
          </a:p>
          <a:p>
            <a:r>
              <a:rPr lang="en-GB" sz="3600" dirty="0">
                <a:latin typeface="Comic Sans MS" panose="030F0702030302020204" pitchFamily="66" charset="0"/>
              </a:rPr>
              <a:t> As              </a:t>
            </a:r>
            <a:r>
              <a:rPr lang="en-GB" sz="3600" dirty="0" err="1">
                <a:latin typeface="Comic Sans MS" panose="030F0702030302020204" pitchFamily="66" charset="0"/>
              </a:rPr>
              <a:t>as</a:t>
            </a:r>
            <a:r>
              <a:rPr lang="en-GB" sz="3600" dirty="0">
                <a:latin typeface="Comic Sans MS" panose="030F0702030302020204" pitchFamily="66" charset="0"/>
              </a:rPr>
              <a:t>              .</a:t>
            </a:r>
          </a:p>
          <a:p>
            <a:pPr algn="ctr"/>
            <a:endParaRPr lang="en-GB" sz="3600" b="1" dirty="0">
              <a:latin typeface="Comic Sans MS" panose="030F0702030302020204" pitchFamily="66" charset="0"/>
            </a:endParaRPr>
          </a:p>
        </p:txBody>
      </p:sp>
      <p:sp>
        <p:nvSpPr>
          <p:cNvPr id="21" name="TextBox 20">
            <a:extLst>
              <a:ext uri="{FF2B5EF4-FFF2-40B4-BE49-F238E27FC236}">
                <a16:creationId xmlns:a16="http://schemas.microsoft.com/office/drawing/2014/main" id="{7A6CEA02-E5F8-4411-9424-B577C52443DB}"/>
              </a:ext>
            </a:extLst>
          </p:cNvPr>
          <p:cNvSpPr txBox="1"/>
          <p:nvPr/>
        </p:nvSpPr>
        <p:spPr>
          <a:xfrm>
            <a:off x="1042338" y="5756673"/>
            <a:ext cx="10185018" cy="461665"/>
          </a:xfrm>
          <a:prstGeom prst="rect">
            <a:avLst/>
          </a:prstGeom>
          <a:noFill/>
        </p:spPr>
        <p:txBody>
          <a:bodyPr wrap="square" rtlCol="0">
            <a:spAutoFit/>
          </a:bodyPr>
          <a:lstStyle/>
          <a:p>
            <a:pPr algn="ctr"/>
            <a:r>
              <a:rPr lang="en-GB" sz="2400" dirty="0"/>
              <a:t>Can you think of anything else that is cold?</a:t>
            </a:r>
          </a:p>
        </p:txBody>
      </p:sp>
      <p:pic>
        <p:nvPicPr>
          <p:cNvPr id="15" name="Picture 14">
            <a:extLst>
              <a:ext uri="{FF2B5EF4-FFF2-40B4-BE49-F238E27FC236}">
                <a16:creationId xmlns:a16="http://schemas.microsoft.com/office/drawing/2014/main" id="{E5A717FF-B5E0-4332-9A48-B670EC1C2664}"/>
              </a:ext>
            </a:extLst>
          </p:cNvPr>
          <p:cNvPicPr>
            <a:picLocks noChangeAspect="1"/>
          </p:cNvPicPr>
          <p:nvPr/>
        </p:nvPicPr>
        <p:blipFill>
          <a:blip r:embed="rId2"/>
          <a:stretch>
            <a:fillRect/>
          </a:stretch>
        </p:blipFill>
        <p:spPr>
          <a:xfrm>
            <a:off x="10572750" y="79262"/>
            <a:ext cx="1522056" cy="1153433"/>
          </a:xfrm>
          <a:prstGeom prst="rect">
            <a:avLst/>
          </a:prstGeom>
        </p:spPr>
      </p:pic>
      <p:pic>
        <p:nvPicPr>
          <p:cNvPr id="4" name="Picture 3">
            <a:extLst>
              <a:ext uri="{FF2B5EF4-FFF2-40B4-BE49-F238E27FC236}">
                <a16:creationId xmlns:a16="http://schemas.microsoft.com/office/drawing/2014/main" id="{9E538BC2-D69E-4BCC-8C8D-073D0F9D461A}"/>
              </a:ext>
            </a:extLst>
          </p:cNvPr>
          <p:cNvPicPr>
            <a:picLocks noChangeAspect="1"/>
          </p:cNvPicPr>
          <p:nvPr/>
        </p:nvPicPr>
        <p:blipFill>
          <a:blip r:embed="rId3"/>
          <a:stretch>
            <a:fillRect/>
          </a:stretch>
        </p:blipFill>
        <p:spPr>
          <a:xfrm>
            <a:off x="2279268" y="2284667"/>
            <a:ext cx="1019048" cy="1028571"/>
          </a:xfrm>
          <a:prstGeom prst="rect">
            <a:avLst/>
          </a:prstGeom>
        </p:spPr>
      </p:pic>
      <p:pic>
        <p:nvPicPr>
          <p:cNvPr id="7" name="Picture 6">
            <a:extLst>
              <a:ext uri="{FF2B5EF4-FFF2-40B4-BE49-F238E27FC236}">
                <a16:creationId xmlns:a16="http://schemas.microsoft.com/office/drawing/2014/main" id="{4329E4A0-07C3-4C1F-9386-DDCEABB37F3F}"/>
              </a:ext>
            </a:extLst>
          </p:cNvPr>
          <p:cNvPicPr>
            <a:picLocks noChangeAspect="1"/>
          </p:cNvPicPr>
          <p:nvPr/>
        </p:nvPicPr>
        <p:blipFill>
          <a:blip r:embed="rId4"/>
          <a:stretch>
            <a:fillRect/>
          </a:stretch>
        </p:blipFill>
        <p:spPr>
          <a:xfrm>
            <a:off x="6185519" y="4139392"/>
            <a:ext cx="1114286" cy="1000000"/>
          </a:xfrm>
          <a:prstGeom prst="rect">
            <a:avLst/>
          </a:prstGeom>
        </p:spPr>
      </p:pic>
      <p:pic>
        <p:nvPicPr>
          <p:cNvPr id="10" name="Picture 9">
            <a:extLst>
              <a:ext uri="{FF2B5EF4-FFF2-40B4-BE49-F238E27FC236}">
                <a16:creationId xmlns:a16="http://schemas.microsoft.com/office/drawing/2014/main" id="{49278CA7-C2A4-4E04-AD46-46C31B4E2429}"/>
              </a:ext>
            </a:extLst>
          </p:cNvPr>
          <p:cNvPicPr>
            <a:picLocks noChangeAspect="1"/>
          </p:cNvPicPr>
          <p:nvPr/>
        </p:nvPicPr>
        <p:blipFill>
          <a:blip r:embed="rId5"/>
          <a:stretch>
            <a:fillRect/>
          </a:stretch>
        </p:blipFill>
        <p:spPr>
          <a:xfrm>
            <a:off x="4893660" y="4139392"/>
            <a:ext cx="1111961" cy="1000000"/>
          </a:xfrm>
          <a:prstGeom prst="rect">
            <a:avLst/>
          </a:prstGeom>
        </p:spPr>
      </p:pic>
      <p:pic>
        <p:nvPicPr>
          <p:cNvPr id="22" name="Picture 21">
            <a:extLst>
              <a:ext uri="{FF2B5EF4-FFF2-40B4-BE49-F238E27FC236}">
                <a16:creationId xmlns:a16="http://schemas.microsoft.com/office/drawing/2014/main" id="{7830B290-3873-41E8-A539-48AEA1508DAE}"/>
              </a:ext>
            </a:extLst>
          </p:cNvPr>
          <p:cNvPicPr>
            <a:picLocks noChangeAspect="1"/>
          </p:cNvPicPr>
          <p:nvPr/>
        </p:nvPicPr>
        <p:blipFill>
          <a:blip r:embed="rId6"/>
          <a:stretch>
            <a:fillRect/>
          </a:stretch>
        </p:blipFill>
        <p:spPr>
          <a:xfrm>
            <a:off x="2168012" y="4124153"/>
            <a:ext cx="1114286" cy="1000000"/>
          </a:xfrm>
          <a:prstGeom prst="rect">
            <a:avLst/>
          </a:prstGeom>
        </p:spPr>
      </p:pic>
      <p:pic>
        <p:nvPicPr>
          <p:cNvPr id="24" name="Picture 23">
            <a:extLst>
              <a:ext uri="{FF2B5EF4-FFF2-40B4-BE49-F238E27FC236}">
                <a16:creationId xmlns:a16="http://schemas.microsoft.com/office/drawing/2014/main" id="{8EA37B11-65B3-48A5-A5DA-B1D44662CD4C}"/>
              </a:ext>
            </a:extLst>
          </p:cNvPr>
          <p:cNvPicPr>
            <a:picLocks noChangeAspect="1"/>
          </p:cNvPicPr>
          <p:nvPr/>
        </p:nvPicPr>
        <p:blipFill>
          <a:blip r:embed="rId7"/>
          <a:stretch>
            <a:fillRect/>
          </a:stretch>
        </p:blipFill>
        <p:spPr>
          <a:xfrm>
            <a:off x="3530836" y="4124153"/>
            <a:ext cx="1114286" cy="1000000"/>
          </a:xfrm>
          <a:prstGeom prst="rect">
            <a:avLst/>
          </a:prstGeom>
        </p:spPr>
      </p:pic>
    </p:spTree>
    <p:extLst>
      <p:ext uri="{BB962C8B-B14F-4D97-AF65-F5344CB8AC3E}">
        <p14:creationId xmlns:p14="http://schemas.microsoft.com/office/powerpoint/2010/main" val="3232951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28927EF-9ED9-4CC9-A9CB-BB74A61C9AE3}"/>
              </a:ext>
            </a:extLst>
          </p:cNvPr>
          <p:cNvSpPr txBox="1"/>
          <p:nvPr/>
        </p:nvSpPr>
        <p:spPr>
          <a:xfrm>
            <a:off x="97194" y="254468"/>
            <a:ext cx="10185018" cy="1200329"/>
          </a:xfrm>
          <a:prstGeom prst="rect">
            <a:avLst/>
          </a:prstGeom>
          <a:noFill/>
        </p:spPr>
        <p:txBody>
          <a:bodyPr wrap="square" rtlCol="0">
            <a:spAutoFit/>
          </a:bodyPr>
          <a:lstStyle/>
          <a:p>
            <a:pPr algn="ctr"/>
            <a:r>
              <a:rPr lang="en-GB" sz="2400" b="1" dirty="0"/>
              <a:t>Challenge: </a:t>
            </a:r>
            <a:r>
              <a:rPr lang="en-GB" sz="2400" dirty="0"/>
              <a:t>Can you think of your own </a:t>
            </a:r>
            <a:r>
              <a:rPr lang="en-GB" sz="2400" b="1" dirty="0"/>
              <a:t>noun</a:t>
            </a:r>
            <a:r>
              <a:rPr lang="en-GB" sz="2400" dirty="0"/>
              <a:t> (object or living thing) to make a </a:t>
            </a:r>
            <a:r>
              <a:rPr lang="en-GB" sz="2400" b="1" dirty="0"/>
              <a:t>simile</a:t>
            </a:r>
            <a:r>
              <a:rPr lang="en-GB" sz="2400" dirty="0"/>
              <a:t>? Write the </a:t>
            </a:r>
            <a:r>
              <a:rPr lang="en-GB" sz="2400" b="1" dirty="0"/>
              <a:t>noun </a:t>
            </a:r>
            <a:r>
              <a:rPr lang="en-GB" sz="2400" dirty="0"/>
              <a:t>to complete the </a:t>
            </a:r>
            <a:r>
              <a:rPr lang="en-GB" sz="2400" b="1" dirty="0"/>
              <a:t>simile</a:t>
            </a:r>
            <a:r>
              <a:rPr lang="en-GB" sz="2400" dirty="0"/>
              <a:t>- an adult can help you to spell the word you want.</a:t>
            </a:r>
            <a:endParaRPr lang="en-GB" sz="2400" b="1" dirty="0"/>
          </a:p>
        </p:txBody>
      </p:sp>
      <p:sp>
        <p:nvSpPr>
          <p:cNvPr id="16" name="Rectangle 15">
            <a:extLst>
              <a:ext uri="{FF2B5EF4-FFF2-40B4-BE49-F238E27FC236}">
                <a16:creationId xmlns:a16="http://schemas.microsoft.com/office/drawing/2014/main" id="{E62805ED-B2B7-4B72-80B8-69ECC3B7748B}"/>
              </a:ext>
            </a:extLst>
          </p:cNvPr>
          <p:cNvSpPr/>
          <p:nvPr/>
        </p:nvSpPr>
        <p:spPr>
          <a:xfrm>
            <a:off x="863298" y="1740991"/>
            <a:ext cx="10284649" cy="202213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cxnSp>
        <p:nvCxnSpPr>
          <p:cNvPr id="17" name="Straight Connector 16">
            <a:extLst>
              <a:ext uri="{FF2B5EF4-FFF2-40B4-BE49-F238E27FC236}">
                <a16:creationId xmlns:a16="http://schemas.microsoft.com/office/drawing/2014/main" id="{681ED4A6-2763-4693-AD85-DAA619140CA6}"/>
              </a:ext>
            </a:extLst>
          </p:cNvPr>
          <p:cNvCxnSpPr/>
          <p:nvPr/>
        </p:nvCxnSpPr>
        <p:spPr>
          <a:xfrm flipV="1">
            <a:off x="952817" y="3328289"/>
            <a:ext cx="10105609" cy="1571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827865E-9839-4E35-98CA-FDDDD4F458AD}"/>
              </a:ext>
            </a:extLst>
          </p:cNvPr>
          <p:cNvSpPr txBox="1"/>
          <p:nvPr/>
        </p:nvSpPr>
        <p:spPr>
          <a:xfrm>
            <a:off x="853202" y="1640526"/>
            <a:ext cx="10105609" cy="2308324"/>
          </a:xfrm>
          <a:prstGeom prst="rect">
            <a:avLst/>
          </a:prstGeom>
          <a:noFill/>
        </p:spPr>
        <p:txBody>
          <a:bodyPr wrap="square" rtlCol="0">
            <a:spAutoFit/>
          </a:bodyPr>
          <a:lstStyle/>
          <a:p>
            <a:pPr algn="ctr"/>
            <a:endParaRPr lang="en-GB" sz="3600" b="1" dirty="0">
              <a:latin typeface="Comic Sans MS" panose="030F0702030302020204" pitchFamily="66" charset="0"/>
            </a:endParaRPr>
          </a:p>
          <a:p>
            <a:endParaRPr lang="en-GB" sz="3600" dirty="0">
              <a:latin typeface="Comic Sans MS" panose="030F0702030302020204" pitchFamily="66" charset="0"/>
            </a:endParaRPr>
          </a:p>
          <a:p>
            <a:r>
              <a:rPr lang="en-GB" sz="3600" dirty="0">
                <a:latin typeface="Comic Sans MS" panose="030F0702030302020204" pitchFamily="66" charset="0"/>
              </a:rPr>
              <a:t> As              </a:t>
            </a:r>
            <a:r>
              <a:rPr lang="en-GB" sz="3600" dirty="0" err="1">
                <a:latin typeface="Comic Sans MS" panose="030F0702030302020204" pitchFamily="66" charset="0"/>
              </a:rPr>
              <a:t>as</a:t>
            </a:r>
            <a:r>
              <a:rPr lang="en-GB" sz="3600" dirty="0">
                <a:latin typeface="Comic Sans MS" panose="030F0702030302020204" pitchFamily="66" charset="0"/>
              </a:rPr>
              <a:t> </a:t>
            </a:r>
            <a:r>
              <a:rPr lang="en-GB" sz="3600" u="sng" dirty="0">
                <a:latin typeface="Comic Sans MS" panose="030F0702030302020204" pitchFamily="66" charset="0"/>
              </a:rPr>
              <a:t>             </a:t>
            </a:r>
            <a:r>
              <a:rPr lang="en-GB" sz="3600" dirty="0">
                <a:latin typeface="Comic Sans MS" panose="030F0702030302020204" pitchFamily="66" charset="0"/>
              </a:rPr>
              <a:t>.</a:t>
            </a:r>
          </a:p>
          <a:p>
            <a:pPr algn="ctr"/>
            <a:endParaRPr lang="en-GB" sz="3600" b="1" dirty="0">
              <a:latin typeface="Comic Sans MS" panose="030F0702030302020204" pitchFamily="66" charset="0"/>
            </a:endParaRPr>
          </a:p>
        </p:txBody>
      </p:sp>
      <p:sp>
        <p:nvSpPr>
          <p:cNvPr id="21" name="TextBox 20">
            <a:extLst>
              <a:ext uri="{FF2B5EF4-FFF2-40B4-BE49-F238E27FC236}">
                <a16:creationId xmlns:a16="http://schemas.microsoft.com/office/drawing/2014/main" id="{7A6CEA02-E5F8-4411-9424-B577C52443DB}"/>
              </a:ext>
            </a:extLst>
          </p:cNvPr>
          <p:cNvSpPr txBox="1"/>
          <p:nvPr/>
        </p:nvSpPr>
        <p:spPr>
          <a:xfrm>
            <a:off x="1093010" y="5814694"/>
            <a:ext cx="10185018" cy="461665"/>
          </a:xfrm>
          <a:prstGeom prst="rect">
            <a:avLst/>
          </a:prstGeom>
          <a:noFill/>
        </p:spPr>
        <p:txBody>
          <a:bodyPr wrap="square" rtlCol="0">
            <a:spAutoFit/>
          </a:bodyPr>
          <a:lstStyle/>
          <a:p>
            <a:pPr algn="ctr"/>
            <a:r>
              <a:rPr lang="en-GB" sz="2400" dirty="0"/>
              <a:t>Can you think of anything else that is squashy?</a:t>
            </a:r>
          </a:p>
        </p:txBody>
      </p:sp>
      <p:pic>
        <p:nvPicPr>
          <p:cNvPr id="15" name="Picture 14">
            <a:extLst>
              <a:ext uri="{FF2B5EF4-FFF2-40B4-BE49-F238E27FC236}">
                <a16:creationId xmlns:a16="http://schemas.microsoft.com/office/drawing/2014/main" id="{E5A717FF-B5E0-4332-9A48-B670EC1C2664}"/>
              </a:ext>
            </a:extLst>
          </p:cNvPr>
          <p:cNvPicPr>
            <a:picLocks noChangeAspect="1"/>
          </p:cNvPicPr>
          <p:nvPr/>
        </p:nvPicPr>
        <p:blipFill>
          <a:blip r:embed="rId2"/>
          <a:stretch>
            <a:fillRect/>
          </a:stretch>
        </p:blipFill>
        <p:spPr>
          <a:xfrm>
            <a:off x="10572750" y="79262"/>
            <a:ext cx="1522056" cy="1153433"/>
          </a:xfrm>
          <a:prstGeom prst="rect">
            <a:avLst/>
          </a:prstGeom>
        </p:spPr>
      </p:pic>
      <p:pic>
        <p:nvPicPr>
          <p:cNvPr id="3" name="Picture 2">
            <a:extLst>
              <a:ext uri="{FF2B5EF4-FFF2-40B4-BE49-F238E27FC236}">
                <a16:creationId xmlns:a16="http://schemas.microsoft.com/office/drawing/2014/main" id="{2D42D5BA-2B16-452B-95CB-B47F15AAC6D4}"/>
              </a:ext>
            </a:extLst>
          </p:cNvPr>
          <p:cNvPicPr>
            <a:picLocks noChangeAspect="1"/>
          </p:cNvPicPr>
          <p:nvPr/>
        </p:nvPicPr>
        <p:blipFill>
          <a:blip r:embed="rId3"/>
          <a:stretch>
            <a:fillRect/>
          </a:stretch>
        </p:blipFill>
        <p:spPr>
          <a:xfrm>
            <a:off x="2242775" y="2280403"/>
            <a:ext cx="1019048" cy="1028571"/>
          </a:xfrm>
          <a:prstGeom prst="rect">
            <a:avLst/>
          </a:prstGeom>
        </p:spPr>
      </p:pic>
    </p:spTree>
    <p:extLst>
      <p:ext uri="{BB962C8B-B14F-4D97-AF65-F5344CB8AC3E}">
        <p14:creationId xmlns:p14="http://schemas.microsoft.com/office/powerpoint/2010/main" val="2028490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a:t>
            </a:r>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49898" y="1237179"/>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458367" y="24058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549898" y="2595997"/>
            <a:ext cx="10429593" cy="707886"/>
          </a:xfrm>
          <a:prstGeom prst="rect">
            <a:avLst/>
          </a:prstGeom>
          <a:noFill/>
        </p:spPr>
        <p:txBody>
          <a:bodyPr wrap="square" rtlCol="0">
            <a:spAutoFit/>
          </a:bodyPr>
          <a:lstStyle/>
          <a:p>
            <a:r>
              <a:rPr lang="en-GB" sz="4000" dirty="0"/>
              <a:t>L.O.</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sp>
        <p:nvSpPr>
          <p:cNvPr id="4" name="TextBox 3">
            <a:extLst>
              <a:ext uri="{FF2B5EF4-FFF2-40B4-BE49-F238E27FC236}">
                <a16:creationId xmlns:a16="http://schemas.microsoft.com/office/drawing/2014/main" id="{C377E815-5016-40EE-B612-7CE9CFE7A56C}"/>
              </a:ext>
            </a:extLst>
          </p:cNvPr>
          <p:cNvSpPr txBox="1"/>
          <p:nvPr/>
        </p:nvSpPr>
        <p:spPr>
          <a:xfrm>
            <a:off x="1209675" y="266700"/>
            <a:ext cx="5000625" cy="370137"/>
          </a:xfrm>
          <a:prstGeom prst="rect">
            <a:avLst/>
          </a:prstGeom>
          <a:noFill/>
        </p:spPr>
        <p:txBody>
          <a:bodyPr wrap="square" lIns="91440" tIns="45720" rIns="91440" bIns="45720" rtlCol="0" anchor="t">
            <a:spAutoFit/>
          </a:bodyPr>
          <a:lstStyle/>
          <a:p>
            <a:r>
              <a:rPr lang="en-GB" dirty="0"/>
              <a:t>Thursday 11</a:t>
            </a:r>
            <a:r>
              <a:rPr lang="en-GB" baseline="30000" dirty="0"/>
              <a:t>th</a:t>
            </a:r>
            <a:r>
              <a:rPr lang="en-GB" dirty="0"/>
              <a:t> February 2021</a:t>
            </a:r>
          </a:p>
        </p:txBody>
      </p:sp>
      <p:sp>
        <p:nvSpPr>
          <p:cNvPr id="16" name="TextBox 15">
            <a:extLst>
              <a:ext uri="{FF2B5EF4-FFF2-40B4-BE49-F238E27FC236}">
                <a16:creationId xmlns:a16="http://schemas.microsoft.com/office/drawing/2014/main" id="{17CF828B-2A02-489B-9A18-48D301FD6EDF}"/>
              </a:ext>
            </a:extLst>
          </p:cNvPr>
          <p:cNvSpPr txBox="1"/>
          <p:nvPr/>
        </p:nvSpPr>
        <p:spPr>
          <a:xfrm>
            <a:off x="1433950" y="2769838"/>
            <a:ext cx="7259053" cy="369332"/>
          </a:xfrm>
          <a:prstGeom prst="rect">
            <a:avLst/>
          </a:prstGeom>
          <a:noFill/>
        </p:spPr>
        <p:txBody>
          <a:bodyPr wrap="square" rtlCol="0">
            <a:spAutoFit/>
          </a:bodyPr>
          <a:lstStyle/>
          <a:p>
            <a:r>
              <a:rPr lang="en-GB" dirty="0"/>
              <a:t>To be able to write a list poem using similes. </a:t>
            </a:r>
          </a:p>
        </p:txBody>
      </p:sp>
      <p:pic>
        <p:nvPicPr>
          <p:cNvPr id="15" name="Picture 14"/>
          <p:cNvPicPr/>
          <p:nvPr/>
        </p:nvPicPr>
        <p:blipFill>
          <a:blip r:embed="rId5" cstate="print">
            <a:extLst>
              <a:ext uri="{28A0092B-C50C-407E-A947-70E740481C1C}">
                <a14:useLocalDpi xmlns:a14="http://schemas.microsoft.com/office/drawing/2010/main" val="0"/>
              </a:ext>
            </a:extLst>
          </a:blip>
          <a:stretch>
            <a:fillRect/>
          </a:stretch>
        </p:blipFill>
        <p:spPr>
          <a:xfrm>
            <a:off x="10894879" y="154849"/>
            <a:ext cx="1131570" cy="1131570"/>
          </a:xfrm>
          <a:prstGeom prst="rect">
            <a:avLst/>
          </a:prstGeom>
        </p:spPr>
      </p:pic>
    </p:spTree>
    <p:extLst>
      <p:ext uri="{BB962C8B-B14F-4D97-AF65-F5344CB8AC3E}">
        <p14:creationId xmlns:p14="http://schemas.microsoft.com/office/powerpoint/2010/main" val="858191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Rounded Corners 9">
            <a:extLst>
              <a:ext uri="{FF2B5EF4-FFF2-40B4-BE49-F238E27FC236}">
                <a16:creationId xmlns:a16="http://schemas.microsoft.com/office/drawing/2014/main" id="{44504ABD-4A8D-4F65-843E-0E504D563BAF}"/>
              </a:ext>
            </a:extLst>
          </p:cNvPr>
          <p:cNvSpPr/>
          <p:nvPr/>
        </p:nvSpPr>
        <p:spPr>
          <a:xfrm>
            <a:off x="6532697" y="1560634"/>
            <a:ext cx="3390029" cy="373673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F6F8FC"/>
              </a:gs>
              <a:gs pos="100000">
                <a:srgbClr val="ABC0E4"/>
              </a:gs>
            </a:gsLst>
            <a:lin ang="5400000"/>
          </a:gra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0" name="TextBox 9"/>
          <p:cNvSpPr txBox="1"/>
          <p:nvPr/>
        </p:nvSpPr>
        <p:spPr>
          <a:xfrm>
            <a:off x="685800" y="381740"/>
            <a:ext cx="10536382" cy="954107"/>
          </a:xfrm>
          <a:prstGeom prst="rect">
            <a:avLst/>
          </a:prstGeom>
          <a:noFill/>
        </p:spPr>
        <p:txBody>
          <a:bodyPr wrap="square" rtlCol="0">
            <a:spAutoFit/>
          </a:bodyPr>
          <a:lstStyle/>
          <a:p>
            <a:pPr algn="ctr"/>
            <a:r>
              <a:rPr lang="en-GB" sz="2800" b="1" u="sng" dirty="0"/>
              <a:t>Recap: </a:t>
            </a:r>
            <a:r>
              <a:rPr lang="en-GB" sz="2800" dirty="0"/>
              <a:t>Using the letter sounds we already know, can you try blending the following words: </a:t>
            </a:r>
          </a:p>
        </p:txBody>
      </p:sp>
      <p:sp>
        <p:nvSpPr>
          <p:cNvPr id="15" name="Rectangle: Rounded Corners 9">
            <a:extLst>
              <a:ext uri="{FF2B5EF4-FFF2-40B4-BE49-F238E27FC236}">
                <a16:creationId xmlns:a16="http://schemas.microsoft.com/office/drawing/2014/main" id="{8DDD7F49-CBF6-4C8B-986A-29AAF3F4A9D1}"/>
              </a:ext>
            </a:extLst>
          </p:cNvPr>
          <p:cNvSpPr/>
          <p:nvPr/>
        </p:nvSpPr>
        <p:spPr>
          <a:xfrm>
            <a:off x="2314531" y="1604859"/>
            <a:ext cx="3390029" cy="373673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F6F8FC"/>
              </a:gs>
              <a:gs pos="100000">
                <a:srgbClr val="ABC0E4"/>
              </a:gs>
            </a:gsLst>
            <a:lin ang="5400000"/>
          </a:gra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6" name="TextBox 7">
            <a:extLst>
              <a:ext uri="{FF2B5EF4-FFF2-40B4-BE49-F238E27FC236}">
                <a16:creationId xmlns:a16="http://schemas.microsoft.com/office/drawing/2014/main" id="{0FCB22BF-3562-4E6F-A82B-54731B49FAD1}"/>
              </a:ext>
            </a:extLst>
          </p:cNvPr>
          <p:cNvSpPr txBox="1"/>
          <p:nvPr/>
        </p:nvSpPr>
        <p:spPr>
          <a:xfrm>
            <a:off x="2626107" y="2090171"/>
            <a:ext cx="3390029" cy="267765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dirty="0" err="1">
                <a:solidFill>
                  <a:srgbClr val="000000"/>
                </a:solidFill>
                <a:latin typeface="Calibri"/>
              </a:rPr>
              <a:t>i</a:t>
            </a:r>
            <a:r>
              <a:rPr lang="en-GB" sz="2800" b="0" i="0" u="none" strike="noStrike" kern="1200" cap="none" spc="0" baseline="0" dirty="0">
                <a:solidFill>
                  <a:srgbClr val="000000"/>
                </a:solidFill>
                <a:uFillTx/>
                <a:latin typeface="Calibri"/>
              </a:rPr>
              <a:t>-t		</a:t>
            </a:r>
            <a:r>
              <a:rPr lang="en-GB" sz="2800" dirty="0">
                <a:solidFill>
                  <a:srgbClr val="000000"/>
                </a:solidFill>
                <a:latin typeface="Calibri"/>
              </a:rPr>
              <a:t>it</a:t>
            </a:r>
            <a:endParaRPr lang="en-GB" sz="2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dirty="0">
                <a:solidFill>
                  <a:srgbClr val="000000"/>
                </a:solidFill>
                <a:latin typeface="Calibri"/>
              </a:rPr>
              <a:t>a</a:t>
            </a:r>
            <a:r>
              <a:rPr lang="en-GB" sz="2800" b="0" i="0" u="none" strike="noStrike" kern="1200" cap="none" spc="0" baseline="0" dirty="0">
                <a:solidFill>
                  <a:srgbClr val="000000"/>
                </a:solidFill>
                <a:uFillTx/>
                <a:latin typeface="Calibri"/>
              </a:rPr>
              <a:t>-n		</a:t>
            </a:r>
            <a:r>
              <a:rPr lang="en-GB" sz="2800" dirty="0">
                <a:solidFill>
                  <a:srgbClr val="000000"/>
                </a:solidFill>
                <a:latin typeface="Calibri"/>
              </a:rPr>
              <a:t>an</a:t>
            </a:r>
            <a:endParaRPr lang="en-GB" sz="2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dirty="0">
                <a:solidFill>
                  <a:srgbClr val="000000"/>
                </a:solidFill>
                <a:latin typeface="Calibri"/>
              </a:rPr>
              <a:t>a</a:t>
            </a:r>
            <a:r>
              <a:rPr lang="en-GB" sz="2800" b="0" i="0" u="none" strike="noStrike" kern="1200" cap="none" spc="0" baseline="0" dirty="0">
                <a:solidFill>
                  <a:srgbClr val="000000"/>
                </a:solidFill>
                <a:uFillTx/>
                <a:latin typeface="Calibri"/>
              </a:rPr>
              <a:t>-n-d		</a:t>
            </a:r>
            <a:r>
              <a:rPr lang="en-GB" sz="2800" dirty="0">
                <a:solidFill>
                  <a:srgbClr val="000000"/>
                </a:solidFill>
                <a:latin typeface="Calibri"/>
              </a:rPr>
              <a:t>and</a:t>
            </a:r>
            <a:endParaRPr lang="en-GB" sz="2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dirty="0">
                <a:solidFill>
                  <a:srgbClr val="000000"/>
                </a:solidFill>
                <a:latin typeface="Calibri"/>
              </a:rPr>
              <a:t>p</a:t>
            </a:r>
            <a:r>
              <a:rPr lang="en-GB" sz="2800" b="0" i="0" u="none" strike="noStrike" kern="1200" cap="none" spc="0" baseline="0" dirty="0">
                <a:solidFill>
                  <a:srgbClr val="000000"/>
                </a:solidFill>
                <a:uFillTx/>
                <a:latin typeface="Calibri"/>
              </a:rPr>
              <a:t>-</a:t>
            </a:r>
            <a:r>
              <a:rPr lang="en-GB" sz="2800" b="0" i="0" u="none" strike="noStrike" kern="1200" cap="none" spc="0" baseline="0" dirty="0" err="1">
                <a:solidFill>
                  <a:srgbClr val="000000"/>
                </a:solidFill>
                <a:uFillTx/>
                <a:latin typeface="Calibri"/>
              </a:rPr>
              <a:t>i</a:t>
            </a:r>
            <a:r>
              <a:rPr lang="en-GB" sz="2800" b="0" i="0" u="none" strike="noStrike" kern="1200" cap="none" spc="0" baseline="0" dirty="0">
                <a:solidFill>
                  <a:srgbClr val="000000"/>
                </a:solidFill>
                <a:uFillTx/>
                <a:latin typeface="Calibri"/>
              </a:rPr>
              <a:t>-n		</a:t>
            </a:r>
            <a:r>
              <a:rPr lang="en-GB" sz="2800" dirty="0">
                <a:solidFill>
                  <a:srgbClr val="000000"/>
                </a:solidFill>
                <a:latin typeface="Calibri"/>
              </a:rPr>
              <a:t>pin</a:t>
            </a:r>
            <a:endParaRPr lang="en-GB" sz="2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a:solidFill>
                  <a:srgbClr val="000000"/>
                </a:solidFill>
                <a:uFillTx/>
                <a:latin typeface="Calibri"/>
              </a:rPr>
              <a:t>p-a-t		</a:t>
            </a:r>
            <a:r>
              <a:rPr lang="en-GB" sz="2800" dirty="0">
                <a:solidFill>
                  <a:srgbClr val="000000"/>
                </a:solidFill>
                <a:latin typeface="Calibri"/>
              </a:rPr>
              <a:t>pat</a:t>
            </a:r>
            <a:endParaRPr lang="en-GB" sz="2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dirty="0">
                <a:solidFill>
                  <a:srgbClr val="000000"/>
                </a:solidFill>
                <a:latin typeface="Calibri"/>
              </a:rPr>
              <a:t>g</a:t>
            </a:r>
            <a:r>
              <a:rPr lang="en-GB" sz="2800" b="0" i="0" u="none" strike="noStrike" kern="1200" cap="none" spc="0" baseline="0" dirty="0">
                <a:solidFill>
                  <a:srgbClr val="000000"/>
                </a:solidFill>
                <a:uFillTx/>
                <a:latin typeface="Calibri"/>
              </a:rPr>
              <a:t>-o-t		</a:t>
            </a:r>
            <a:r>
              <a:rPr lang="en-GB" sz="2800" dirty="0">
                <a:solidFill>
                  <a:srgbClr val="000000"/>
                </a:solidFill>
                <a:latin typeface="Calibri"/>
              </a:rPr>
              <a:t>got</a:t>
            </a:r>
            <a:endParaRPr lang="en-GB" sz="2800" b="0" i="0" u="none" strike="noStrike" kern="1200" cap="none" spc="0" baseline="0" dirty="0">
              <a:solidFill>
                <a:srgbClr val="000000"/>
              </a:solidFill>
              <a:uFillTx/>
              <a:latin typeface="Calibri"/>
            </a:endParaRPr>
          </a:p>
        </p:txBody>
      </p:sp>
      <p:sp>
        <p:nvSpPr>
          <p:cNvPr id="17" name="TextBox 8">
            <a:extLst>
              <a:ext uri="{FF2B5EF4-FFF2-40B4-BE49-F238E27FC236}">
                <a16:creationId xmlns:a16="http://schemas.microsoft.com/office/drawing/2014/main" id="{E2AA5887-1EC9-40D7-AE5A-73C7E932F8B1}"/>
              </a:ext>
            </a:extLst>
          </p:cNvPr>
          <p:cNvSpPr txBox="1"/>
          <p:nvPr/>
        </p:nvSpPr>
        <p:spPr>
          <a:xfrm>
            <a:off x="6897281" y="1975713"/>
            <a:ext cx="4035957" cy="267765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dirty="0">
                <a:solidFill>
                  <a:srgbClr val="000000"/>
                </a:solidFill>
                <a:latin typeface="Calibri"/>
              </a:rPr>
              <a:t>d</a:t>
            </a:r>
            <a:r>
              <a:rPr lang="en-GB" sz="2800" b="0" i="0" u="none" strike="noStrike" kern="1200" cap="none" spc="0" baseline="0" dirty="0">
                <a:solidFill>
                  <a:srgbClr val="000000"/>
                </a:solidFill>
                <a:uFillTx/>
                <a:latin typeface="Calibri"/>
              </a:rPr>
              <a:t>-o-g	           dog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dirty="0">
                <a:solidFill>
                  <a:srgbClr val="000000"/>
                </a:solidFill>
                <a:latin typeface="Calibri"/>
              </a:rPr>
              <a:t>s</a:t>
            </a:r>
            <a:r>
              <a:rPr lang="en-GB" sz="2800" b="0" i="0" u="none" strike="noStrike" kern="1200" cap="none" spc="0" baseline="0" dirty="0">
                <a:solidFill>
                  <a:srgbClr val="000000"/>
                </a:solidFill>
                <a:uFillTx/>
                <a:latin typeface="Calibri"/>
              </a:rPr>
              <a:t>-</a:t>
            </a:r>
            <a:r>
              <a:rPr lang="en-GB" sz="2800" b="0" i="0" u="none" strike="noStrike" kern="1200" cap="none" spc="0" baseline="0" dirty="0" err="1">
                <a:solidFill>
                  <a:srgbClr val="000000"/>
                </a:solidFill>
                <a:uFillTx/>
                <a:latin typeface="Calibri"/>
              </a:rPr>
              <a:t>i</a:t>
            </a:r>
            <a:r>
              <a:rPr lang="en-GB" sz="2800" b="0" i="0" u="none" strike="noStrike" kern="1200" cap="none" spc="0" baseline="0" dirty="0">
                <a:solidFill>
                  <a:srgbClr val="000000"/>
                </a:solidFill>
                <a:uFillTx/>
                <a:latin typeface="Calibri"/>
              </a:rPr>
              <a:t>-t		</a:t>
            </a:r>
            <a:r>
              <a:rPr lang="en-GB" sz="2800" dirty="0">
                <a:solidFill>
                  <a:srgbClr val="000000"/>
                </a:solidFill>
                <a:latin typeface="Calibri"/>
              </a:rPr>
              <a:t>sit</a:t>
            </a:r>
            <a:endParaRPr lang="en-GB" sz="2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dirty="0">
                <a:solidFill>
                  <a:srgbClr val="000000"/>
                </a:solidFill>
                <a:latin typeface="Calibri"/>
              </a:rPr>
              <a:t>t</a:t>
            </a:r>
            <a:r>
              <a:rPr lang="en-GB" sz="2800" b="0" i="0" u="none" strike="noStrike" kern="1200" cap="none" spc="0" baseline="0" dirty="0">
                <a:solidFill>
                  <a:srgbClr val="000000"/>
                </a:solidFill>
                <a:uFillTx/>
                <a:latin typeface="Calibri"/>
              </a:rPr>
              <a:t>-</a:t>
            </a:r>
            <a:r>
              <a:rPr lang="en-GB" sz="2800" b="0" i="0" u="none" strike="noStrike" kern="1200" cap="none" spc="0" baseline="0" dirty="0" err="1">
                <a:solidFill>
                  <a:srgbClr val="000000"/>
                </a:solidFill>
                <a:uFillTx/>
                <a:latin typeface="Calibri"/>
              </a:rPr>
              <a:t>i</a:t>
            </a:r>
            <a:r>
              <a:rPr lang="en-GB" sz="2800" b="0" i="0" u="none" strike="noStrike" kern="1200" cap="none" spc="0" baseline="0" dirty="0">
                <a:solidFill>
                  <a:srgbClr val="000000"/>
                </a:solidFill>
                <a:uFillTx/>
                <a:latin typeface="Calibri"/>
              </a:rPr>
              <a:t>-p		</a:t>
            </a:r>
            <a:r>
              <a:rPr lang="en-GB" sz="2800" dirty="0">
                <a:solidFill>
                  <a:srgbClr val="000000"/>
                </a:solidFill>
                <a:latin typeface="Calibri"/>
              </a:rPr>
              <a:t>tip</a:t>
            </a:r>
            <a:endParaRPr lang="en-GB" sz="2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dirty="0">
                <a:solidFill>
                  <a:srgbClr val="000000"/>
                </a:solidFill>
                <a:latin typeface="Calibri"/>
              </a:rPr>
              <a:t>p</a:t>
            </a:r>
            <a:r>
              <a:rPr lang="en-GB" sz="2800" b="0" i="0" u="none" strike="noStrike" kern="1200" cap="none" spc="0" baseline="0" dirty="0">
                <a:solidFill>
                  <a:srgbClr val="000000"/>
                </a:solidFill>
                <a:uFillTx/>
                <a:latin typeface="Calibri"/>
              </a:rPr>
              <a:t>-a-n		</a:t>
            </a:r>
            <a:r>
              <a:rPr lang="en-GB" sz="2800" dirty="0">
                <a:solidFill>
                  <a:srgbClr val="000000"/>
                </a:solidFill>
                <a:latin typeface="Calibri"/>
              </a:rPr>
              <a:t>pan</a:t>
            </a:r>
            <a:endParaRPr lang="en-GB" sz="2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dirty="0">
                <a:solidFill>
                  <a:srgbClr val="000000"/>
                </a:solidFill>
                <a:latin typeface="Calibri"/>
              </a:rPr>
              <a:t>g</a:t>
            </a:r>
            <a:r>
              <a:rPr lang="en-GB" sz="2800" b="0" i="0" u="none" strike="noStrike" kern="1200" cap="none" spc="0" baseline="0" dirty="0">
                <a:solidFill>
                  <a:srgbClr val="000000"/>
                </a:solidFill>
                <a:uFillTx/>
                <a:latin typeface="Calibri"/>
              </a:rPr>
              <a:t>-a-p		</a:t>
            </a:r>
            <a:r>
              <a:rPr lang="en-GB" sz="2800" dirty="0">
                <a:solidFill>
                  <a:srgbClr val="000000"/>
                </a:solidFill>
                <a:latin typeface="Calibri"/>
              </a:rPr>
              <a:t>gap</a:t>
            </a:r>
            <a:endParaRPr lang="en-GB" sz="2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a:solidFill>
                  <a:srgbClr val="000000"/>
                </a:solidFill>
                <a:uFillTx/>
                <a:latin typeface="Calibri"/>
              </a:rPr>
              <a:t>d-</a:t>
            </a:r>
            <a:r>
              <a:rPr lang="en-GB" sz="2800" b="0" i="0" u="none" strike="noStrike" kern="1200" cap="none" spc="0" baseline="0" dirty="0" err="1">
                <a:solidFill>
                  <a:srgbClr val="000000"/>
                </a:solidFill>
                <a:uFillTx/>
                <a:latin typeface="Calibri"/>
              </a:rPr>
              <a:t>i</a:t>
            </a:r>
            <a:r>
              <a:rPr lang="en-GB" sz="2800" b="0" i="0" u="none" strike="noStrike" kern="1200" cap="none" spc="0" baseline="0" dirty="0">
                <a:solidFill>
                  <a:srgbClr val="000000"/>
                </a:solidFill>
                <a:uFillTx/>
                <a:latin typeface="Calibri"/>
              </a:rPr>
              <a:t>-g		</a:t>
            </a:r>
            <a:r>
              <a:rPr lang="en-GB" sz="2800" dirty="0">
                <a:solidFill>
                  <a:srgbClr val="000000"/>
                </a:solidFill>
                <a:latin typeface="Calibri"/>
              </a:rPr>
              <a:t>dig</a:t>
            </a:r>
            <a:endParaRPr lang="en-GB" sz="2800" b="0" i="0" u="none" strike="noStrike" kern="1200" cap="none" spc="0" baseline="0" dirty="0">
              <a:solidFill>
                <a:srgbClr val="000000"/>
              </a:solidFill>
              <a:uFillTx/>
              <a:latin typeface="Calibri"/>
            </a:endParaRPr>
          </a:p>
        </p:txBody>
      </p:sp>
      <p:sp>
        <p:nvSpPr>
          <p:cNvPr id="24" name="TextBox 23">
            <a:extLst>
              <a:ext uri="{FF2B5EF4-FFF2-40B4-BE49-F238E27FC236}">
                <a16:creationId xmlns:a16="http://schemas.microsoft.com/office/drawing/2014/main" id="{5C95FD81-CDFD-45E5-98A2-1593A7ED661F}"/>
              </a:ext>
            </a:extLst>
          </p:cNvPr>
          <p:cNvSpPr txBox="1"/>
          <p:nvPr/>
        </p:nvSpPr>
        <p:spPr>
          <a:xfrm>
            <a:off x="896959" y="5533677"/>
            <a:ext cx="10536382" cy="1077218"/>
          </a:xfrm>
          <a:prstGeom prst="rect">
            <a:avLst/>
          </a:prstGeom>
          <a:noFill/>
        </p:spPr>
        <p:txBody>
          <a:bodyPr wrap="square" rtlCol="0">
            <a:spAutoFit/>
          </a:bodyPr>
          <a:lstStyle/>
          <a:p>
            <a:pPr algn="ctr"/>
            <a:r>
              <a:rPr lang="en-GB" sz="3200" dirty="0"/>
              <a:t>Point to each letter as you say its sound and say it faster to blend it together to make each word!</a:t>
            </a:r>
          </a:p>
        </p:txBody>
      </p:sp>
    </p:spTree>
    <p:extLst>
      <p:ext uri="{BB962C8B-B14F-4D97-AF65-F5344CB8AC3E}">
        <p14:creationId xmlns:p14="http://schemas.microsoft.com/office/powerpoint/2010/main" val="2358854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28927EF-9ED9-4CC9-A9CB-BB74A61C9AE3}"/>
              </a:ext>
            </a:extLst>
          </p:cNvPr>
          <p:cNvSpPr txBox="1"/>
          <p:nvPr/>
        </p:nvSpPr>
        <p:spPr>
          <a:xfrm>
            <a:off x="97194" y="28432"/>
            <a:ext cx="10185018" cy="2308324"/>
          </a:xfrm>
          <a:prstGeom prst="rect">
            <a:avLst/>
          </a:prstGeom>
          <a:noFill/>
        </p:spPr>
        <p:txBody>
          <a:bodyPr wrap="square" rtlCol="0">
            <a:spAutoFit/>
          </a:bodyPr>
          <a:lstStyle/>
          <a:p>
            <a:pPr algn="ctr"/>
            <a:r>
              <a:rPr lang="en-GB" sz="2400" dirty="0"/>
              <a:t>Last lesson we had a go at making our own </a:t>
            </a:r>
            <a:r>
              <a:rPr lang="en-GB" sz="2400" b="1" dirty="0"/>
              <a:t>similes</a:t>
            </a:r>
            <a:r>
              <a:rPr lang="en-GB" sz="2400" dirty="0"/>
              <a:t>.</a:t>
            </a:r>
            <a:r>
              <a:rPr lang="en-GB" sz="2400" b="1" dirty="0"/>
              <a:t> </a:t>
            </a:r>
            <a:r>
              <a:rPr lang="en-GB" sz="2400" dirty="0"/>
              <a:t>Now that we are familiar with what </a:t>
            </a:r>
            <a:r>
              <a:rPr lang="en-GB" sz="2400" b="1" dirty="0"/>
              <a:t>similes</a:t>
            </a:r>
            <a:r>
              <a:rPr lang="en-GB" sz="2400" dirty="0"/>
              <a:t> are we are going to use them to make a </a:t>
            </a:r>
            <a:r>
              <a:rPr lang="en-GB" sz="2400" b="1" dirty="0"/>
              <a:t>list poem</a:t>
            </a:r>
            <a:r>
              <a:rPr lang="en-GB" sz="2400" dirty="0"/>
              <a:t>. A list poem is a simple list of words or phrases following a ‘starter’ sentence. Our starter sentence for our </a:t>
            </a:r>
            <a:r>
              <a:rPr lang="en-GB" sz="2400" b="1" dirty="0"/>
              <a:t>list poem</a:t>
            </a:r>
            <a:r>
              <a:rPr lang="en-GB" sz="2400" dirty="0"/>
              <a:t> is going to be ‘ A rainbow is…’</a:t>
            </a:r>
          </a:p>
          <a:p>
            <a:pPr algn="ctr"/>
            <a:r>
              <a:rPr lang="en-GB" sz="2400" dirty="0"/>
              <a:t>Here is an example of my </a:t>
            </a:r>
            <a:r>
              <a:rPr lang="en-GB" sz="2400" b="1" dirty="0"/>
              <a:t>list poem</a:t>
            </a:r>
            <a:r>
              <a:rPr lang="en-GB" sz="2400" dirty="0"/>
              <a:t> about a rainbow. Can you find the </a:t>
            </a:r>
            <a:r>
              <a:rPr lang="en-GB" sz="2400" b="1" dirty="0"/>
              <a:t>similes </a:t>
            </a:r>
            <a:r>
              <a:rPr lang="en-GB" sz="2400" dirty="0"/>
              <a:t>in my poem?</a:t>
            </a:r>
          </a:p>
        </p:txBody>
      </p:sp>
      <p:pic>
        <p:nvPicPr>
          <p:cNvPr id="14" name="Picture 13">
            <a:extLst>
              <a:ext uri="{FF2B5EF4-FFF2-40B4-BE49-F238E27FC236}">
                <a16:creationId xmlns:a16="http://schemas.microsoft.com/office/drawing/2014/main" id="{70FCFC81-8974-4664-A3B7-F191AA020239}"/>
              </a:ext>
            </a:extLst>
          </p:cNvPr>
          <p:cNvPicPr>
            <a:picLocks noChangeAspect="1"/>
          </p:cNvPicPr>
          <p:nvPr/>
        </p:nvPicPr>
        <p:blipFill>
          <a:blip r:embed="rId2"/>
          <a:stretch>
            <a:fillRect/>
          </a:stretch>
        </p:blipFill>
        <p:spPr>
          <a:xfrm>
            <a:off x="10296332" y="28432"/>
            <a:ext cx="1798474" cy="1373638"/>
          </a:xfrm>
          <a:prstGeom prst="rect">
            <a:avLst/>
          </a:prstGeom>
        </p:spPr>
      </p:pic>
      <p:pic>
        <p:nvPicPr>
          <p:cNvPr id="27" name="Picture 26">
            <a:extLst>
              <a:ext uri="{FF2B5EF4-FFF2-40B4-BE49-F238E27FC236}">
                <a16:creationId xmlns:a16="http://schemas.microsoft.com/office/drawing/2014/main" id="{E5D99DA9-8B61-4406-974A-EF136CE2DA9E}"/>
              </a:ext>
            </a:extLst>
          </p:cNvPr>
          <p:cNvPicPr>
            <a:picLocks noChangeAspect="1"/>
          </p:cNvPicPr>
          <p:nvPr/>
        </p:nvPicPr>
        <p:blipFill rotWithShape="1">
          <a:blip r:embed="rId3"/>
          <a:srcRect l="2016" t="20430" r="43805" b="26954"/>
          <a:stretch/>
        </p:blipFill>
        <p:spPr>
          <a:xfrm>
            <a:off x="2141800" y="2336756"/>
            <a:ext cx="7668170" cy="4186874"/>
          </a:xfrm>
          <a:prstGeom prst="rect">
            <a:avLst/>
          </a:prstGeom>
        </p:spPr>
      </p:pic>
      <p:sp>
        <p:nvSpPr>
          <p:cNvPr id="28" name="TextBox 27">
            <a:extLst>
              <a:ext uri="{FF2B5EF4-FFF2-40B4-BE49-F238E27FC236}">
                <a16:creationId xmlns:a16="http://schemas.microsoft.com/office/drawing/2014/main" id="{0837C6A4-9AFF-4F5C-96BE-C616DF1D625A}"/>
              </a:ext>
            </a:extLst>
          </p:cNvPr>
          <p:cNvSpPr txBox="1"/>
          <p:nvPr/>
        </p:nvSpPr>
        <p:spPr>
          <a:xfrm>
            <a:off x="6096000" y="3753134"/>
            <a:ext cx="1683224" cy="369332"/>
          </a:xfrm>
          <a:prstGeom prst="rect">
            <a:avLst/>
          </a:prstGeom>
          <a:noFill/>
        </p:spPr>
        <p:txBody>
          <a:bodyPr wrap="square" rtlCol="0">
            <a:spAutoFit/>
          </a:bodyPr>
          <a:lstStyle/>
          <a:p>
            <a:r>
              <a:rPr lang="en-GB" dirty="0">
                <a:latin typeface="Comic Sans MS" panose="030F0702030302020204" pitchFamily="66" charset="0"/>
              </a:rPr>
              <a:t>a tomato</a:t>
            </a:r>
          </a:p>
        </p:txBody>
      </p:sp>
      <p:sp>
        <p:nvSpPr>
          <p:cNvPr id="29" name="TextBox 28">
            <a:extLst>
              <a:ext uri="{FF2B5EF4-FFF2-40B4-BE49-F238E27FC236}">
                <a16:creationId xmlns:a16="http://schemas.microsoft.com/office/drawing/2014/main" id="{096D77D8-C744-4ABF-800E-05004995E184}"/>
              </a:ext>
            </a:extLst>
          </p:cNvPr>
          <p:cNvSpPr txBox="1"/>
          <p:nvPr/>
        </p:nvSpPr>
        <p:spPr>
          <a:xfrm>
            <a:off x="6248400" y="4232953"/>
            <a:ext cx="1683224" cy="369332"/>
          </a:xfrm>
          <a:prstGeom prst="rect">
            <a:avLst/>
          </a:prstGeom>
          <a:noFill/>
        </p:spPr>
        <p:txBody>
          <a:bodyPr wrap="square" rtlCol="0">
            <a:spAutoFit/>
          </a:bodyPr>
          <a:lstStyle/>
          <a:p>
            <a:r>
              <a:rPr lang="en-GB" dirty="0">
                <a:latin typeface="Comic Sans MS" panose="030F0702030302020204" pitchFamily="66" charset="0"/>
              </a:rPr>
              <a:t>a sun</a:t>
            </a:r>
          </a:p>
        </p:txBody>
      </p:sp>
      <p:sp>
        <p:nvSpPr>
          <p:cNvPr id="30" name="TextBox 29">
            <a:extLst>
              <a:ext uri="{FF2B5EF4-FFF2-40B4-BE49-F238E27FC236}">
                <a16:creationId xmlns:a16="http://schemas.microsoft.com/office/drawing/2014/main" id="{6B89E414-02FB-4541-8046-7D054BF9DFC9}"/>
              </a:ext>
            </a:extLst>
          </p:cNvPr>
          <p:cNvSpPr txBox="1"/>
          <p:nvPr/>
        </p:nvSpPr>
        <p:spPr>
          <a:xfrm>
            <a:off x="6248400" y="4713806"/>
            <a:ext cx="1683224" cy="369332"/>
          </a:xfrm>
          <a:prstGeom prst="rect">
            <a:avLst/>
          </a:prstGeom>
          <a:noFill/>
        </p:spPr>
        <p:txBody>
          <a:bodyPr wrap="square" rtlCol="0">
            <a:spAutoFit/>
          </a:bodyPr>
          <a:lstStyle/>
          <a:p>
            <a:r>
              <a:rPr lang="en-GB" dirty="0">
                <a:latin typeface="Comic Sans MS" panose="030F0702030302020204" pitchFamily="66" charset="0"/>
              </a:rPr>
              <a:t>a sunflower</a:t>
            </a:r>
          </a:p>
        </p:txBody>
      </p:sp>
      <p:sp>
        <p:nvSpPr>
          <p:cNvPr id="31" name="TextBox 30">
            <a:extLst>
              <a:ext uri="{FF2B5EF4-FFF2-40B4-BE49-F238E27FC236}">
                <a16:creationId xmlns:a16="http://schemas.microsoft.com/office/drawing/2014/main" id="{C54685CE-21CD-4A1E-AED8-1C49E2ACF058}"/>
              </a:ext>
            </a:extLst>
          </p:cNvPr>
          <p:cNvSpPr txBox="1"/>
          <p:nvPr/>
        </p:nvSpPr>
        <p:spPr>
          <a:xfrm>
            <a:off x="6248400" y="5194659"/>
            <a:ext cx="1683224" cy="369332"/>
          </a:xfrm>
          <a:prstGeom prst="rect">
            <a:avLst/>
          </a:prstGeom>
          <a:noFill/>
        </p:spPr>
        <p:txBody>
          <a:bodyPr wrap="square" rtlCol="0">
            <a:spAutoFit/>
          </a:bodyPr>
          <a:lstStyle/>
          <a:p>
            <a:r>
              <a:rPr lang="en-GB" dirty="0">
                <a:latin typeface="Comic Sans MS" panose="030F0702030302020204" pitchFamily="66" charset="0"/>
              </a:rPr>
              <a:t>a leaf</a:t>
            </a:r>
          </a:p>
        </p:txBody>
      </p:sp>
      <p:sp>
        <p:nvSpPr>
          <p:cNvPr id="32" name="TextBox 31">
            <a:extLst>
              <a:ext uri="{FF2B5EF4-FFF2-40B4-BE49-F238E27FC236}">
                <a16:creationId xmlns:a16="http://schemas.microsoft.com/office/drawing/2014/main" id="{0B1D762B-2A04-47A2-901E-51F174259EA2}"/>
              </a:ext>
            </a:extLst>
          </p:cNvPr>
          <p:cNvSpPr txBox="1"/>
          <p:nvPr/>
        </p:nvSpPr>
        <p:spPr>
          <a:xfrm>
            <a:off x="6248400" y="5674478"/>
            <a:ext cx="1683224" cy="369332"/>
          </a:xfrm>
          <a:prstGeom prst="rect">
            <a:avLst/>
          </a:prstGeom>
          <a:noFill/>
        </p:spPr>
        <p:txBody>
          <a:bodyPr wrap="square" rtlCol="0">
            <a:spAutoFit/>
          </a:bodyPr>
          <a:lstStyle/>
          <a:p>
            <a:r>
              <a:rPr lang="en-GB" dirty="0">
                <a:latin typeface="Comic Sans MS" panose="030F0702030302020204" pitchFamily="66" charset="0"/>
              </a:rPr>
              <a:t>a blueberry</a:t>
            </a:r>
          </a:p>
        </p:txBody>
      </p:sp>
      <p:sp>
        <p:nvSpPr>
          <p:cNvPr id="33" name="TextBox 32">
            <a:extLst>
              <a:ext uri="{FF2B5EF4-FFF2-40B4-BE49-F238E27FC236}">
                <a16:creationId xmlns:a16="http://schemas.microsoft.com/office/drawing/2014/main" id="{5E932704-DA29-4C71-A46A-7EC9AEA91EAF}"/>
              </a:ext>
            </a:extLst>
          </p:cNvPr>
          <p:cNvSpPr txBox="1"/>
          <p:nvPr/>
        </p:nvSpPr>
        <p:spPr>
          <a:xfrm>
            <a:off x="6371230" y="6156445"/>
            <a:ext cx="1683224" cy="369332"/>
          </a:xfrm>
          <a:prstGeom prst="rect">
            <a:avLst/>
          </a:prstGeom>
          <a:noFill/>
        </p:spPr>
        <p:txBody>
          <a:bodyPr wrap="square" rtlCol="0">
            <a:spAutoFit/>
          </a:bodyPr>
          <a:lstStyle/>
          <a:p>
            <a:r>
              <a:rPr lang="en-GB" dirty="0">
                <a:latin typeface="Comic Sans MS" panose="030F0702030302020204" pitchFamily="66" charset="0"/>
              </a:rPr>
              <a:t>a grape</a:t>
            </a:r>
          </a:p>
        </p:txBody>
      </p:sp>
    </p:spTree>
    <p:extLst>
      <p:ext uri="{BB962C8B-B14F-4D97-AF65-F5344CB8AC3E}">
        <p14:creationId xmlns:p14="http://schemas.microsoft.com/office/powerpoint/2010/main" val="3875425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28927EF-9ED9-4CC9-A9CB-BB74A61C9AE3}"/>
              </a:ext>
            </a:extLst>
          </p:cNvPr>
          <p:cNvSpPr txBox="1"/>
          <p:nvPr/>
        </p:nvSpPr>
        <p:spPr>
          <a:xfrm>
            <a:off x="97194" y="35456"/>
            <a:ext cx="10185018" cy="830997"/>
          </a:xfrm>
          <a:prstGeom prst="rect">
            <a:avLst/>
          </a:prstGeom>
          <a:noFill/>
        </p:spPr>
        <p:txBody>
          <a:bodyPr wrap="square" rtlCol="0">
            <a:spAutoFit/>
          </a:bodyPr>
          <a:lstStyle/>
          <a:p>
            <a:pPr algn="ctr"/>
            <a:r>
              <a:rPr lang="en-GB" sz="2400" dirty="0"/>
              <a:t>I have used the symbols of </a:t>
            </a:r>
            <a:r>
              <a:rPr lang="en-GB" sz="2400" b="1" dirty="0"/>
              <a:t>nouns </a:t>
            </a:r>
            <a:r>
              <a:rPr lang="en-GB" sz="2400" dirty="0"/>
              <a:t>(objects or living things) below to help create my own </a:t>
            </a:r>
            <a:r>
              <a:rPr lang="en-GB" sz="2400" b="1" dirty="0"/>
              <a:t>simile </a:t>
            </a:r>
            <a:r>
              <a:rPr lang="en-GB" sz="2400" dirty="0"/>
              <a:t>for a line of the </a:t>
            </a:r>
            <a:r>
              <a:rPr lang="en-GB" sz="2400" b="1" dirty="0"/>
              <a:t>list poem. </a:t>
            </a:r>
            <a:endParaRPr lang="en-GB" sz="2400" dirty="0"/>
          </a:p>
        </p:txBody>
      </p:sp>
      <p:sp>
        <p:nvSpPr>
          <p:cNvPr id="16" name="Rectangle 15">
            <a:extLst>
              <a:ext uri="{FF2B5EF4-FFF2-40B4-BE49-F238E27FC236}">
                <a16:creationId xmlns:a16="http://schemas.microsoft.com/office/drawing/2014/main" id="{E62805ED-B2B7-4B72-80B8-69ECC3B7748B}"/>
              </a:ext>
            </a:extLst>
          </p:cNvPr>
          <p:cNvSpPr/>
          <p:nvPr/>
        </p:nvSpPr>
        <p:spPr>
          <a:xfrm>
            <a:off x="903002" y="2465373"/>
            <a:ext cx="10284649" cy="202213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cxnSp>
        <p:nvCxnSpPr>
          <p:cNvPr id="17" name="Straight Connector 16">
            <a:extLst>
              <a:ext uri="{FF2B5EF4-FFF2-40B4-BE49-F238E27FC236}">
                <a16:creationId xmlns:a16="http://schemas.microsoft.com/office/drawing/2014/main" id="{681ED4A6-2763-4693-AD85-DAA619140CA6}"/>
              </a:ext>
            </a:extLst>
          </p:cNvPr>
          <p:cNvCxnSpPr/>
          <p:nvPr/>
        </p:nvCxnSpPr>
        <p:spPr>
          <a:xfrm flipV="1">
            <a:off x="992521" y="3854568"/>
            <a:ext cx="10105609" cy="1571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827865E-9839-4E35-98CA-FDDDD4F458AD}"/>
              </a:ext>
            </a:extLst>
          </p:cNvPr>
          <p:cNvSpPr txBox="1"/>
          <p:nvPr/>
        </p:nvSpPr>
        <p:spPr>
          <a:xfrm>
            <a:off x="903000" y="2237127"/>
            <a:ext cx="10105609" cy="2308324"/>
          </a:xfrm>
          <a:prstGeom prst="rect">
            <a:avLst/>
          </a:prstGeom>
          <a:noFill/>
        </p:spPr>
        <p:txBody>
          <a:bodyPr wrap="square" rtlCol="0">
            <a:spAutoFit/>
          </a:bodyPr>
          <a:lstStyle/>
          <a:p>
            <a:pPr algn="ctr"/>
            <a:endParaRPr lang="en-GB" sz="3600" b="1" dirty="0">
              <a:latin typeface="Comic Sans MS" panose="030F0702030302020204" pitchFamily="66" charset="0"/>
            </a:endParaRPr>
          </a:p>
          <a:p>
            <a:endParaRPr lang="en-GB" sz="3600" dirty="0">
              <a:latin typeface="Comic Sans MS" panose="030F0702030302020204" pitchFamily="66" charset="0"/>
            </a:endParaRPr>
          </a:p>
          <a:p>
            <a:r>
              <a:rPr lang="en-GB" sz="3600" dirty="0">
                <a:latin typeface="Comic Sans MS" panose="030F0702030302020204" pitchFamily="66" charset="0"/>
              </a:rPr>
              <a:t> As              </a:t>
            </a:r>
            <a:r>
              <a:rPr lang="en-GB" sz="3600" dirty="0" err="1">
                <a:latin typeface="Comic Sans MS" panose="030F0702030302020204" pitchFamily="66" charset="0"/>
              </a:rPr>
              <a:t>as</a:t>
            </a:r>
            <a:r>
              <a:rPr lang="en-GB" sz="3600" dirty="0">
                <a:latin typeface="Comic Sans MS" panose="030F0702030302020204" pitchFamily="66" charset="0"/>
              </a:rPr>
              <a:t>              .</a:t>
            </a:r>
          </a:p>
          <a:p>
            <a:pPr algn="ctr"/>
            <a:endParaRPr lang="en-GB" sz="3600" b="1" dirty="0">
              <a:latin typeface="Comic Sans MS" panose="030F0702030302020204" pitchFamily="66" charset="0"/>
            </a:endParaRPr>
          </a:p>
        </p:txBody>
      </p:sp>
      <p:sp>
        <p:nvSpPr>
          <p:cNvPr id="21" name="TextBox 20">
            <a:extLst>
              <a:ext uri="{FF2B5EF4-FFF2-40B4-BE49-F238E27FC236}">
                <a16:creationId xmlns:a16="http://schemas.microsoft.com/office/drawing/2014/main" id="{7A6CEA02-E5F8-4411-9424-B577C52443DB}"/>
              </a:ext>
            </a:extLst>
          </p:cNvPr>
          <p:cNvSpPr txBox="1"/>
          <p:nvPr/>
        </p:nvSpPr>
        <p:spPr>
          <a:xfrm>
            <a:off x="1042338" y="6165223"/>
            <a:ext cx="10185018" cy="461665"/>
          </a:xfrm>
          <a:prstGeom prst="rect">
            <a:avLst/>
          </a:prstGeom>
          <a:noFill/>
        </p:spPr>
        <p:txBody>
          <a:bodyPr wrap="square" rtlCol="0">
            <a:spAutoFit/>
          </a:bodyPr>
          <a:lstStyle/>
          <a:p>
            <a:pPr algn="ctr"/>
            <a:r>
              <a:rPr lang="en-GB" sz="2400" dirty="0"/>
              <a:t>Can you think of anything else that is red?</a:t>
            </a:r>
          </a:p>
        </p:txBody>
      </p:sp>
      <p:pic>
        <p:nvPicPr>
          <p:cNvPr id="20" name="Picture 19">
            <a:extLst>
              <a:ext uri="{FF2B5EF4-FFF2-40B4-BE49-F238E27FC236}">
                <a16:creationId xmlns:a16="http://schemas.microsoft.com/office/drawing/2014/main" id="{A02326D9-D615-467B-91A8-D2B50DD4B6E9}"/>
              </a:ext>
            </a:extLst>
          </p:cNvPr>
          <p:cNvPicPr>
            <a:picLocks noChangeAspect="1"/>
          </p:cNvPicPr>
          <p:nvPr/>
        </p:nvPicPr>
        <p:blipFill>
          <a:blip r:embed="rId2"/>
          <a:stretch>
            <a:fillRect/>
          </a:stretch>
        </p:blipFill>
        <p:spPr>
          <a:xfrm>
            <a:off x="10328119" y="47235"/>
            <a:ext cx="1798474" cy="1373638"/>
          </a:xfrm>
          <a:prstGeom prst="rect">
            <a:avLst/>
          </a:prstGeom>
        </p:spPr>
      </p:pic>
      <p:pic>
        <p:nvPicPr>
          <p:cNvPr id="3" name="Picture 2">
            <a:extLst>
              <a:ext uri="{FF2B5EF4-FFF2-40B4-BE49-F238E27FC236}">
                <a16:creationId xmlns:a16="http://schemas.microsoft.com/office/drawing/2014/main" id="{4916E091-D20C-4270-8F8C-3B852788A3A1}"/>
              </a:ext>
            </a:extLst>
          </p:cNvPr>
          <p:cNvPicPr>
            <a:picLocks noChangeAspect="1"/>
          </p:cNvPicPr>
          <p:nvPr/>
        </p:nvPicPr>
        <p:blipFill>
          <a:blip r:embed="rId3"/>
          <a:stretch>
            <a:fillRect/>
          </a:stretch>
        </p:blipFill>
        <p:spPr>
          <a:xfrm>
            <a:off x="2010090" y="2831471"/>
            <a:ext cx="1019048" cy="1028571"/>
          </a:xfrm>
          <a:prstGeom prst="rect">
            <a:avLst/>
          </a:prstGeom>
        </p:spPr>
      </p:pic>
      <p:pic>
        <p:nvPicPr>
          <p:cNvPr id="6" name="Picture 5">
            <a:extLst>
              <a:ext uri="{FF2B5EF4-FFF2-40B4-BE49-F238E27FC236}">
                <a16:creationId xmlns:a16="http://schemas.microsoft.com/office/drawing/2014/main" id="{AB218E2F-DCA9-46C4-BECC-5F172546D248}"/>
              </a:ext>
            </a:extLst>
          </p:cNvPr>
          <p:cNvPicPr>
            <a:picLocks noChangeAspect="1"/>
          </p:cNvPicPr>
          <p:nvPr/>
        </p:nvPicPr>
        <p:blipFill>
          <a:blip r:embed="rId4"/>
          <a:stretch>
            <a:fillRect/>
          </a:stretch>
        </p:blipFill>
        <p:spPr>
          <a:xfrm>
            <a:off x="3125497" y="4825580"/>
            <a:ext cx="1114286" cy="1000000"/>
          </a:xfrm>
          <a:prstGeom prst="rect">
            <a:avLst/>
          </a:prstGeom>
        </p:spPr>
      </p:pic>
      <p:pic>
        <p:nvPicPr>
          <p:cNvPr id="23" name="Picture 22">
            <a:extLst>
              <a:ext uri="{FF2B5EF4-FFF2-40B4-BE49-F238E27FC236}">
                <a16:creationId xmlns:a16="http://schemas.microsoft.com/office/drawing/2014/main" id="{F2B3A4B2-6E11-4C77-B89E-7ED602BB0EBB}"/>
              </a:ext>
            </a:extLst>
          </p:cNvPr>
          <p:cNvPicPr>
            <a:picLocks noChangeAspect="1"/>
          </p:cNvPicPr>
          <p:nvPr/>
        </p:nvPicPr>
        <p:blipFill>
          <a:blip r:embed="rId5"/>
          <a:stretch>
            <a:fillRect/>
          </a:stretch>
        </p:blipFill>
        <p:spPr>
          <a:xfrm>
            <a:off x="5039057" y="4807273"/>
            <a:ext cx="1400000" cy="1000000"/>
          </a:xfrm>
          <a:prstGeom prst="rect">
            <a:avLst/>
          </a:prstGeom>
        </p:spPr>
      </p:pic>
      <p:pic>
        <p:nvPicPr>
          <p:cNvPr id="26" name="Picture 25">
            <a:extLst>
              <a:ext uri="{FF2B5EF4-FFF2-40B4-BE49-F238E27FC236}">
                <a16:creationId xmlns:a16="http://schemas.microsoft.com/office/drawing/2014/main" id="{79880AE4-7FEA-4968-A09A-369377380E2E}"/>
              </a:ext>
            </a:extLst>
          </p:cNvPr>
          <p:cNvPicPr>
            <a:picLocks noChangeAspect="1"/>
          </p:cNvPicPr>
          <p:nvPr/>
        </p:nvPicPr>
        <p:blipFill>
          <a:blip r:embed="rId6"/>
          <a:stretch>
            <a:fillRect/>
          </a:stretch>
        </p:blipFill>
        <p:spPr>
          <a:xfrm>
            <a:off x="4489703" y="2826359"/>
            <a:ext cx="1400000" cy="1000000"/>
          </a:xfrm>
          <a:prstGeom prst="rect">
            <a:avLst/>
          </a:prstGeom>
        </p:spPr>
      </p:pic>
      <p:pic>
        <p:nvPicPr>
          <p:cNvPr id="28" name="Picture 27">
            <a:extLst>
              <a:ext uri="{FF2B5EF4-FFF2-40B4-BE49-F238E27FC236}">
                <a16:creationId xmlns:a16="http://schemas.microsoft.com/office/drawing/2014/main" id="{513A297F-2C9E-4C61-8D56-EC81009CB9AA}"/>
              </a:ext>
            </a:extLst>
          </p:cNvPr>
          <p:cNvPicPr>
            <a:picLocks noChangeAspect="1"/>
          </p:cNvPicPr>
          <p:nvPr/>
        </p:nvPicPr>
        <p:blipFill>
          <a:blip r:embed="rId7"/>
          <a:stretch>
            <a:fillRect/>
          </a:stretch>
        </p:blipFill>
        <p:spPr>
          <a:xfrm>
            <a:off x="4596200" y="1094699"/>
            <a:ext cx="2285714" cy="1076190"/>
          </a:xfrm>
          <a:prstGeom prst="rect">
            <a:avLst/>
          </a:prstGeom>
        </p:spPr>
      </p:pic>
      <p:cxnSp>
        <p:nvCxnSpPr>
          <p:cNvPr id="30" name="Straight Arrow Connector 29">
            <a:extLst>
              <a:ext uri="{FF2B5EF4-FFF2-40B4-BE49-F238E27FC236}">
                <a16:creationId xmlns:a16="http://schemas.microsoft.com/office/drawing/2014/main" id="{36C28A95-7101-4DEF-B7A3-3386A5EC5BE9}"/>
              </a:ext>
            </a:extLst>
          </p:cNvPr>
          <p:cNvCxnSpPr>
            <a:cxnSpLocks/>
          </p:cNvCxnSpPr>
          <p:nvPr/>
        </p:nvCxnSpPr>
        <p:spPr>
          <a:xfrm flipH="1" flipV="1">
            <a:off x="5039057" y="3848610"/>
            <a:ext cx="2139665" cy="1054791"/>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pic>
        <p:nvPicPr>
          <p:cNvPr id="33" name="Picture 32">
            <a:extLst>
              <a:ext uri="{FF2B5EF4-FFF2-40B4-BE49-F238E27FC236}">
                <a16:creationId xmlns:a16="http://schemas.microsoft.com/office/drawing/2014/main" id="{9076F2A4-8CB8-43DD-8C71-1B6ABE12B666}"/>
              </a:ext>
            </a:extLst>
          </p:cNvPr>
          <p:cNvPicPr>
            <a:picLocks noChangeAspect="1"/>
          </p:cNvPicPr>
          <p:nvPr/>
        </p:nvPicPr>
        <p:blipFill>
          <a:blip r:embed="rId6"/>
          <a:stretch>
            <a:fillRect/>
          </a:stretch>
        </p:blipFill>
        <p:spPr>
          <a:xfrm>
            <a:off x="6881914" y="4820193"/>
            <a:ext cx="1400000" cy="1000000"/>
          </a:xfrm>
          <a:prstGeom prst="rect">
            <a:avLst/>
          </a:prstGeom>
        </p:spPr>
      </p:pic>
    </p:spTree>
    <p:extLst>
      <p:ext uri="{BB962C8B-B14F-4D97-AF65-F5344CB8AC3E}">
        <p14:creationId xmlns:p14="http://schemas.microsoft.com/office/powerpoint/2010/main" val="342887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28927EF-9ED9-4CC9-A9CB-BB74A61C9AE3}"/>
              </a:ext>
            </a:extLst>
          </p:cNvPr>
          <p:cNvSpPr txBox="1"/>
          <p:nvPr/>
        </p:nvSpPr>
        <p:spPr>
          <a:xfrm>
            <a:off x="108568" y="72084"/>
            <a:ext cx="10105609" cy="707886"/>
          </a:xfrm>
          <a:prstGeom prst="rect">
            <a:avLst/>
          </a:prstGeom>
          <a:noFill/>
        </p:spPr>
        <p:txBody>
          <a:bodyPr wrap="square" rtlCol="0">
            <a:spAutoFit/>
          </a:bodyPr>
          <a:lstStyle/>
          <a:p>
            <a:pPr algn="ctr"/>
            <a:r>
              <a:rPr lang="en-GB" sz="2000" dirty="0"/>
              <a:t>Use the symbols of </a:t>
            </a:r>
            <a:r>
              <a:rPr lang="en-GB" sz="2000" b="1" dirty="0"/>
              <a:t>nouns </a:t>
            </a:r>
            <a:r>
              <a:rPr lang="en-GB" sz="2000" dirty="0"/>
              <a:t>(objects or living things) below to help create your own </a:t>
            </a:r>
            <a:r>
              <a:rPr lang="en-GB" sz="2000" b="1" dirty="0"/>
              <a:t>similes </a:t>
            </a:r>
            <a:r>
              <a:rPr lang="en-GB" sz="2000" dirty="0"/>
              <a:t>for a  </a:t>
            </a:r>
            <a:r>
              <a:rPr lang="en-GB" sz="2000" b="1" dirty="0"/>
              <a:t>list poem. </a:t>
            </a:r>
            <a:r>
              <a:rPr lang="en-GB" sz="2000" dirty="0"/>
              <a:t>If you think of your own, you could use that instead and write it with an adult’s help.</a:t>
            </a:r>
          </a:p>
        </p:txBody>
      </p:sp>
      <p:sp>
        <p:nvSpPr>
          <p:cNvPr id="16" name="Rectangle 15">
            <a:extLst>
              <a:ext uri="{FF2B5EF4-FFF2-40B4-BE49-F238E27FC236}">
                <a16:creationId xmlns:a16="http://schemas.microsoft.com/office/drawing/2014/main" id="{E62805ED-B2B7-4B72-80B8-69ECC3B7748B}"/>
              </a:ext>
            </a:extLst>
          </p:cNvPr>
          <p:cNvSpPr/>
          <p:nvPr/>
        </p:nvSpPr>
        <p:spPr>
          <a:xfrm>
            <a:off x="903002" y="2465373"/>
            <a:ext cx="10284649" cy="202213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cxnSp>
        <p:nvCxnSpPr>
          <p:cNvPr id="17" name="Straight Connector 16">
            <a:extLst>
              <a:ext uri="{FF2B5EF4-FFF2-40B4-BE49-F238E27FC236}">
                <a16:creationId xmlns:a16="http://schemas.microsoft.com/office/drawing/2014/main" id="{681ED4A6-2763-4693-AD85-DAA619140CA6}"/>
              </a:ext>
            </a:extLst>
          </p:cNvPr>
          <p:cNvCxnSpPr/>
          <p:nvPr/>
        </p:nvCxnSpPr>
        <p:spPr>
          <a:xfrm flipV="1">
            <a:off x="992521" y="3854568"/>
            <a:ext cx="10105609" cy="1571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827865E-9839-4E35-98CA-FDDDD4F458AD}"/>
              </a:ext>
            </a:extLst>
          </p:cNvPr>
          <p:cNvSpPr txBox="1"/>
          <p:nvPr/>
        </p:nvSpPr>
        <p:spPr>
          <a:xfrm>
            <a:off x="992520" y="2237127"/>
            <a:ext cx="10105609" cy="2308324"/>
          </a:xfrm>
          <a:prstGeom prst="rect">
            <a:avLst/>
          </a:prstGeom>
          <a:noFill/>
        </p:spPr>
        <p:txBody>
          <a:bodyPr wrap="square" rtlCol="0">
            <a:spAutoFit/>
          </a:bodyPr>
          <a:lstStyle/>
          <a:p>
            <a:pPr algn="ctr"/>
            <a:endParaRPr lang="en-GB" sz="3600" b="1" dirty="0">
              <a:latin typeface="Comic Sans MS" panose="030F0702030302020204" pitchFamily="66" charset="0"/>
            </a:endParaRPr>
          </a:p>
          <a:p>
            <a:endParaRPr lang="en-GB" sz="3600" dirty="0">
              <a:latin typeface="Comic Sans MS" panose="030F0702030302020204" pitchFamily="66" charset="0"/>
            </a:endParaRPr>
          </a:p>
          <a:p>
            <a:r>
              <a:rPr lang="en-GB" sz="3600" dirty="0">
                <a:latin typeface="Comic Sans MS" panose="030F0702030302020204" pitchFamily="66" charset="0"/>
              </a:rPr>
              <a:t> As              </a:t>
            </a:r>
            <a:r>
              <a:rPr lang="en-GB" sz="3600" dirty="0" err="1">
                <a:latin typeface="Comic Sans MS" panose="030F0702030302020204" pitchFamily="66" charset="0"/>
              </a:rPr>
              <a:t>as</a:t>
            </a:r>
            <a:r>
              <a:rPr lang="en-GB" sz="3600" dirty="0">
                <a:latin typeface="Comic Sans MS" panose="030F0702030302020204" pitchFamily="66" charset="0"/>
              </a:rPr>
              <a:t>              .</a:t>
            </a:r>
          </a:p>
          <a:p>
            <a:pPr algn="ctr"/>
            <a:endParaRPr lang="en-GB" sz="3600" b="1" dirty="0">
              <a:latin typeface="Comic Sans MS" panose="030F0702030302020204" pitchFamily="66" charset="0"/>
            </a:endParaRPr>
          </a:p>
        </p:txBody>
      </p:sp>
      <p:sp>
        <p:nvSpPr>
          <p:cNvPr id="21" name="TextBox 20">
            <a:extLst>
              <a:ext uri="{FF2B5EF4-FFF2-40B4-BE49-F238E27FC236}">
                <a16:creationId xmlns:a16="http://schemas.microsoft.com/office/drawing/2014/main" id="{7A6CEA02-E5F8-4411-9424-B577C52443DB}"/>
              </a:ext>
            </a:extLst>
          </p:cNvPr>
          <p:cNvSpPr txBox="1"/>
          <p:nvPr/>
        </p:nvSpPr>
        <p:spPr>
          <a:xfrm>
            <a:off x="1042338" y="6165223"/>
            <a:ext cx="10185018" cy="461665"/>
          </a:xfrm>
          <a:prstGeom prst="rect">
            <a:avLst/>
          </a:prstGeom>
          <a:noFill/>
        </p:spPr>
        <p:txBody>
          <a:bodyPr wrap="square" rtlCol="0">
            <a:spAutoFit/>
          </a:bodyPr>
          <a:lstStyle/>
          <a:p>
            <a:pPr algn="ctr"/>
            <a:r>
              <a:rPr lang="en-GB" sz="2400" dirty="0"/>
              <a:t>Can you think of anything else that is red?</a:t>
            </a:r>
          </a:p>
        </p:txBody>
      </p:sp>
      <p:pic>
        <p:nvPicPr>
          <p:cNvPr id="3" name="Picture 2">
            <a:extLst>
              <a:ext uri="{FF2B5EF4-FFF2-40B4-BE49-F238E27FC236}">
                <a16:creationId xmlns:a16="http://schemas.microsoft.com/office/drawing/2014/main" id="{4916E091-D20C-4270-8F8C-3B852788A3A1}"/>
              </a:ext>
            </a:extLst>
          </p:cNvPr>
          <p:cNvPicPr>
            <a:picLocks noChangeAspect="1"/>
          </p:cNvPicPr>
          <p:nvPr/>
        </p:nvPicPr>
        <p:blipFill>
          <a:blip r:embed="rId2"/>
          <a:stretch>
            <a:fillRect/>
          </a:stretch>
        </p:blipFill>
        <p:spPr>
          <a:xfrm>
            <a:off x="2269397" y="2841709"/>
            <a:ext cx="1019048" cy="1028571"/>
          </a:xfrm>
          <a:prstGeom prst="rect">
            <a:avLst/>
          </a:prstGeom>
        </p:spPr>
      </p:pic>
      <p:pic>
        <p:nvPicPr>
          <p:cNvPr id="6" name="Picture 5">
            <a:extLst>
              <a:ext uri="{FF2B5EF4-FFF2-40B4-BE49-F238E27FC236}">
                <a16:creationId xmlns:a16="http://schemas.microsoft.com/office/drawing/2014/main" id="{AB218E2F-DCA9-46C4-BECC-5F172546D248}"/>
              </a:ext>
            </a:extLst>
          </p:cNvPr>
          <p:cNvPicPr>
            <a:picLocks noChangeAspect="1"/>
          </p:cNvPicPr>
          <p:nvPr/>
        </p:nvPicPr>
        <p:blipFill>
          <a:blip r:embed="rId3"/>
          <a:stretch>
            <a:fillRect/>
          </a:stretch>
        </p:blipFill>
        <p:spPr>
          <a:xfrm>
            <a:off x="3125497" y="4825580"/>
            <a:ext cx="1114286" cy="1000000"/>
          </a:xfrm>
          <a:prstGeom prst="rect">
            <a:avLst/>
          </a:prstGeom>
        </p:spPr>
      </p:pic>
      <p:pic>
        <p:nvPicPr>
          <p:cNvPr id="23" name="Picture 22">
            <a:extLst>
              <a:ext uri="{FF2B5EF4-FFF2-40B4-BE49-F238E27FC236}">
                <a16:creationId xmlns:a16="http://schemas.microsoft.com/office/drawing/2014/main" id="{F2B3A4B2-6E11-4C77-B89E-7ED602BB0EBB}"/>
              </a:ext>
            </a:extLst>
          </p:cNvPr>
          <p:cNvPicPr>
            <a:picLocks noChangeAspect="1"/>
          </p:cNvPicPr>
          <p:nvPr/>
        </p:nvPicPr>
        <p:blipFill>
          <a:blip r:embed="rId4"/>
          <a:stretch>
            <a:fillRect/>
          </a:stretch>
        </p:blipFill>
        <p:spPr>
          <a:xfrm>
            <a:off x="5039057" y="4807273"/>
            <a:ext cx="1400000" cy="1000000"/>
          </a:xfrm>
          <a:prstGeom prst="rect">
            <a:avLst/>
          </a:prstGeom>
        </p:spPr>
      </p:pic>
      <p:pic>
        <p:nvPicPr>
          <p:cNvPr id="26" name="Picture 25">
            <a:extLst>
              <a:ext uri="{FF2B5EF4-FFF2-40B4-BE49-F238E27FC236}">
                <a16:creationId xmlns:a16="http://schemas.microsoft.com/office/drawing/2014/main" id="{79880AE4-7FEA-4968-A09A-369377380E2E}"/>
              </a:ext>
            </a:extLst>
          </p:cNvPr>
          <p:cNvPicPr>
            <a:picLocks noChangeAspect="1"/>
          </p:cNvPicPr>
          <p:nvPr/>
        </p:nvPicPr>
        <p:blipFill>
          <a:blip r:embed="rId5"/>
          <a:stretch>
            <a:fillRect/>
          </a:stretch>
        </p:blipFill>
        <p:spPr>
          <a:xfrm>
            <a:off x="7238331" y="4855337"/>
            <a:ext cx="1400000" cy="1000000"/>
          </a:xfrm>
          <a:prstGeom prst="rect">
            <a:avLst/>
          </a:prstGeom>
        </p:spPr>
      </p:pic>
      <p:pic>
        <p:nvPicPr>
          <p:cNvPr id="28" name="Picture 27">
            <a:extLst>
              <a:ext uri="{FF2B5EF4-FFF2-40B4-BE49-F238E27FC236}">
                <a16:creationId xmlns:a16="http://schemas.microsoft.com/office/drawing/2014/main" id="{513A297F-2C9E-4C61-8D56-EC81009CB9AA}"/>
              </a:ext>
            </a:extLst>
          </p:cNvPr>
          <p:cNvPicPr>
            <a:picLocks noChangeAspect="1"/>
          </p:cNvPicPr>
          <p:nvPr/>
        </p:nvPicPr>
        <p:blipFill>
          <a:blip r:embed="rId6"/>
          <a:stretch>
            <a:fillRect/>
          </a:stretch>
        </p:blipFill>
        <p:spPr>
          <a:xfrm>
            <a:off x="4067033" y="905621"/>
            <a:ext cx="2977861" cy="1273817"/>
          </a:xfrm>
          <a:prstGeom prst="rect">
            <a:avLst/>
          </a:prstGeom>
        </p:spPr>
      </p:pic>
      <p:pic>
        <p:nvPicPr>
          <p:cNvPr id="15" name="Picture 14">
            <a:extLst>
              <a:ext uri="{FF2B5EF4-FFF2-40B4-BE49-F238E27FC236}">
                <a16:creationId xmlns:a16="http://schemas.microsoft.com/office/drawing/2014/main" id="{06D11994-F185-4541-A69B-C5330976C470}"/>
              </a:ext>
            </a:extLst>
          </p:cNvPr>
          <p:cNvPicPr>
            <a:picLocks noChangeAspect="1"/>
          </p:cNvPicPr>
          <p:nvPr/>
        </p:nvPicPr>
        <p:blipFill>
          <a:blip r:embed="rId7"/>
          <a:stretch>
            <a:fillRect/>
          </a:stretch>
        </p:blipFill>
        <p:spPr>
          <a:xfrm>
            <a:off x="10572750" y="79262"/>
            <a:ext cx="1522056" cy="1153433"/>
          </a:xfrm>
          <a:prstGeom prst="rect">
            <a:avLst/>
          </a:prstGeom>
        </p:spPr>
      </p:pic>
    </p:spTree>
    <p:extLst>
      <p:ext uri="{BB962C8B-B14F-4D97-AF65-F5344CB8AC3E}">
        <p14:creationId xmlns:p14="http://schemas.microsoft.com/office/powerpoint/2010/main" val="1689749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28927EF-9ED9-4CC9-A9CB-BB74A61C9AE3}"/>
              </a:ext>
            </a:extLst>
          </p:cNvPr>
          <p:cNvSpPr txBox="1"/>
          <p:nvPr/>
        </p:nvSpPr>
        <p:spPr>
          <a:xfrm>
            <a:off x="108568" y="72084"/>
            <a:ext cx="10105609" cy="707886"/>
          </a:xfrm>
          <a:prstGeom prst="rect">
            <a:avLst/>
          </a:prstGeom>
          <a:noFill/>
        </p:spPr>
        <p:txBody>
          <a:bodyPr wrap="square" rtlCol="0">
            <a:spAutoFit/>
          </a:bodyPr>
          <a:lstStyle/>
          <a:p>
            <a:pPr algn="ctr"/>
            <a:r>
              <a:rPr lang="en-GB" sz="2000" dirty="0"/>
              <a:t>Use the symbols of </a:t>
            </a:r>
            <a:r>
              <a:rPr lang="en-GB" sz="2000" b="1" dirty="0"/>
              <a:t>nouns </a:t>
            </a:r>
            <a:r>
              <a:rPr lang="en-GB" sz="2000" dirty="0"/>
              <a:t>(objects or living things) below to help create your own </a:t>
            </a:r>
            <a:r>
              <a:rPr lang="en-GB" sz="2000" b="1" dirty="0"/>
              <a:t>similes </a:t>
            </a:r>
            <a:r>
              <a:rPr lang="en-GB" sz="2000" dirty="0"/>
              <a:t>for a  </a:t>
            </a:r>
            <a:r>
              <a:rPr lang="en-GB" sz="2000" b="1" dirty="0"/>
              <a:t>list poem. </a:t>
            </a:r>
            <a:r>
              <a:rPr lang="en-GB" sz="2000" dirty="0"/>
              <a:t>If you think of your own, you could use that instead and write it with an adult’s help.</a:t>
            </a:r>
          </a:p>
        </p:txBody>
      </p:sp>
      <p:sp>
        <p:nvSpPr>
          <p:cNvPr id="16" name="Rectangle 15">
            <a:extLst>
              <a:ext uri="{FF2B5EF4-FFF2-40B4-BE49-F238E27FC236}">
                <a16:creationId xmlns:a16="http://schemas.microsoft.com/office/drawing/2014/main" id="{E62805ED-B2B7-4B72-80B8-69ECC3B7748B}"/>
              </a:ext>
            </a:extLst>
          </p:cNvPr>
          <p:cNvSpPr/>
          <p:nvPr/>
        </p:nvSpPr>
        <p:spPr>
          <a:xfrm>
            <a:off x="903002" y="2465373"/>
            <a:ext cx="10284649" cy="202213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cxnSp>
        <p:nvCxnSpPr>
          <p:cNvPr id="17" name="Straight Connector 16">
            <a:extLst>
              <a:ext uri="{FF2B5EF4-FFF2-40B4-BE49-F238E27FC236}">
                <a16:creationId xmlns:a16="http://schemas.microsoft.com/office/drawing/2014/main" id="{681ED4A6-2763-4693-AD85-DAA619140CA6}"/>
              </a:ext>
            </a:extLst>
          </p:cNvPr>
          <p:cNvCxnSpPr/>
          <p:nvPr/>
        </p:nvCxnSpPr>
        <p:spPr>
          <a:xfrm flipV="1">
            <a:off x="992521" y="3854568"/>
            <a:ext cx="10105609" cy="1571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827865E-9839-4E35-98CA-FDDDD4F458AD}"/>
              </a:ext>
            </a:extLst>
          </p:cNvPr>
          <p:cNvSpPr txBox="1"/>
          <p:nvPr/>
        </p:nvSpPr>
        <p:spPr>
          <a:xfrm>
            <a:off x="992520" y="2237127"/>
            <a:ext cx="10105609" cy="2308324"/>
          </a:xfrm>
          <a:prstGeom prst="rect">
            <a:avLst/>
          </a:prstGeom>
          <a:noFill/>
        </p:spPr>
        <p:txBody>
          <a:bodyPr wrap="square" rtlCol="0">
            <a:spAutoFit/>
          </a:bodyPr>
          <a:lstStyle/>
          <a:p>
            <a:pPr algn="ctr"/>
            <a:endParaRPr lang="en-GB" sz="3600" b="1" dirty="0">
              <a:latin typeface="Comic Sans MS" panose="030F0702030302020204" pitchFamily="66" charset="0"/>
            </a:endParaRPr>
          </a:p>
          <a:p>
            <a:endParaRPr lang="en-GB" sz="3600" dirty="0">
              <a:latin typeface="Comic Sans MS" panose="030F0702030302020204" pitchFamily="66" charset="0"/>
            </a:endParaRPr>
          </a:p>
          <a:p>
            <a:r>
              <a:rPr lang="en-GB" sz="3600" dirty="0">
                <a:latin typeface="Comic Sans MS" panose="030F0702030302020204" pitchFamily="66" charset="0"/>
              </a:rPr>
              <a:t> As              </a:t>
            </a:r>
            <a:r>
              <a:rPr lang="en-GB" sz="3600" dirty="0" err="1">
                <a:latin typeface="Comic Sans MS" panose="030F0702030302020204" pitchFamily="66" charset="0"/>
              </a:rPr>
              <a:t>as</a:t>
            </a:r>
            <a:r>
              <a:rPr lang="en-GB" sz="3600" dirty="0">
                <a:latin typeface="Comic Sans MS" panose="030F0702030302020204" pitchFamily="66" charset="0"/>
              </a:rPr>
              <a:t>              .</a:t>
            </a:r>
          </a:p>
          <a:p>
            <a:pPr algn="ctr"/>
            <a:endParaRPr lang="en-GB" sz="3600" b="1" dirty="0">
              <a:latin typeface="Comic Sans MS" panose="030F0702030302020204" pitchFamily="66" charset="0"/>
            </a:endParaRPr>
          </a:p>
        </p:txBody>
      </p:sp>
      <p:sp>
        <p:nvSpPr>
          <p:cNvPr id="21" name="TextBox 20">
            <a:extLst>
              <a:ext uri="{FF2B5EF4-FFF2-40B4-BE49-F238E27FC236}">
                <a16:creationId xmlns:a16="http://schemas.microsoft.com/office/drawing/2014/main" id="{7A6CEA02-E5F8-4411-9424-B577C52443DB}"/>
              </a:ext>
            </a:extLst>
          </p:cNvPr>
          <p:cNvSpPr txBox="1"/>
          <p:nvPr/>
        </p:nvSpPr>
        <p:spPr>
          <a:xfrm>
            <a:off x="1042338" y="6165223"/>
            <a:ext cx="10185018" cy="461665"/>
          </a:xfrm>
          <a:prstGeom prst="rect">
            <a:avLst/>
          </a:prstGeom>
          <a:noFill/>
        </p:spPr>
        <p:txBody>
          <a:bodyPr wrap="square" rtlCol="0">
            <a:spAutoFit/>
          </a:bodyPr>
          <a:lstStyle/>
          <a:p>
            <a:pPr algn="ctr"/>
            <a:r>
              <a:rPr lang="en-GB" sz="2400" dirty="0"/>
              <a:t>Can you think of anything else that is orange?</a:t>
            </a:r>
          </a:p>
        </p:txBody>
      </p:sp>
      <p:pic>
        <p:nvPicPr>
          <p:cNvPr id="28" name="Picture 27">
            <a:extLst>
              <a:ext uri="{FF2B5EF4-FFF2-40B4-BE49-F238E27FC236}">
                <a16:creationId xmlns:a16="http://schemas.microsoft.com/office/drawing/2014/main" id="{513A297F-2C9E-4C61-8D56-EC81009CB9AA}"/>
              </a:ext>
            </a:extLst>
          </p:cNvPr>
          <p:cNvPicPr>
            <a:picLocks noChangeAspect="1"/>
          </p:cNvPicPr>
          <p:nvPr/>
        </p:nvPicPr>
        <p:blipFill>
          <a:blip r:embed="rId2"/>
          <a:stretch>
            <a:fillRect/>
          </a:stretch>
        </p:blipFill>
        <p:spPr>
          <a:xfrm>
            <a:off x="4067033" y="905621"/>
            <a:ext cx="2977861" cy="1273817"/>
          </a:xfrm>
          <a:prstGeom prst="rect">
            <a:avLst/>
          </a:prstGeom>
        </p:spPr>
      </p:pic>
      <p:pic>
        <p:nvPicPr>
          <p:cNvPr id="15" name="Picture 14">
            <a:extLst>
              <a:ext uri="{FF2B5EF4-FFF2-40B4-BE49-F238E27FC236}">
                <a16:creationId xmlns:a16="http://schemas.microsoft.com/office/drawing/2014/main" id="{06D11994-F185-4541-A69B-C5330976C470}"/>
              </a:ext>
            </a:extLst>
          </p:cNvPr>
          <p:cNvPicPr>
            <a:picLocks noChangeAspect="1"/>
          </p:cNvPicPr>
          <p:nvPr/>
        </p:nvPicPr>
        <p:blipFill>
          <a:blip r:embed="rId3"/>
          <a:stretch>
            <a:fillRect/>
          </a:stretch>
        </p:blipFill>
        <p:spPr>
          <a:xfrm>
            <a:off x="10572750" y="79262"/>
            <a:ext cx="1522056" cy="1153433"/>
          </a:xfrm>
          <a:prstGeom prst="rect">
            <a:avLst/>
          </a:prstGeom>
        </p:spPr>
      </p:pic>
      <p:pic>
        <p:nvPicPr>
          <p:cNvPr id="4" name="Picture 3">
            <a:extLst>
              <a:ext uri="{FF2B5EF4-FFF2-40B4-BE49-F238E27FC236}">
                <a16:creationId xmlns:a16="http://schemas.microsoft.com/office/drawing/2014/main" id="{9AFDC6C6-9F4A-4956-812B-AAB5C504DDC5}"/>
              </a:ext>
            </a:extLst>
          </p:cNvPr>
          <p:cNvPicPr>
            <a:picLocks noChangeAspect="1"/>
          </p:cNvPicPr>
          <p:nvPr/>
        </p:nvPicPr>
        <p:blipFill>
          <a:blip r:embed="rId4"/>
          <a:stretch>
            <a:fillRect/>
          </a:stretch>
        </p:blipFill>
        <p:spPr>
          <a:xfrm>
            <a:off x="2215479" y="2833853"/>
            <a:ext cx="1019048" cy="1028571"/>
          </a:xfrm>
          <a:prstGeom prst="rect">
            <a:avLst/>
          </a:prstGeom>
        </p:spPr>
      </p:pic>
      <p:pic>
        <p:nvPicPr>
          <p:cNvPr id="14" name="Picture 13">
            <a:extLst>
              <a:ext uri="{FF2B5EF4-FFF2-40B4-BE49-F238E27FC236}">
                <a16:creationId xmlns:a16="http://schemas.microsoft.com/office/drawing/2014/main" id="{F5D66400-8845-4756-A505-E4C9526F3EB1}"/>
              </a:ext>
            </a:extLst>
          </p:cNvPr>
          <p:cNvPicPr>
            <a:picLocks noChangeAspect="1"/>
          </p:cNvPicPr>
          <p:nvPr/>
        </p:nvPicPr>
        <p:blipFill>
          <a:blip r:embed="rId5"/>
          <a:stretch>
            <a:fillRect/>
          </a:stretch>
        </p:blipFill>
        <p:spPr>
          <a:xfrm>
            <a:off x="3780420" y="4816839"/>
            <a:ext cx="1380952" cy="1019048"/>
          </a:xfrm>
          <a:prstGeom prst="rect">
            <a:avLst/>
          </a:prstGeom>
        </p:spPr>
      </p:pic>
      <p:pic>
        <p:nvPicPr>
          <p:cNvPr id="20" name="Picture 19">
            <a:extLst>
              <a:ext uri="{FF2B5EF4-FFF2-40B4-BE49-F238E27FC236}">
                <a16:creationId xmlns:a16="http://schemas.microsoft.com/office/drawing/2014/main" id="{BFE7D398-C910-4BD3-8D5C-D38D975B95E3}"/>
              </a:ext>
            </a:extLst>
          </p:cNvPr>
          <p:cNvPicPr>
            <a:picLocks noChangeAspect="1"/>
          </p:cNvPicPr>
          <p:nvPr/>
        </p:nvPicPr>
        <p:blipFill>
          <a:blip r:embed="rId6"/>
          <a:stretch>
            <a:fillRect/>
          </a:stretch>
        </p:blipFill>
        <p:spPr>
          <a:xfrm>
            <a:off x="5444371" y="4788268"/>
            <a:ext cx="1380952" cy="1019048"/>
          </a:xfrm>
          <a:prstGeom prst="rect">
            <a:avLst/>
          </a:prstGeom>
        </p:spPr>
      </p:pic>
      <p:pic>
        <p:nvPicPr>
          <p:cNvPr id="24" name="Picture 23">
            <a:extLst>
              <a:ext uri="{FF2B5EF4-FFF2-40B4-BE49-F238E27FC236}">
                <a16:creationId xmlns:a16="http://schemas.microsoft.com/office/drawing/2014/main" id="{A5A9B671-DA9E-4C33-9555-7798A38D7283}"/>
              </a:ext>
            </a:extLst>
          </p:cNvPr>
          <p:cNvPicPr>
            <a:picLocks noChangeAspect="1"/>
          </p:cNvPicPr>
          <p:nvPr/>
        </p:nvPicPr>
        <p:blipFill>
          <a:blip r:embed="rId7"/>
          <a:stretch>
            <a:fillRect/>
          </a:stretch>
        </p:blipFill>
        <p:spPr>
          <a:xfrm>
            <a:off x="7261619" y="4788376"/>
            <a:ext cx="1380952" cy="1019048"/>
          </a:xfrm>
          <a:prstGeom prst="rect">
            <a:avLst/>
          </a:prstGeom>
        </p:spPr>
      </p:pic>
    </p:spTree>
    <p:extLst>
      <p:ext uri="{BB962C8B-B14F-4D97-AF65-F5344CB8AC3E}">
        <p14:creationId xmlns:p14="http://schemas.microsoft.com/office/powerpoint/2010/main" val="26646537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28927EF-9ED9-4CC9-A9CB-BB74A61C9AE3}"/>
              </a:ext>
            </a:extLst>
          </p:cNvPr>
          <p:cNvSpPr txBox="1"/>
          <p:nvPr/>
        </p:nvSpPr>
        <p:spPr>
          <a:xfrm>
            <a:off x="108568" y="72084"/>
            <a:ext cx="10105609" cy="707886"/>
          </a:xfrm>
          <a:prstGeom prst="rect">
            <a:avLst/>
          </a:prstGeom>
          <a:noFill/>
        </p:spPr>
        <p:txBody>
          <a:bodyPr wrap="square" rtlCol="0">
            <a:spAutoFit/>
          </a:bodyPr>
          <a:lstStyle/>
          <a:p>
            <a:pPr algn="ctr"/>
            <a:r>
              <a:rPr lang="en-GB" sz="2000" dirty="0"/>
              <a:t>Use the symbols of </a:t>
            </a:r>
            <a:r>
              <a:rPr lang="en-GB" sz="2000" b="1" dirty="0"/>
              <a:t>nouns </a:t>
            </a:r>
            <a:r>
              <a:rPr lang="en-GB" sz="2000" dirty="0"/>
              <a:t>(objects or living things) below to help create your own </a:t>
            </a:r>
            <a:r>
              <a:rPr lang="en-GB" sz="2000" b="1" dirty="0"/>
              <a:t>similes </a:t>
            </a:r>
            <a:r>
              <a:rPr lang="en-GB" sz="2000" dirty="0"/>
              <a:t>for a  </a:t>
            </a:r>
            <a:r>
              <a:rPr lang="en-GB" sz="2000" b="1" dirty="0"/>
              <a:t>list poem. </a:t>
            </a:r>
            <a:r>
              <a:rPr lang="en-GB" sz="2000" dirty="0"/>
              <a:t>If you think of your own, you could use that instead and write it with an adult’s help.</a:t>
            </a:r>
          </a:p>
        </p:txBody>
      </p:sp>
      <p:sp>
        <p:nvSpPr>
          <p:cNvPr id="16" name="Rectangle 15">
            <a:extLst>
              <a:ext uri="{FF2B5EF4-FFF2-40B4-BE49-F238E27FC236}">
                <a16:creationId xmlns:a16="http://schemas.microsoft.com/office/drawing/2014/main" id="{E62805ED-B2B7-4B72-80B8-69ECC3B7748B}"/>
              </a:ext>
            </a:extLst>
          </p:cNvPr>
          <p:cNvSpPr/>
          <p:nvPr/>
        </p:nvSpPr>
        <p:spPr>
          <a:xfrm>
            <a:off x="903002" y="2465373"/>
            <a:ext cx="10284649" cy="202213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cxnSp>
        <p:nvCxnSpPr>
          <p:cNvPr id="17" name="Straight Connector 16">
            <a:extLst>
              <a:ext uri="{FF2B5EF4-FFF2-40B4-BE49-F238E27FC236}">
                <a16:creationId xmlns:a16="http://schemas.microsoft.com/office/drawing/2014/main" id="{681ED4A6-2763-4693-AD85-DAA619140CA6}"/>
              </a:ext>
            </a:extLst>
          </p:cNvPr>
          <p:cNvCxnSpPr/>
          <p:nvPr/>
        </p:nvCxnSpPr>
        <p:spPr>
          <a:xfrm flipV="1">
            <a:off x="992521" y="3854568"/>
            <a:ext cx="10105609" cy="1571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827865E-9839-4E35-98CA-FDDDD4F458AD}"/>
              </a:ext>
            </a:extLst>
          </p:cNvPr>
          <p:cNvSpPr txBox="1"/>
          <p:nvPr/>
        </p:nvSpPr>
        <p:spPr>
          <a:xfrm>
            <a:off x="992520" y="2237127"/>
            <a:ext cx="10105609" cy="2308324"/>
          </a:xfrm>
          <a:prstGeom prst="rect">
            <a:avLst/>
          </a:prstGeom>
          <a:noFill/>
        </p:spPr>
        <p:txBody>
          <a:bodyPr wrap="square" rtlCol="0">
            <a:spAutoFit/>
          </a:bodyPr>
          <a:lstStyle/>
          <a:p>
            <a:pPr algn="ctr"/>
            <a:endParaRPr lang="en-GB" sz="3600" b="1" dirty="0">
              <a:latin typeface="Comic Sans MS" panose="030F0702030302020204" pitchFamily="66" charset="0"/>
            </a:endParaRPr>
          </a:p>
          <a:p>
            <a:endParaRPr lang="en-GB" sz="3600" dirty="0">
              <a:latin typeface="Comic Sans MS" panose="030F0702030302020204" pitchFamily="66" charset="0"/>
            </a:endParaRPr>
          </a:p>
          <a:p>
            <a:r>
              <a:rPr lang="en-GB" sz="3600" dirty="0">
                <a:latin typeface="Comic Sans MS" panose="030F0702030302020204" pitchFamily="66" charset="0"/>
              </a:rPr>
              <a:t> As              </a:t>
            </a:r>
            <a:r>
              <a:rPr lang="en-GB" sz="3600" dirty="0" err="1">
                <a:latin typeface="Comic Sans MS" panose="030F0702030302020204" pitchFamily="66" charset="0"/>
              </a:rPr>
              <a:t>as</a:t>
            </a:r>
            <a:r>
              <a:rPr lang="en-GB" sz="3600" dirty="0">
                <a:latin typeface="Comic Sans MS" panose="030F0702030302020204" pitchFamily="66" charset="0"/>
              </a:rPr>
              <a:t>              .</a:t>
            </a:r>
          </a:p>
          <a:p>
            <a:pPr algn="ctr"/>
            <a:endParaRPr lang="en-GB" sz="3600" b="1" dirty="0">
              <a:latin typeface="Comic Sans MS" panose="030F0702030302020204" pitchFamily="66" charset="0"/>
            </a:endParaRPr>
          </a:p>
        </p:txBody>
      </p:sp>
      <p:sp>
        <p:nvSpPr>
          <p:cNvPr id="21" name="TextBox 20">
            <a:extLst>
              <a:ext uri="{FF2B5EF4-FFF2-40B4-BE49-F238E27FC236}">
                <a16:creationId xmlns:a16="http://schemas.microsoft.com/office/drawing/2014/main" id="{7A6CEA02-E5F8-4411-9424-B577C52443DB}"/>
              </a:ext>
            </a:extLst>
          </p:cNvPr>
          <p:cNvSpPr txBox="1"/>
          <p:nvPr/>
        </p:nvSpPr>
        <p:spPr>
          <a:xfrm>
            <a:off x="1042338" y="6165223"/>
            <a:ext cx="10185018" cy="461665"/>
          </a:xfrm>
          <a:prstGeom prst="rect">
            <a:avLst/>
          </a:prstGeom>
          <a:noFill/>
        </p:spPr>
        <p:txBody>
          <a:bodyPr wrap="square" rtlCol="0">
            <a:spAutoFit/>
          </a:bodyPr>
          <a:lstStyle/>
          <a:p>
            <a:pPr algn="ctr"/>
            <a:r>
              <a:rPr lang="en-GB" sz="2400" dirty="0"/>
              <a:t>Can you think of anything else that is yellow?</a:t>
            </a:r>
          </a:p>
        </p:txBody>
      </p:sp>
      <p:pic>
        <p:nvPicPr>
          <p:cNvPr id="28" name="Picture 27">
            <a:extLst>
              <a:ext uri="{FF2B5EF4-FFF2-40B4-BE49-F238E27FC236}">
                <a16:creationId xmlns:a16="http://schemas.microsoft.com/office/drawing/2014/main" id="{513A297F-2C9E-4C61-8D56-EC81009CB9AA}"/>
              </a:ext>
            </a:extLst>
          </p:cNvPr>
          <p:cNvPicPr>
            <a:picLocks noChangeAspect="1"/>
          </p:cNvPicPr>
          <p:nvPr/>
        </p:nvPicPr>
        <p:blipFill>
          <a:blip r:embed="rId2"/>
          <a:stretch>
            <a:fillRect/>
          </a:stretch>
        </p:blipFill>
        <p:spPr>
          <a:xfrm>
            <a:off x="4067033" y="905621"/>
            <a:ext cx="2977861" cy="1273817"/>
          </a:xfrm>
          <a:prstGeom prst="rect">
            <a:avLst/>
          </a:prstGeom>
        </p:spPr>
      </p:pic>
      <p:pic>
        <p:nvPicPr>
          <p:cNvPr id="15" name="Picture 14">
            <a:extLst>
              <a:ext uri="{FF2B5EF4-FFF2-40B4-BE49-F238E27FC236}">
                <a16:creationId xmlns:a16="http://schemas.microsoft.com/office/drawing/2014/main" id="{06D11994-F185-4541-A69B-C5330976C470}"/>
              </a:ext>
            </a:extLst>
          </p:cNvPr>
          <p:cNvPicPr>
            <a:picLocks noChangeAspect="1"/>
          </p:cNvPicPr>
          <p:nvPr/>
        </p:nvPicPr>
        <p:blipFill>
          <a:blip r:embed="rId3"/>
          <a:stretch>
            <a:fillRect/>
          </a:stretch>
        </p:blipFill>
        <p:spPr>
          <a:xfrm>
            <a:off x="10572750" y="79262"/>
            <a:ext cx="1522056" cy="1153433"/>
          </a:xfrm>
          <a:prstGeom prst="rect">
            <a:avLst/>
          </a:prstGeom>
        </p:spPr>
      </p:pic>
      <p:pic>
        <p:nvPicPr>
          <p:cNvPr id="3" name="Picture 2">
            <a:extLst>
              <a:ext uri="{FF2B5EF4-FFF2-40B4-BE49-F238E27FC236}">
                <a16:creationId xmlns:a16="http://schemas.microsoft.com/office/drawing/2014/main" id="{27DBA2F3-67F7-4135-BA11-850C3DC26446}"/>
              </a:ext>
            </a:extLst>
          </p:cNvPr>
          <p:cNvPicPr>
            <a:picLocks noChangeAspect="1"/>
          </p:cNvPicPr>
          <p:nvPr/>
        </p:nvPicPr>
        <p:blipFill>
          <a:blip r:embed="rId4"/>
          <a:stretch>
            <a:fillRect/>
          </a:stretch>
        </p:blipFill>
        <p:spPr>
          <a:xfrm>
            <a:off x="2035164" y="2749534"/>
            <a:ext cx="1352381" cy="1076190"/>
          </a:xfrm>
          <a:prstGeom prst="rect">
            <a:avLst/>
          </a:prstGeom>
        </p:spPr>
      </p:pic>
      <p:pic>
        <p:nvPicPr>
          <p:cNvPr id="6" name="Picture 5">
            <a:extLst>
              <a:ext uri="{FF2B5EF4-FFF2-40B4-BE49-F238E27FC236}">
                <a16:creationId xmlns:a16="http://schemas.microsoft.com/office/drawing/2014/main" id="{C8B22B06-56BE-4D22-B860-96964F379C63}"/>
              </a:ext>
            </a:extLst>
          </p:cNvPr>
          <p:cNvPicPr>
            <a:picLocks noChangeAspect="1"/>
          </p:cNvPicPr>
          <p:nvPr/>
        </p:nvPicPr>
        <p:blipFill>
          <a:blip r:embed="rId5"/>
          <a:stretch>
            <a:fillRect/>
          </a:stretch>
        </p:blipFill>
        <p:spPr>
          <a:xfrm>
            <a:off x="3904270" y="4872222"/>
            <a:ext cx="1380952" cy="1019048"/>
          </a:xfrm>
          <a:prstGeom prst="rect">
            <a:avLst/>
          </a:prstGeom>
        </p:spPr>
      </p:pic>
      <p:pic>
        <p:nvPicPr>
          <p:cNvPr id="10" name="Picture 9">
            <a:extLst>
              <a:ext uri="{FF2B5EF4-FFF2-40B4-BE49-F238E27FC236}">
                <a16:creationId xmlns:a16="http://schemas.microsoft.com/office/drawing/2014/main" id="{E35ED09C-586F-454C-A6AB-BCA62F074083}"/>
              </a:ext>
            </a:extLst>
          </p:cNvPr>
          <p:cNvPicPr>
            <a:picLocks noChangeAspect="1"/>
          </p:cNvPicPr>
          <p:nvPr/>
        </p:nvPicPr>
        <p:blipFill>
          <a:blip r:embed="rId6"/>
          <a:stretch>
            <a:fillRect/>
          </a:stretch>
        </p:blipFill>
        <p:spPr>
          <a:xfrm>
            <a:off x="5706321" y="4872222"/>
            <a:ext cx="1380952" cy="1019048"/>
          </a:xfrm>
          <a:prstGeom prst="rect">
            <a:avLst/>
          </a:prstGeom>
        </p:spPr>
      </p:pic>
      <p:pic>
        <p:nvPicPr>
          <p:cNvPr id="14" name="Picture 13">
            <a:extLst>
              <a:ext uri="{FF2B5EF4-FFF2-40B4-BE49-F238E27FC236}">
                <a16:creationId xmlns:a16="http://schemas.microsoft.com/office/drawing/2014/main" id="{73B02D10-5BCB-4C63-8E6E-DEC0CA3F2D7C}"/>
              </a:ext>
            </a:extLst>
          </p:cNvPr>
          <p:cNvPicPr>
            <a:picLocks noChangeAspect="1"/>
          </p:cNvPicPr>
          <p:nvPr/>
        </p:nvPicPr>
        <p:blipFill>
          <a:blip r:embed="rId7"/>
          <a:stretch>
            <a:fillRect/>
          </a:stretch>
        </p:blipFill>
        <p:spPr>
          <a:xfrm>
            <a:off x="7411745" y="4872222"/>
            <a:ext cx="1380952" cy="1019048"/>
          </a:xfrm>
          <a:prstGeom prst="rect">
            <a:avLst/>
          </a:prstGeom>
        </p:spPr>
      </p:pic>
    </p:spTree>
    <p:extLst>
      <p:ext uri="{BB962C8B-B14F-4D97-AF65-F5344CB8AC3E}">
        <p14:creationId xmlns:p14="http://schemas.microsoft.com/office/powerpoint/2010/main" val="1378832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28927EF-9ED9-4CC9-A9CB-BB74A61C9AE3}"/>
              </a:ext>
            </a:extLst>
          </p:cNvPr>
          <p:cNvSpPr txBox="1"/>
          <p:nvPr/>
        </p:nvSpPr>
        <p:spPr>
          <a:xfrm>
            <a:off x="108568" y="72084"/>
            <a:ext cx="10105609" cy="707886"/>
          </a:xfrm>
          <a:prstGeom prst="rect">
            <a:avLst/>
          </a:prstGeom>
          <a:noFill/>
        </p:spPr>
        <p:txBody>
          <a:bodyPr wrap="square" rtlCol="0">
            <a:spAutoFit/>
          </a:bodyPr>
          <a:lstStyle/>
          <a:p>
            <a:pPr algn="ctr"/>
            <a:r>
              <a:rPr lang="en-GB" sz="2000" dirty="0"/>
              <a:t>Use the symbols of </a:t>
            </a:r>
            <a:r>
              <a:rPr lang="en-GB" sz="2000" b="1" dirty="0"/>
              <a:t>nouns </a:t>
            </a:r>
            <a:r>
              <a:rPr lang="en-GB" sz="2000" dirty="0"/>
              <a:t>(objects or living things) below to help create your own </a:t>
            </a:r>
            <a:r>
              <a:rPr lang="en-GB" sz="2000" b="1" dirty="0"/>
              <a:t>similes </a:t>
            </a:r>
            <a:r>
              <a:rPr lang="en-GB" sz="2000" dirty="0"/>
              <a:t>for a  </a:t>
            </a:r>
            <a:r>
              <a:rPr lang="en-GB" sz="2000" b="1" dirty="0"/>
              <a:t>list poem. </a:t>
            </a:r>
            <a:r>
              <a:rPr lang="en-GB" sz="2000" dirty="0"/>
              <a:t>If you think of your own, you could use that instead and write it with an adult’s help.</a:t>
            </a:r>
          </a:p>
        </p:txBody>
      </p:sp>
      <p:sp>
        <p:nvSpPr>
          <p:cNvPr id="16" name="Rectangle 15">
            <a:extLst>
              <a:ext uri="{FF2B5EF4-FFF2-40B4-BE49-F238E27FC236}">
                <a16:creationId xmlns:a16="http://schemas.microsoft.com/office/drawing/2014/main" id="{E62805ED-B2B7-4B72-80B8-69ECC3B7748B}"/>
              </a:ext>
            </a:extLst>
          </p:cNvPr>
          <p:cNvSpPr/>
          <p:nvPr/>
        </p:nvSpPr>
        <p:spPr>
          <a:xfrm>
            <a:off x="903002" y="2465373"/>
            <a:ext cx="10284649" cy="202213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cxnSp>
        <p:nvCxnSpPr>
          <p:cNvPr id="17" name="Straight Connector 16">
            <a:extLst>
              <a:ext uri="{FF2B5EF4-FFF2-40B4-BE49-F238E27FC236}">
                <a16:creationId xmlns:a16="http://schemas.microsoft.com/office/drawing/2014/main" id="{681ED4A6-2763-4693-AD85-DAA619140CA6}"/>
              </a:ext>
            </a:extLst>
          </p:cNvPr>
          <p:cNvCxnSpPr/>
          <p:nvPr/>
        </p:nvCxnSpPr>
        <p:spPr>
          <a:xfrm flipV="1">
            <a:off x="992521" y="3854568"/>
            <a:ext cx="10105609" cy="1571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827865E-9839-4E35-98CA-FDDDD4F458AD}"/>
              </a:ext>
            </a:extLst>
          </p:cNvPr>
          <p:cNvSpPr txBox="1"/>
          <p:nvPr/>
        </p:nvSpPr>
        <p:spPr>
          <a:xfrm>
            <a:off x="992520" y="2237127"/>
            <a:ext cx="10105609" cy="2308324"/>
          </a:xfrm>
          <a:prstGeom prst="rect">
            <a:avLst/>
          </a:prstGeom>
          <a:noFill/>
        </p:spPr>
        <p:txBody>
          <a:bodyPr wrap="square" rtlCol="0">
            <a:spAutoFit/>
          </a:bodyPr>
          <a:lstStyle/>
          <a:p>
            <a:pPr algn="ctr"/>
            <a:endParaRPr lang="en-GB" sz="3600" b="1" dirty="0">
              <a:latin typeface="Comic Sans MS" panose="030F0702030302020204" pitchFamily="66" charset="0"/>
            </a:endParaRPr>
          </a:p>
          <a:p>
            <a:endParaRPr lang="en-GB" sz="3600" dirty="0">
              <a:latin typeface="Comic Sans MS" panose="030F0702030302020204" pitchFamily="66" charset="0"/>
            </a:endParaRPr>
          </a:p>
          <a:p>
            <a:r>
              <a:rPr lang="en-GB" sz="3600" dirty="0">
                <a:latin typeface="Comic Sans MS" panose="030F0702030302020204" pitchFamily="66" charset="0"/>
              </a:rPr>
              <a:t> As              </a:t>
            </a:r>
            <a:r>
              <a:rPr lang="en-GB" sz="3600" dirty="0" err="1">
                <a:latin typeface="Comic Sans MS" panose="030F0702030302020204" pitchFamily="66" charset="0"/>
              </a:rPr>
              <a:t>as</a:t>
            </a:r>
            <a:r>
              <a:rPr lang="en-GB" sz="3600" dirty="0">
                <a:latin typeface="Comic Sans MS" panose="030F0702030302020204" pitchFamily="66" charset="0"/>
              </a:rPr>
              <a:t>              .</a:t>
            </a:r>
          </a:p>
          <a:p>
            <a:pPr algn="ctr"/>
            <a:endParaRPr lang="en-GB" sz="3600" b="1" dirty="0">
              <a:latin typeface="Comic Sans MS" panose="030F0702030302020204" pitchFamily="66" charset="0"/>
            </a:endParaRPr>
          </a:p>
        </p:txBody>
      </p:sp>
      <p:sp>
        <p:nvSpPr>
          <p:cNvPr id="21" name="TextBox 20">
            <a:extLst>
              <a:ext uri="{FF2B5EF4-FFF2-40B4-BE49-F238E27FC236}">
                <a16:creationId xmlns:a16="http://schemas.microsoft.com/office/drawing/2014/main" id="{7A6CEA02-E5F8-4411-9424-B577C52443DB}"/>
              </a:ext>
            </a:extLst>
          </p:cNvPr>
          <p:cNvSpPr txBox="1"/>
          <p:nvPr/>
        </p:nvSpPr>
        <p:spPr>
          <a:xfrm>
            <a:off x="1042338" y="6165223"/>
            <a:ext cx="10185018" cy="461665"/>
          </a:xfrm>
          <a:prstGeom prst="rect">
            <a:avLst/>
          </a:prstGeom>
          <a:noFill/>
        </p:spPr>
        <p:txBody>
          <a:bodyPr wrap="square" rtlCol="0">
            <a:spAutoFit/>
          </a:bodyPr>
          <a:lstStyle/>
          <a:p>
            <a:pPr algn="ctr"/>
            <a:r>
              <a:rPr lang="en-GB" sz="2400" dirty="0"/>
              <a:t>Can you think of anything else that is green?</a:t>
            </a:r>
          </a:p>
        </p:txBody>
      </p:sp>
      <p:pic>
        <p:nvPicPr>
          <p:cNvPr id="28" name="Picture 27">
            <a:extLst>
              <a:ext uri="{FF2B5EF4-FFF2-40B4-BE49-F238E27FC236}">
                <a16:creationId xmlns:a16="http://schemas.microsoft.com/office/drawing/2014/main" id="{513A297F-2C9E-4C61-8D56-EC81009CB9AA}"/>
              </a:ext>
            </a:extLst>
          </p:cNvPr>
          <p:cNvPicPr>
            <a:picLocks noChangeAspect="1"/>
          </p:cNvPicPr>
          <p:nvPr/>
        </p:nvPicPr>
        <p:blipFill>
          <a:blip r:embed="rId2"/>
          <a:stretch>
            <a:fillRect/>
          </a:stretch>
        </p:blipFill>
        <p:spPr>
          <a:xfrm>
            <a:off x="4067033" y="905621"/>
            <a:ext cx="2977861" cy="1273817"/>
          </a:xfrm>
          <a:prstGeom prst="rect">
            <a:avLst/>
          </a:prstGeom>
        </p:spPr>
      </p:pic>
      <p:pic>
        <p:nvPicPr>
          <p:cNvPr id="15" name="Picture 14">
            <a:extLst>
              <a:ext uri="{FF2B5EF4-FFF2-40B4-BE49-F238E27FC236}">
                <a16:creationId xmlns:a16="http://schemas.microsoft.com/office/drawing/2014/main" id="{06D11994-F185-4541-A69B-C5330976C470}"/>
              </a:ext>
            </a:extLst>
          </p:cNvPr>
          <p:cNvPicPr>
            <a:picLocks noChangeAspect="1"/>
          </p:cNvPicPr>
          <p:nvPr/>
        </p:nvPicPr>
        <p:blipFill>
          <a:blip r:embed="rId3"/>
          <a:stretch>
            <a:fillRect/>
          </a:stretch>
        </p:blipFill>
        <p:spPr>
          <a:xfrm>
            <a:off x="10572750" y="79262"/>
            <a:ext cx="1522056" cy="1153433"/>
          </a:xfrm>
          <a:prstGeom prst="rect">
            <a:avLst/>
          </a:prstGeom>
        </p:spPr>
      </p:pic>
      <p:pic>
        <p:nvPicPr>
          <p:cNvPr id="4" name="Picture 3">
            <a:extLst>
              <a:ext uri="{FF2B5EF4-FFF2-40B4-BE49-F238E27FC236}">
                <a16:creationId xmlns:a16="http://schemas.microsoft.com/office/drawing/2014/main" id="{ACFF6073-7450-44B9-ADA6-240EA559B390}"/>
              </a:ext>
            </a:extLst>
          </p:cNvPr>
          <p:cNvPicPr>
            <a:picLocks noChangeAspect="1"/>
          </p:cNvPicPr>
          <p:nvPr/>
        </p:nvPicPr>
        <p:blipFill>
          <a:blip r:embed="rId4"/>
          <a:stretch>
            <a:fillRect/>
          </a:stretch>
        </p:blipFill>
        <p:spPr>
          <a:xfrm>
            <a:off x="2089755" y="2904321"/>
            <a:ext cx="1352381" cy="973936"/>
          </a:xfrm>
          <a:prstGeom prst="rect">
            <a:avLst/>
          </a:prstGeom>
        </p:spPr>
      </p:pic>
      <p:pic>
        <p:nvPicPr>
          <p:cNvPr id="7" name="Picture 6">
            <a:extLst>
              <a:ext uri="{FF2B5EF4-FFF2-40B4-BE49-F238E27FC236}">
                <a16:creationId xmlns:a16="http://schemas.microsoft.com/office/drawing/2014/main" id="{D9DBCA3C-DAF3-435F-AB8F-75E8AA411BFA}"/>
              </a:ext>
            </a:extLst>
          </p:cNvPr>
          <p:cNvPicPr>
            <a:picLocks noChangeAspect="1"/>
          </p:cNvPicPr>
          <p:nvPr/>
        </p:nvPicPr>
        <p:blipFill>
          <a:blip r:embed="rId5"/>
          <a:stretch>
            <a:fillRect/>
          </a:stretch>
        </p:blipFill>
        <p:spPr>
          <a:xfrm>
            <a:off x="3085405" y="4773697"/>
            <a:ext cx="1380952" cy="1019048"/>
          </a:xfrm>
          <a:prstGeom prst="rect">
            <a:avLst/>
          </a:prstGeom>
        </p:spPr>
      </p:pic>
      <p:pic>
        <p:nvPicPr>
          <p:cNvPr id="9" name="Picture 8">
            <a:extLst>
              <a:ext uri="{FF2B5EF4-FFF2-40B4-BE49-F238E27FC236}">
                <a16:creationId xmlns:a16="http://schemas.microsoft.com/office/drawing/2014/main" id="{3A4936E8-E4F0-41DA-B7A1-FD1A4F33F3CA}"/>
              </a:ext>
            </a:extLst>
          </p:cNvPr>
          <p:cNvPicPr>
            <a:picLocks noChangeAspect="1"/>
          </p:cNvPicPr>
          <p:nvPr/>
        </p:nvPicPr>
        <p:blipFill>
          <a:blip r:embed="rId6"/>
          <a:stretch>
            <a:fillRect/>
          </a:stretch>
        </p:blipFill>
        <p:spPr>
          <a:xfrm>
            <a:off x="5037035" y="4748694"/>
            <a:ext cx="1380952" cy="1019048"/>
          </a:xfrm>
          <a:prstGeom prst="rect">
            <a:avLst/>
          </a:prstGeom>
        </p:spPr>
      </p:pic>
      <p:pic>
        <p:nvPicPr>
          <p:cNvPr id="13" name="Picture 12">
            <a:extLst>
              <a:ext uri="{FF2B5EF4-FFF2-40B4-BE49-F238E27FC236}">
                <a16:creationId xmlns:a16="http://schemas.microsoft.com/office/drawing/2014/main" id="{1D2C6028-9817-4258-A50A-C01E0B7932FC}"/>
              </a:ext>
            </a:extLst>
          </p:cNvPr>
          <p:cNvPicPr>
            <a:picLocks noChangeAspect="1"/>
          </p:cNvPicPr>
          <p:nvPr/>
        </p:nvPicPr>
        <p:blipFill>
          <a:blip r:embed="rId7"/>
          <a:stretch>
            <a:fillRect/>
          </a:stretch>
        </p:blipFill>
        <p:spPr>
          <a:xfrm>
            <a:off x="6966547" y="4737339"/>
            <a:ext cx="1380952" cy="1019048"/>
          </a:xfrm>
          <a:prstGeom prst="rect">
            <a:avLst/>
          </a:prstGeom>
        </p:spPr>
      </p:pic>
    </p:spTree>
    <p:extLst>
      <p:ext uri="{BB962C8B-B14F-4D97-AF65-F5344CB8AC3E}">
        <p14:creationId xmlns:p14="http://schemas.microsoft.com/office/powerpoint/2010/main" val="22680291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28927EF-9ED9-4CC9-A9CB-BB74A61C9AE3}"/>
              </a:ext>
            </a:extLst>
          </p:cNvPr>
          <p:cNvSpPr txBox="1"/>
          <p:nvPr/>
        </p:nvSpPr>
        <p:spPr>
          <a:xfrm>
            <a:off x="108568" y="72084"/>
            <a:ext cx="10105609" cy="707886"/>
          </a:xfrm>
          <a:prstGeom prst="rect">
            <a:avLst/>
          </a:prstGeom>
          <a:noFill/>
        </p:spPr>
        <p:txBody>
          <a:bodyPr wrap="square" rtlCol="0">
            <a:spAutoFit/>
          </a:bodyPr>
          <a:lstStyle/>
          <a:p>
            <a:pPr algn="ctr"/>
            <a:r>
              <a:rPr lang="en-GB" sz="2000" dirty="0"/>
              <a:t>Use the symbols of </a:t>
            </a:r>
            <a:r>
              <a:rPr lang="en-GB" sz="2000" b="1" dirty="0"/>
              <a:t>nouns </a:t>
            </a:r>
            <a:r>
              <a:rPr lang="en-GB" sz="2000" dirty="0"/>
              <a:t>(objects or living things) below to help create your own </a:t>
            </a:r>
            <a:r>
              <a:rPr lang="en-GB" sz="2000" b="1" dirty="0"/>
              <a:t>similes </a:t>
            </a:r>
            <a:r>
              <a:rPr lang="en-GB" sz="2000" dirty="0"/>
              <a:t>for a  </a:t>
            </a:r>
            <a:r>
              <a:rPr lang="en-GB" sz="2000" b="1" dirty="0"/>
              <a:t>list poem. </a:t>
            </a:r>
            <a:r>
              <a:rPr lang="en-GB" sz="2000" dirty="0"/>
              <a:t>If you think of your own, you could use that instead and write it with an adult’s help.</a:t>
            </a:r>
          </a:p>
        </p:txBody>
      </p:sp>
      <p:sp>
        <p:nvSpPr>
          <p:cNvPr id="16" name="Rectangle 15">
            <a:extLst>
              <a:ext uri="{FF2B5EF4-FFF2-40B4-BE49-F238E27FC236}">
                <a16:creationId xmlns:a16="http://schemas.microsoft.com/office/drawing/2014/main" id="{E62805ED-B2B7-4B72-80B8-69ECC3B7748B}"/>
              </a:ext>
            </a:extLst>
          </p:cNvPr>
          <p:cNvSpPr/>
          <p:nvPr/>
        </p:nvSpPr>
        <p:spPr>
          <a:xfrm>
            <a:off x="903002" y="2465373"/>
            <a:ext cx="10284649" cy="202213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cxnSp>
        <p:nvCxnSpPr>
          <p:cNvPr id="17" name="Straight Connector 16">
            <a:extLst>
              <a:ext uri="{FF2B5EF4-FFF2-40B4-BE49-F238E27FC236}">
                <a16:creationId xmlns:a16="http://schemas.microsoft.com/office/drawing/2014/main" id="{681ED4A6-2763-4693-AD85-DAA619140CA6}"/>
              </a:ext>
            </a:extLst>
          </p:cNvPr>
          <p:cNvCxnSpPr/>
          <p:nvPr/>
        </p:nvCxnSpPr>
        <p:spPr>
          <a:xfrm flipV="1">
            <a:off x="992521" y="3854568"/>
            <a:ext cx="10105609" cy="1571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827865E-9839-4E35-98CA-FDDDD4F458AD}"/>
              </a:ext>
            </a:extLst>
          </p:cNvPr>
          <p:cNvSpPr txBox="1"/>
          <p:nvPr/>
        </p:nvSpPr>
        <p:spPr>
          <a:xfrm>
            <a:off x="992520" y="2237127"/>
            <a:ext cx="10105609" cy="2308324"/>
          </a:xfrm>
          <a:prstGeom prst="rect">
            <a:avLst/>
          </a:prstGeom>
          <a:noFill/>
        </p:spPr>
        <p:txBody>
          <a:bodyPr wrap="square" rtlCol="0">
            <a:spAutoFit/>
          </a:bodyPr>
          <a:lstStyle/>
          <a:p>
            <a:pPr algn="ctr"/>
            <a:endParaRPr lang="en-GB" sz="3600" b="1" dirty="0">
              <a:latin typeface="Comic Sans MS" panose="030F0702030302020204" pitchFamily="66" charset="0"/>
            </a:endParaRPr>
          </a:p>
          <a:p>
            <a:endParaRPr lang="en-GB" sz="3600" dirty="0">
              <a:latin typeface="Comic Sans MS" panose="030F0702030302020204" pitchFamily="66" charset="0"/>
            </a:endParaRPr>
          </a:p>
          <a:p>
            <a:r>
              <a:rPr lang="en-GB" sz="3600" dirty="0">
                <a:latin typeface="Comic Sans MS" panose="030F0702030302020204" pitchFamily="66" charset="0"/>
              </a:rPr>
              <a:t> As              </a:t>
            </a:r>
            <a:r>
              <a:rPr lang="en-GB" sz="3600" dirty="0" err="1">
                <a:latin typeface="Comic Sans MS" panose="030F0702030302020204" pitchFamily="66" charset="0"/>
              </a:rPr>
              <a:t>as</a:t>
            </a:r>
            <a:r>
              <a:rPr lang="en-GB" sz="3600" dirty="0">
                <a:latin typeface="Comic Sans MS" panose="030F0702030302020204" pitchFamily="66" charset="0"/>
              </a:rPr>
              <a:t>              .</a:t>
            </a:r>
          </a:p>
          <a:p>
            <a:pPr algn="ctr"/>
            <a:endParaRPr lang="en-GB" sz="3600" b="1" dirty="0">
              <a:latin typeface="Comic Sans MS" panose="030F0702030302020204" pitchFamily="66" charset="0"/>
            </a:endParaRPr>
          </a:p>
        </p:txBody>
      </p:sp>
      <p:sp>
        <p:nvSpPr>
          <p:cNvPr id="21" name="TextBox 20">
            <a:extLst>
              <a:ext uri="{FF2B5EF4-FFF2-40B4-BE49-F238E27FC236}">
                <a16:creationId xmlns:a16="http://schemas.microsoft.com/office/drawing/2014/main" id="{7A6CEA02-E5F8-4411-9424-B577C52443DB}"/>
              </a:ext>
            </a:extLst>
          </p:cNvPr>
          <p:cNvSpPr txBox="1"/>
          <p:nvPr/>
        </p:nvSpPr>
        <p:spPr>
          <a:xfrm>
            <a:off x="1042338" y="6165223"/>
            <a:ext cx="10185018" cy="461665"/>
          </a:xfrm>
          <a:prstGeom prst="rect">
            <a:avLst/>
          </a:prstGeom>
          <a:noFill/>
        </p:spPr>
        <p:txBody>
          <a:bodyPr wrap="square" rtlCol="0">
            <a:spAutoFit/>
          </a:bodyPr>
          <a:lstStyle/>
          <a:p>
            <a:pPr algn="ctr"/>
            <a:r>
              <a:rPr lang="en-GB" sz="2400" dirty="0"/>
              <a:t>Can you think of anything else that is blue?</a:t>
            </a:r>
          </a:p>
        </p:txBody>
      </p:sp>
      <p:pic>
        <p:nvPicPr>
          <p:cNvPr id="28" name="Picture 27">
            <a:extLst>
              <a:ext uri="{FF2B5EF4-FFF2-40B4-BE49-F238E27FC236}">
                <a16:creationId xmlns:a16="http://schemas.microsoft.com/office/drawing/2014/main" id="{513A297F-2C9E-4C61-8D56-EC81009CB9AA}"/>
              </a:ext>
            </a:extLst>
          </p:cNvPr>
          <p:cNvPicPr>
            <a:picLocks noChangeAspect="1"/>
          </p:cNvPicPr>
          <p:nvPr/>
        </p:nvPicPr>
        <p:blipFill>
          <a:blip r:embed="rId2"/>
          <a:stretch>
            <a:fillRect/>
          </a:stretch>
        </p:blipFill>
        <p:spPr>
          <a:xfrm>
            <a:off x="4067033" y="905621"/>
            <a:ext cx="2977861" cy="1273817"/>
          </a:xfrm>
          <a:prstGeom prst="rect">
            <a:avLst/>
          </a:prstGeom>
        </p:spPr>
      </p:pic>
      <p:pic>
        <p:nvPicPr>
          <p:cNvPr id="15" name="Picture 14">
            <a:extLst>
              <a:ext uri="{FF2B5EF4-FFF2-40B4-BE49-F238E27FC236}">
                <a16:creationId xmlns:a16="http://schemas.microsoft.com/office/drawing/2014/main" id="{06D11994-F185-4541-A69B-C5330976C470}"/>
              </a:ext>
            </a:extLst>
          </p:cNvPr>
          <p:cNvPicPr>
            <a:picLocks noChangeAspect="1"/>
          </p:cNvPicPr>
          <p:nvPr/>
        </p:nvPicPr>
        <p:blipFill>
          <a:blip r:embed="rId3"/>
          <a:stretch>
            <a:fillRect/>
          </a:stretch>
        </p:blipFill>
        <p:spPr>
          <a:xfrm>
            <a:off x="10572750" y="79262"/>
            <a:ext cx="1522056" cy="1153433"/>
          </a:xfrm>
          <a:prstGeom prst="rect">
            <a:avLst/>
          </a:prstGeom>
        </p:spPr>
      </p:pic>
      <p:pic>
        <p:nvPicPr>
          <p:cNvPr id="3" name="Picture 2">
            <a:extLst>
              <a:ext uri="{FF2B5EF4-FFF2-40B4-BE49-F238E27FC236}">
                <a16:creationId xmlns:a16="http://schemas.microsoft.com/office/drawing/2014/main" id="{E9522C73-7F50-4FB1-BDC1-D47072C23D6C}"/>
              </a:ext>
            </a:extLst>
          </p:cNvPr>
          <p:cNvPicPr>
            <a:picLocks noChangeAspect="1"/>
          </p:cNvPicPr>
          <p:nvPr/>
        </p:nvPicPr>
        <p:blipFill>
          <a:blip r:embed="rId4"/>
          <a:stretch>
            <a:fillRect/>
          </a:stretch>
        </p:blipFill>
        <p:spPr>
          <a:xfrm>
            <a:off x="2157994" y="2778378"/>
            <a:ext cx="1352381" cy="1076190"/>
          </a:xfrm>
          <a:prstGeom prst="rect">
            <a:avLst/>
          </a:prstGeom>
        </p:spPr>
      </p:pic>
      <p:pic>
        <p:nvPicPr>
          <p:cNvPr id="6" name="Picture 5">
            <a:extLst>
              <a:ext uri="{FF2B5EF4-FFF2-40B4-BE49-F238E27FC236}">
                <a16:creationId xmlns:a16="http://schemas.microsoft.com/office/drawing/2014/main" id="{036E8E67-33E8-4459-9DEE-AF5D256566D2}"/>
              </a:ext>
            </a:extLst>
          </p:cNvPr>
          <p:cNvPicPr>
            <a:picLocks noChangeAspect="1"/>
          </p:cNvPicPr>
          <p:nvPr/>
        </p:nvPicPr>
        <p:blipFill>
          <a:blip r:embed="rId5"/>
          <a:stretch>
            <a:fillRect/>
          </a:stretch>
        </p:blipFill>
        <p:spPr>
          <a:xfrm>
            <a:off x="3672258" y="4816839"/>
            <a:ext cx="1380952" cy="1019048"/>
          </a:xfrm>
          <a:prstGeom prst="rect">
            <a:avLst/>
          </a:prstGeom>
        </p:spPr>
      </p:pic>
      <p:pic>
        <p:nvPicPr>
          <p:cNvPr id="10" name="Picture 9">
            <a:extLst>
              <a:ext uri="{FF2B5EF4-FFF2-40B4-BE49-F238E27FC236}">
                <a16:creationId xmlns:a16="http://schemas.microsoft.com/office/drawing/2014/main" id="{65D895BD-A328-4637-9E2B-0AEE123DFBEA}"/>
              </a:ext>
            </a:extLst>
          </p:cNvPr>
          <p:cNvPicPr>
            <a:picLocks noChangeAspect="1"/>
          </p:cNvPicPr>
          <p:nvPr/>
        </p:nvPicPr>
        <p:blipFill>
          <a:blip r:embed="rId6"/>
          <a:stretch>
            <a:fillRect/>
          </a:stretch>
        </p:blipFill>
        <p:spPr>
          <a:xfrm>
            <a:off x="5555963" y="4816839"/>
            <a:ext cx="1380952" cy="1019048"/>
          </a:xfrm>
          <a:prstGeom prst="rect">
            <a:avLst/>
          </a:prstGeom>
        </p:spPr>
      </p:pic>
      <p:pic>
        <p:nvPicPr>
          <p:cNvPr id="14" name="Picture 13">
            <a:extLst>
              <a:ext uri="{FF2B5EF4-FFF2-40B4-BE49-F238E27FC236}">
                <a16:creationId xmlns:a16="http://schemas.microsoft.com/office/drawing/2014/main" id="{C3466912-0072-4C85-8FB6-05ABE5A85B2E}"/>
              </a:ext>
            </a:extLst>
          </p:cNvPr>
          <p:cNvPicPr>
            <a:picLocks noChangeAspect="1"/>
          </p:cNvPicPr>
          <p:nvPr/>
        </p:nvPicPr>
        <p:blipFill>
          <a:blip r:embed="rId7"/>
          <a:stretch>
            <a:fillRect/>
          </a:stretch>
        </p:blipFill>
        <p:spPr>
          <a:xfrm>
            <a:off x="7288915" y="4816839"/>
            <a:ext cx="1380952" cy="1019048"/>
          </a:xfrm>
          <a:prstGeom prst="rect">
            <a:avLst/>
          </a:prstGeom>
        </p:spPr>
      </p:pic>
    </p:spTree>
    <p:extLst>
      <p:ext uri="{BB962C8B-B14F-4D97-AF65-F5344CB8AC3E}">
        <p14:creationId xmlns:p14="http://schemas.microsoft.com/office/powerpoint/2010/main" val="11983052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28927EF-9ED9-4CC9-A9CB-BB74A61C9AE3}"/>
              </a:ext>
            </a:extLst>
          </p:cNvPr>
          <p:cNvSpPr txBox="1"/>
          <p:nvPr/>
        </p:nvSpPr>
        <p:spPr>
          <a:xfrm>
            <a:off x="108568" y="72084"/>
            <a:ext cx="10105609" cy="707886"/>
          </a:xfrm>
          <a:prstGeom prst="rect">
            <a:avLst/>
          </a:prstGeom>
          <a:noFill/>
        </p:spPr>
        <p:txBody>
          <a:bodyPr wrap="square" rtlCol="0">
            <a:spAutoFit/>
          </a:bodyPr>
          <a:lstStyle/>
          <a:p>
            <a:pPr algn="ctr"/>
            <a:r>
              <a:rPr lang="en-GB" sz="2000" dirty="0"/>
              <a:t>Use the symbols of </a:t>
            </a:r>
            <a:r>
              <a:rPr lang="en-GB" sz="2000" b="1" dirty="0"/>
              <a:t>nouns </a:t>
            </a:r>
            <a:r>
              <a:rPr lang="en-GB" sz="2000" dirty="0"/>
              <a:t>(objects or living things) below to help create your own </a:t>
            </a:r>
            <a:r>
              <a:rPr lang="en-GB" sz="2000" b="1" dirty="0"/>
              <a:t>similes </a:t>
            </a:r>
            <a:r>
              <a:rPr lang="en-GB" sz="2000" dirty="0"/>
              <a:t>for a  </a:t>
            </a:r>
            <a:r>
              <a:rPr lang="en-GB" sz="2000" b="1" dirty="0"/>
              <a:t>list poem. </a:t>
            </a:r>
            <a:r>
              <a:rPr lang="en-GB" sz="2000" dirty="0"/>
              <a:t>If you think of your own, you could use that instead and write it with an adult’s help.</a:t>
            </a:r>
          </a:p>
        </p:txBody>
      </p:sp>
      <p:sp>
        <p:nvSpPr>
          <p:cNvPr id="16" name="Rectangle 15">
            <a:extLst>
              <a:ext uri="{FF2B5EF4-FFF2-40B4-BE49-F238E27FC236}">
                <a16:creationId xmlns:a16="http://schemas.microsoft.com/office/drawing/2014/main" id="{E62805ED-B2B7-4B72-80B8-69ECC3B7748B}"/>
              </a:ext>
            </a:extLst>
          </p:cNvPr>
          <p:cNvSpPr/>
          <p:nvPr/>
        </p:nvSpPr>
        <p:spPr>
          <a:xfrm>
            <a:off x="903002" y="2465373"/>
            <a:ext cx="10284649" cy="202213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cxnSp>
        <p:nvCxnSpPr>
          <p:cNvPr id="17" name="Straight Connector 16">
            <a:extLst>
              <a:ext uri="{FF2B5EF4-FFF2-40B4-BE49-F238E27FC236}">
                <a16:creationId xmlns:a16="http://schemas.microsoft.com/office/drawing/2014/main" id="{681ED4A6-2763-4693-AD85-DAA619140CA6}"/>
              </a:ext>
            </a:extLst>
          </p:cNvPr>
          <p:cNvCxnSpPr/>
          <p:nvPr/>
        </p:nvCxnSpPr>
        <p:spPr>
          <a:xfrm flipV="1">
            <a:off x="992521" y="3854568"/>
            <a:ext cx="10105609" cy="1571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827865E-9839-4E35-98CA-FDDDD4F458AD}"/>
              </a:ext>
            </a:extLst>
          </p:cNvPr>
          <p:cNvSpPr txBox="1"/>
          <p:nvPr/>
        </p:nvSpPr>
        <p:spPr>
          <a:xfrm>
            <a:off x="992520" y="2237127"/>
            <a:ext cx="10105609" cy="2308324"/>
          </a:xfrm>
          <a:prstGeom prst="rect">
            <a:avLst/>
          </a:prstGeom>
          <a:noFill/>
        </p:spPr>
        <p:txBody>
          <a:bodyPr wrap="square" rtlCol="0">
            <a:spAutoFit/>
          </a:bodyPr>
          <a:lstStyle/>
          <a:p>
            <a:pPr algn="ctr"/>
            <a:endParaRPr lang="en-GB" sz="3600" b="1" dirty="0">
              <a:latin typeface="Comic Sans MS" panose="030F0702030302020204" pitchFamily="66" charset="0"/>
            </a:endParaRPr>
          </a:p>
          <a:p>
            <a:endParaRPr lang="en-GB" sz="3600" dirty="0">
              <a:latin typeface="Comic Sans MS" panose="030F0702030302020204" pitchFamily="66" charset="0"/>
            </a:endParaRPr>
          </a:p>
          <a:p>
            <a:r>
              <a:rPr lang="en-GB" sz="3600" dirty="0">
                <a:latin typeface="Comic Sans MS" panose="030F0702030302020204" pitchFamily="66" charset="0"/>
              </a:rPr>
              <a:t> As              </a:t>
            </a:r>
            <a:r>
              <a:rPr lang="en-GB" sz="3600" dirty="0" err="1">
                <a:latin typeface="Comic Sans MS" panose="030F0702030302020204" pitchFamily="66" charset="0"/>
              </a:rPr>
              <a:t>as</a:t>
            </a:r>
            <a:r>
              <a:rPr lang="en-GB" sz="3600" dirty="0">
                <a:latin typeface="Comic Sans MS" panose="030F0702030302020204" pitchFamily="66" charset="0"/>
              </a:rPr>
              <a:t>              .</a:t>
            </a:r>
          </a:p>
          <a:p>
            <a:pPr algn="ctr"/>
            <a:endParaRPr lang="en-GB" sz="3600" b="1" dirty="0">
              <a:latin typeface="Comic Sans MS" panose="030F0702030302020204" pitchFamily="66" charset="0"/>
            </a:endParaRPr>
          </a:p>
        </p:txBody>
      </p:sp>
      <p:sp>
        <p:nvSpPr>
          <p:cNvPr id="21" name="TextBox 20">
            <a:extLst>
              <a:ext uri="{FF2B5EF4-FFF2-40B4-BE49-F238E27FC236}">
                <a16:creationId xmlns:a16="http://schemas.microsoft.com/office/drawing/2014/main" id="{7A6CEA02-E5F8-4411-9424-B577C52443DB}"/>
              </a:ext>
            </a:extLst>
          </p:cNvPr>
          <p:cNvSpPr txBox="1"/>
          <p:nvPr/>
        </p:nvSpPr>
        <p:spPr>
          <a:xfrm>
            <a:off x="1003491" y="6206166"/>
            <a:ext cx="10185018" cy="461665"/>
          </a:xfrm>
          <a:prstGeom prst="rect">
            <a:avLst/>
          </a:prstGeom>
          <a:noFill/>
        </p:spPr>
        <p:txBody>
          <a:bodyPr wrap="square" rtlCol="0">
            <a:spAutoFit/>
          </a:bodyPr>
          <a:lstStyle/>
          <a:p>
            <a:pPr algn="ctr"/>
            <a:r>
              <a:rPr lang="en-GB" sz="2400" dirty="0"/>
              <a:t>Can you think of anything else that is purple?</a:t>
            </a:r>
          </a:p>
        </p:txBody>
      </p:sp>
      <p:pic>
        <p:nvPicPr>
          <p:cNvPr id="28" name="Picture 27">
            <a:extLst>
              <a:ext uri="{FF2B5EF4-FFF2-40B4-BE49-F238E27FC236}">
                <a16:creationId xmlns:a16="http://schemas.microsoft.com/office/drawing/2014/main" id="{513A297F-2C9E-4C61-8D56-EC81009CB9AA}"/>
              </a:ext>
            </a:extLst>
          </p:cNvPr>
          <p:cNvPicPr>
            <a:picLocks noChangeAspect="1"/>
          </p:cNvPicPr>
          <p:nvPr/>
        </p:nvPicPr>
        <p:blipFill>
          <a:blip r:embed="rId2"/>
          <a:stretch>
            <a:fillRect/>
          </a:stretch>
        </p:blipFill>
        <p:spPr>
          <a:xfrm>
            <a:off x="4067033" y="905621"/>
            <a:ext cx="2977861" cy="1273817"/>
          </a:xfrm>
          <a:prstGeom prst="rect">
            <a:avLst/>
          </a:prstGeom>
        </p:spPr>
      </p:pic>
      <p:pic>
        <p:nvPicPr>
          <p:cNvPr id="15" name="Picture 14">
            <a:extLst>
              <a:ext uri="{FF2B5EF4-FFF2-40B4-BE49-F238E27FC236}">
                <a16:creationId xmlns:a16="http://schemas.microsoft.com/office/drawing/2014/main" id="{06D11994-F185-4541-A69B-C5330976C470}"/>
              </a:ext>
            </a:extLst>
          </p:cNvPr>
          <p:cNvPicPr>
            <a:picLocks noChangeAspect="1"/>
          </p:cNvPicPr>
          <p:nvPr/>
        </p:nvPicPr>
        <p:blipFill>
          <a:blip r:embed="rId3"/>
          <a:stretch>
            <a:fillRect/>
          </a:stretch>
        </p:blipFill>
        <p:spPr>
          <a:xfrm>
            <a:off x="10669944" y="72084"/>
            <a:ext cx="1522056" cy="1153433"/>
          </a:xfrm>
          <a:prstGeom prst="rect">
            <a:avLst/>
          </a:prstGeom>
        </p:spPr>
      </p:pic>
      <p:pic>
        <p:nvPicPr>
          <p:cNvPr id="4" name="Picture 3">
            <a:extLst>
              <a:ext uri="{FF2B5EF4-FFF2-40B4-BE49-F238E27FC236}">
                <a16:creationId xmlns:a16="http://schemas.microsoft.com/office/drawing/2014/main" id="{DF1A5570-C1F6-43B7-A431-6058E45FD739}"/>
              </a:ext>
            </a:extLst>
          </p:cNvPr>
          <p:cNvPicPr>
            <a:picLocks noChangeAspect="1"/>
          </p:cNvPicPr>
          <p:nvPr/>
        </p:nvPicPr>
        <p:blipFill>
          <a:blip r:embed="rId4"/>
          <a:stretch>
            <a:fillRect/>
          </a:stretch>
        </p:blipFill>
        <p:spPr>
          <a:xfrm>
            <a:off x="2130699" y="2767630"/>
            <a:ext cx="1352381" cy="1076190"/>
          </a:xfrm>
          <a:prstGeom prst="rect">
            <a:avLst/>
          </a:prstGeom>
        </p:spPr>
      </p:pic>
      <p:pic>
        <p:nvPicPr>
          <p:cNvPr id="7" name="Picture 6">
            <a:extLst>
              <a:ext uri="{FF2B5EF4-FFF2-40B4-BE49-F238E27FC236}">
                <a16:creationId xmlns:a16="http://schemas.microsoft.com/office/drawing/2014/main" id="{4DC5761B-EEE2-4073-9791-13D740E07BCF}"/>
              </a:ext>
            </a:extLst>
          </p:cNvPr>
          <p:cNvPicPr>
            <a:picLocks noChangeAspect="1"/>
          </p:cNvPicPr>
          <p:nvPr/>
        </p:nvPicPr>
        <p:blipFill>
          <a:blip r:embed="rId5"/>
          <a:stretch>
            <a:fillRect/>
          </a:stretch>
        </p:blipFill>
        <p:spPr>
          <a:xfrm>
            <a:off x="3780420" y="4816839"/>
            <a:ext cx="1380952" cy="1019048"/>
          </a:xfrm>
          <a:prstGeom prst="rect">
            <a:avLst/>
          </a:prstGeom>
        </p:spPr>
      </p:pic>
      <p:pic>
        <p:nvPicPr>
          <p:cNvPr id="13" name="Picture 12">
            <a:extLst>
              <a:ext uri="{FF2B5EF4-FFF2-40B4-BE49-F238E27FC236}">
                <a16:creationId xmlns:a16="http://schemas.microsoft.com/office/drawing/2014/main" id="{B18CE41B-BFD5-435A-BFF4-7ABBBCBAF2E5}"/>
              </a:ext>
            </a:extLst>
          </p:cNvPr>
          <p:cNvPicPr>
            <a:picLocks noChangeAspect="1"/>
          </p:cNvPicPr>
          <p:nvPr/>
        </p:nvPicPr>
        <p:blipFill>
          <a:blip r:embed="rId6"/>
          <a:stretch>
            <a:fillRect/>
          </a:stretch>
        </p:blipFill>
        <p:spPr>
          <a:xfrm>
            <a:off x="5663942" y="4845813"/>
            <a:ext cx="1380952" cy="1019048"/>
          </a:xfrm>
          <a:prstGeom prst="rect">
            <a:avLst/>
          </a:prstGeom>
        </p:spPr>
      </p:pic>
      <p:pic>
        <p:nvPicPr>
          <p:cNvPr id="20" name="Picture 19">
            <a:extLst>
              <a:ext uri="{FF2B5EF4-FFF2-40B4-BE49-F238E27FC236}">
                <a16:creationId xmlns:a16="http://schemas.microsoft.com/office/drawing/2014/main" id="{46921C59-5336-4EA7-A861-F0F5E3CD1BDA}"/>
              </a:ext>
            </a:extLst>
          </p:cNvPr>
          <p:cNvPicPr>
            <a:picLocks noChangeAspect="1"/>
          </p:cNvPicPr>
          <p:nvPr/>
        </p:nvPicPr>
        <p:blipFill>
          <a:blip r:embed="rId7"/>
          <a:stretch>
            <a:fillRect/>
          </a:stretch>
        </p:blipFill>
        <p:spPr>
          <a:xfrm>
            <a:off x="7542076" y="4816839"/>
            <a:ext cx="1380952" cy="1019048"/>
          </a:xfrm>
          <a:prstGeom prst="rect">
            <a:avLst/>
          </a:prstGeom>
        </p:spPr>
      </p:pic>
    </p:spTree>
    <p:extLst>
      <p:ext uri="{BB962C8B-B14F-4D97-AF65-F5344CB8AC3E}">
        <p14:creationId xmlns:p14="http://schemas.microsoft.com/office/powerpoint/2010/main" val="5751452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a:t>
            </a:r>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49898" y="1237179"/>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458367" y="24058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41428" y="2808409"/>
            <a:ext cx="10429593" cy="707886"/>
          </a:xfrm>
          <a:prstGeom prst="rect">
            <a:avLst/>
          </a:prstGeom>
          <a:noFill/>
        </p:spPr>
        <p:txBody>
          <a:bodyPr wrap="square" rtlCol="0">
            <a:spAutoFit/>
          </a:bodyPr>
          <a:lstStyle/>
          <a:p>
            <a:r>
              <a:rPr lang="en-GB" sz="4000" dirty="0"/>
              <a:t>L.O.</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sp>
        <p:nvSpPr>
          <p:cNvPr id="4" name="TextBox 3">
            <a:extLst>
              <a:ext uri="{FF2B5EF4-FFF2-40B4-BE49-F238E27FC236}">
                <a16:creationId xmlns:a16="http://schemas.microsoft.com/office/drawing/2014/main" id="{C377E815-5016-40EE-B612-7CE9CFE7A56C}"/>
              </a:ext>
            </a:extLst>
          </p:cNvPr>
          <p:cNvSpPr txBox="1"/>
          <p:nvPr/>
        </p:nvSpPr>
        <p:spPr>
          <a:xfrm>
            <a:off x="1209675" y="266700"/>
            <a:ext cx="5000625" cy="370137"/>
          </a:xfrm>
          <a:prstGeom prst="rect">
            <a:avLst/>
          </a:prstGeom>
          <a:noFill/>
        </p:spPr>
        <p:txBody>
          <a:bodyPr wrap="square" lIns="91440" tIns="45720" rIns="91440" bIns="45720" rtlCol="0" anchor="t">
            <a:spAutoFit/>
          </a:bodyPr>
          <a:lstStyle/>
          <a:p>
            <a:r>
              <a:rPr lang="en-GB" dirty="0"/>
              <a:t>Friday 12</a:t>
            </a:r>
            <a:r>
              <a:rPr lang="en-GB" baseline="30000" dirty="0"/>
              <a:t>th</a:t>
            </a:r>
            <a:r>
              <a:rPr lang="en-GB" dirty="0"/>
              <a:t> January 2021</a:t>
            </a:r>
          </a:p>
        </p:txBody>
      </p:sp>
      <p:sp>
        <p:nvSpPr>
          <p:cNvPr id="16" name="TextBox 15">
            <a:extLst>
              <a:ext uri="{FF2B5EF4-FFF2-40B4-BE49-F238E27FC236}">
                <a16:creationId xmlns:a16="http://schemas.microsoft.com/office/drawing/2014/main" id="{17CF828B-2A02-489B-9A18-48D301FD6EDF}"/>
              </a:ext>
            </a:extLst>
          </p:cNvPr>
          <p:cNvSpPr txBox="1"/>
          <p:nvPr/>
        </p:nvSpPr>
        <p:spPr>
          <a:xfrm>
            <a:off x="1659560" y="3059668"/>
            <a:ext cx="7259053" cy="369332"/>
          </a:xfrm>
          <a:prstGeom prst="rect">
            <a:avLst/>
          </a:prstGeom>
          <a:noFill/>
        </p:spPr>
        <p:txBody>
          <a:bodyPr wrap="square" rtlCol="0">
            <a:spAutoFit/>
          </a:bodyPr>
          <a:lstStyle/>
          <a:p>
            <a:r>
              <a:rPr lang="en-GB" dirty="0"/>
              <a:t>To be able write our new phonics sounds and CVC words.</a:t>
            </a:r>
          </a:p>
        </p:txBody>
      </p:sp>
      <p:pic>
        <p:nvPicPr>
          <p:cNvPr id="15" name="Picture 14"/>
          <p:cNvPicPr/>
          <p:nvPr/>
        </p:nvPicPr>
        <p:blipFill>
          <a:blip r:embed="rId5" cstate="print">
            <a:extLst>
              <a:ext uri="{28A0092B-C50C-407E-A947-70E740481C1C}">
                <a14:useLocalDpi xmlns:a14="http://schemas.microsoft.com/office/drawing/2010/main" val="0"/>
              </a:ext>
            </a:extLst>
          </a:blip>
          <a:stretch>
            <a:fillRect/>
          </a:stretch>
        </p:blipFill>
        <p:spPr>
          <a:xfrm>
            <a:off x="10894879" y="154849"/>
            <a:ext cx="1131570" cy="1131570"/>
          </a:xfrm>
          <a:prstGeom prst="rect">
            <a:avLst/>
          </a:prstGeom>
        </p:spPr>
      </p:pic>
    </p:spTree>
    <p:extLst>
      <p:ext uri="{BB962C8B-B14F-4D97-AF65-F5344CB8AC3E}">
        <p14:creationId xmlns:p14="http://schemas.microsoft.com/office/powerpoint/2010/main" val="18410063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p:cNvSpPr txBox="1"/>
          <p:nvPr/>
        </p:nvSpPr>
        <p:spPr>
          <a:xfrm>
            <a:off x="2709862" y="289679"/>
            <a:ext cx="6772275" cy="2400657"/>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dirty="0">
                <a:solidFill>
                  <a:srgbClr val="000000"/>
                </a:solidFill>
                <a:latin typeface="Calibri"/>
              </a:rPr>
              <a:t>Can you remember our new speed sounds we looked at the beginning of the week?</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dirty="0">
              <a:solidFill>
                <a:srgbClr val="000000"/>
              </a:solidFill>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solidFill>
                  <a:srgbClr val="000000"/>
                </a:solidFill>
                <a:uFillTx/>
                <a:latin typeface="Calibri"/>
              </a:rPr>
              <a:t>Today, we are going to try</a:t>
            </a:r>
            <a:r>
              <a:rPr lang="en-GB" sz="2400" b="0" i="0" u="none" strike="noStrike" kern="1200" cap="none" spc="0" dirty="0">
                <a:solidFill>
                  <a:srgbClr val="000000"/>
                </a:solidFill>
                <a:uFillTx/>
                <a:latin typeface="Calibri"/>
              </a:rPr>
              <a:t> writing </a:t>
            </a:r>
            <a:r>
              <a:rPr lang="en-GB" sz="2400" b="0" i="0" u="none" strike="noStrike" kern="1200" cap="none" spc="0" baseline="0" dirty="0">
                <a:solidFill>
                  <a:srgbClr val="000000"/>
                </a:solidFill>
                <a:uFillTx/>
                <a:latin typeface="Calibri"/>
              </a:rPr>
              <a:t> them</a:t>
            </a:r>
            <a:r>
              <a:rPr lang="en-GB" sz="2400" dirty="0">
                <a:solidFill>
                  <a:srgbClr val="000000"/>
                </a:solidFill>
                <a:latin typeface="Calibri"/>
              </a:rPr>
              <a:t>.</a:t>
            </a:r>
            <a:endParaRPr lang="en-GB"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p:txBody>
      </p:sp>
      <p:pic>
        <p:nvPicPr>
          <p:cNvPr id="6" name="Picture 5">
            <a:extLst>
              <a:ext uri="{FF2B5EF4-FFF2-40B4-BE49-F238E27FC236}">
                <a16:creationId xmlns:a16="http://schemas.microsoft.com/office/drawing/2014/main" id="{6BAEAB75-DC9B-4C2B-B846-F9ADE7DCD542}"/>
              </a:ext>
            </a:extLst>
          </p:cNvPr>
          <p:cNvPicPr>
            <a:picLocks noChangeAspect="1"/>
          </p:cNvPicPr>
          <p:nvPr/>
        </p:nvPicPr>
        <p:blipFill rotWithShape="1">
          <a:blip r:embed="rId3"/>
          <a:srcRect l="44039" t="41988" r="41824" b="31179"/>
          <a:stretch/>
        </p:blipFill>
        <p:spPr>
          <a:xfrm>
            <a:off x="6825727" y="2414887"/>
            <a:ext cx="1667307" cy="2373461"/>
          </a:xfrm>
          <a:prstGeom prst="rect">
            <a:avLst/>
          </a:prstGeom>
        </p:spPr>
      </p:pic>
      <p:pic>
        <p:nvPicPr>
          <p:cNvPr id="7" name="Picture 6">
            <a:extLst>
              <a:ext uri="{FF2B5EF4-FFF2-40B4-BE49-F238E27FC236}">
                <a16:creationId xmlns:a16="http://schemas.microsoft.com/office/drawing/2014/main" id="{70E1143C-C36E-44BA-8BF3-8AC51DD96421}"/>
              </a:ext>
            </a:extLst>
          </p:cNvPr>
          <p:cNvPicPr>
            <a:picLocks noChangeAspect="1"/>
          </p:cNvPicPr>
          <p:nvPr/>
        </p:nvPicPr>
        <p:blipFill rotWithShape="1">
          <a:blip r:embed="rId3"/>
          <a:srcRect l="64994" t="45980" r="22033" b="27409"/>
          <a:stretch/>
        </p:blipFill>
        <p:spPr>
          <a:xfrm>
            <a:off x="619039" y="2332808"/>
            <a:ext cx="1569862" cy="2415171"/>
          </a:xfrm>
          <a:prstGeom prst="rect">
            <a:avLst/>
          </a:prstGeom>
        </p:spPr>
      </p:pic>
      <p:pic>
        <p:nvPicPr>
          <p:cNvPr id="9" name="Picture 8">
            <a:extLst>
              <a:ext uri="{FF2B5EF4-FFF2-40B4-BE49-F238E27FC236}">
                <a16:creationId xmlns:a16="http://schemas.microsoft.com/office/drawing/2014/main" id="{DB0D828F-07CE-4B4E-A2A1-68CF37C92C36}"/>
              </a:ext>
            </a:extLst>
          </p:cNvPr>
          <p:cNvPicPr>
            <a:picLocks noChangeAspect="1"/>
          </p:cNvPicPr>
          <p:nvPr/>
        </p:nvPicPr>
        <p:blipFill rotWithShape="1">
          <a:blip r:embed="rId3"/>
          <a:srcRect l="74974" t="43541" r="14216" b="29183"/>
          <a:stretch/>
        </p:blipFill>
        <p:spPr>
          <a:xfrm>
            <a:off x="4148468" y="2464380"/>
            <a:ext cx="1298354" cy="2373461"/>
          </a:xfrm>
          <a:prstGeom prst="rect">
            <a:avLst/>
          </a:prstGeom>
        </p:spPr>
      </p:pic>
      <p:pic>
        <p:nvPicPr>
          <p:cNvPr id="10" name="Picture 9">
            <a:extLst>
              <a:ext uri="{FF2B5EF4-FFF2-40B4-BE49-F238E27FC236}">
                <a16:creationId xmlns:a16="http://schemas.microsoft.com/office/drawing/2014/main" id="{EC0366BB-ECE0-4A6E-8DE0-DCA30F0E0818}"/>
              </a:ext>
            </a:extLst>
          </p:cNvPr>
          <p:cNvPicPr>
            <a:picLocks noChangeAspect="1"/>
          </p:cNvPicPr>
          <p:nvPr/>
        </p:nvPicPr>
        <p:blipFill rotWithShape="1">
          <a:blip r:embed="rId3"/>
          <a:srcRect l="82458" t="44206" r="2911" b="28962"/>
          <a:stretch/>
        </p:blipFill>
        <p:spPr>
          <a:xfrm>
            <a:off x="9562687" y="2325695"/>
            <a:ext cx="1755901" cy="2415170"/>
          </a:xfrm>
          <a:prstGeom prst="rect">
            <a:avLst/>
          </a:prstGeom>
        </p:spPr>
      </p:pic>
      <p:pic>
        <p:nvPicPr>
          <p:cNvPr id="5" name="Picture 4">
            <a:extLst>
              <a:ext uri="{FF2B5EF4-FFF2-40B4-BE49-F238E27FC236}">
                <a16:creationId xmlns:a16="http://schemas.microsoft.com/office/drawing/2014/main" id="{CBA90637-C3D3-40E2-966C-82B38F819995}"/>
              </a:ext>
            </a:extLst>
          </p:cNvPr>
          <p:cNvPicPr>
            <a:picLocks noChangeAspect="1"/>
          </p:cNvPicPr>
          <p:nvPr/>
        </p:nvPicPr>
        <p:blipFill>
          <a:blip r:embed="rId4"/>
          <a:stretch>
            <a:fillRect/>
          </a:stretch>
        </p:blipFill>
        <p:spPr>
          <a:xfrm>
            <a:off x="284055" y="199335"/>
            <a:ext cx="1667306" cy="1230358"/>
          </a:xfrm>
          <a:prstGeom prst="rect">
            <a:avLst/>
          </a:prstGeom>
        </p:spPr>
      </p:pic>
      <p:sp>
        <p:nvSpPr>
          <p:cNvPr id="12" name="TextBox 11">
            <a:extLst>
              <a:ext uri="{FF2B5EF4-FFF2-40B4-BE49-F238E27FC236}">
                <a16:creationId xmlns:a16="http://schemas.microsoft.com/office/drawing/2014/main" id="{B29FC076-A43A-4F29-AC8E-2E128EAE160A}"/>
              </a:ext>
            </a:extLst>
          </p:cNvPr>
          <p:cNvSpPr txBox="1"/>
          <p:nvPr/>
        </p:nvSpPr>
        <p:spPr>
          <a:xfrm>
            <a:off x="9283710" y="4788348"/>
            <a:ext cx="2227133" cy="1569660"/>
          </a:xfrm>
          <a:prstGeom prst="rect">
            <a:avLst/>
          </a:prstGeom>
          <a:noFill/>
        </p:spPr>
        <p:txBody>
          <a:bodyPr wrap="square" rtlCol="0">
            <a:spAutoFit/>
          </a:bodyPr>
          <a:lstStyle/>
          <a:p>
            <a:pPr algn="ctr"/>
            <a:r>
              <a:rPr lang="en-GB" sz="2400" dirty="0"/>
              <a:t>Down the horses head to its hooves and over its back.</a:t>
            </a:r>
          </a:p>
        </p:txBody>
      </p:sp>
      <p:sp>
        <p:nvSpPr>
          <p:cNvPr id="13" name="TextBox 12">
            <a:extLst>
              <a:ext uri="{FF2B5EF4-FFF2-40B4-BE49-F238E27FC236}">
                <a16:creationId xmlns:a16="http://schemas.microsoft.com/office/drawing/2014/main" id="{34075736-163C-4651-AF3A-B0B6736A0DD9}"/>
              </a:ext>
            </a:extLst>
          </p:cNvPr>
          <p:cNvSpPr txBox="1"/>
          <p:nvPr/>
        </p:nvSpPr>
        <p:spPr>
          <a:xfrm>
            <a:off x="3630032" y="4866264"/>
            <a:ext cx="2227133" cy="830997"/>
          </a:xfrm>
          <a:prstGeom prst="rect">
            <a:avLst/>
          </a:prstGeom>
          <a:noFill/>
        </p:spPr>
        <p:txBody>
          <a:bodyPr wrap="square" rtlCol="0">
            <a:spAutoFit/>
          </a:bodyPr>
          <a:lstStyle/>
          <a:p>
            <a:pPr algn="ctr"/>
            <a:r>
              <a:rPr lang="en-GB" sz="2400" dirty="0"/>
              <a:t>Down the long leg.</a:t>
            </a:r>
          </a:p>
        </p:txBody>
      </p:sp>
      <p:sp>
        <p:nvSpPr>
          <p:cNvPr id="14" name="TextBox 13">
            <a:extLst>
              <a:ext uri="{FF2B5EF4-FFF2-40B4-BE49-F238E27FC236}">
                <a16:creationId xmlns:a16="http://schemas.microsoft.com/office/drawing/2014/main" id="{9E4671FF-BD51-4AF9-8D9B-061222A9384D}"/>
              </a:ext>
            </a:extLst>
          </p:cNvPr>
          <p:cNvSpPr txBox="1"/>
          <p:nvPr/>
        </p:nvSpPr>
        <p:spPr>
          <a:xfrm>
            <a:off x="6545813" y="4837841"/>
            <a:ext cx="2227133" cy="1569660"/>
          </a:xfrm>
          <a:prstGeom prst="rect">
            <a:avLst/>
          </a:prstGeom>
          <a:noFill/>
        </p:spPr>
        <p:txBody>
          <a:bodyPr wrap="square" rtlCol="0">
            <a:spAutoFit/>
          </a:bodyPr>
          <a:lstStyle/>
          <a:p>
            <a:pPr algn="ctr"/>
            <a:r>
              <a:rPr lang="en-GB" sz="2400" dirty="0"/>
              <a:t>Down the laces, over the shoe and touch the heel.</a:t>
            </a:r>
          </a:p>
        </p:txBody>
      </p:sp>
      <p:sp>
        <p:nvSpPr>
          <p:cNvPr id="15" name="TextBox 14">
            <a:extLst>
              <a:ext uri="{FF2B5EF4-FFF2-40B4-BE49-F238E27FC236}">
                <a16:creationId xmlns:a16="http://schemas.microsoft.com/office/drawing/2014/main" id="{19632914-CC4F-443C-B6F3-A90199E39706}"/>
              </a:ext>
            </a:extLst>
          </p:cNvPr>
          <p:cNvSpPr txBox="1"/>
          <p:nvPr/>
        </p:nvSpPr>
        <p:spPr>
          <a:xfrm>
            <a:off x="436455" y="5018664"/>
            <a:ext cx="2227133" cy="1569660"/>
          </a:xfrm>
          <a:prstGeom prst="rect">
            <a:avLst/>
          </a:prstGeom>
          <a:noFill/>
        </p:spPr>
        <p:txBody>
          <a:bodyPr wrap="square" rtlCol="0">
            <a:spAutoFit/>
          </a:bodyPr>
          <a:lstStyle/>
          <a:p>
            <a:pPr algn="ctr"/>
            <a:r>
              <a:rPr lang="en-GB" sz="2400" dirty="0"/>
              <a:t>Slice the egg, go over the top then under the egg.</a:t>
            </a:r>
          </a:p>
        </p:txBody>
      </p:sp>
      <p:pic>
        <p:nvPicPr>
          <p:cNvPr id="17" name="Picture 16">
            <a:extLst>
              <a:ext uri="{FF2B5EF4-FFF2-40B4-BE49-F238E27FC236}">
                <a16:creationId xmlns:a16="http://schemas.microsoft.com/office/drawing/2014/main" id="{C0834C0A-D4C7-45F4-A76D-51FA80462C3E}"/>
              </a:ext>
            </a:extLst>
          </p:cNvPr>
          <p:cNvPicPr>
            <a:picLocks noChangeAspect="1"/>
          </p:cNvPicPr>
          <p:nvPr/>
        </p:nvPicPr>
        <p:blipFill>
          <a:blip r:embed="rId5"/>
          <a:stretch>
            <a:fillRect/>
          </a:stretch>
        </p:blipFill>
        <p:spPr>
          <a:xfrm>
            <a:off x="10328119" y="47235"/>
            <a:ext cx="1798474" cy="1373638"/>
          </a:xfrm>
          <a:prstGeom prst="rect">
            <a:avLst/>
          </a:prstGeom>
        </p:spPr>
      </p:pic>
    </p:spTree>
    <p:extLst>
      <p:ext uri="{BB962C8B-B14F-4D97-AF65-F5344CB8AC3E}">
        <p14:creationId xmlns:p14="http://schemas.microsoft.com/office/powerpoint/2010/main" val="129836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p:nvPr/>
        </p:nvSpPr>
        <p:spPr>
          <a:xfrm>
            <a:off x="245801" y="265220"/>
            <a:ext cx="9067768" cy="954107"/>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a:solidFill>
                  <a:srgbClr val="000000"/>
                </a:solidFill>
                <a:uFillTx/>
                <a:latin typeface="Calibri"/>
              </a:rPr>
              <a:t>Now </a:t>
            </a:r>
            <a:r>
              <a:rPr lang="en-GB" sz="2800" dirty="0">
                <a:solidFill>
                  <a:srgbClr val="000000"/>
                </a:solidFill>
                <a:latin typeface="Calibri"/>
              </a:rPr>
              <a:t>we are going to look at some new letters and sounds. They are the sounds e, l, b and h. </a:t>
            </a:r>
            <a:endParaRPr lang="en-GB" sz="2800" b="0" i="0" u="none" strike="noStrike" kern="1200" cap="none" spc="0" baseline="0" dirty="0">
              <a:solidFill>
                <a:srgbClr val="000000"/>
              </a:solidFill>
              <a:uFillTx/>
              <a:latin typeface="Calibri"/>
            </a:endParaRPr>
          </a:p>
        </p:txBody>
      </p:sp>
      <p:pic>
        <p:nvPicPr>
          <p:cNvPr id="11" name="Picture 10"/>
          <p:cNvPicPr>
            <a:picLocks noChangeAspect="1"/>
          </p:cNvPicPr>
          <p:nvPr/>
        </p:nvPicPr>
        <p:blipFill rotWithShape="1">
          <a:blip r:embed="rId2"/>
          <a:srcRect l="44039" t="41988" r="41824" b="31179"/>
          <a:stretch/>
        </p:blipFill>
        <p:spPr>
          <a:xfrm>
            <a:off x="5613523" y="2263123"/>
            <a:ext cx="1667307" cy="2373461"/>
          </a:xfrm>
          <a:prstGeom prst="rect">
            <a:avLst/>
          </a:prstGeom>
        </p:spPr>
      </p:pic>
      <p:pic>
        <p:nvPicPr>
          <p:cNvPr id="13" name="Picture 12"/>
          <p:cNvPicPr>
            <a:picLocks noChangeAspect="1"/>
          </p:cNvPicPr>
          <p:nvPr/>
        </p:nvPicPr>
        <p:blipFill rotWithShape="1">
          <a:blip r:embed="rId2"/>
          <a:srcRect l="64994" t="45980" r="22033" b="27409"/>
          <a:stretch/>
        </p:blipFill>
        <p:spPr>
          <a:xfrm>
            <a:off x="661463" y="2221414"/>
            <a:ext cx="1569862" cy="2415171"/>
          </a:xfrm>
          <a:prstGeom prst="rect">
            <a:avLst/>
          </a:prstGeom>
        </p:spPr>
      </p:pic>
      <p:pic>
        <p:nvPicPr>
          <p:cNvPr id="14" name="Picture 13"/>
          <p:cNvPicPr>
            <a:picLocks noChangeAspect="1"/>
          </p:cNvPicPr>
          <p:nvPr/>
        </p:nvPicPr>
        <p:blipFill rotWithShape="1">
          <a:blip r:embed="rId2"/>
          <a:srcRect l="74974" t="43541" r="14216" b="29183"/>
          <a:stretch/>
        </p:blipFill>
        <p:spPr>
          <a:xfrm>
            <a:off x="3273247" y="2283978"/>
            <a:ext cx="1298354" cy="2373461"/>
          </a:xfrm>
          <a:prstGeom prst="rect">
            <a:avLst/>
          </a:prstGeom>
        </p:spPr>
      </p:pic>
      <p:pic>
        <p:nvPicPr>
          <p:cNvPr id="15" name="Picture 14"/>
          <p:cNvPicPr>
            <a:picLocks noChangeAspect="1"/>
          </p:cNvPicPr>
          <p:nvPr/>
        </p:nvPicPr>
        <p:blipFill rotWithShape="1">
          <a:blip r:embed="rId2"/>
          <a:srcRect l="82458" t="44206" r="2911" b="28962"/>
          <a:stretch/>
        </p:blipFill>
        <p:spPr>
          <a:xfrm>
            <a:off x="7955542" y="2263123"/>
            <a:ext cx="1755901" cy="2415170"/>
          </a:xfrm>
          <a:prstGeom prst="rect">
            <a:avLst/>
          </a:prstGeom>
        </p:spPr>
      </p:pic>
      <p:pic>
        <p:nvPicPr>
          <p:cNvPr id="3" name="Picture 2">
            <a:extLst>
              <a:ext uri="{FF2B5EF4-FFF2-40B4-BE49-F238E27FC236}">
                <a16:creationId xmlns:a16="http://schemas.microsoft.com/office/drawing/2014/main" id="{0ACDEE7A-FA5F-473B-A5F5-DE66867EB142}"/>
              </a:ext>
            </a:extLst>
          </p:cNvPr>
          <p:cNvPicPr>
            <a:picLocks noChangeAspect="1"/>
          </p:cNvPicPr>
          <p:nvPr/>
        </p:nvPicPr>
        <p:blipFill>
          <a:blip r:embed="rId3"/>
          <a:stretch>
            <a:fillRect/>
          </a:stretch>
        </p:blipFill>
        <p:spPr>
          <a:xfrm>
            <a:off x="10173701" y="206708"/>
            <a:ext cx="1798474" cy="1373638"/>
          </a:xfrm>
          <a:prstGeom prst="rect">
            <a:avLst/>
          </a:prstGeom>
        </p:spPr>
      </p:pic>
      <p:pic>
        <p:nvPicPr>
          <p:cNvPr id="6" name="Picture 5">
            <a:extLst>
              <a:ext uri="{FF2B5EF4-FFF2-40B4-BE49-F238E27FC236}">
                <a16:creationId xmlns:a16="http://schemas.microsoft.com/office/drawing/2014/main" id="{B16C05D1-A35F-4CF5-A682-9EA653123042}"/>
              </a:ext>
            </a:extLst>
          </p:cNvPr>
          <p:cNvPicPr>
            <a:picLocks noChangeAspect="1"/>
          </p:cNvPicPr>
          <p:nvPr/>
        </p:nvPicPr>
        <p:blipFill>
          <a:blip r:embed="rId4"/>
          <a:stretch>
            <a:fillRect/>
          </a:stretch>
        </p:blipFill>
        <p:spPr>
          <a:xfrm>
            <a:off x="2047791" y="5148196"/>
            <a:ext cx="7265778" cy="1412028"/>
          </a:xfrm>
          <a:prstGeom prst="rect">
            <a:avLst/>
          </a:prstGeom>
        </p:spPr>
      </p:pic>
    </p:spTree>
    <p:extLst>
      <p:ext uri="{BB962C8B-B14F-4D97-AF65-F5344CB8AC3E}">
        <p14:creationId xmlns:p14="http://schemas.microsoft.com/office/powerpoint/2010/main" val="17687624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7"/>
          <p:cNvSpPr/>
          <p:nvPr/>
        </p:nvSpPr>
        <p:spPr>
          <a:xfrm>
            <a:off x="223985" y="3629256"/>
            <a:ext cx="3066330" cy="3088184"/>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F6F8FC"/>
              </a:gs>
              <a:gs pos="100000">
                <a:srgbClr val="ABC0E4"/>
              </a:gs>
            </a:gsLst>
            <a:lin ang="5400000"/>
          </a:gra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8" name="TextBox 12"/>
          <p:cNvSpPr txBox="1"/>
          <p:nvPr/>
        </p:nvSpPr>
        <p:spPr>
          <a:xfrm>
            <a:off x="177541" y="4079632"/>
            <a:ext cx="3586580" cy="298543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solidFill>
                  <a:srgbClr val="000000"/>
                </a:solidFill>
                <a:uFillTx/>
                <a:latin typeface="Comic Sans MS" panose="030F0702030302020204" pitchFamily="66" charset="0"/>
              </a:rPr>
              <a:t>You can also recap on these letters too: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dirty="0">
                <a:solidFill>
                  <a:srgbClr val="000000"/>
                </a:solidFill>
                <a:latin typeface="Comic Sans MS" panose="030F0702030302020204" pitchFamily="66" charset="0"/>
              </a:rPr>
              <a:t>m</a:t>
            </a:r>
            <a:r>
              <a:rPr lang="en-GB" sz="2800" b="0" i="0" u="none" strike="noStrike" kern="1200" cap="none" spc="0" dirty="0">
                <a:solidFill>
                  <a:srgbClr val="000000"/>
                </a:solidFill>
                <a:uFillTx/>
                <a:latin typeface="Comic Sans MS" panose="030F0702030302020204" pitchFamily="66" charset="0"/>
              </a:rPr>
              <a:t> a s d t </a:t>
            </a:r>
            <a:r>
              <a:rPr lang="en-GB" sz="2800" b="0" i="0" u="none" strike="noStrike" kern="1200" cap="none" spc="0" dirty="0" err="1">
                <a:solidFill>
                  <a:srgbClr val="000000"/>
                </a:solidFill>
                <a:uFillTx/>
                <a:latin typeface="Comic Sans MS" panose="030F0702030302020204" pitchFamily="66" charset="0"/>
              </a:rPr>
              <a:t>i</a:t>
            </a:r>
            <a:r>
              <a:rPr lang="en-GB" sz="2800" b="0" i="0" u="none" strike="noStrike" kern="1200" cap="none" spc="0" dirty="0">
                <a:solidFill>
                  <a:srgbClr val="000000"/>
                </a:solidFill>
                <a:uFillTx/>
                <a:latin typeface="Comic Sans MS" panose="030F0702030302020204" pitchFamily="66" charset="0"/>
              </a:rPr>
              <a:t> n p 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dirty="0">
                <a:solidFill>
                  <a:srgbClr val="000000"/>
                </a:solidFill>
                <a:latin typeface="Comic Sans MS" panose="030F0702030302020204" pitchFamily="66" charset="0"/>
              </a:rPr>
              <a:t>O </a:t>
            </a:r>
            <a:endParaRPr lang="en-GB" sz="2800" b="0" i="0" u="none" strike="noStrike" kern="1200" cap="none" spc="0" dirty="0">
              <a:solidFill>
                <a:srgbClr val="000000"/>
              </a:solidFill>
              <a:uFillTx/>
              <a:latin typeface="Comic Sans MS" panose="030F0702030302020204" pitchFamily="66"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3600" b="0" i="0" u="none" strike="noStrike" kern="1200" cap="none" spc="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solidFill>
                  <a:srgbClr val="000000"/>
                </a:solidFill>
                <a:uFillTx/>
                <a:latin typeface="Calibri"/>
              </a:rPr>
              <a:t>	</a:t>
            </a:r>
          </a:p>
        </p:txBody>
      </p:sp>
      <p:sp>
        <p:nvSpPr>
          <p:cNvPr id="12" name="TextBox 11"/>
          <p:cNvSpPr txBox="1"/>
          <p:nvPr/>
        </p:nvSpPr>
        <p:spPr>
          <a:xfrm>
            <a:off x="376505" y="1295818"/>
            <a:ext cx="3648723" cy="1384995"/>
          </a:xfrm>
          <a:prstGeom prst="rect">
            <a:avLst/>
          </a:prstGeom>
          <a:noFill/>
        </p:spPr>
        <p:txBody>
          <a:bodyPr wrap="square" rtlCol="0">
            <a:spAutoFit/>
          </a:bodyPr>
          <a:lstStyle/>
          <a:p>
            <a:pPr lvl="0">
              <a:defRPr sz="1800" b="0" i="0" u="none" strike="noStrike" kern="0" cap="none" spc="0" baseline="0">
                <a:solidFill>
                  <a:srgbClr val="000000"/>
                </a:solidFill>
                <a:uFillTx/>
              </a:defRPr>
            </a:pPr>
            <a:r>
              <a:rPr lang="en-GB" sz="2800" dirty="0">
                <a:solidFill>
                  <a:srgbClr val="000000"/>
                </a:solidFill>
              </a:rPr>
              <a:t>Use flour or shaving foam to write the following letters:</a:t>
            </a:r>
          </a:p>
        </p:txBody>
      </p:sp>
      <p:sp>
        <p:nvSpPr>
          <p:cNvPr id="13" name="Right Arrow 12"/>
          <p:cNvSpPr/>
          <p:nvPr/>
        </p:nvSpPr>
        <p:spPr>
          <a:xfrm>
            <a:off x="3509958" y="1160739"/>
            <a:ext cx="1091954" cy="7102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a:extLst>
              <a:ext uri="{FF2B5EF4-FFF2-40B4-BE49-F238E27FC236}">
                <a16:creationId xmlns:a16="http://schemas.microsoft.com/office/drawing/2014/main" id="{9ED1869C-A44E-4B77-870D-83D6C69AD533}"/>
              </a:ext>
            </a:extLst>
          </p:cNvPr>
          <p:cNvPicPr>
            <a:picLocks noChangeAspect="1"/>
          </p:cNvPicPr>
          <p:nvPr/>
        </p:nvPicPr>
        <p:blipFill rotWithShape="1">
          <a:blip r:embed="rId2"/>
          <a:srcRect l="44039" t="41988" r="41824" b="31179"/>
          <a:stretch/>
        </p:blipFill>
        <p:spPr>
          <a:xfrm>
            <a:off x="8206611" y="249323"/>
            <a:ext cx="1667307" cy="2373461"/>
          </a:xfrm>
          <a:prstGeom prst="rect">
            <a:avLst/>
          </a:prstGeom>
        </p:spPr>
      </p:pic>
      <p:pic>
        <p:nvPicPr>
          <p:cNvPr id="31" name="Picture 30">
            <a:extLst>
              <a:ext uri="{FF2B5EF4-FFF2-40B4-BE49-F238E27FC236}">
                <a16:creationId xmlns:a16="http://schemas.microsoft.com/office/drawing/2014/main" id="{A8136354-0CB5-46A0-A1F4-43AFEA775DC8}"/>
              </a:ext>
            </a:extLst>
          </p:cNvPr>
          <p:cNvPicPr>
            <a:picLocks noChangeAspect="1"/>
          </p:cNvPicPr>
          <p:nvPr/>
        </p:nvPicPr>
        <p:blipFill rotWithShape="1">
          <a:blip r:embed="rId2"/>
          <a:srcRect l="64994" t="45980" r="22033" b="27409"/>
          <a:stretch/>
        </p:blipFill>
        <p:spPr>
          <a:xfrm>
            <a:off x="4727823" y="324171"/>
            <a:ext cx="1569862" cy="2415171"/>
          </a:xfrm>
          <a:prstGeom prst="rect">
            <a:avLst/>
          </a:prstGeom>
        </p:spPr>
      </p:pic>
      <p:pic>
        <p:nvPicPr>
          <p:cNvPr id="32" name="Picture 31">
            <a:extLst>
              <a:ext uri="{FF2B5EF4-FFF2-40B4-BE49-F238E27FC236}">
                <a16:creationId xmlns:a16="http://schemas.microsoft.com/office/drawing/2014/main" id="{FA3DB3C7-E10B-432E-83C2-D5842745F6A9}"/>
              </a:ext>
            </a:extLst>
          </p:cNvPr>
          <p:cNvPicPr>
            <a:picLocks noChangeAspect="1"/>
          </p:cNvPicPr>
          <p:nvPr/>
        </p:nvPicPr>
        <p:blipFill rotWithShape="1">
          <a:blip r:embed="rId2"/>
          <a:srcRect l="74974" t="43541" r="14216" b="29183"/>
          <a:stretch/>
        </p:blipFill>
        <p:spPr>
          <a:xfrm>
            <a:off x="6549508" y="237360"/>
            <a:ext cx="1298354" cy="2373461"/>
          </a:xfrm>
          <a:prstGeom prst="rect">
            <a:avLst/>
          </a:prstGeom>
        </p:spPr>
      </p:pic>
      <p:pic>
        <p:nvPicPr>
          <p:cNvPr id="33" name="Picture 32">
            <a:extLst>
              <a:ext uri="{FF2B5EF4-FFF2-40B4-BE49-F238E27FC236}">
                <a16:creationId xmlns:a16="http://schemas.microsoft.com/office/drawing/2014/main" id="{73823883-7A7E-46A5-946B-490ADA375795}"/>
              </a:ext>
            </a:extLst>
          </p:cNvPr>
          <p:cNvPicPr>
            <a:picLocks noChangeAspect="1"/>
          </p:cNvPicPr>
          <p:nvPr/>
        </p:nvPicPr>
        <p:blipFill rotWithShape="1">
          <a:blip r:embed="rId2"/>
          <a:srcRect l="82458" t="44206" r="2911" b="28962"/>
          <a:stretch/>
        </p:blipFill>
        <p:spPr>
          <a:xfrm>
            <a:off x="10125741" y="265643"/>
            <a:ext cx="1755901" cy="2415170"/>
          </a:xfrm>
          <a:prstGeom prst="rect">
            <a:avLst/>
          </a:prstGeom>
        </p:spPr>
      </p:pic>
      <p:pic>
        <p:nvPicPr>
          <p:cNvPr id="38" name="Picture 37">
            <a:extLst>
              <a:ext uri="{FF2B5EF4-FFF2-40B4-BE49-F238E27FC236}">
                <a16:creationId xmlns:a16="http://schemas.microsoft.com/office/drawing/2014/main" id="{8CFA41C6-95EA-4B9D-9119-CDFF63ED13D6}"/>
              </a:ext>
            </a:extLst>
          </p:cNvPr>
          <p:cNvPicPr>
            <a:picLocks noChangeAspect="1"/>
          </p:cNvPicPr>
          <p:nvPr/>
        </p:nvPicPr>
        <p:blipFill>
          <a:blip r:embed="rId3"/>
          <a:stretch>
            <a:fillRect/>
          </a:stretch>
        </p:blipFill>
        <p:spPr>
          <a:xfrm>
            <a:off x="7172325" y="3350787"/>
            <a:ext cx="4382283" cy="2916210"/>
          </a:xfrm>
          <a:prstGeom prst="rect">
            <a:avLst/>
          </a:prstGeom>
        </p:spPr>
      </p:pic>
      <p:pic>
        <p:nvPicPr>
          <p:cNvPr id="39" name="Picture 38">
            <a:extLst>
              <a:ext uri="{FF2B5EF4-FFF2-40B4-BE49-F238E27FC236}">
                <a16:creationId xmlns:a16="http://schemas.microsoft.com/office/drawing/2014/main" id="{98F85551-AE8F-4E1D-9897-C9770CBDECA4}"/>
              </a:ext>
            </a:extLst>
          </p:cNvPr>
          <p:cNvPicPr>
            <a:picLocks noChangeAspect="1"/>
          </p:cNvPicPr>
          <p:nvPr/>
        </p:nvPicPr>
        <p:blipFill rotWithShape="1">
          <a:blip r:embed="rId4"/>
          <a:srcRect l="52160" t="52872"/>
          <a:stretch/>
        </p:blipFill>
        <p:spPr>
          <a:xfrm>
            <a:off x="3956471" y="3429000"/>
            <a:ext cx="3112565" cy="2287885"/>
          </a:xfrm>
          <a:prstGeom prst="rect">
            <a:avLst/>
          </a:prstGeom>
        </p:spPr>
      </p:pic>
      <p:pic>
        <p:nvPicPr>
          <p:cNvPr id="40" name="Picture 39">
            <a:extLst>
              <a:ext uri="{FF2B5EF4-FFF2-40B4-BE49-F238E27FC236}">
                <a16:creationId xmlns:a16="http://schemas.microsoft.com/office/drawing/2014/main" id="{62C0D401-E6F8-4D47-AFFF-BB85E4267EB9}"/>
              </a:ext>
            </a:extLst>
          </p:cNvPr>
          <p:cNvPicPr>
            <a:picLocks noChangeAspect="1"/>
          </p:cNvPicPr>
          <p:nvPr/>
        </p:nvPicPr>
        <p:blipFill>
          <a:blip r:embed="rId5"/>
          <a:stretch>
            <a:fillRect/>
          </a:stretch>
        </p:blipFill>
        <p:spPr>
          <a:xfrm>
            <a:off x="223985" y="60748"/>
            <a:ext cx="1522056" cy="1153433"/>
          </a:xfrm>
          <a:prstGeom prst="rect">
            <a:avLst/>
          </a:prstGeom>
        </p:spPr>
      </p:pic>
    </p:spTree>
    <p:extLst>
      <p:ext uri="{BB962C8B-B14F-4D97-AF65-F5344CB8AC3E}">
        <p14:creationId xmlns:p14="http://schemas.microsoft.com/office/powerpoint/2010/main" val="2994348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227643" y="174949"/>
            <a:ext cx="9209181" cy="954107"/>
          </a:xfrm>
          <a:prstGeom prst="rect">
            <a:avLst/>
          </a:prstGeom>
          <a:noFill/>
        </p:spPr>
        <p:txBody>
          <a:bodyPr wrap="square" rtlCol="0">
            <a:spAutoFit/>
          </a:bodyPr>
          <a:lstStyle/>
          <a:p>
            <a:pPr lvl="0">
              <a:defRPr sz="1800" b="0" i="0" u="none" strike="noStrike" kern="0" cap="none" spc="0" baseline="0">
                <a:solidFill>
                  <a:srgbClr val="000000"/>
                </a:solidFill>
                <a:uFillTx/>
              </a:defRPr>
            </a:pPr>
            <a:r>
              <a:rPr lang="en-GB" sz="2800" dirty="0">
                <a:solidFill>
                  <a:srgbClr val="000000"/>
                </a:solidFill>
              </a:rPr>
              <a:t>Try writing the following CVC words using the sounds we have learnt this week in the foam or flour.</a:t>
            </a:r>
          </a:p>
        </p:txBody>
      </p:sp>
      <p:pic>
        <p:nvPicPr>
          <p:cNvPr id="40" name="Picture 39">
            <a:extLst>
              <a:ext uri="{FF2B5EF4-FFF2-40B4-BE49-F238E27FC236}">
                <a16:creationId xmlns:a16="http://schemas.microsoft.com/office/drawing/2014/main" id="{62C0D401-E6F8-4D47-AFFF-BB85E4267EB9}"/>
              </a:ext>
            </a:extLst>
          </p:cNvPr>
          <p:cNvPicPr>
            <a:picLocks noChangeAspect="1"/>
          </p:cNvPicPr>
          <p:nvPr/>
        </p:nvPicPr>
        <p:blipFill>
          <a:blip r:embed="rId2"/>
          <a:stretch>
            <a:fillRect/>
          </a:stretch>
        </p:blipFill>
        <p:spPr>
          <a:xfrm>
            <a:off x="223985" y="60748"/>
            <a:ext cx="1522056" cy="1153433"/>
          </a:xfrm>
          <a:prstGeom prst="rect">
            <a:avLst/>
          </a:prstGeom>
        </p:spPr>
      </p:pic>
      <p:graphicFrame>
        <p:nvGraphicFramePr>
          <p:cNvPr id="14" name="Table 3">
            <a:extLst>
              <a:ext uri="{FF2B5EF4-FFF2-40B4-BE49-F238E27FC236}">
                <a16:creationId xmlns:a16="http://schemas.microsoft.com/office/drawing/2014/main" id="{F0EEB8A7-2EC1-4DAC-A557-609026CC5E86}"/>
              </a:ext>
            </a:extLst>
          </p:cNvPr>
          <p:cNvGraphicFramePr>
            <a:graphicFrameLocks noGrp="1"/>
          </p:cNvGraphicFramePr>
          <p:nvPr>
            <p:extLst>
              <p:ext uri="{D42A27DB-BD31-4B8C-83A1-F6EECF244321}">
                <p14:modId xmlns:p14="http://schemas.microsoft.com/office/powerpoint/2010/main" val="3614469664"/>
              </p:ext>
            </p:extLst>
          </p:nvPr>
        </p:nvGraphicFramePr>
        <p:xfrm>
          <a:off x="1689652" y="1742363"/>
          <a:ext cx="8812696" cy="4480560"/>
        </p:xfrm>
        <a:graphic>
          <a:graphicData uri="http://schemas.openxmlformats.org/drawingml/2006/table">
            <a:tbl>
              <a:tblPr firstRow="1" bandRow="1">
                <a:tableStyleId>{08FB837D-C827-4EFA-A057-4D05807E0F7C}</a:tableStyleId>
              </a:tblPr>
              <a:tblGrid>
                <a:gridCol w="4406348">
                  <a:extLst>
                    <a:ext uri="{9D8B030D-6E8A-4147-A177-3AD203B41FA5}">
                      <a16:colId xmlns:a16="http://schemas.microsoft.com/office/drawing/2014/main" val="573462272"/>
                    </a:ext>
                  </a:extLst>
                </a:gridCol>
                <a:gridCol w="4406348">
                  <a:extLst>
                    <a:ext uri="{9D8B030D-6E8A-4147-A177-3AD203B41FA5}">
                      <a16:colId xmlns:a16="http://schemas.microsoft.com/office/drawing/2014/main" val="548468571"/>
                    </a:ext>
                  </a:extLst>
                </a:gridCol>
              </a:tblGrid>
              <a:tr h="615280">
                <a:tc>
                  <a:txBody>
                    <a:bodyPr/>
                    <a:lstStyle/>
                    <a:p>
                      <a:pPr algn="ctr"/>
                      <a:r>
                        <a:rPr lang="en-GB" sz="3600" b="0" dirty="0">
                          <a:solidFill>
                            <a:schemeClr val="tx1"/>
                          </a:solidFill>
                          <a:latin typeface="Comic Sans MS" panose="030F0702030302020204" pitchFamily="66" charset="0"/>
                        </a:rPr>
                        <a:t>b – e - 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600" b="0" dirty="0">
                          <a:solidFill>
                            <a:schemeClr val="tx1"/>
                          </a:solidFill>
                          <a:latin typeface="Comic Sans MS" panose="030F0702030302020204" pitchFamily="66" charset="0"/>
                        </a:rPr>
                        <a:t>bet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8343938"/>
                  </a:ext>
                </a:extLst>
              </a:tr>
              <a:tr h="615280">
                <a:tc>
                  <a:txBody>
                    <a:bodyPr/>
                    <a:lstStyle/>
                    <a:p>
                      <a:pPr algn="ctr"/>
                      <a:r>
                        <a:rPr lang="en-GB" sz="3600" b="0" dirty="0">
                          <a:solidFill>
                            <a:schemeClr val="tx1"/>
                          </a:solidFill>
                          <a:latin typeface="Comic Sans MS" panose="030F0702030302020204" pitchFamily="66" charset="0"/>
                        </a:rPr>
                        <a:t>h – a -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600" b="0" dirty="0">
                          <a:solidFill>
                            <a:schemeClr val="tx1"/>
                          </a:solidFill>
                          <a:latin typeface="Comic Sans MS" panose="030F0702030302020204" pitchFamily="66" charset="0"/>
                        </a:rPr>
                        <a:t>ham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2168962"/>
                  </a:ext>
                </a:extLst>
              </a:tr>
              <a:tr h="615280">
                <a:tc>
                  <a:txBody>
                    <a:bodyPr/>
                    <a:lstStyle/>
                    <a:p>
                      <a:pPr algn="ctr"/>
                      <a:r>
                        <a:rPr lang="en-GB" sz="3600" b="0" dirty="0">
                          <a:solidFill>
                            <a:schemeClr val="tx1"/>
                          </a:solidFill>
                          <a:latin typeface="Comic Sans MS" panose="030F0702030302020204" pitchFamily="66" charset="0"/>
                        </a:rPr>
                        <a:t>l – </a:t>
                      </a:r>
                      <a:r>
                        <a:rPr lang="en-GB" sz="3600" b="0" dirty="0" err="1">
                          <a:solidFill>
                            <a:schemeClr val="tx1"/>
                          </a:solidFill>
                          <a:latin typeface="Comic Sans MS" panose="030F0702030302020204" pitchFamily="66" charset="0"/>
                        </a:rPr>
                        <a:t>i</a:t>
                      </a:r>
                      <a:r>
                        <a:rPr lang="en-GB" sz="3600" b="0" dirty="0">
                          <a:solidFill>
                            <a:schemeClr val="tx1"/>
                          </a:solidFill>
                          <a:latin typeface="Comic Sans MS" panose="030F0702030302020204" pitchFamily="66" charset="0"/>
                        </a:rPr>
                        <a:t> - 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600" b="0" dirty="0">
                          <a:solidFill>
                            <a:schemeClr val="tx1"/>
                          </a:solidFill>
                          <a:latin typeface="Comic Sans MS" panose="030F0702030302020204" pitchFamily="66" charset="0"/>
                        </a:rPr>
                        <a:t>lit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6108990"/>
                  </a:ext>
                </a:extLst>
              </a:tr>
              <a:tr h="506613">
                <a:tc>
                  <a:txBody>
                    <a:bodyPr/>
                    <a:lstStyle/>
                    <a:p>
                      <a:pPr algn="ctr"/>
                      <a:r>
                        <a:rPr lang="en-GB" sz="3600" b="0" dirty="0">
                          <a:solidFill>
                            <a:schemeClr val="tx1"/>
                          </a:solidFill>
                          <a:latin typeface="Comic Sans MS" panose="030F0702030302020204" pitchFamily="66" charset="0"/>
                        </a:rPr>
                        <a:t>d- e - 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600" b="0" dirty="0">
                          <a:solidFill>
                            <a:schemeClr val="tx1"/>
                          </a:solidFill>
                          <a:latin typeface="Comic Sans MS" panose="030F0702030302020204" pitchFamily="66" charset="0"/>
                        </a:rPr>
                        <a:t>den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9485334"/>
                  </a:ext>
                </a:extLst>
              </a:tr>
              <a:tr h="615280">
                <a:tc>
                  <a:txBody>
                    <a:bodyPr/>
                    <a:lstStyle/>
                    <a:p>
                      <a:pPr algn="ctr"/>
                      <a:r>
                        <a:rPr lang="en-GB" sz="3600" b="0" dirty="0">
                          <a:solidFill>
                            <a:schemeClr val="tx1"/>
                          </a:solidFill>
                          <a:latin typeface="Comic Sans MS" panose="030F0702030302020204" pitchFamily="66" charset="0"/>
                        </a:rPr>
                        <a:t>p - e - 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600" b="0" dirty="0">
                          <a:solidFill>
                            <a:schemeClr val="tx1"/>
                          </a:solidFill>
                          <a:latin typeface="Comic Sans MS" panose="030F0702030302020204" pitchFamily="66" charset="0"/>
                        </a:rPr>
                        <a:t>pen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4743278"/>
                  </a:ext>
                </a:extLst>
              </a:tr>
              <a:tr h="615280">
                <a:tc>
                  <a:txBody>
                    <a:bodyPr/>
                    <a:lstStyle/>
                    <a:p>
                      <a:pPr algn="ctr"/>
                      <a:r>
                        <a:rPr lang="en-GB" sz="3600" b="0" dirty="0">
                          <a:solidFill>
                            <a:schemeClr val="tx1"/>
                          </a:solidFill>
                          <a:latin typeface="Comic Sans MS" panose="030F0702030302020204" pitchFamily="66" charset="0"/>
                        </a:rPr>
                        <a:t>b – a - 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600" b="0" dirty="0">
                          <a:solidFill>
                            <a:schemeClr val="tx1"/>
                          </a:solidFill>
                          <a:latin typeface="Comic Sans MS" panose="030F0702030302020204" pitchFamily="66" charset="0"/>
                        </a:rPr>
                        <a:t>bat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1395848"/>
                  </a:ext>
                </a:extLst>
              </a:tr>
              <a:tr h="615280">
                <a:tc>
                  <a:txBody>
                    <a:bodyPr/>
                    <a:lstStyle/>
                    <a:p>
                      <a:pPr algn="ctr"/>
                      <a:r>
                        <a:rPr lang="en-GB" sz="3600" b="0" dirty="0">
                          <a:solidFill>
                            <a:schemeClr val="tx1"/>
                          </a:solidFill>
                          <a:latin typeface="Comic Sans MS" panose="030F0702030302020204" pitchFamily="66" charset="0"/>
                        </a:rPr>
                        <a:t>h – a  - 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600" b="0" dirty="0">
                          <a:solidFill>
                            <a:schemeClr val="tx1"/>
                          </a:solidFill>
                          <a:latin typeface="Comic Sans MS" panose="030F0702030302020204" pitchFamily="66" charset="0"/>
                        </a:rPr>
                        <a:t>hat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7777693"/>
                  </a:ext>
                </a:extLst>
              </a:tr>
            </a:tbl>
          </a:graphicData>
        </a:graphic>
      </p:graphicFrame>
    </p:spTree>
    <p:extLst>
      <p:ext uri="{BB962C8B-B14F-4D97-AF65-F5344CB8AC3E}">
        <p14:creationId xmlns:p14="http://schemas.microsoft.com/office/powerpoint/2010/main" val="26259838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227643" y="174949"/>
            <a:ext cx="9209181" cy="954107"/>
          </a:xfrm>
          <a:prstGeom prst="rect">
            <a:avLst/>
          </a:prstGeom>
          <a:noFill/>
        </p:spPr>
        <p:txBody>
          <a:bodyPr wrap="square" rtlCol="0">
            <a:spAutoFit/>
          </a:bodyPr>
          <a:lstStyle/>
          <a:p>
            <a:pPr lvl="0">
              <a:defRPr sz="1800" b="0" i="0" u="none" strike="noStrike" kern="0" cap="none" spc="0" baseline="0">
                <a:solidFill>
                  <a:srgbClr val="000000"/>
                </a:solidFill>
                <a:uFillTx/>
              </a:defRPr>
            </a:pPr>
            <a:r>
              <a:rPr lang="en-GB" sz="2800" b="1" dirty="0">
                <a:solidFill>
                  <a:srgbClr val="000000"/>
                </a:solidFill>
              </a:rPr>
              <a:t>Challenge</a:t>
            </a:r>
            <a:r>
              <a:rPr lang="en-GB" sz="2800" dirty="0">
                <a:solidFill>
                  <a:srgbClr val="000000"/>
                </a:solidFill>
              </a:rPr>
              <a:t>: Can you write and spell five of them into your book?</a:t>
            </a:r>
          </a:p>
        </p:txBody>
      </p:sp>
      <p:pic>
        <p:nvPicPr>
          <p:cNvPr id="40" name="Picture 39">
            <a:extLst>
              <a:ext uri="{FF2B5EF4-FFF2-40B4-BE49-F238E27FC236}">
                <a16:creationId xmlns:a16="http://schemas.microsoft.com/office/drawing/2014/main" id="{62C0D401-E6F8-4D47-AFFF-BB85E4267EB9}"/>
              </a:ext>
            </a:extLst>
          </p:cNvPr>
          <p:cNvPicPr>
            <a:picLocks noChangeAspect="1"/>
          </p:cNvPicPr>
          <p:nvPr/>
        </p:nvPicPr>
        <p:blipFill>
          <a:blip r:embed="rId2"/>
          <a:stretch>
            <a:fillRect/>
          </a:stretch>
        </p:blipFill>
        <p:spPr>
          <a:xfrm>
            <a:off x="223985" y="60748"/>
            <a:ext cx="1522056" cy="1153433"/>
          </a:xfrm>
          <a:prstGeom prst="rect">
            <a:avLst/>
          </a:prstGeom>
        </p:spPr>
      </p:pic>
      <p:graphicFrame>
        <p:nvGraphicFramePr>
          <p:cNvPr id="14" name="Table 3">
            <a:extLst>
              <a:ext uri="{FF2B5EF4-FFF2-40B4-BE49-F238E27FC236}">
                <a16:creationId xmlns:a16="http://schemas.microsoft.com/office/drawing/2014/main" id="{F0EEB8A7-2EC1-4DAC-A557-609026CC5E86}"/>
              </a:ext>
            </a:extLst>
          </p:cNvPr>
          <p:cNvGraphicFramePr>
            <a:graphicFrameLocks noGrp="1"/>
          </p:cNvGraphicFramePr>
          <p:nvPr>
            <p:extLst>
              <p:ext uri="{D42A27DB-BD31-4B8C-83A1-F6EECF244321}">
                <p14:modId xmlns:p14="http://schemas.microsoft.com/office/powerpoint/2010/main" val="869770447"/>
              </p:ext>
            </p:extLst>
          </p:nvPr>
        </p:nvGraphicFramePr>
        <p:xfrm>
          <a:off x="2473302" y="2729550"/>
          <a:ext cx="2467187" cy="3234520"/>
        </p:xfrm>
        <a:graphic>
          <a:graphicData uri="http://schemas.openxmlformats.org/drawingml/2006/table">
            <a:tbl>
              <a:tblPr firstRow="1" bandRow="1">
                <a:tableStyleId>{08FB837D-C827-4EFA-A057-4D05807E0F7C}</a:tableStyleId>
              </a:tblPr>
              <a:tblGrid>
                <a:gridCol w="2467187">
                  <a:extLst>
                    <a:ext uri="{9D8B030D-6E8A-4147-A177-3AD203B41FA5}">
                      <a16:colId xmlns:a16="http://schemas.microsoft.com/office/drawing/2014/main" val="548468571"/>
                    </a:ext>
                  </a:extLst>
                </a:gridCol>
              </a:tblGrid>
              <a:tr h="646904">
                <a:tc>
                  <a:txBody>
                    <a:bodyPr/>
                    <a:lstStyle/>
                    <a:p>
                      <a:pPr algn="ctr"/>
                      <a:r>
                        <a:rPr lang="en-GB" sz="3600" b="0" dirty="0">
                          <a:solidFill>
                            <a:schemeClr val="tx1"/>
                          </a:solidFill>
                          <a:latin typeface="Comic Sans MS" panose="030F0702030302020204" pitchFamily="66" charset="0"/>
                        </a:rPr>
                        <a:t>lit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6108990"/>
                  </a:ext>
                </a:extLst>
              </a:tr>
              <a:tr h="646904">
                <a:tc>
                  <a:txBody>
                    <a:bodyPr/>
                    <a:lstStyle/>
                    <a:p>
                      <a:pPr algn="ctr"/>
                      <a:r>
                        <a:rPr lang="en-GB" sz="3600" b="0" dirty="0">
                          <a:solidFill>
                            <a:schemeClr val="tx1"/>
                          </a:solidFill>
                          <a:latin typeface="Comic Sans MS" panose="030F0702030302020204" pitchFamily="66" charset="0"/>
                        </a:rPr>
                        <a:t>den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9485334"/>
                  </a:ext>
                </a:extLst>
              </a:tr>
              <a:tr h="646904">
                <a:tc>
                  <a:txBody>
                    <a:bodyPr/>
                    <a:lstStyle/>
                    <a:p>
                      <a:pPr algn="ctr"/>
                      <a:r>
                        <a:rPr lang="en-GB" sz="3600" b="0" dirty="0">
                          <a:solidFill>
                            <a:schemeClr val="tx1"/>
                          </a:solidFill>
                          <a:latin typeface="Comic Sans MS" panose="030F0702030302020204" pitchFamily="66" charset="0"/>
                        </a:rPr>
                        <a:t>pen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4743278"/>
                  </a:ext>
                </a:extLst>
              </a:tr>
              <a:tr h="646904">
                <a:tc>
                  <a:txBody>
                    <a:bodyPr/>
                    <a:lstStyle/>
                    <a:p>
                      <a:pPr algn="ctr"/>
                      <a:r>
                        <a:rPr lang="en-GB" sz="3600" b="0" dirty="0">
                          <a:solidFill>
                            <a:schemeClr val="tx1"/>
                          </a:solidFill>
                          <a:latin typeface="Comic Sans MS" panose="030F0702030302020204" pitchFamily="66" charset="0"/>
                        </a:rPr>
                        <a:t>bat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1395848"/>
                  </a:ext>
                </a:extLst>
              </a:tr>
              <a:tr h="646904">
                <a:tc>
                  <a:txBody>
                    <a:bodyPr/>
                    <a:lstStyle/>
                    <a:p>
                      <a:pPr algn="ctr"/>
                      <a:r>
                        <a:rPr lang="en-GB" sz="3600" b="0" dirty="0">
                          <a:solidFill>
                            <a:schemeClr val="tx1"/>
                          </a:solidFill>
                          <a:latin typeface="Comic Sans MS" panose="030F0702030302020204" pitchFamily="66" charset="0"/>
                        </a:rPr>
                        <a:t>hat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7777693"/>
                  </a:ext>
                </a:extLst>
              </a:tr>
            </a:tbl>
          </a:graphicData>
        </a:graphic>
      </p:graphicFrame>
      <p:pic>
        <p:nvPicPr>
          <p:cNvPr id="5" name="Picture 4">
            <a:extLst>
              <a:ext uri="{FF2B5EF4-FFF2-40B4-BE49-F238E27FC236}">
                <a16:creationId xmlns:a16="http://schemas.microsoft.com/office/drawing/2014/main" id="{0ECB2733-E493-4A20-8B12-0BEEBBB64CD1}"/>
              </a:ext>
            </a:extLst>
          </p:cNvPr>
          <p:cNvPicPr>
            <a:picLocks noChangeAspect="1"/>
          </p:cNvPicPr>
          <p:nvPr/>
        </p:nvPicPr>
        <p:blipFill rotWithShape="1">
          <a:blip r:embed="rId3">
            <a:extLst>
              <a:ext uri="{28A0092B-C50C-407E-A947-70E740481C1C}">
                <a14:useLocalDpi xmlns:a14="http://schemas.microsoft.com/office/drawing/2010/main" val="0"/>
              </a:ext>
            </a:extLst>
          </a:blip>
          <a:srcRect r="24667"/>
          <a:stretch/>
        </p:blipFill>
        <p:spPr>
          <a:xfrm>
            <a:off x="2473302" y="1521546"/>
            <a:ext cx="7331987" cy="1208005"/>
          </a:xfrm>
          <a:prstGeom prst="rect">
            <a:avLst/>
          </a:prstGeom>
        </p:spPr>
      </p:pic>
      <p:graphicFrame>
        <p:nvGraphicFramePr>
          <p:cNvPr id="6" name="Table 3">
            <a:extLst>
              <a:ext uri="{FF2B5EF4-FFF2-40B4-BE49-F238E27FC236}">
                <a16:creationId xmlns:a16="http://schemas.microsoft.com/office/drawing/2014/main" id="{26DEE808-53BA-426F-9369-A5D221A02008}"/>
              </a:ext>
            </a:extLst>
          </p:cNvPr>
          <p:cNvGraphicFramePr>
            <a:graphicFrameLocks noGrp="1"/>
          </p:cNvGraphicFramePr>
          <p:nvPr>
            <p:extLst>
              <p:ext uri="{D42A27DB-BD31-4B8C-83A1-F6EECF244321}">
                <p14:modId xmlns:p14="http://schemas.microsoft.com/office/powerpoint/2010/main" val="1103250811"/>
              </p:ext>
            </p:extLst>
          </p:nvPr>
        </p:nvGraphicFramePr>
        <p:xfrm>
          <a:off x="4941941" y="2729550"/>
          <a:ext cx="2467187" cy="3234520"/>
        </p:xfrm>
        <a:graphic>
          <a:graphicData uri="http://schemas.openxmlformats.org/drawingml/2006/table">
            <a:tbl>
              <a:tblPr firstRow="1" bandRow="1">
                <a:tableStyleId>{08FB837D-C827-4EFA-A057-4D05807E0F7C}</a:tableStyleId>
              </a:tblPr>
              <a:tblGrid>
                <a:gridCol w="2467187">
                  <a:extLst>
                    <a:ext uri="{9D8B030D-6E8A-4147-A177-3AD203B41FA5}">
                      <a16:colId xmlns:a16="http://schemas.microsoft.com/office/drawing/2014/main" val="548468571"/>
                    </a:ext>
                  </a:extLst>
                </a:gridCol>
              </a:tblGrid>
              <a:tr h="646904">
                <a:tc>
                  <a:txBody>
                    <a:bodyPr/>
                    <a:lstStyle/>
                    <a:p>
                      <a:pPr algn="ctr"/>
                      <a:endParaRPr lang="en-GB" sz="3600"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6108990"/>
                  </a:ext>
                </a:extLst>
              </a:tr>
              <a:tr h="646904">
                <a:tc>
                  <a:txBody>
                    <a:bodyPr/>
                    <a:lstStyle/>
                    <a:p>
                      <a:pPr algn="ctr"/>
                      <a:endParaRPr lang="en-GB" sz="3600"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9485334"/>
                  </a:ext>
                </a:extLst>
              </a:tr>
              <a:tr h="646904">
                <a:tc>
                  <a:txBody>
                    <a:bodyPr/>
                    <a:lstStyle/>
                    <a:p>
                      <a:pPr algn="ctr"/>
                      <a:endParaRPr lang="en-GB" sz="3600"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4743278"/>
                  </a:ext>
                </a:extLst>
              </a:tr>
              <a:tr h="646904">
                <a:tc>
                  <a:txBody>
                    <a:bodyPr/>
                    <a:lstStyle/>
                    <a:p>
                      <a:pPr algn="ctr"/>
                      <a:endParaRPr lang="en-GB" sz="3600"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1395848"/>
                  </a:ext>
                </a:extLst>
              </a:tr>
              <a:tr h="646904">
                <a:tc>
                  <a:txBody>
                    <a:bodyPr/>
                    <a:lstStyle/>
                    <a:p>
                      <a:pPr algn="ctr"/>
                      <a:endParaRPr lang="en-GB" sz="3600"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7777693"/>
                  </a:ext>
                </a:extLst>
              </a:tr>
            </a:tbl>
          </a:graphicData>
        </a:graphic>
      </p:graphicFrame>
      <p:graphicFrame>
        <p:nvGraphicFramePr>
          <p:cNvPr id="7" name="Table 3">
            <a:extLst>
              <a:ext uri="{FF2B5EF4-FFF2-40B4-BE49-F238E27FC236}">
                <a16:creationId xmlns:a16="http://schemas.microsoft.com/office/drawing/2014/main" id="{3849AA04-5BA4-4CDC-B5F5-CB281791650C}"/>
              </a:ext>
            </a:extLst>
          </p:cNvPr>
          <p:cNvGraphicFramePr>
            <a:graphicFrameLocks noGrp="1"/>
          </p:cNvGraphicFramePr>
          <p:nvPr>
            <p:extLst>
              <p:ext uri="{D42A27DB-BD31-4B8C-83A1-F6EECF244321}">
                <p14:modId xmlns:p14="http://schemas.microsoft.com/office/powerpoint/2010/main" val="939280722"/>
              </p:ext>
            </p:extLst>
          </p:nvPr>
        </p:nvGraphicFramePr>
        <p:xfrm>
          <a:off x="7338102" y="2729550"/>
          <a:ext cx="2467187" cy="3227696"/>
        </p:xfrm>
        <a:graphic>
          <a:graphicData uri="http://schemas.openxmlformats.org/drawingml/2006/table">
            <a:tbl>
              <a:tblPr firstRow="1" bandRow="1">
                <a:tableStyleId>{08FB837D-C827-4EFA-A057-4D05807E0F7C}</a:tableStyleId>
              </a:tblPr>
              <a:tblGrid>
                <a:gridCol w="2467187">
                  <a:extLst>
                    <a:ext uri="{9D8B030D-6E8A-4147-A177-3AD203B41FA5}">
                      <a16:colId xmlns:a16="http://schemas.microsoft.com/office/drawing/2014/main" val="548468571"/>
                    </a:ext>
                  </a:extLst>
                </a:gridCol>
              </a:tblGrid>
              <a:tr h="487678">
                <a:tc>
                  <a:txBody>
                    <a:bodyPr/>
                    <a:lstStyle/>
                    <a:p>
                      <a:pPr algn="ctr"/>
                      <a:endParaRPr lang="en-GB" sz="3600"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6108990"/>
                  </a:ext>
                </a:extLst>
              </a:tr>
              <a:tr h="646904">
                <a:tc>
                  <a:txBody>
                    <a:bodyPr/>
                    <a:lstStyle/>
                    <a:p>
                      <a:pPr algn="ctr"/>
                      <a:endParaRPr lang="en-GB" sz="3600"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9485334"/>
                  </a:ext>
                </a:extLst>
              </a:tr>
              <a:tr h="646904">
                <a:tc>
                  <a:txBody>
                    <a:bodyPr/>
                    <a:lstStyle/>
                    <a:p>
                      <a:pPr algn="ctr"/>
                      <a:endParaRPr lang="en-GB" sz="3600"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4743278"/>
                  </a:ext>
                </a:extLst>
              </a:tr>
              <a:tr h="646904">
                <a:tc>
                  <a:txBody>
                    <a:bodyPr/>
                    <a:lstStyle/>
                    <a:p>
                      <a:pPr algn="ctr"/>
                      <a:endParaRPr lang="en-GB" sz="3600"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1395848"/>
                  </a:ext>
                </a:extLst>
              </a:tr>
              <a:tr h="646904">
                <a:tc>
                  <a:txBody>
                    <a:bodyPr/>
                    <a:lstStyle/>
                    <a:p>
                      <a:pPr algn="ctr"/>
                      <a:endParaRPr lang="en-GB" sz="3600"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7777693"/>
                  </a:ext>
                </a:extLst>
              </a:tr>
            </a:tbl>
          </a:graphicData>
        </a:graphic>
      </p:graphicFrame>
    </p:spTree>
    <p:extLst>
      <p:ext uri="{BB962C8B-B14F-4D97-AF65-F5344CB8AC3E}">
        <p14:creationId xmlns:p14="http://schemas.microsoft.com/office/powerpoint/2010/main" val="1816889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l="44039" t="41988" r="41824" b="31179"/>
          <a:stretch/>
        </p:blipFill>
        <p:spPr>
          <a:xfrm>
            <a:off x="5897705" y="3011122"/>
            <a:ext cx="1667307" cy="2373461"/>
          </a:xfrm>
          <a:prstGeom prst="rect">
            <a:avLst/>
          </a:prstGeom>
        </p:spPr>
      </p:pic>
      <p:pic>
        <p:nvPicPr>
          <p:cNvPr id="13" name="Picture 12"/>
          <p:cNvPicPr>
            <a:picLocks noChangeAspect="1"/>
          </p:cNvPicPr>
          <p:nvPr/>
        </p:nvPicPr>
        <p:blipFill rotWithShape="1">
          <a:blip r:embed="rId2"/>
          <a:srcRect l="64994" t="45980" r="22033" b="27409"/>
          <a:stretch/>
        </p:blipFill>
        <p:spPr>
          <a:xfrm>
            <a:off x="661463" y="3011123"/>
            <a:ext cx="1569862" cy="2415171"/>
          </a:xfrm>
          <a:prstGeom prst="rect">
            <a:avLst/>
          </a:prstGeom>
        </p:spPr>
      </p:pic>
      <p:pic>
        <p:nvPicPr>
          <p:cNvPr id="14" name="Picture 13"/>
          <p:cNvPicPr>
            <a:picLocks noChangeAspect="1"/>
          </p:cNvPicPr>
          <p:nvPr/>
        </p:nvPicPr>
        <p:blipFill rotWithShape="1">
          <a:blip r:embed="rId2"/>
          <a:srcRect l="74974" t="43541" r="14216" b="29183"/>
          <a:stretch/>
        </p:blipFill>
        <p:spPr>
          <a:xfrm>
            <a:off x="3521177" y="3052833"/>
            <a:ext cx="1298354" cy="2373461"/>
          </a:xfrm>
          <a:prstGeom prst="rect">
            <a:avLst/>
          </a:prstGeom>
        </p:spPr>
      </p:pic>
      <p:pic>
        <p:nvPicPr>
          <p:cNvPr id="15" name="Picture 14"/>
          <p:cNvPicPr>
            <a:picLocks noChangeAspect="1"/>
          </p:cNvPicPr>
          <p:nvPr/>
        </p:nvPicPr>
        <p:blipFill rotWithShape="1">
          <a:blip r:embed="rId2"/>
          <a:srcRect l="82458" t="44206" r="2911" b="28962"/>
          <a:stretch/>
        </p:blipFill>
        <p:spPr>
          <a:xfrm>
            <a:off x="9036197" y="2990267"/>
            <a:ext cx="1755901" cy="2415170"/>
          </a:xfrm>
          <a:prstGeom prst="rect">
            <a:avLst/>
          </a:prstGeom>
        </p:spPr>
      </p:pic>
      <p:pic>
        <p:nvPicPr>
          <p:cNvPr id="4" name="Picture 3">
            <a:extLst>
              <a:ext uri="{FF2B5EF4-FFF2-40B4-BE49-F238E27FC236}">
                <a16:creationId xmlns:a16="http://schemas.microsoft.com/office/drawing/2014/main" id="{9445E045-9965-4680-9FC3-E3E1B7B7DC11}"/>
              </a:ext>
            </a:extLst>
          </p:cNvPr>
          <p:cNvPicPr>
            <a:picLocks noChangeAspect="1"/>
          </p:cNvPicPr>
          <p:nvPr/>
        </p:nvPicPr>
        <p:blipFill>
          <a:blip r:embed="rId3"/>
          <a:stretch>
            <a:fillRect/>
          </a:stretch>
        </p:blipFill>
        <p:spPr>
          <a:xfrm>
            <a:off x="10068765" y="175292"/>
            <a:ext cx="1877434" cy="1433946"/>
          </a:xfrm>
          <a:prstGeom prst="rect">
            <a:avLst/>
          </a:prstGeom>
        </p:spPr>
      </p:pic>
      <p:pic>
        <p:nvPicPr>
          <p:cNvPr id="8" name="Picture 7">
            <a:extLst>
              <a:ext uri="{FF2B5EF4-FFF2-40B4-BE49-F238E27FC236}">
                <a16:creationId xmlns:a16="http://schemas.microsoft.com/office/drawing/2014/main" id="{2CB53CA3-9383-461F-A48E-F550F5F60971}"/>
              </a:ext>
            </a:extLst>
          </p:cNvPr>
          <p:cNvPicPr>
            <a:picLocks noChangeAspect="1"/>
          </p:cNvPicPr>
          <p:nvPr/>
        </p:nvPicPr>
        <p:blipFill>
          <a:blip r:embed="rId4"/>
          <a:stretch>
            <a:fillRect/>
          </a:stretch>
        </p:blipFill>
        <p:spPr>
          <a:xfrm>
            <a:off x="1446394" y="270887"/>
            <a:ext cx="7760880" cy="1242755"/>
          </a:xfrm>
          <a:prstGeom prst="rect">
            <a:avLst/>
          </a:prstGeom>
        </p:spPr>
      </p:pic>
    </p:spTree>
    <p:extLst>
      <p:ext uri="{BB962C8B-B14F-4D97-AF65-F5344CB8AC3E}">
        <p14:creationId xmlns:p14="http://schemas.microsoft.com/office/powerpoint/2010/main" val="107726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anim calcmode="lin" valueType="num">
                                      <p:cBhvr>
                                        <p:cTn id="17" dur="1000" fill="hold"/>
                                        <p:tgtEl>
                                          <p:spTgt spid="14"/>
                                        </p:tgtEl>
                                        <p:attrNameLst>
                                          <p:attrName>style.rotation</p:attrName>
                                        </p:attrNameLst>
                                      </p:cBhvr>
                                      <p:tavLst>
                                        <p:tav tm="0">
                                          <p:val>
                                            <p:fltVal val="90"/>
                                          </p:val>
                                        </p:tav>
                                        <p:tav tm="100000">
                                          <p:val>
                                            <p:fltVal val="0"/>
                                          </p:val>
                                        </p:tav>
                                      </p:tavLst>
                                    </p:anim>
                                    <p:animEffect transition="in" filter="fade">
                                      <p:cBhvr>
                                        <p:cTn id="18" dur="1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1000" fill="hold"/>
                                        <p:tgtEl>
                                          <p:spTgt spid="15"/>
                                        </p:tgtEl>
                                        <p:attrNameLst>
                                          <p:attrName>ppt_w</p:attrName>
                                        </p:attrNameLst>
                                      </p:cBhvr>
                                      <p:tavLst>
                                        <p:tav tm="0">
                                          <p:val>
                                            <p:fltVal val="0"/>
                                          </p:val>
                                        </p:tav>
                                        <p:tav tm="100000">
                                          <p:val>
                                            <p:strVal val="#ppt_w"/>
                                          </p:val>
                                        </p:tav>
                                      </p:tavLst>
                                    </p:anim>
                                    <p:anim calcmode="lin" valueType="num">
                                      <p:cBhvr>
                                        <p:cTn id="32" dur="1000" fill="hold"/>
                                        <p:tgtEl>
                                          <p:spTgt spid="15"/>
                                        </p:tgtEl>
                                        <p:attrNameLst>
                                          <p:attrName>ppt_h</p:attrName>
                                        </p:attrNameLst>
                                      </p:cBhvr>
                                      <p:tavLst>
                                        <p:tav tm="0">
                                          <p:val>
                                            <p:fltVal val="0"/>
                                          </p:val>
                                        </p:tav>
                                        <p:tav tm="100000">
                                          <p:val>
                                            <p:strVal val="#ppt_h"/>
                                          </p:val>
                                        </p:tav>
                                      </p:tavLst>
                                    </p:anim>
                                    <p:anim calcmode="lin" valueType="num">
                                      <p:cBhvr>
                                        <p:cTn id="33" dur="1000" fill="hold"/>
                                        <p:tgtEl>
                                          <p:spTgt spid="15"/>
                                        </p:tgtEl>
                                        <p:attrNameLst>
                                          <p:attrName>style.rotation</p:attrName>
                                        </p:attrNameLst>
                                      </p:cBhvr>
                                      <p:tavLst>
                                        <p:tav tm="0">
                                          <p:val>
                                            <p:fltVal val="90"/>
                                          </p:val>
                                        </p:tav>
                                        <p:tav tm="100000">
                                          <p:val>
                                            <p:fltVal val="0"/>
                                          </p:val>
                                        </p:tav>
                                      </p:tavLst>
                                    </p:anim>
                                    <p:animEffect transition="in" filter="fade">
                                      <p:cBhvr>
                                        <p:cTn id="3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p:cNvSpPr/>
          <p:nvPr/>
        </p:nvSpPr>
        <p:spPr>
          <a:xfrm>
            <a:off x="1921563" y="1447890"/>
            <a:ext cx="8339963" cy="3578644"/>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F6F8FC"/>
              </a:gs>
              <a:gs pos="100000">
                <a:srgbClr val="ABC0E4"/>
              </a:gs>
            </a:gsLst>
            <a:lin ang="5400000"/>
          </a:gra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Calibri"/>
            </a:endParaRPr>
          </a:p>
        </p:txBody>
      </p:sp>
      <p:sp>
        <p:nvSpPr>
          <p:cNvPr id="9" name="TextBox 7"/>
          <p:cNvSpPr txBox="1"/>
          <p:nvPr/>
        </p:nvSpPr>
        <p:spPr>
          <a:xfrm>
            <a:off x="1574832" y="70690"/>
            <a:ext cx="9033427" cy="954107"/>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dirty="0">
                <a:solidFill>
                  <a:srgbClr val="000000"/>
                </a:solidFill>
                <a:latin typeface="Calibri"/>
              </a:rPr>
              <a:t>I am going to use the sounds we have just learnt to spell out some words.</a:t>
            </a:r>
            <a:endParaRPr lang="en-GB" sz="2800" b="0" i="0" u="none" strike="noStrike" kern="1200" cap="none" spc="0" baseline="0" dirty="0">
              <a:solidFill>
                <a:srgbClr val="000000"/>
              </a:solidFill>
              <a:uFillTx/>
              <a:latin typeface="Calibri"/>
            </a:endParaRPr>
          </a:p>
        </p:txBody>
      </p:sp>
      <p:pic>
        <p:nvPicPr>
          <p:cNvPr id="4" name="Picture 3">
            <a:extLst>
              <a:ext uri="{FF2B5EF4-FFF2-40B4-BE49-F238E27FC236}">
                <a16:creationId xmlns:a16="http://schemas.microsoft.com/office/drawing/2014/main" id="{4457CBFA-EA94-4AF3-A0D8-FCA1AE071A6A}"/>
              </a:ext>
            </a:extLst>
          </p:cNvPr>
          <p:cNvPicPr>
            <a:picLocks noChangeAspect="1"/>
          </p:cNvPicPr>
          <p:nvPr/>
        </p:nvPicPr>
        <p:blipFill>
          <a:blip r:embed="rId2"/>
          <a:stretch>
            <a:fillRect/>
          </a:stretch>
        </p:blipFill>
        <p:spPr>
          <a:xfrm>
            <a:off x="889916" y="5771365"/>
            <a:ext cx="10631153" cy="959340"/>
          </a:xfrm>
          <a:prstGeom prst="rect">
            <a:avLst/>
          </a:prstGeom>
        </p:spPr>
      </p:pic>
      <p:pic>
        <p:nvPicPr>
          <p:cNvPr id="33" name="Picture 32">
            <a:extLst>
              <a:ext uri="{FF2B5EF4-FFF2-40B4-BE49-F238E27FC236}">
                <a16:creationId xmlns:a16="http://schemas.microsoft.com/office/drawing/2014/main" id="{FDABB5DD-AE66-4E56-9E69-5F659D7D48CD}"/>
              </a:ext>
            </a:extLst>
          </p:cNvPr>
          <p:cNvPicPr>
            <a:picLocks noChangeAspect="1"/>
          </p:cNvPicPr>
          <p:nvPr/>
        </p:nvPicPr>
        <p:blipFill>
          <a:blip r:embed="rId3"/>
          <a:stretch>
            <a:fillRect/>
          </a:stretch>
        </p:blipFill>
        <p:spPr>
          <a:xfrm>
            <a:off x="10617168" y="60377"/>
            <a:ext cx="1499142" cy="1145014"/>
          </a:xfrm>
          <a:prstGeom prst="rect">
            <a:avLst/>
          </a:prstGeom>
        </p:spPr>
      </p:pic>
      <p:sp>
        <p:nvSpPr>
          <p:cNvPr id="5" name="TextBox 4">
            <a:extLst>
              <a:ext uri="{FF2B5EF4-FFF2-40B4-BE49-F238E27FC236}">
                <a16:creationId xmlns:a16="http://schemas.microsoft.com/office/drawing/2014/main" id="{B400EFF9-8F40-4B7A-953B-AECBC038F651}"/>
              </a:ext>
            </a:extLst>
          </p:cNvPr>
          <p:cNvSpPr txBox="1"/>
          <p:nvPr/>
        </p:nvSpPr>
        <p:spPr>
          <a:xfrm>
            <a:off x="2422379" y="2065712"/>
            <a:ext cx="1974574" cy="221599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3800" dirty="0">
                <a:ln w="0"/>
                <a:effectLst>
                  <a:outerShdw blurRad="38100" dist="19050" dir="2700000" algn="tl" rotWithShape="0">
                    <a:schemeClr val="dk1">
                      <a:alpha val="40000"/>
                    </a:schemeClr>
                  </a:outerShdw>
                </a:effectLst>
                <a:latin typeface="Abadi" panose="020B0604020202020204" pitchFamily="34" charset="0"/>
              </a:rPr>
              <a:t>b</a:t>
            </a:r>
          </a:p>
        </p:txBody>
      </p:sp>
      <p:sp>
        <p:nvSpPr>
          <p:cNvPr id="34" name="TextBox 33">
            <a:extLst>
              <a:ext uri="{FF2B5EF4-FFF2-40B4-BE49-F238E27FC236}">
                <a16:creationId xmlns:a16="http://schemas.microsoft.com/office/drawing/2014/main" id="{1CC24E3D-9535-4609-9DEC-6354670710F8}"/>
              </a:ext>
            </a:extLst>
          </p:cNvPr>
          <p:cNvSpPr txBox="1"/>
          <p:nvPr/>
        </p:nvSpPr>
        <p:spPr>
          <a:xfrm>
            <a:off x="7595667" y="2074963"/>
            <a:ext cx="1974574" cy="221599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3800" dirty="0">
                <a:ln w="0"/>
                <a:effectLst>
                  <a:outerShdw blurRad="38100" dist="19050" dir="2700000" algn="tl" rotWithShape="0">
                    <a:schemeClr val="dk1">
                      <a:alpha val="40000"/>
                    </a:schemeClr>
                  </a:outerShdw>
                </a:effectLst>
                <a:latin typeface="Abadi" panose="020B0604020202020204" pitchFamily="34" charset="0"/>
              </a:rPr>
              <a:t>d</a:t>
            </a:r>
          </a:p>
        </p:txBody>
      </p:sp>
      <p:sp>
        <p:nvSpPr>
          <p:cNvPr id="35" name="TextBox 34">
            <a:extLst>
              <a:ext uri="{FF2B5EF4-FFF2-40B4-BE49-F238E27FC236}">
                <a16:creationId xmlns:a16="http://schemas.microsoft.com/office/drawing/2014/main" id="{1BAF836E-B7D5-4CD0-874E-F38D5DDCFC0E}"/>
              </a:ext>
            </a:extLst>
          </p:cNvPr>
          <p:cNvSpPr txBox="1"/>
          <p:nvPr/>
        </p:nvSpPr>
        <p:spPr>
          <a:xfrm>
            <a:off x="5009023" y="2065711"/>
            <a:ext cx="1974574" cy="221599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3800" dirty="0">
                <a:ln w="0"/>
                <a:effectLst>
                  <a:outerShdw blurRad="38100" dist="19050" dir="2700000" algn="tl" rotWithShape="0">
                    <a:schemeClr val="dk1">
                      <a:alpha val="40000"/>
                    </a:schemeClr>
                  </a:outerShdw>
                </a:effectLst>
                <a:latin typeface="Abadi" panose="020B0604020202020204" pitchFamily="34" charset="0"/>
              </a:rPr>
              <a:t>e</a:t>
            </a:r>
          </a:p>
        </p:txBody>
      </p:sp>
      <p:sp>
        <p:nvSpPr>
          <p:cNvPr id="36" name="TextBox 35">
            <a:extLst>
              <a:ext uri="{FF2B5EF4-FFF2-40B4-BE49-F238E27FC236}">
                <a16:creationId xmlns:a16="http://schemas.microsoft.com/office/drawing/2014/main" id="{C3845B9A-8CA5-4D2B-941B-B857B781C725}"/>
              </a:ext>
            </a:extLst>
          </p:cNvPr>
          <p:cNvSpPr txBox="1"/>
          <p:nvPr/>
        </p:nvSpPr>
        <p:spPr>
          <a:xfrm>
            <a:off x="2422379" y="2065710"/>
            <a:ext cx="7147862" cy="221599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3800" dirty="0">
                <a:ln w="0"/>
                <a:effectLst>
                  <a:outerShdw blurRad="38100" dist="19050" dir="2700000" algn="tl" rotWithShape="0">
                    <a:schemeClr val="dk1">
                      <a:alpha val="40000"/>
                    </a:schemeClr>
                  </a:outerShdw>
                </a:effectLst>
                <a:latin typeface="Abadi" panose="020B0604020202020204" pitchFamily="34" charset="0"/>
              </a:rPr>
              <a:t>bed</a:t>
            </a:r>
          </a:p>
        </p:txBody>
      </p:sp>
    </p:spTree>
    <p:extLst>
      <p:ext uri="{BB962C8B-B14F-4D97-AF65-F5344CB8AC3E}">
        <p14:creationId xmlns:p14="http://schemas.microsoft.com/office/powerpoint/2010/main" val="333666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randombar(horizontal)">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randombar(horizontal)">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4" grpId="0" animBg="1"/>
      <p:bldP spid="35" grpId="0" animBg="1"/>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p:cNvSpPr/>
          <p:nvPr/>
        </p:nvSpPr>
        <p:spPr>
          <a:xfrm>
            <a:off x="1921563" y="1447890"/>
            <a:ext cx="8339963" cy="3578644"/>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F6F8FC"/>
              </a:gs>
              <a:gs pos="100000">
                <a:srgbClr val="ABC0E4"/>
              </a:gs>
            </a:gsLst>
            <a:lin ang="5400000"/>
          </a:gra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Calibri"/>
            </a:endParaRPr>
          </a:p>
        </p:txBody>
      </p:sp>
      <p:sp>
        <p:nvSpPr>
          <p:cNvPr id="5" name="TextBox 4">
            <a:extLst>
              <a:ext uri="{FF2B5EF4-FFF2-40B4-BE49-F238E27FC236}">
                <a16:creationId xmlns:a16="http://schemas.microsoft.com/office/drawing/2014/main" id="{B400EFF9-8F40-4B7A-953B-AECBC038F651}"/>
              </a:ext>
            </a:extLst>
          </p:cNvPr>
          <p:cNvSpPr txBox="1"/>
          <p:nvPr/>
        </p:nvSpPr>
        <p:spPr>
          <a:xfrm>
            <a:off x="2422379" y="2065712"/>
            <a:ext cx="1974574" cy="221599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3800" dirty="0">
                <a:ln w="0"/>
                <a:effectLst>
                  <a:outerShdw blurRad="38100" dist="19050" dir="2700000" algn="tl" rotWithShape="0">
                    <a:schemeClr val="dk1">
                      <a:alpha val="40000"/>
                    </a:schemeClr>
                  </a:outerShdw>
                </a:effectLst>
                <a:latin typeface="Comic Sans MS" panose="030F0702030302020204" pitchFamily="66" charset="0"/>
              </a:rPr>
              <a:t>l</a:t>
            </a:r>
          </a:p>
        </p:txBody>
      </p:sp>
      <p:sp>
        <p:nvSpPr>
          <p:cNvPr id="34" name="TextBox 33">
            <a:extLst>
              <a:ext uri="{FF2B5EF4-FFF2-40B4-BE49-F238E27FC236}">
                <a16:creationId xmlns:a16="http://schemas.microsoft.com/office/drawing/2014/main" id="{1CC24E3D-9535-4609-9DEC-6354670710F8}"/>
              </a:ext>
            </a:extLst>
          </p:cNvPr>
          <p:cNvSpPr txBox="1"/>
          <p:nvPr/>
        </p:nvSpPr>
        <p:spPr>
          <a:xfrm>
            <a:off x="7595667" y="2074963"/>
            <a:ext cx="1974574" cy="221599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3800" dirty="0">
                <a:ln w="0"/>
                <a:effectLst>
                  <a:outerShdw blurRad="38100" dist="19050" dir="2700000" algn="tl" rotWithShape="0">
                    <a:schemeClr val="dk1">
                      <a:alpha val="40000"/>
                    </a:schemeClr>
                  </a:outerShdw>
                </a:effectLst>
                <a:latin typeface="Comic Sans MS" panose="030F0702030302020204" pitchFamily="66" charset="0"/>
              </a:rPr>
              <a:t>p</a:t>
            </a:r>
          </a:p>
        </p:txBody>
      </p:sp>
      <p:sp>
        <p:nvSpPr>
          <p:cNvPr id="35" name="TextBox 34">
            <a:extLst>
              <a:ext uri="{FF2B5EF4-FFF2-40B4-BE49-F238E27FC236}">
                <a16:creationId xmlns:a16="http://schemas.microsoft.com/office/drawing/2014/main" id="{1BAF836E-B7D5-4CD0-874E-F38D5DDCFC0E}"/>
              </a:ext>
            </a:extLst>
          </p:cNvPr>
          <p:cNvSpPr txBox="1"/>
          <p:nvPr/>
        </p:nvSpPr>
        <p:spPr>
          <a:xfrm>
            <a:off x="5009023" y="2065711"/>
            <a:ext cx="1974574" cy="221599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3800" dirty="0">
                <a:ln w="0"/>
                <a:effectLst>
                  <a:outerShdw blurRad="38100" dist="19050" dir="2700000" algn="tl" rotWithShape="0">
                    <a:schemeClr val="dk1">
                      <a:alpha val="40000"/>
                    </a:schemeClr>
                  </a:outerShdw>
                </a:effectLst>
                <a:latin typeface="Comic Sans MS" panose="030F0702030302020204" pitchFamily="66" charset="0"/>
                <a:cs typeface="Biome Light" panose="020B0303030204020804" pitchFamily="34" charset="0"/>
              </a:rPr>
              <a:t>a</a:t>
            </a:r>
          </a:p>
        </p:txBody>
      </p:sp>
      <p:sp>
        <p:nvSpPr>
          <p:cNvPr id="36" name="TextBox 35">
            <a:extLst>
              <a:ext uri="{FF2B5EF4-FFF2-40B4-BE49-F238E27FC236}">
                <a16:creationId xmlns:a16="http://schemas.microsoft.com/office/drawing/2014/main" id="{C3845B9A-8CA5-4D2B-941B-B857B781C725}"/>
              </a:ext>
            </a:extLst>
          </p:cNvPr>
          <p:cNvSpPr txBox="1"/>
          <p:nvPr/>
        </p:nvSpPr>
        <p:spPr>
          <a:xfrm>
            <a:off x="2422379" y="2065711"/>
            <a:ext cx="7147862" cy="221599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3800" dirty="0">
                <a:ln w="0"/>
                <a:effectLst>
                  <a:outerShdw blurRad="38100" dist="19050" dir="2700000" algn="tl" rotWithShape="0">
                    <a:schemeClr val="dk1">
                      <a:alpha val="40000"/>
                    </a:schemeClr>
                  </a:outerShdw>
                </a:effectLst>
                <a:latin typeface="Comic Sans MS" panose="030F0702030302020204" pitchFamily="66" charset="0"/>
              </a:rPr>
              <a:t>lap</a:t>
            </a:r>
          </a:p>
        </p:txBody>
      </p:sp>
      <p:pic>
        <p:nvPicPr>
          <p:cNvPr id="10" name="Picture 9">
            <a:extLst>
              <a:ext uri="{FF2B5EF4-FFF2-40B4-BE49-F238E27FC236}">
                <a16:creationId xmlns:a16="http://schemas.microsoft.com/office/drawing/2014/main" id="{9ABCC7DA-2817-47F5-84E3-A1C4DBE993BC}"/>
              </a:ext>
            </a:extLst>
          </p:cNvPr>
          <p:cNvPicPr>
            <a:picLocks noChangeAspect="1"/>
          </p:cNvPicPr>
          <p:nvPr/>
        </p:nvPicPr>
        <p:blipFill>
          <a:blip r:embed="rId2"/>
          <a:stretch>
            <a:fillRect/>
          </a:stretch>
        </p:blipFill>
        <p:spPr>
          <a:xfrm>
            <a:off x="10261526" y="70690"/>
            <a:ext cx="1877434" cy="1433946"/>
          </a:xfrm>
          <a:prstGeom prst="rect">
            <a:avLst/>
          </a:prstGeom>
        </p:spPr>
      </p:pic>
      <p:pic>
        <p:nvPicPr>
          <p:cNvPr id="11" name="Picture 10">
            <a:extLst>
              <a:ext uri="{FF2B5EF4-FFF2-40B4-BE49-F238E27FC236}">
                <a16:creationId xmlns:a16="http://schemas.microsoft.com/office/drawing/2014/main" id="{909A8714-93E5-40A1-B1C6-E91B04A61949}"/>
              </a:ext>
            </a:extLst>
          </p:cNvPr>
          <p:cNvPicPr>
            <a:picLocks noChangeAspect="1"/>
          </p:cNvPicPr>
          <p:nvPr/>
        </p:nvPicPr>
        <p:blipFill>
          <a:blip r:embed="rId3"/>
          <a:stretch>
            <a:fillRect/>
          </a:stretch>
        </p:blipFill>
        <p:spPr>
          <a:xfrm>
            <a:off x="2115870" y="5410110"/>
            <a:ext cx="7760880" cy="1242755"/>
          </a:xfrm>
          <a:prstGeom prst="rect">
            <a:avLst/>
          </a:prstGeom>
        </p:spPr>
      </p:pic>
    </p:spTree>
    <p:extLst>
      <p:ext uri="{BB962C8B-B14F-4D97-AF65-F5344CB8AC3E}">
        <p14:creationId xmlns:p14="http://schemas.microsoft.com/office/powerpoint/2010/main" val="85607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randombar(horizontal)">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randombar(horizontal)">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4" grpId="0" animBg="1"/>
      <p:bldP spid="35"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ABCC7DA-2817-47F5-84E3-A1C4DBE993BC}"/>
              </a:ext>
            </a:extLst>
          </p:cNvPr>
          <p:cNvPicPr>
            <a:picLocks noChangeAspect="1"/>
          </p:cNvPicPr>
          <p:nvPr/>
        </p:nvPicPr>
        <p:blipFill>
          <a:blip r:embed="rId2"/>
          <a:stretch>
            <a:fillRect/>
          </a:stretch>
        </p:blipFill>
        <p:spPr>
          <a:xfrm>
            <a:off x="10261526" y="70690"/>
            <a:ext cx="1877434" cy="1433946"/>
          </a:xfrm>
          <a:prstGeom prst="rect">
            <a:avLst/>
          </a:prstGeom>
        </p:spPr>
      </p:pic>
      <p:sp>
        <p:nvSpPr>
          <p:cNvPr id="9" name="TextBox 8">
            <a:extLst>
              <a:ext uri="{FF2B5EF4-FFF2-40B4-BE49-F238E27FC236}">
                <a16:creationId xmlns:a16="http://schemas.microsoft.com/office/drawing/2014/main" id="{815F8DCD-F59B-4C69-8ACE-86B37CA12644}"/>
              </a:ext>
            </a:extLst>
          </p:cNvPr>
          <p:cNvSpPr txBox="1"/>
          <p:nvPr/>
        </p:nvSpPr>
        <p:spPr>
          <a:xfrm>
            <a:off x="569844" y="5217650"/>
            <a:ext cx="11314071" cy="1569660"/>
          </a:xfrm>
          <a:prstGeom prst="rect">
            <a:avLst/>
          </a:prstGeom>
          <a:noFill/>
        </p:spPr>
        <p:txBody>
          <a:bodyPr wrap="square" rtlCol="0">
            <a:spAutoFit/>
          </a:bodyPr>
          <a:lstStyle/>
          <a:p>
            <a:pPr algn="ctr"/>
            <a:r>
              <a:rPr lang="en-GB" sz="3200" dirty="0"/>
              <a:t>Let’s try to make some more words using our new sounds. Point to each letter as you say its sound and say it faster to blend it together to make each word!</a:t>
            </a:r>
          </a:p>
        </p:txBody>
      </p:sp>
      <p:graphicFrame>
        <p:nvGraphicFramePr>
          <p:cNvPr id="3" name="Table 3">
            <a:extLst>
              <a:ext uri="{FF2B5EF4-FFF2-40B4-BE49-F238E27FC236}">
                <a16:creationId xmlns:a16="http://schemas.microsoft.com/office/drawing/2014/main" id="{B52CF277-C488-4AC9-B525-655458C08054}"/>
              </a:ext>
            </a:extLst>
          </p:cNvPr>
          <p:cNvGraphicFramePr>
            <a:graphicFrameLocks noGrp="1"/>
          </p:cNvGraphicFramePr>
          <p:nvPr>
            <p:extLst>
              <p:ext uri="{D42A27DB-BD31-4B8C-83A1-F6EECF244321}">
                <p14:modId xmlns:p14="http://schemas.microsoft.com/office/powerpoint/2010/main" val="3058650102"/>
              </p:ext>
            </p:extLst>
          </p:nvPr>
        </p:nvGraphicFramePr>
        <p:xfrm>
          <a:off x="1007165" y="609599"/>
          <a:ext cx="8812696" cy="4480560"/>
        </p:xfrm>
        <a:graphic>
          <a:graphicData uri="http://schemas.openxmlformats.org/drawingml/2006/table">
            <a:tbl>
              <a:tblPr firstRow="1" bandRow="1">
                <a:tableStyleId>{08FB837D-C827-4EFA-A057-4D05807E0F7C}</a:tableStyleId>
              </a:tblPr>
              <a:tblGrid>
                <a:gridCol w="4406348">
                  <a:extLst>
                    <a:ext uri="{9D8B030D-6E8A-4147-A177-3AD203B41FA5}">
                      <a16:colId xmlns:a16="http://schemas.microsoft.com/office/drawing/2014/main" val="573462272"/>
                    </a:ext>
                  </a:extLst>
                </a:gridCol>
                <a:gridCol w="4406348">
                  <a:extLst>
                    <a:ext uri="{9D8B030D-6E8A-4147-A177-3AD203B41FA5}">
                      <a16:colId xmlns:a16="http://schemas.microsoft.com/office/drawing/2014/main" val="548468571"/>
                    </a:ext>
                  </a:extLst>
                </a:gridCol>
              </a:tblGrid>
              <a:tr h="615280">
                <a:tc>
                  <a:txBody>
                    <a:bodyPr/>
                    <a:lstStyle/>
                    <a:p>
                      <a:pPr algn="ctr"/>
                      <a:r>
                        <a:rPr lang="en-GB" sz="3600" b="0" dirty="0">
                          <a:solidFill>
                            <a:schemeClr val="tx1"/>
                          </a:solidFill>
                          <a:latin typeface="Comic Sans MS" panose="030F0702030302020204" pitchFamily="66" charset="0"/>
                        </a:rPr>
                        <a:t>b – e - 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600" b="0" dirty="0">
                          <a:solidFill>
                            <a:schemeClr val="tx1"/>
                          </a:solidFill>
                          <a:latin typeface="Comic Sans MS" panose="030F0702030302020204" pitchFamily="66" charset="0"/>
                        </a:rPr>
                        <a:t>bet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8343938"/>
                  </a:ext>
                </a:extLst>
              </a:tr>
              <a:tr h="615280">
                <a:tc>
                  <a:txBody>
                    <a:bodyPr/>
                    <a:lstStyle/>
                    <a:p>
                      <a:pPr algn="ctr"/>
                      <a:r>
                        <a:rPr lang="en-GB" sz="3600" b="0" dirty="0">
                          <a:solidFill>
                            <a:schemeClr val="tx1"/>
                          </a:solidFill>
                          <a:latin typeface="Comic Sans MS" panose="030F0702030302020204" pitchFamily="66" charset="0"/>
                        </a:rPr>
                        <a:t>h – a -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600" b="0" dirty="0">
                          <a:solidFill>
                            <a:schemeClr val="tx1"/>
                          </a:solidFill>
                          <a:latin typeface="Comic Sans MS" panose="030F0702030302020204" pitchFamily="66" charset="0"/>
                        </a:rPr>
                        <a:t>ham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2168962"/>
                  </a:ext>
                </a:extLst>
              </a:tr>
              <a:tr h="615280">
                <a:tc>
                  <a:txBody>
                    <a:bodyPr/>
                    <a:lstStyle/>
                    <a:p>
                      <a:pPr algn="ctr"/>
                      <a:r>
                        <a:rPr lang="en-GB" sz="3600" b="0" dirty="0">
                          <a:solidFill>
                            <a:schemeClr val="tx1"/>
                          </a:solidFill>
                          <a:latin typeface="Comic Sans MS" panose="030F0702030302020204" pitchFamily="66" charset="0"/>
                        </a:rPr>
                        <a:t>l – </a:t>
                      </a:r>
                      <a:r>
                        <a:rPr lang="en-GB" sz="3600" b="0" dirty="0" err="1">
                          <a:solidFill>
                            <a:schemeClr val="tx1"/>
                          </a:solidFill>
                          <a:latin typeface="Comic Sans MS" panose="030F0702030302020204" pitchFamily="66" charset="0"/>
                        </a:rPr>
                        <a:t>i</a:t>
                      </a:r>
                      <a:r>
                        <a:rPr lang="en-GB" sz="3600" b="0" dirty="0">
                          <a:solidFill>
                            <a:schemeClr val="tx1"/>
                          </a:solidFill>
                          <a:latin typeface="Comic Sans MS" panose="030F0702030302020204" pitchFamily="66" charset="0"/>
                        </a:rPr>
                        <a:t> - 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600" b="0" dirty="0">
                          <a:solidFill>
                            <a:schemeClr val="tx1"/>
                          </a:solidFill>
                          <a:latin typeface="Comic Sans MS" panose="030F0702030302020204" pitchFamily="66" charset="0"/>
                        </a:rPr>
                        <a:t>lit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6108990"/>
                  </a:ext>
                </a:extLst>
              </a:tr>
              <a:tr h="506613">
                <a:tc>
                  <a:txBody>
                    <a:bodyPr/>
                    <a:lstStyle/>
                    <a:p>
                      <a:pPr algn="ctr"/>
                      <a:r>
                        <a:rPr lang="en-GB" sz="3600" b="0" dirty="0">
                          <a:solidFill>
                            <a:schemeClr val="tx1"/>
                          </a:solidFill>
                          <a:latin typeface="Comic Sans MS" panose="030F0702030302020204" pitchFamily="66" charset="0"/>
                        </a:rPr>
                        <a:t>d- e - 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600" b="0" dirty="0">
                          <a:solidFill>
                            <a:schemeClr val="tx1"/>
                          </a:solidFill>
                          <a:latin typeface="Comic Sans MS" panose="030F0702030302020204" pitchFamily="66" charset="0"/>
                        </a:rPr>
                        <a:t>den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9485334"/>
                  </a:ext>
                </a:extLst>
              </a:tr>
              <a:tr h="615280">
                <a:tc>
                  <a:txBody>
                    <a:bodyPr/>
                    <a:lstStyle/>
                    <a:p>
                      <a:pPr algn="ctr"/>
                      <a:r>
                        <a:rPr lang="en-GB" sz="3600" b="0" dirty="0">
                          <a:solidFill>
                            <a:schemeClr val="tx1"/>
                          </a:solidFill>
                          <a:latin typeface="Comic Sans MS" panose="030F0702030302020204" pitchFamily="66" charset="0"/>
                        </a:rPr>
                        <a:t>p - e - 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600" b="0" dirty="0">
                          <a:solidFill>
                            <a:schemeClr val="tx1"/>
                          </a:solidFill>
                          <a:latin typeface="Comic Sans MS" panose="030F0702030302020204" pitchFamily="66" charset="0"/>
                        </a:rPr>
                        <a:t>pen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4743278"/>
                  </a:ext>
                </a:extLst>
              </a:tr>
              <a:tr h="615280">
                <a:tc>
                  <a:txBody>
                    <a:bodyPr/>
                    <a:lstStyle/>
                    <a:p>
                      <a:pPr algn="ctr"/>
                      <a:r>
                        <a:rPr lang="en-GB" sz="3600" b="0" dirty="0">
                          <a:solidFill>
                            <a:schemeClr val="tx1"/>
                          </a:solidFill>
                          <a:latin typeface="Comic Sans MS" panose="030F0702030302020204" pitchFamily="66" charset="0"/>
                        </a:rPr>
                        <a:t>b – a - 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600" b="0" dirty="0">
                          <a:solidFill>
                            <a:schemeClr val="tx1"/>
                          </a:solidFill>
                          <a:latin typeface="Comic Sans MS" panose="030F0702030302020204" pitchFamily="66" charset="0"/>
                        </a:rPr>
                        <a:t>bat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1395848"/>
                  </a:ext>
                </a:extLst>
              </a:tr>
              <a:tr h="615280">
                <a:tc>
                  <a:txBody>
                    <a:bodyPr/>
                    <a:lstStyle/>
                    <a:p>
                      <a:pPr algn="ctr"/>
                      <a:r>
                        <a:rPr lang="en-GB" sz="3600" b="0" dirty="0">
                          <a:solidFill>
                            <a:schemeClr val="tx1"/>
                          </a:solidFill>
                          <a:latin typeface="Comic Sans MS" panose="030F0702030302020204" pitchFamily="66" charset="0"/>
                        </a:rPr>
                        <a:t>h – a  - 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600" b="0" dirty="0">
                          <a:solidFill>
                            <a:schemeClr val="tx1"/>
                          </a:solidFill>
                          <a:latin typeface="Comic Sans MS" panose="030F0702030302020204" pitchFamily="66" charset="0"/>
                        </a:rPr>
                        <a:t>hat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7777693"/>
                  </a:ext>
                </a:extLst>
              </a:tr>
            </a:tbl>
          </a:graphicData>
        </a:graphic>
      </p:graphicFrame>
    </p:spTree>
    <p:extLst>
      <p:ext uri="{BB962C8B-B14F-4D97-AF65-F5344CB8AC3E}">
        <p14:creationId xmlns:p14="http://schemas.microsoft.com/office/powerpoint/2010/main" val="1527580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A3B7F4-91AB-4B53-8815-281202DBFBA6}"/>
              </a:ext>
            </a:extLst>
          </p:cNvPr>
          <p:cNvPicPr>
            <a:picLocks noChangeAspect="1"/>
          </p:cNvPicPr>
          <p:nvPr/>
        </p:nvPicPr>
        <p:blipFill>
          <a:blip r:embed="rId2"/>
          <a:stretch>
            <a:fillRect/>
          </a:stretch>
        </p:blipFill>
        <p:spPr>
          <a:xfrm>
            <a:off x="10640190" y="60377"/>
            <a:ext cx="1499142" cy="1145014"/>
          </a:xfrm>
          <a:prstGeom prst="rect">
            <a:avLst/>
          </a:prstGeom>
        </p:spPr>
      </p:pic>
      <p:sp>
        <p:nvSpPr>
          <p:cNvPr id="3" name="TextBox 2">
            <a:extLst>
              <a:ext uri="{FF2B5EF4-FFF2-40B4-BE49-F238E27FC236}">
                <a16:creationId xmlns:a16="http://schemas.microsoft.com/office/drawing/2014/main" id="{DB2A0BCF-46D1-46AD-83C6-5037279AA1FF}"/>
              </a:ext>
            </a:extLst>
          </p:cNvPr>
          <p:cNvSpPr txBox="1"/>
          <p:nvPr/>
        </p:nvSpPr>
        <p:spPr>
          <a:xfrm>
            <a:off x="52668" y="60377"/>
            <a:ext cx="10415165" cy="830997"/>
          </a:xfrm>
          <a:prstGeom prst="rect">
            <a:avLst/>
          </a:prstGeom>
          <a:noFill/>
        </p:spPr>
        <p:txBody>
          <a:bodyPr wrap="square" rtlCol="0">
            <a:spAutoFit/>
          </a:bodyPr>
          <a:lstStyle/>
          <a:p>
            <a:r>
              <a:rPr lang="en-GB" sz="2400" dirty="0"/>
              <a:t>I am going to use the sounds I know to complete the secret words below. Each letter of the secret word is the initial letter sound from the word in each picture.</a:t>
            </a:r>
          </a:p>
        </p:txBody>
      </p:sp>
      <p:pic>
        <p:nvPicPr>
          <p:cNvPr id="5" name="Picture 4">
            <a:extLst>
              <a:ext uri="{FF2B5EF4-FFF2-40B4-BE49-F238E27FC236}">
                <a16:creationId xmlns:a16="http://schemas.microsoft.com/office/drawing/2014/main" id="{032C63A9-F9D5-4197-8341-53B3C6D79E91}"/>
              </a:ext>
            </a:extLst>
          </p:cNvPr>
          <p:cNvPicPr>
            <a:picLocks noChangeAspect="1"/>
          </p:cNvPicPr>
          <p:nvPr/>
        </p:nvPicPr>
        <p:blipFill rotWithShape="1">
          <a:blip r:embed="rId3"/>
          <a:srcRect l="21129" t="19016" r="52781" b="13887"/>
          <a:stretch/>
        </p:blipFill>
        <p:spPr>
          <a:xfrm>
            <a:off x="4300222" y="2047165"/>
            <a:ext cx="3180849" cy="45992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0ADDEA60-1825-4A8A-AAE4-F63F2EB87409}"/>
              </a:ext>
            </a:extLst>
          </p:cNvPr>
          <p:cNvSpPr txBox="1"/>
          <p:nvPr/>
        </p:nvSpPr>
        <p:spPr>
          <a:xfrm>
            <a:off x="1215003" y="2173337"/>
            <a:ext cx="2060460" cy="923330"/>
          </a:xfrm>
          <a:prstGeom prst="rect">
            <a:avLst/>
          </a:prstGeom>
          <a:noFill/>
        </p:spPr>
        <p:txBody>
          <a:bodyPr wrap="square" rtlCol="0">
            <a:spAutoFit/>
          </a:bodyPr>
          <a:lstStyle/>
          <a:p>
            <a:r>
              <a:rPr lang="en-GB" sz="5400" b="1" u="sng" dirty="0">
                <a:solidFill>
                  <a:srgbClr val="FFFF00"/>
                </a:solidFill>
              </a:rPr>
              <a:t>f</a:t>
            </a:r>
            <a:r>
              <a:rPr lang="en-GB" sz="5400" dirty="0"/>
              <a:t>lower</a:t>
            </a:r>
          </a:p>
        </p:txBody>
      </p:sp>
      <p:sp>
        <p:nvSpPr>
          <p:cNvPr id="8" name="TextBox 7">
            <a:extLst>
              <a:ext uri="{FF2B5EF4-FFF2-40B4-BE49-F238E27FC236}">
                <a16:creationId xmlns:a16="http://schemas.microsoft.com/office/drawing/2014/main" id="{02DBF97C-3443-47FF-9208-041B434356C2}"/>
              </a:ext>
            </a:extLst>
          </p:cNvPr>
          <p:cNvSpPr txBox="1"/>
          <p:nvPr/>
        </p:nvSpPr>
        <p:spPr>
          <a:xfrm>
            <a:off x="8916536" y="2173337"/>
            <a:ext cx="2615821" cy="923330"/>
          </a:xfrm>
          <a:prstGeom prst="rect">
            <a:avLst/>
          </a:prstGeom>
          <a:noFill/>
        </p:spPr>
        <p:txBody>
          <a:bodyPr wrap="square" rtlCol="0">
            <a:spAutoFit/>
          </a:bodyPr>
          <a:lstStyle/>
          <a:p>
            <a:r>
              <a:rPr lang="en-GB" sz="5400" b="1" u="sng" dirty="0">
                <a:solidFill>
                  <a:srgbClr val="FFFF00"/>
                </a:solidFill>
              </a:rPr>
              <a:t>t</a:t>
            </a:r>
            <a:r>
              <a:rPr lang="en-GB" sz="5400" dirty="0"/>
              <a:t>omato</a:t>
            </a:r>
          </a:p>
        </p:txBody>
      </p:sp>
      <p:sp>
        <p:nvSpPr>
          <p:cNvPr id="9" name="TextBox 8">
            <a:extLst>
              <a:ext uri="{FF2B5EF4-FFF2-40B4-BE49-F238E27FC236}">
                <a16:creationId xmlns:a16="http://schemas.microsoft.com/office/drawing/2014/main" id="{C7E734D7-F3FA-4277-A6AD-06728C97D055}"/>
              </a:ext>
            </a:extLst>
          </p:cNvPr>
          <p:cNvSpPr txBox="1"/>
          <p:nvPr/>
        </p:nvSpPr>
        <p:spPr>
          <a:xfrm>
            <a:off x="5420611" y="743726"/>
            <a:ext cx="2060460" cy="923330"/>
          </a:xfrm>
          <a:prstGeom prst="rect">
            <a:avLst/>
          </a:prstGeom>
          <a:noFill/>
        </p:spPr>
        <p:txBody>
          <a:bodyPr wrap="square" rtlCol="0">
            <a:spAutoFit/>
          </a:bodyPr>
          <a:lstStyle/>
          <a:p>
            <a:r>
              <a:rPr lang="en-GB" sz="5400" b="1" u="sng" dirty="0">
                <a:solidFill>
                  <a:srgbClr val="FFFF00"/>
                </a:solidFill>
              </a:rPr>
              <a:t>i</a:t>
            </a:r>
            <a:r>
              <a:rPr lang="en-GB" sz="5400" dirty="0"/>
              <a:t>nk</a:t>
            </a:r>
          </a:p>
        </p:txBody>
      </p:sp>
      <mc:AlternateContent xmlns:mc="http://schemas.openxmlformats.org/markup-compatibility/2006" xmlns:p14="http://schemas.microsoft.com/office/powerpoint/2010/main">
        <mc:Choice Requires="p14">
          <p:contentPart p14:bwMode="auto" r:id="rId4">
            <p14:nvContentPartPr>
              <p14:cNvPr id="14" name="Ink 13">
                <a:extLst>
                  <a:ext uri="{FF2B5EF4-FFF2-40B4-BE49-F238E27FC236}">
                    <a16:creationId xmlns:a16="http://schemas.microsoft.com/office/drawing/2014/main" id="{23413487-3075-48FE-9833-268CDAA4FA34}"/>
                  </a:ext>
                </a:extLst>
              </p14:cNvPr>
              <p14:cNvContentPartPr/>
              <p14:nvPr/>
            </p14:nvContentPartPr>
            <p14:xfrm>
              <a:off x="3343363" y="2848900"/>
              <a:ext cx="1123560" cy="158400"/>
            </p14:xfrm>
          </p:contentPart>
        </mc:Choice>
        <mc:Fallback xmlns="">
          <p:pic>
            <p:nvPicPr>
              <p:cNvPr id="14" name="Ink 13">
                <a:extLst>
                  <a:ext uri="{FF2B5EF4-FFF2-40B4-BE49-F238E27FC236}">
                    <a16:creationId xmlns:a16="http://schemas.microsoft.com/office/drawing/2014/main" id="{23413487-3075-48FE-9833-268CDAA4FA34}"/>
                  </a:ext>
                </a:extLst>
              </p:cNvPr>
              <p:cNvPicPr/>
              <p:nvPr/>
            </p:nvPicPr>
            <p:blipFill>
              <a:blip r:embed="rId5"/>
              <a:stretch>
                <a:fillRect/>
              </a:stretch>
            </p:blipFill>
            <p:spPr>
              <a:xfrm>
                <a:off x="3334723" y="2840260"/>
                <a:ext cx="11412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 name="Ink 14">
                <a:extLst>
                  <a:ext uri="{FF2B5EF4-FFF2-40B4-BE49-F238E27FC236}">
                    <a16:creationId xmlns:a16="http://schemas.microsoft.com/office/drawing/2014/main" id="{966E75C0-D348-4B85-BDAF-D24AC1F07A6D}"/>
                  </a:ext>
                </a:extLst>
              </p14:cNvPr>
              <p14:cNvContentPartPr/>
              <p14:nvPr/>
            </p14:nvContentPartPr>
            <p14:xfrm>
              <a:off x="5979643" y="1650820"/>
              <a:ext cx="183240" cy="866160"/>
            </p14:xfrm>
          </p:contentPart>
        </mc:Choice>
        <mc:Fallback xmlns="">
          <p:pic>
            <p:nvPicPr>
              <p:cNvPr id="15" name="Ink 14">
                <a:extLst>
                  <a:ext uri="{FF2B5EF4-FFF2-40B4-BE49-F238E27FC236}">
                    <a16:creationId xmlns:a16="http://schemas.microsoft.com/office/drawing/2014/main" id="{966E75C0-D348-4B85-BDAF-D24AC1F07A6D}"/>
                  </a:ext>
                </a:extLst>
              </p:cNvPr>
              <p:cNvPicPr/>
              <p:nvPr/>
            </p:nvPicPr>
            <p:blipFill>
              <a:blip r:embed="rId7"/>
              <a:stretch>
                <a:fillRect/>
              </a:stretch>
            </p:blipFill>
            <p:spPr>
              <a:xfrm>
                <a:off x="5970643" y="1642180"/>
                <a:ext cx="200880" cy="883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Ink 15">
                <a:extLst>
                  <a:ext uri="{FF2B5EF4-FFF2-40B4-BE49-F238E27FC236}">
                    <a16:creationId xmlns:a16="http://schemas.microsoft.com/office/drawing/2014/main" id="{F713C2B4-493E-4586-803E-D7F764BFA40C}"/>
                  </a:ext>
                </a:extLst>
              </p14:cNvPr>
              <p14:cNvContentPartPr/>
              <p14:nvPr/>
            </p14:nvContentPartPr>
            <p14:xfrm>
              <a:off x="7590283" y="2880580"/>
              <a:ext cx="1199160" cy="212040"/>
            </p14:xfrm>
          </p:contentPart>
        </mc:Choice>
        <mc:Fallback xmlns="">
          <p:pic>
            <p:nvPicPr>
              <p:cNvPr id="16" name="Ink 15">
                <a:extLst>
                  <a:ext uri="{FF2B5EF4-FFF2-40B4-BE49-F238E27FC236}">
                    <a16:creationId xmlns:a16="http://schemas.microsoft.com/office/drawing/2014/main" id="{F713C2B4-493E-4586-803E-D7F764BFA40C}"/>
                  </a:ext>
                </a:extLst>
              </p:cNvPr>
              <p:cNvPicPr/>
              <p:nvPr/>
            </p:nvPicPr>
            <p:blipFill>
              <a:blip r:embed="rId9"/>
              <a:stretch>
                <a:fillRect/>
              </a:stretch>
            </p:blipFill>
            <p:spPr>
              <a:xfrm>
                <a:off x="7581283" y="2871940"/>
                <a:ext cx="1216800" cy="229680"/>
              </a:xfrm>
              <a:prstGeom prst="rect">
                <a:avLst/>
              </a:prstGeom>
            </p:spPr>
          </p:pic>
        </mc:Fallback>
      </mc:AlternateContent>
      <p:sp>
        <p:nvSpPr>
          <p:cNvPr id="17" name="TextBox 16">
            <a:extLst>
              <a:ext uri="{FF2B5EF4-FFF2-40B4-BE49-F238E27FC236}">
                <a16:creationId xmlns:a16="http://schemas.microsoft.com/office/drawing/2014/main" id="{FE68657D-0CCA-47B0-9996-B0B92FACD85A}"/>
              </a:ext>
            </a:extLst>
          </p:cNvPr>
          <p:cNvSpPr txBox="1"/>
          <p:nvPr/>
        </p:nvSpPr>
        <p:spPr>
          <a:xfrm>
            <a:off x="4432663" y="4544614"/>
            <a:ext cx="953688"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9600" dirty="0">
                <a:ln w="0"/>
                <a:effectLst>
                  <a:outerShdw blurRad="38100" dist="19050" dir="2700000" algn="tl" rotWithShape="0">
                    <a:schemeClr val="dk1">
                      <a:alpha val="40000"/>
                    </a:schemeClr>
                  </a:outerShdw>
                </a:effectLst>
                <a:latin typeface="Abadi" panose="020B0604020202020204" pitchFamily="34" charset="0"/>
              </a:rPr>
              <a:t>f</a:t>
            </a:r>
          </a:p>
        </p:txBody>
      </p:sp>
      <p:sp>
        <p:nvSpPr>
          <p:cNvPr id="18" name="TextBox 17">
            <a:extLst>
              <a:ext uri="{FF2B5EF4-FFF2-40B4-BE49-F238E27FC236}">
                <a16:creationId xmlns:a16="http://schemas.microsoft.com/office/drawing/2014/main" id="{2384AAA3-E24A-4A3B-B83E-86D72C822A0F}"/>
              </a:ext>
            </a:extLst>
          </p:cNvPr>
          <p:cNvSpPr txBox="1"/>
          <p:nvPr/>
        </p:nvSpPr>
        <p:spPr>
          <a:xfrm>
            <a:off x="5497153" y="4544614"/>
            <a:ext cx="953688"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9600" dirty="0">
                <a:ln w="0"/>
                <a:effectLst>
                  <a:outerShdw blurRad="38100" dist="19050" dir="2700000" algn="tl" rotWithShape="0">
                    <a:schemeClr val="dk1">
                      <a:alpha val="40000"/>
                    </a:schemeClr>
                  </a:outerShdw>
                </a:effectLst>
                <a:latin typeface="Abadi" panose="020B0604020202020204" pitchFamily="34" charset="0"/>
              </a:rPr>
              <a:t>i</a:t>
            </a:r>
          </a:p>
        </p:txBody>
      </p:sp>
      <p:sp>
        <p:nvSpPr>
          <p:cNvPr id="19" name="TextBox 18">
            <a:extLst>
              <a:ext uri="{FF2B5EF4-FFF2-40B4-BE49-F238E27FC236}">
                <a16:creationId xmlns:a16="http://schemas.microsoft.com/office/drawing/2014/main" id="{F5473F7A-E6C0-44A5-B6C8-82BFCCDBFD7A}"/>
              </a:ext>
            </a:extLst>
          </p:cNvPr>
          <p:cNvSpPr txBox="1"/>
          <p:nvPr/>
        </p:nvSpPr>
        <p:spPr>
          <a:xfrm>
            <a:off x="6531327" y="4544614"/>
            <a:ext cx="953688"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9600" dirty="0">
                <a:ln w="0"/>
                <a:effectLst>
                  <a:outerShdw blurRad="38100" dist="19050" dir="2700000" algn="tl" rotWithShape="0">
                    <a:schemeClr val="dk1">
                      <a:alpha val="40000"/>
                    </a:schemeClr>
                  </a:outerShdw>
                </a:effectLst>
                <a:latin typeface="Abadi" panose="020B0604020202020204" pitchFamily="34" charset="0"/>
              </a:rPr>
              <a:t>t</a:t>
            </a:r>
          </a:p>
        </p:txBody>
      </p:sp>
    </p:spTree>
    <p:extLst>
      <p:ext uri="{BB962C8B-B14F-4D97-AF65-F5344CB8AC3E}">
        <p14:creationId xmlns:p14="http://schemas.microsoft.com/office/powerpoint/2010/main" val="1434514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658</TotalTime>
  <Words>1708</Words>
  <Application>Microsoft Office PowerPoint</Application>
  <PresentationFormat>Widescreen</PresentationFormat>
  <Paragraphs>230</Paragraphs>
  <Slides>42</Slides>
  <Notes>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dc:creator>
  <cp:lastModifiedBy>S.Mounsey [ Wheatley Hill Community Primary School ]</cp:lastModifiedBy>
  <cp:revision>118</cp:revision>
  <dcterms:created xsi:type="dcterms:W3CDTF">2021-01-21T19:14:00Z</dcterms:created>
  <dcterms:modified xsi:type="dcterms:W3CDTF">2021-02-08T09:02:50Z</dcterms:modified>
</cp:coreProperties>
</file>