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8" r:id="rId2"/>
    <p:sldId id="289" r:id="rId3"/>
    <p:sldId id="343" r:id="rId4"/>
    <p:sldId id="256" r:id="rId5"/>
    <p:sldId id="359" r:id="rId6"/>
    <p:sldId id="300" r:id="rId7"/>
    <p:sldId id="301" r:id="rId8"/>
    <p:sldId id="381" r:id="rId9"/>
    <p:sldId id="268" r:id="rId10"/>
    <p:sldId id="389" r:id="rId11"/>
    <p:sldId id="345" r:id="rId12"/>
    <p:sldId id="390" r:id="rId13"/>
    <p:sldId id="350" r:id="rId14"/>
    <p:sldId id="360" r:id="rId15"/>
    <p:sldId id="361" r:id="rId16"/>
    <p:sldId id="362" r:id="rId17"/>
    <p:sldId id="351" r:id="rId18"/>
    <p:sldId id="363" r:id="rId19"/>
    <p:sldId id="270" r:id="rId20"/>
    <p:sldId id="346" r:id="rId21"/>
    <p:sldId id="352" r:id="rId22"/>
    <p:sldId id="353" r:id="rId23"/>
    <p:sldId id="354" r:id="rId24"/>
    <p:sldId id="355" r:id="rId25"/>
    <p:sldId id="356" r:id="rId26"/>
    <p:sldId id="358" r:id="rId27"/>
    <p:sldId id="364" r:id="rId28"/>
    <p:sldId id="365" r:id="rId29"/>
    <p:sldId id="366" r:id="rId30"/>
    <p:sldId id="367" r:id="rId31"/>
    <p:sldId id="368" r:id="rId32"/>
    <p:sldId id="369" r:id="rId33"/>
    <p:sldId id="370" r:id="rId34"/>
    <p:sldId id="371" r:id="rId35"/>
    <p:sldId id="274" r:id="rId36"/>
    <p:sldId id="347" r:id="rId37"/>
    <p:sldId id="372" r:id="rId38"/>
    <p:sldId id="373" r:id="rId39"/>
    <p:sldId id="375" r:id="rId40"/>
    <p:sldId id="376" r:id="rId41"/>
    <p:sldId id="377" r:id="rId42"/>
    <p:sldId id="378" r:id="rId43"/>
    <p:sldId id="379" r:id="rId44"/>
    <p:sldId id="380" r:id="rId45"/>
    <p:sldId id="322" r:id="rId46"/>
    <p:sldId id="348" r:id="rId47"/>
    <p:sldId id="383" r:id="rId48"/>
    <p:sldId id="384" r:id="rId49"/>
    <p:sldId id="385" r:id="rId50"/>
    <p:sldId id="386" r:id="rId51"/>
    <p:sldId id="387" r:id="rId52"/>
    <p:sldId id="382" r:id="rId5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DFF284-E938-4C79-AE45-8DA7268CE9AE}">
          <p14:sldIdLst>
            <p14:sldId id="388"/>
            <p14:sldId id="289"/>
            <p14:sldId id="343"/>
            <p14:sldId id="256"/>
            <p14:sldId id="359"/>
            <p14:sldId id="300"/>
            <p14:sldId id="301"/>
            <p14:sldId id="381"/>
            <p14:sldId id="268"/>
            <p14:sldId id="389"/>
            <p14:sldId id="345"/>
            <p14:sldId id="390"/>
            <p14:sldId id="350"/>
            <p14:sldId id="360"/>
            <p14:sldId id="361"/>
          </p14:sldIdLst>
        </p14:section>
        <p14:section name="Untitled Section" id="{A9C10E01-0C8F-43B2-BA66-AEF789A39BEA}">
          <p14:sldIdLst>
            <p14:sldId id="362"/>
            <p14:sldId id="351"/>
            <p14:sldId id="363"/>
            <p14:sldId id="270"/>
            <p14:sldId id="346"/>
            <p14:sldId id="352"/>
            <p14:sldId id="353"/>
            <p14:sldId id="354"/>
            <p14:sldId id="355"/>
            <p14:sldId id="356"/>
            <p14:sldId id="358"/>
            <p14:sldId id="364"/>
            <p14:sldId id="365"/>
            <p14:sldId id="366"/>
            <p14:sldId id="367"/>
            <p14:sldId id="368"/>
            <p14:sldId id="369"/>
            <p14:sldId id="370"/>
            <p14:sldId id="371"/>
            <p14:sldId id="274"/>
            <p14:sldId id="347"/>
            <p14:sldId id="372"/>
            <p14:sldId id="373"/>
            <p14:sldId id="375"/>
            <p14:sldId id="376"/>
            <p14:sldId id="377"/>
            <p14:sldId id="378"/>
            <p14:sldId id="379"/>
            <p14:sldId id="380"/>
            <p14:sldId id="322"/>
            <p14:sldId id="348"/>
            <p14:sldId id="383"/>
            <p14:sldId id="384"/>
            <p14:sldId id="385"/>
            <p14:sldId id="386"/>
            <p14:sldId id="387"/>
            <p14:sldId id="3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FF33CC"/>
    <a:srgbClr val="FF66CC"/>
    <a:srgbClr val="FF3399"/>
    <a:srgbClr val="CC0099"/>
    <a:srgbClr val="CC00CC"/>
    <a:srgbClr val="FF00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D31171-1340-88EF-CF2C-3E2BD53F4AE1}" v="100" dt="2021-01-29T11:35:30.356"/>
    <p1510:client id="{7BCB8ACA-208B-C23B-DBC7-84EADA8983ED}" v="296" dt="2021-01-29T11:32:30.874"/>
    <p1510:client id="{CAA98931-4358-44CC-9015-BE029BD51A3C}" v="211" dt="2021-01-29T11:24: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varScale="1">
        <p:scale>
          <a:sx n="70" d="100"/>
          <a:sy n="70" d="100"/>
        </p:scale>
        <p:origin x="618" y="54"/>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38.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41.xml" Id="rId42" /><Relationship Type="http://schemas.openxmlformats.org/officeDocument/2006/relationships/slide" Target="slides/slide46.xml" Id="rId47" /><Relationship Type="http://schemas.openxmlformats.org/officeDocument/2006/relationships/slide" Target="slides/slide49.xml" Id="rId50" /><Relationship Type="http://schemas.openxmlformats.org/officeDocument/2006/relationships/presProps" Target="presProps.xml" Id="rId55" /><Relationship Type="http://schemas.openxmlformats.org/officeDocument/2006/relationships/slide" Target="slides/slide6.xml" Id="rId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28.xml" Id="rId29"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slide" Target="slides/slide44.xml" Id="rId45" /><Relationship Type="http://schemas.openxmlformats.org/officeDocument/2006/relationships/slide" Target="slides/slide52.xml" Id="rId53" /><Relationship Type="http://schemas.openxmlformats.org/officeDocument/2006/relationships/tableStyles" Target="tableStyles.xml" Id="rId58" /><Relationship Type="http://schemas.openxmlformats.org/officeDocument/2006/relationships/slide" Target="slides/slide4.xml" Id="rId5" /><Relationship Type="http://schemas.openxmlformats.org/officeDocument/2006/relationships/slide" Target="slides/slide18.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42.xml" Id="rId43" /><Relationship Type="http://schemas.openxmlformats.org/officeDocument/2006/relationships/slide" Target="slides/slide47.xml" Id="rId48" /><Relationship Type="http://schemas.openxmlformats.org/officeDocument/2006/relationships/viewProps" Target="viewProps.xml" Id="rId56" /><Relationship Type="http://schemas.openxmlformats.org/officeDocument/2006/relationships/slide" Target="slides/slide7.xml" Id="rId8" /><Relationship Type="http://schemas.openxmlformats.org/officeDocument/2006/relationships/slide" Target="slides/slide50.xml" Id="rId51"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slide" Target="slides/slide45.xml" Id="rId46" /><Relationship Type="http://schemas.openxmlformats.org/officeDocument/2006/relationships/slide" Target="slides/slide19.xml" Id="rId20" /><Relationship Type="http://schemas.openxmlformats.org/officeDocument/2006/relationships/slide" Target="slides/slide40.xml" Id="rId41" /><Relationship Type="http://schemas.openxmlformats.org/officeDocument/2006/relationships/notesMaster" Target="notesMasters/notesMaster1.xml" Id="rId54"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slide" Target="slides/slide48.xml" Id="rId49" /><Relationship Type="http://schemas.openxmlformats.org/officeDocument/2006/relationships/theme" Target="theme/theme1.xml" Id="rId57" /><Relationship Type="http://schemas.openxmlformats.org/officeDocument/2006/relationships/slide" Target="slides/slide9.xml" Id="rId10" /><Relationship Type="http://schemas.openxmlformats.org/officeDocument/2006/relationships/slide" Target="slides/slide30.xml" Id="rId31" /><Relationship Type="http://schemas.openxmlformats.org/officeDocument/2006/relationships/slide" Target="slides/slide43.xml" Id="rId44" /><Relationship Type="http://schemas.openxmlformats.org/officeDocument/2006/relationships/slide" Target="slides/slide51.xml" Id="rId52" /><Relationship Type="http://schemas.microsoft.com/office/2015/10/relationships/revisionInfo" Target="revisionInfo.xml" Id="rId60"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E0ACCE9-C9DA-4ADD-B129-4FE93EFDA1D7}" type="datetimeFigureOut">
              <a:rPr lang="en-GB" smtClean="0"/>
              <a:t>29/01/2021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206FE94-7B88-4AED-AD7C-C55B1CC9A6CD}" type="slidenum">
              <a:rPr lang="en-GB" smtClean="0"/>
              <a:t>‹#›</a:t>
            </a:fld>
            <a:endParaRPr lang="en-GB"/>
          </a:p>
        </p:txBody>
      </p:sp>
    </p:spTree>
    <p:extLst>
      <p:ext uri="{BB962C8B-B14F-4D97-AF65-F5344CB8AC3E}">
        <p14:creationId xmlns:p14="http://schemas.microsoft.com/office/powerpoint/2010/main" val="1504291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7DBF01-2E21-4778-B3AE-9CE212D2F467}" type="slidenum">
              <a:rPr lang="en-GB" smtClean="0"/>
              <a:t>1</a:t>
            </a:fld>
            <a:endParaRPr lang="en-GB" dirty="0"/>
          </a:p>
        </p:txBody>
      </p:sp>
    </p:spTree>
    <p:extLst>
      <p:ext uri="{BB962C8B-B14F-4D97-AF65-F5344CB8AC3E}">
        <p14:creationId xmlns:p14="http://schemas.microsoft.com/office/powerpoint/2010/main" val="2002248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86F8-713D-4DE2-9DB6-D09567B5E5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F5F5E5-1678-4D1B-A603-972D98163E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321418-98E7-42C0-8E2C-1B5359F9DA59}"/>
              </a:ext>
            </a:extLst>
          </p:cNvPr>
          <p:cNvSpPr>
            <a:spLocks noGrp="1"/>
          </p:cNvSpPr>
          <p:nvPr>
            <p:ph type="dt" sz="half" idx="10"/>
          </p:nvPr>
        </p:nvSpPr>
        <p:spPr/>
        <p:txBody>
          <a:bodyPr/>
          <a:lstStyle/>
          <a:p>
            <a:fld id="{6383E375-2EFF-4C74-B748-AF73AE78D5AE}" type="datetimeFigureOut">
              <a:rPr lang="en-GB" smtClean="0"/>
              <a:t>29/01/2021</a:t>
            </a:fld>
            <a:endParaRPr lang="en-GB"/>
          </a:p>
        </p:txBody>
      </p:sp>
      <p:sp>
        <p:nvSpPr>
          <p:cNvPr id="5" name="Footer Placeholder 4">
            <a:extLst>
              <a:ext uri="{FF2B5EF4-FFF2-40B4-BE49-F238E27FC236}">
                <a16:creationId xmlns:a16="http://schemas.microsoft.com/office/drawing/2014/main" id="{3977EF93-0756-463B-894B-ABAB83EC4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857774-2BC6-4EB5-BF3A-708C36309585}"/>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97133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AF0B-C776-4E3D-9B8C-2E19708984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4AA440-30F8-42DA-8911-A8ECC0DAE8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2DBFF0-4634-49C9-909F-A83E04CC4F08}"/>
              </a:ext>
            </a:extLst>
          </p:cNvPr>
          <p:cNvSpPr>
            <a:spLocks noGrp="1"/>
          </p:cNvSpPr>
          <p:nvPr>
            <p:ph type="dt" sz="half" idx="10"/>
          </p:nvPr>
        </p:nvSpPr>
        <p:spPr/>
        <p:txBody>
          <a:bodyPr/>
          <a:lstStyle/>
          <a:p>
            <a:fld id="{6383E375-2EFF-4C74-B748-AF73AE78D5AE}" type="datetimeFigureOut">
              <a:rPr lang="en-GB" smtClean="0"/>
              <a:t>29/01/2021</a:t>
            </a:fld>
            <a:endParaRPr lang="en-GB"/>
          </a:p>
        </p:txBody>
      </p:sp>
      <p:sp>
        <p:nvSpPr>
          <p:cNvPr id="5" name="Footer Placeholder 4">
            <a:extLst>
              <a:ext uri="{FF2B5EF4-FFF2-40B4-BE49-F238E27FC236}">
                <a16:creationId xmlns:a16="http://schemas.microsoft.com/office/drawing/2014/main" id="{FB4E1E01-6CD0-4941-BABA-D649B55771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59CB2A-5100-4292-88AA-E6DB28B44B70}"/>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423738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6DDE92-F301-49CB-8781-FF593E5D44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0CDA00-6CF0-4BBD-BA07-B9A74C812F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288FFA-148D-42FD-BD59-80F7D5FEC84C}"/>
              </a:ext>
            </a:extLst>
          </p:cNvPr>
          <p:cNvSpPr>
            <a:spLocks noGrp="1"/>
          </p:cNvSpPr>
          <p:nvPr>
            <p:ph type="dt" sz="half" idx="10"/>
          </p:nvPr>
        </p:nvSpPr>
        <p:spPr/>
        <p:txBody>
          <a:bodyPr/>
          <a:lstStyle/>
          <a:p>
            <a:fld id="{6383E375-2EFF-4C74-B748-AF73AE78D5AE}" type="datetimeFigureOut">
              <a:rPr lang="en-GB" smtClean="0"/>
              <a:t>29/01/2021</a:t>
            </a:fld>
            <a:endParaRPr lang="en-GB"/>
          </a:p>
        </p:txBody>
      </p:sp>
      <p:sp>
        <p:nvSpPr>
          <p:cNvPr id="5" name="Footer Placeholder 4">
            <a:extLst>
              <a:ext uri="{FF2B5EF4-FFF2-40B4-BE49-F238E27FC236}">
                <a16:creationId xmlns:a16="http://schemas.microsoft.com/office/drawing/2014/main" id="{5798CA7C-A815-4007-A484-9CD309990A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464177-5F47-4FD2-8A0E-DEBD85DDEE6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84124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0D26-B739-44FF-807B-5D4158F31D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93F1C2-07C8-4332-B8CF-DE36A971F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79B1AE-8C40-4D90-A4D9-DB547A940ADB}"/>
              </a:ext>
            </a:extLst>
          </p:cNvPr>
          <p:cNvSpPr>
            <a:spLocks noGrp="1"/>
          </p:cNvSpPr>
          <p:nvPr>
            <p:ph type="dt" sz="half" idx="10"/>
          </p:nvPr>
        </p:nvSpPr>
        <p:spPr/>
        <p:txBody>
          <a:bodyPr/>
          <a:lstStyle/>
          <a:p>
            <a:fld id="{6383E375-2EFF-4C74-B748-AF73AE78D5AE}" type="datetimeFigureOut">
              <a:rPr lang="en-GB" smtClean="0"/>
              <a:t>29/01/2021</a:t>
            </a:fld>
            <a:endParaRPr lang="en-GB"/>
          </a:p>
        </p:txBody>
      </p:sp>
      <p:sp>
        <p:nvSpPr>
          <p:cNvPr id="5" name="Footer Placeholder 4">
            <a:extLst>
              <a:ext uri="{FF2B5EF4-FFF2-40B4-BE49-F238E27FC236}">
                <a16:creationId xmlns:a16="http://schemas.microsoft.com/office/drawing/2014/main" id="{20E29CFB-6586-4618-8D9F-6C6991D3DF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7A4640-2EC0-4A98-B860-FB626B9C3E4D}"/>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351087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B222-8E55-4D15-8256-7A57711B1A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E0584F-7CE6-4358-B1E9-10C423A7A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BC575-6A7C-4AD1-8B88-D4846AD88CB4}"/>
              </a:ext>
            </a:extLst>
          </p:cNvPr>
          <p:cNvSpPr>
            <a:spLocks noGrp="1"/>
          </p:cNvSpPr>
          <p:nvPr>
            <p:ph type="dt" sz="half" idx="10"/>
          </p:nvPr>
        </p:nvSpPr>
        <p:spPr/>
        <p:txBody>
          <a:bodyPr/>
          <a:lstStyle/>
          <a:p>
            <a:fld id="{6383E375-2EFF-4C74-B748-AF73AE78D5AE}" type="datetimeFigureOut">
              <a:rPr lang="en-GB" smtClean="0"/>
              <a:t>29/01/2021</a:t>
            </a:fld>
            <a:endParaRPr lang="en-GB"/>
          </a:p>
        </p:txBody>
      </p:sp>
      <p:sp>
        <p:nvSpPr>
          <p:cNvPr id="5" name="Footer Placeholder 4">
            <a:extLst>
              <a:ext uri="{FF2B5EF4-FFF2-40B4-BE49-F238E27FC236}">
                <a16:creationId xmlns:a16="http://schemas.microsoft.com/office/drawing/2014/main" id="{F3241A9D-2DC1-4C89-B93A-F386A1A3B2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0E061D-ED6C-44EA-A7CD-E50E941C0DD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82116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3DDF-E884-4955-84D1-BDBE219EEB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2D30FD-79A4-442C-85E2-B299D6EF35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085033-841F-4926-85C3-21A0394948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55CE7E-5C88-45A7-B8B4-77F135A63851}"/>
              </a:ext>
            </a:extLst>
          </p:cNvPr>
          <p:cNvSpPr>
            <a:spLocks noGrp="1"/>
          </p:cNvSpPr>
          <p:nvPr>
            <p:ph type="dt" sz="half" idx="10"/>
          </p:nvPr>
        </p:nvSpPr>
        <p:spPr/>
        <p:txBody>
          <a:bodyPr/>
          <a:lstStyle/>
          <a:p>
            <a:fld id="{6383E375-2EFF-4C74-B748-AF73AE78D5AE}" type="datetimeFigureOut">
              <a:rPr lang="en-GB" smtClean="0"/>
              <a:t>29/01/2021</a:t>
            </a:fld>
            <a:endParaRPr lang="en-GB"/>
          </a:p>
        </p:txBody>
      </p:sp>
      <p:sp>
        <p:nvSpPr>
          <p:cNvPr id="6" name="Footer Placeholder 5">
            <a:extLst>
              <a:ext uri="{FF2B5EF4-FFF2-40B4-BE49-F238E27FC236}">
                <a16:creationId xmlns:a16="http://schemas.microsoft.com/office/drawing/2014/main" id="{3E564008-271C-47C8-A40A-4C2F9BEAE3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14C3F0-4D6D-4946-9965-F492022D6A26}"/>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12154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1AD9-F475-4390-92B5-0CDC3DB71A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535C32-0C06-4F1A-BCD5-E951D01B3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34522F-46B3-493D-B999-6A4EFF28D7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045698-A701-4F4D-9B09-9598A49CA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144B80-09C7-4043-9A9F-92C96FCF0A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0317DE-90F3-4F2B-8B9D-97FABEA6D9E0}"/>
              </a:ext>
            </a:extLst>
          </p:cNvPr>
          <p:cNvSpPr>
            <a:spLocks noGrp="1"/>
          </p:cNvSpPr>
          <p:nvPr>
            <p:ph type="dt" sz="half" idx="10"/>
          </p:nvPr>
        </p:nvSpPr>
        <p:spPr/>
        <p:txBody>
          <a:bodyPr/>
          <a:lstStyle/>
          <a:p>
            <a:fld id="{6383E375-2EFF-4C74-B748-AF73AE78D5AE}" type="datetimeFigureOut">
              <a:rPr lang="en-GB" smtClean="0"/>
              <a:t>29/01/2021</a:t>
            </a:fld>
            <a:endParaRPr lang="en-GB"/>
          </a:p>
        </p:txBody>
      </p:sp>
      <p:sp>
        <p:nvSpPr>
          <p:cNvPr id="8" name="Footer Placeholder 7">
            <a:extLst>
              <a:ext uri="{FF2B5EF4-FFF2-40B4-BE49-F238E27FC236}">
                <a16:creationId xmlns:a16="http://schemas.microsoft.com/office/drawing/2014/main" id="{D8AE60A4-55EC-4320-99AD-DAF61C4B8D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D860FAE-4BF2-491D-8DF9-E59C5664A398}"/>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597428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B335-1C55-4C5D-A4FC-5A53E8B8DA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E26138-6D09-4131-B64B-41DAF639B637}"/>
              </a:ext>
            </a:extLst>
          </p:cNvPr>
          <p:cNvSpPr>
            <a:spLocks noGrp="1"/>
          </p:cNvSpPr>
          <p:nvPr>
            <p:ph type="dt" sz="half" idx="10"/>
          </p:nvPr>
        </p:nvSpPr>
        <p:spPr/>
        <p:txBody>
          <a:bodyPr/>
          <a:lstStyle/>
          <a:p>
            <a:fld id="{6383E375-2EFF-4C74-B748-AF73AE78D5AE}" type="datetimeFigureOut">
              <a:rPr lang="en-GB" smtClean="0"/>
              <a:t>29/01/2021</a:t>
            </a:fld>
            <a:endParaRPr lang="en-GB"/>
          </a:p>
        </p:txBody>
      </p:sp>
      <p:sp>
        <p:nvSpPr>
          <p:cNvPr id="4" name="Footer Placeholder 3">
            <a:extLst>
              <a:ext uri="{FF2B5EF4-FFF2-40B4-BE49-F238E27FC236}">
                <a16:creationId xmlns:a16="http://schemas.microsoft.com/office/drawing/2014/main" id="{845BB4BE-7539-4FAD-9C71-D143063E15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959F3B-2446-4A90-86CB-720064A625F6}"/>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80688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0C8AED-B9B5-4C1B-B57A-8F6343A479AB}"/>
              </a:ext>
            </a:extLst>
          </p:cNvPr>
          <p:cNvSpPr>
            <a:spLocks noGrp="1"/>
          </p:cNvSpPr>
          <p:nvPr>
            <p:ph type="dt" sz="half" idx="10"/>
          </p:nvPr>
        </p:nvSpPr>
        <p:spPr/>
        <p:txBody>
          <a:bodyPr/>
          <a:lstStyle/>
          <a:p>
            <a:fld id="{6383E375-2EFF-4C74-B748-AF73AE78D5AE}" type="datetimeFigureOut">
              <a:rPr lang="en-GB" smtClean="0"/>
              <a:t>29/01/2021</a:t>
            </a:fld>
            <a:endParaRPr lang="en-GB"/>
          </a:p>
        </p:txBody>
      </p:sp>
      <p:sp>
        <p:nvSpPr>
          <p:cNvPr id="3" name="Footer Placeholder 2">
            <a:extLst>
              <a:ext uri="{FF2B5EF4-FFF2-40B4-BE49-F238E27FC236}">
                <a16:creationId xmlns:a16="http://schemas.microsoft.com/office/drawing/2014/main" id="{D1554082-9369-4554-A499-64542F154A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7A2E1F-A602-46F4-A642-F2410CACF2B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361729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DCFE-C4AC-4935-83BB-0E7F67412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07D270-CD47-434F-BEC8-22A45B50B4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C830A5-8E70-4D7A-9C17-B312F12BD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EF6E6-89ED-4100-B8E7-1804747D538E}"/>
              </a:ext>
            </a:extLst>
          </p:cNvPr>
          <p:cNvSpPr>
            <a:spLocks noGrp="1"/>
          </p:cNvSpPr>
          <p:nvPr>
            <p:ph type="dt" sz="half" idx="10"/>
          </p:nvPr>
        </p:nvSpPr>
        <p:spPr/>
        <p:txBody>
          <a:bodyPr/>
          <a:lstStyle/>
          <a:p>
            <a:fld id="{6383E375-2EFF-4C74-B748-AF73AE78D5AE}" type="datetimeFigureOut">
              <a:rPr lang="en-GB" smtClean="0"/>
              <a:t>29/01/2021</a:t>
            </a:fld>
            <a:endParaRPr lang="en-GB"/>
          </a:p>
        </p:txBody>
      </p:sp>
      <p:sp>
        <p:nvSpPr>
          <p:cNvPr id="6" name="Footer Placeholder 5">
            <a:extLst>
              <a:ext uri="{FF2B5EF4-FFF2-40B4-BE49-F238E27FC236}">
                <a16:creationId xmlns:a16="http://schemas.microsoft.com/office/drawing/2014/main" id="{FB8E6254-B6AD-4E03-817D-DD1B2DCFCF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84967C-D602-48AC-BAF9-4115196E8108}"/>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04838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86D2-25FB-4E9B-AB8A-A144FAE89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ED8B33-F4A9-454A-BE16-A03D57030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9035D5-F917-48DD-9F53-0CECD98F8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74322-1661-4706-B6FB-5E2BCBDB5CA1}"/>
              </a:ext>
            </a:extLst>
          </p:cNvPr>
          <p:cNvSpPr>
            <a:spLocks noGrp="1"/>
          </p:cNvSpPr>
          <p:nvPr>
            <p:ph type="dt" sz="half" idx="10"/>
          </p:nvPr>
        </p:nvSpPr>
        <p:spPr/>
        <p:txBody>
          <a:bodyPr/>
          <a:lstStyle/>
          <a:p>
            <a:fld id="{6383E375-2EFF-4C74-B748-AF73AE78D5AE}" type="datetimeFigureOut">
              <a:rPr lang="en-GB" smtClean="0"/>
              <a:t>29/01/2021</a:t>
            </a:fld>
            <a:endParaRPr lang="en-GB"/>
          </a:p>
        </p:txBody>
      </p:sp>
      <p:sp>
        <p:nvSpPr>
          <p:cNvPr id="6" name="Footer Placeholder 5">
            <a:extLst>
              <a:ext uri="{FF2B5EF4-FFF2-40B4-BE49-F238E27FC236}">
                <a16:creationId xmlns:a16="http://schemas.microsoft.com/office/drawing/2014/main" id="{BFCB4626-4BC1-46AD-A247-066BA99AF7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7986F8-DDE6-41FE-B5AD-08E94489513B}"/>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161959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8F1C8A-9E83-4B2D-BCF2-EEED1E220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9F8023-3404-43A1-9A44-0B1350F13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22F37F-4477-40DB-901C-AB990776E9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3E375-2EFF-4C74-B748-AF73AE78D5AE}" type="datetimeFigureOut">
              <a:rPr lang="en-GB" smtClean="0"/>
              <a:t>29/01/2021</a:t>
            </a:fld>
            <a:endParaRPr lang="en-GB"/>
          </a:p>
        </p:txBody>
      </p:sp>
      <p:sp>
        <p:nvSpPr>
          <p:cNvPr id="5" name="Footer Placeholder 4">
            <a:extLst>
              <a:ext uri="{FF2B5EF4-FFF2-40B4-BE49-F238E27FC236}">
                <a16:creationId xmlns:a16="http://schemas.microsoft.com/office/drawing/2014/main" id="{919D2A0B-16BC-4169-A06A-49FAEDFBC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36CD214-2699-471B-8481-C994957B7C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4388F-67C1-4CD6-8B28-F88125DD70A1}" type="slidenum">
              <a:rPr lang="en-GB" smtClean="0"/>
              <a:t>‹#›</a:t>
            </a:fld>
            <a:endParaRPr lang="en-GB"/>
          </a:p>
        </p:txBody>
      </p:sp>
    </p:spTree>
    <p:extLst>
      <p:ext uri="{BB962C8B-B14F-4D97-AF65-F5344CB8AC3E}">
        <p14:creationId xmlns:p14="http://schemas.microsoft.com/office/powerpoint/2010/main" val="1628776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teachers.thenational.academy/lessons/to-explore-expanded-noun-phrases-6hh36c?from_query=expanded"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classroom.thenational.academy/lessons/to-recognise-and-describe-repeating-patterns-6hjk4c?step=1&amp;activity=vide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1101212" cy="461665"/>
          </a:xfrm>
          <a:prstGeom prst="rect">
            <a:avLst/>
          </a:prstGeom>
          <a:noFill/>
        </p:spPr>
        <p:txBody>
          <a:bodyPr wrap="square" rtlCol="0">
            <a:spAutoFit/>
          </a:bodyPr>
          <a:lstStyle/>
          <a:p>
            <a:r>
              <a:rPr lang="en-GB" sz="2400" dirty="0"/>
              <a:t>Pack: A</a:t>
            </a:r>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Subject: English</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15971" t="15979" r="15639" b="15451"/>
          <a:stretch/>
        </p:blipFill>
        <p:spPr>
          <a:xfrm>
            <a:off x="3744685" y="1092200"/>
            <a:ext cx="4667268" cy="4679550"/>
          </a:xfrm>
          <a:prstGeom prst="rect">
            <a:avLst/>
          </a:prstGeom>
        </p:spPr>
      </p:pic>
    </p:spTree>
    <p:extLst>
      <p:ext uri="{BB962C8B-B14F-4D97-AF65-F5344CB8AC3E}">
        <p14:creationId xmlns:p14="http://schemas.microsoft.com/office/powerpoint/2010/main" val="725575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Pre-recorded Teaching</a:t>
            </a:r>
          </a:p>
        </p:txBody>
      </p:sp>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8" name="TextBox 7"/>
          <p:cNvSpPr txBox="1"/>
          <p:nvPr/>
        </p:nvSpPr>
        <p:spPr>
          <a:xfrm>
            <a:off x="1123950" y="1201783"/>
            <a:ext cx="9953353" cy="1938992"/>
          </a:xfrm>
          <a:prstGeom prst="rect">
            <a:avLst/>
          </a:prstGeom>
          <a:noFill/>
        </p:spPr>
        <p:txBody>
          <a:bodyPr wrap="square" rtlCol="0">
            <a:spAutoFit/>
          </a:bodyPr>
          <a:lstStyle/>
          <a:p>
            <a:r>
              <a:rPr lang="en-US" sz="2400" dirty="0">
                <a:solidFill>
                  <a:sysClr val="windowText" lastClr="000000"/>
                </a:solidFill>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a:solidFill>
                <a:sysClr val="windowText" lastClr="000000"/>
              </a:solidFill>
            </a:endParaRPr>
          </a:p>
        </p:txBody>
      </p:sp>
      <p:sp>
        <p:nvSpPr>
          <p:cNvPr id="9" name="Rectangle 8">
            <a:hlinkClick r:id="rId3"/>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t>Play Video</a:t>
            </a:r>
            <a:endParaRPr lang="en-GB" dirty="0"/>
          </a:p>
        </p:txBody>
      </p:sp>
      <p:sp>
        <p:nvSpPr>
          <p:cNvPr id="10" name="TextBox 9"/>
          <p:cNvSpPr txBox="1"/>
          <p:nvPr/>
        </p:nvSpPr>
        <p:spPr>
          <a:xfrm>
            <a:off x="404526" y="5720733"/>
            <a:ext cx="11208775" cy="923330"/>
          </a:xfrm>
          <a:prstGeom prst="rect">
            <a:avLst/>
          </a:prstGeom>
          <a:solidFill>
            <a:schemeClr val="bg1"/>
          </a:solidFill>
        </p:spPr>
        <p:txBody>
          <a:bodyPr wrap="square" rtlCol="0">
            <a:spAutoFit/>
          </a:bodyPr>
          <a:lstStyle/>
          <a:p>
            <a:r>
              <a:rPr lang="en-GB" dirty="0"/>
              <a:t>You can also copy and paste this link if you would prefer: </a:t>
            </a:r>
            <a:r>
              <a:rPr lang="en-GB" dirty="0">
                <a:hlinkClick r:id="rId3"/>
              </a:rPr>
              <a:t>https://teachers.thenational.academy/lessons/to-explore-expanded-noun-phrases-6hh36c?from_query=expanded</a:t>
            </a:r>
            <a:r>
              <a:rPr lang="en-GB" dirty="0"/>
              <a:t> </a:t>
            </a:r>
          </a:p>
          <a:p>
            <a:endParaRPr lang="en-GB" dirty="0">
              <a:hlinkClick r:id="rId4"/>
            </a:endParaRPr>
          </a:p>
        </p:txBody>
      </p:sp>
    </p:spTree>
    <p:extLst>
      <p:ext uri="{BB962C8B-B14F-4D97-AF65-F5344CB8AC3E}">
        <p14:creationId xmlns:p14="http://schemas.microsoft.com/office/powerpoint/2010/main" val="2354483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59A686-26E2-40E6-A962-30D462E7E297}"/>
              </a:ext>
            </a:extLst>
          </p:cNvPr>
          <p:cNvSpPr txBox="1"/>
          <p:nvPr/>
        </p:nvSpPr>
        <p:spPr>
          <a:xfrm>
            <a:off x="304350" y="385908"/>
            <a:ext cx="10429593" cy="954107"/>
          </a:xfrm>
          <a:prstGeom prst="rect">
            <a:avLst/>
          </a:prstGeom>
          <a:noFill/>
        </p:spPr>
        <p:txBody>
          <a:bodyPr wrap="square" rtlCol="0">
            <a:spAutoFit/>
          </a:bodyPr>
          <a:lstStyle/>
          <a:p>
            <a:r>
              <a:rPr lang="en-GB" sz="2800" u="sng" dirty="0"/>
              <a:t>Tuesday 2</a:t>
            </a:r>
            <a:r>
              <a:rPr lang="en-GB" sz="2800" u="sng" baseline="30000" dirty="0"/>
              <a:t>nd</a:t>
            </a:r>
            <a:r>
              <a:rPr lang="en-GB" sz="2800" u="sng" dirty="0"/>
              <a:t>  February 2021</a:t>
            </a:r>
          </a:p>
          <a:p>
            <a:r>
              <a:rPr lang="en-GB" sz="2800" u="sng" dirty="0"/>
              <a:t>L.O To be able to spell words from the Y3/4 word list  </a:t>
            </a:r>
          </a:p>
        </p:txBody>
      </p:sp>
      <p:pic>
        <p:nvPicPr>
          <p:cNvPr id="3" name="Picture 2"/>
          <p:cNvPicPr>
            <a:picLocks noChangeAspect="1"/>
          </p:cNvPicPr>
          <p:nvPr/>
        </p:nvPicPr>
        <p:blipFill>
          <a:blip r:embed="rId2"/>
          <a:stretch>
            <a:fillRect/>
          </a:stretch>
        </p:blipFill>
        <p:spPr>
          <a:xfrm>
            <a:off x="4051469" y="1931806"/>
            <a:ext cx="7171158" cy="3123520"/>
          </a:xfrm>
          <a:prstGeom prst="rect">
            <a:avLst/>
          </a:prstGeom>
        </p:spPr>
      </p:pic>
      <p:pic>
        <p:nvPicPr>
          <p:cNvPr id="6" name="Picture 5"/>
          <p:cNvPicPr>
            <a:picLocks noChangeAspect="1"/>
          </p:cNvPicPr>
          <p:nvPr/>
        </p:nvPicPr>
        <p:blipFill rotWithShape="1">
          <a:blip r:embed="rId3"/>
          <a:srcRect l="2769" t="24337" r="72822" b="3414"/>
          <a:stretch/>
        </p:blipFill>
        <p:spPr>
          <a:xfrm>
            <a:off x="888274" y="1769269"/>
            <a:ext cx="2194559" cy="3448593"/>
          </a:xfrm>
          <a:prstGeom prst="rect">
            <a:avLst/>
          </a:prstGeom>
        </p:spPr>
      </p:pic>
    </p:spTree>
    <p:extLst>
      <p:ext uri="{BB962C8B-B14F-4D97-AF65-F5344CB8AC3E}">
        <p14:creationId xmlns:p14="http://schemas.microsoft.com/office/powerpoint/2010/main" val="3564102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14402-BA62-479C-8887-AC5D8C5B2529}"/>
              </a:ext>
            </a:extLst>
          </p:cNvPr>
          <p:cNvSpPr>
            <a:spLocks noGrp="1"/>
          </p:cNvSpPr>
          <p:nvPr>
            <p:ph type="title"/>
          </p:nvPr>
        </p:nvSpPr>
        <p:spPr/>
        <p:txBody>
          <a:bodyPr/>
          <a:lstStyle/>
          <a:p>
            <a:r>
              <a:rPr lang="en-GB" dirty="0">
                <a:cs typeface="Calibri Light"/>
              </a:rPr>
              <a:t>What is an expanded noun phrase?</a:t>
            </a:r>
            <a:endParaRPr lang="en-GB" dirty="0"/>
          </a:p>
        </p:txBody>
      </p:sp>
      <p:sp>
        <p:nvSpPr>
          <p:cNvPr id="3" name="Content Placeholder 2">
            <a:extLst>
              <a:ext uri="{FF2B5EF4-FFF2-40B4-BE49-F238E27FC236}">
                <a16:creationId xmlns:a16="http://schemas.microsoft.com/office/drawing/2014/main" id="{2872DE3E-E626-4CD4-9490-5E7C4EF47284}"/>
              </a:ext>
            </a:extLst>
          </p:cNvPr>
          <p:cNvSpPr>
            <a:spLocks noGrp="1"/>
          </p:cNvSpPr>
          <p:nvPr>
            <p:ph idx="1"/>
          </p:nvPr>
        </p:nvSpPr>
        <p:spPr/>
        <p:txBody>
          <a:bodyPr vert="horz" lIns="91440" tIns="45720" rIns="91440" bIns="45720" rtlCol="0" anchor="t">
            <a:normAutofit fontScale="85000" lnSpcReduction="10000"/>
          </a:bodyPr>
          <a:lstStyle/>
          <a:p>
            <a:pPr marL="0" indent="0">
              <a:buNone/>
            </a:pPr>
            <a:r>
              <a:rPr lang="en-GB" dirty="0">
                <a:cs typeface="Calibri" panose="020F0502020204030204"/>
              </a:rPr>
              <a:t>An expanded noun phrase tells you more about the noun using two adjectives. </a:t>
            </a:r>
            <a:endParaRPr lang="en-US" dirty="0"/>
          </a:p>
          <a:p>
            <a:pPr marL="0" indent="0">
              <a:buNone/>
            </a:pPr>
            <a:endParaRPr lang="en-GB" dirty="0">
              <a:cs typeface="Calibri" panose="020F0502020204030204"/>
            </a:endParaRPr>
          </a:p>
          <a:p>
            <a:pPr marL="0" indent="0">
              <a:buNone/>
            </a:pPr>
            <a:r>
              <a:rPr lang="en-GB" dirty="0">
                <a:cs typeface="Calibri" panose="020F0502020204030204"/>
              </a:rPr>
              <a:t>Example</a:t>
            </a:r>
          </a:p>
          <a:p>
            <a:pPr marL="0" indent="0">
              <a:buNone/>
            </a:pPr>
            <a:r>
              <a:rPr lang="en-GB" dirty="0">
                <a:cs typeface="Calibri" panose="020F0502020204030204"/>
              </a:rPr>
              <a:t>Noun – boy </a:t>
            </a:r>
          </a:p>
          <a:p>
            <a:pPr marL="0" indent="0">
              <a:buNone/>
            </a:pPr>
            <a:r>
              <a:rPr lang="en-GB" dirty="0">
                <a:cs typeface="Calibri" panose="020F0502020204030204"/>
              </a:rPr>
              <a:t>Adjectives – tall, pale </a:t>
            </a:r>
          </a:p>
          <a:p>
            <a:pPr marL="0" indent="0">
              <a:buNone/>
            </a:pPr>
            <a:endParaRPr lang="en-GB" dirty="0">
              <a:cs typeface="Calibri" panose="020F0502020204030204"/>
            </a:endParaRPr>
          </a:p>
          <a:p>
            <a:pPr marL="0" indent="0">
              <a:buNone/>
            </a:pPr>
            <a:r>
              <a:rPr lang="en-GB" dirty="0">
                <a:cs typeface="Calibri" panose="020F0502020204030204"/>
              </a:rPr>
              <a:t>Expanded noun phrase </a:t>
            </a:r>
          </a:p>
          <a:p>
            <a:pPr marL="0" indent="0">
              <a:buNone/>
            </a:pPr>
            <a:r>
              <a:rPr lang="en-GB" dirty="0">
                <a:cs typeface="Calibri" panose="020F0502020204030204"/>
              </a:rPr>
              <a:t> </a:t>
            </a:r>
            <a:r>
              <a:rPr lang="en-GB" sz="4000" dirty="0">
                <a:cs typeface="Calibri" panose="020F0502020204030204"/>
              </a:rPr>
              <a:t>The </a:t>
            </a:r>
            <a:r>
              <a:rPr lang="en-GB" sz="4000" u="sng" dirty="0">
                <a:cs typeface="Calibri" panose="020F0502020204030204"/>
              </a:rPr>
              <a:t>tall</a:t>
            </a:r>
            <a:r>
              <a:rPr lang="en-GB" sz="4000" dirty="0">
                <a:cs typeface="Calibri" panose="020F0502020204030204"/>
              </a:rPr>
              <a:t>, </a:t>
            </a:r>
            <a:r>
              <a:rPr lang="en-GB" sz="4000" u="sng" dirty="0">
                <a:cs typeface="Calibri" panose="020F0502020204030204"/>
              </a:rPr>
              <a:t>pale</a:t>
            </a:r>
            <a:r>
              <a:rPr lang="en-GB" sz="4000" dirty="0">
                <a:cs typeface="Calibri" panose="020F0502020204030204"/>
              </a:rPr>
              <a:t> </a:t>
            </a:r>
            <a:r>
              <a:rPr lang="en-GB" sz="4000" u="sng" dirty="0">
                <a:cs typeface="Calibri" panose="020F0502020204030204"/>
              </a:rPr>
              <a:t>boy</a:t>
            </a:r>
            <a:r>
              <a:rPr lang="en-GB" sz="4000" dirty="0">
                <a:cs typeface="Calibri" panose="020F0502020204030204"/>
              </a:rPr>
              <a:t>.</a:t>
            </a:r>
          </a:p>
          <a:p>
            <a:pPr marL="0" indent="0">
              <a:buNone/>
            </a:pPr>
            <a:endParaRPr lang="en-GB" dirty="0">
              <a:cs typeface="Calibri" panose="020F0502020204030204"/>
            </a:endParaRPr>
          </a:p>
          <a:p>
            <a:pPr marL="0" indent="0">
              <a:buNone/>
            </a:pPr>
            <a:r>
              <a:rPr lang="en-GB" dirty="0">
                <a:ea typeface="+mn-lt"/>
                <a:cs typeface="+mn-lt"/>
              </a:rPr>
              <a:t>Adjective   Adjective</a:t>
            </a:r>
            <a:r>
              <a:rPr lang="en-GB" dirty="0">
                <a:cs typeface="Calibri" panose="020F0502020204030204"/>
              </a:rPr>
              <a:t>   noun </a:t>
            </a:r>
            <a:endParaRPr lang="en-GB" dirty="0"/>
          </a:p>
        </p:txBody>
      </p:sp>
      <p:cxnSp>
        <p:nvCxnSpPr>
          <p:cNvPr id="4" name="Straight Arrow Connector 3">
            <a:extLst>
              <a:ext uri="{FF2B5EF4-FFF2-40B4-BE49-F238E27FC236}">
                <a16:creationId xmlns:a16="http://schemas.microsoft.com/office/drawing/2014/main" id="{A0C7B9AA-E0AA-4DD6-AC93-671E020E0F2E}"/>
              </a:ext>
            </a:extLst>
          </p:cNvPr>
          <p:cNvCxnSpPr/>
          <p:nvPr/>
        </p:nvCxnSpPr>
        <p:spPr>
          <a:xfrm flipV="1">
            <a:off x="1555630" y="5194539"/>
            <a:ext cx="382438" cy="537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F9EB9045-8E07-45B6-8D44-7D4546D16F2D}"/>
              </a:ext>
            </a:extLst>
          </p:cNvPr>
          <p:cNvCxnSpPr>
            <a:cxnSpLocks/>
          </p:cNvCxnSpPr>
          <p:nvPr/>
        </p:nvCxnSpPr>
        <p:spPr>
          <a:xfrm flipV="1">
            <a:off x="2662686" y="5208916"/>
            <a:ext cx="138024" cy="4658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4A85DBC8-D659-4A7A-B472-81D6D5544542}"/>
              </a:ext>
            </a:extLst>
          </p:cNvPr>
          <p:cNvCxnSpPr>
            <a:cxnSpLocks/>
          </p:cNvCxnSpPr>
          <p:nvPr/>
        </p:nvCxnSpPr>
        <p:spPr>
          <a:xfrm flipH="1" flipV="1">
            <a:off x="3749616" y="5165785"/>
            <a:ext cx="221410" cy="5089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2FCBFF13-576E-4C89-986C-B9CB70A96E4E}"/>
              </a:ext>
            </a:extLst>
          </p:cNvPr>
          <p:cNvPicPr>
            <a:picLocks noChangeAspect="1"/>
          </p:cNvPicPr>
          <p:nvPr/>
        </p:nvPicPr>
        <p:blipFill>
          <a:blip r:embed="rId2"/>
          <a:stretch>
            <a:fillRect/>
          </a:stretch>
        </p:blipFill>
        <p:spPr>
          <a:xfrm>
            <a:off x="7176381" y="2269901"/>
            <a:ext cx="3293680" cy="4152900"/>
          </a:xfrm>
          <a:prstGeom prst="rect">
            <a:avLst/>
          </a:prstGeom>
        </p:spPr>
      </p:pic>
      <p:sp>
        <p:nvSpPr>
          <p:cNvPr id="7" name="Thought Bubble: Cloud 6">
            <a:extLst>
              <a:ext uri="{FF2B5EF4-FFF2-40B4-BE49-F238E27FC236}">
                <a16:creationId xmlns:a16="http://schemas.microsoft.com/office/drawing/2014/main" id="{7CE4E2B7-089C-412F-9F5F-17492430FB93}"/>
              </a:ext>
            </a:extLst>
          </p:cNvPr>
          <p:cNvSpPr/>
          <p:nvPr/>
        </p:nvSpPr>
        <p:spPr>
          <a:xfrm>
            <a:off x="4186687" y="2907017"/>
            <a:ext cx="2904225" cy="2127847"/>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394BF277-B1DE-4A5D-856E-E4B8DC744229}"/>
              </a:ext>
            </a:extLst>
          </p:cNvPr>
          <p:cNvSpPr txBox="1"/>
          <p:nvPr/>
        </p:nvSpPr>
        <p:spPr>
          <a:xfrm>
            <a:off x="4450331" y="3458294"/>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Always remember the two adjectives must be separated by a comma </a:t>
            </a:r>
            <a:endParaRPr lang="en-GB" dirty="0">
              <a:cs typeface="Calibri"/>
            </a:endParaRPr>
          </a:p>
        </p:txBody>
      </p:sp>
      <p:cxnSp>
        <p:nvCxnSpPr>
          <p:cNvPr id="10" name="Straight Arrow Connector 9">
            <a:extLst>
              <a:ext uri="{FF2B5EF4-FFF2-40B4-BE49-F238E27FC236}">
                <a16:creationId xmlns:a16="http://schemas.microsoft.com/office/drawing/2014/main" id="{D45D768E-2944-4449-B4E8-271FD2F4BC91}"/>
              </a:ext>
            </a:extLst>
          </p:cNvPr>
          <p:cNvCxnSpPr/>
          <p:nvPr/>
        </p:nvCxnSpPr>
        <p:spPr>
          <a:xfrm flipH="1">
            <a:off x="2410724" y="4292719"/>
            <a:ext cx="3600090" cy="6843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3135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891" y="352063"/>
            <a:ext cx="12030891" cy="1325563"/>
          </a:xfrm>
        </p:spPr>
        <p:txBody>
          <a:bodyPr>
            <a:normAutofit/>
          </a:bodyPr>
          <a:lstStyle/>
          <a:p>
            <a:r>
              <a:rPr lang="en-GB" sz="4000" dirty="0"/>
              <a:t>Write a list of adjectives to describe the boy and girl</a:t>
            </a:r>
          </a:p>
        </p:txBody>
      </p:sp>
      <p:pic>
        <p:nvPicPr>
          <p:cNvPr id="4" name="Picture 2" descr="\\ljs-sr-001\clairecoleman$\My Pictures\stone age boy\IMG_0001.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607" t="5321" r="15093" b="11565"/>
          <a:stretch/>
        </p:blipFill>
        <p:spPr bwMode="auto">
          <a:xfrm>
            <a:off x="240708" y="1825625"/>
            <a:ext cx="5701668"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235337" y="1924819"/>
            <a:ext cx="4580709" cy="4247317"/>
          </a:xfrm>
          <a:prstGeom prst="rect">
            <a:avLst/>
          </a:prstGeom>
        </p:spPr>
        <p:txBody>
          <a:bodyPr wrap="square">
            <a:spAutoFit/>
          </a:bodyPr>
          <a:lstStyle/>
          <a:p>
            <a:r>
              <a:rPr lang="en-GB" dirty="0"/>
              <a:t>______________________________________</a:t>
            </a:r>
          </a:p>
          <a:p>
            <a:endParaRPr lang="en-GB" dirty="0"/>
          </a:p>
          <a:p>
            <a:r>
              <a:rPr lang="en-GB" dirty="0"/>
              <a:t>______________________________________</a:t>
            </a:r>
          </a:p>
          <a:p>
            <a:endParaRPr lang="en-GB" dirty="0"/>
          </a:p>
          <a:p>
            <a:r>
              <a:rPr lang="en-GB" dirty="0"/>
              <a:t>______________________________________</a:t>
            </a:r>
          </a:p>
          <a:p>
            <a:endParaRPr lang="en-GB" dirty="0"/>
          </a:p>
          <a:p>
            <a:r>
              <a:rPr lang="en-GB" dirty="0"/>
              <a:t>______________________________________</a:t>
            </a:r>
          </a:p>
          <a:p>
            <a:endParaRPr lang="en-GB" dirty="0"/>
          </a:p>
          <a:p>
            <a:r>
              <a:rPr lang="en-GB" dirty="0"/>
              <a:t>______________________________________</a:t>
            </a:r>
          </a:p>
          <a:p>
            <a:endParaRPr lang="en-GB" dirty="0"/>
          </a:p>
          <a:p>
            <a:r>
              <a:rPr lang="en-GB" dirty="0"/>
              <a:t>______________________________________</a:t>
            </a:r>
          </a:p>
          <a:p>
            <a:endParaRPr lang="en-GB" dirty="0"/>
          </a:p>
          <a:p>
            <a:r>
              <a:rPr lang="en-GB" dirty="0"/>
              <a:t>______________________________________</a:t>
            </a:r>
          </a:p>
          <a:p>
            <a:endParaRPr lang="en-GB" dirty="0"/>
          </a:p>
          <a:p>
            <a:r>
              <a:rPr lang="en-GB" dirty="0"/>
              <a:t>______________________________________</a:t>
            </a:r>
          </a:p>
        </p:txBody>
      </p:sp>
    </p:spTree>
    <p:extLst>
      <p:ext uri="{BB962C8B-B14F-4D97-AF65-F5344CB8AC3E}">
        <p14:creationId xmlns:p14="http://schemas.microsoft.com/office/powerpoint/2010/main" val="3985415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did you come up with?</a:t>
            </a:r>
          </a:p>
        </p:txBody>
      </p:sp>
      <p:pic>
        <p:nvPicPr>
          <p:cNvPr id="4" name="Picture 2" descr="\\ljs-sr-001\clairecoleman$\My Pictures\stone age boy\IMG_0001.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0908" t="32188" r="38071" b="24164"/>
          <a:stretch/>
        </p:blipFill>
        <p:spPr bwMode="auto">
          <a:xfrm>
            <a:off x="4200527" y="1864836"/>
            <a:ext cx="4164436" cy="43742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1871663"/>
            <a:ext cx="3343275" cy="5016758"/>
          </a:xfrm>
          <a:prstGeom prst="rect">
            <a:avLst/>
          </a:prstGeom>
          <a:noFill/>
        </p:spPr>
        <p:txBody>
          <a:bodyPr wrap="square" rtlCol="0">
            <a:spAutoFit/>
          </a:bodyPr>
          <a:lstStyle/>
          <a:p>
            <a:pPr marL="342900" indent="-342900">
              <a:buFont typeface="Arial" panose="020B0604020202020204" pitchFamily="34" charset="0"/>
              <a:buChar char="•"/>
            </a:pPr>
            <a:r>
              <a:rPr lang="en-GB" sz="3200" dirty="0"/>
              <a:t>Short </a:t>
            </a:r>
          </a:p>
          <a:p>
            <a:endParaRPr lang="en-GB" sz="3200" dirty="0"/>
          </a:p>
          <a:p>
            <a:pPr marL="342900" indent="-342900">
              <a:buFont typeface="Arial" panose="020B0604020202020204" pitchFamily="34" charset="0"/>
              <a:buChar char="•"/>
            </a:pPr>
            <a:r>
              <a:rPr lang="en-GB" sz="3200" dirty="0"/>
              <a:t>Brown haired</a:t>
            </a:r>
          </a:p>
          <a:p>
            <a:r>
              <a:rPr lang="en-GB" sz="3200" dirty="0"/>
              <a:t> </a:t>
            </a:r>
          </a:p>
          <a:p>
            <a:pPr marL="342900" indent="-342900">
              <a:buFont typeface="Arial" panose="020B0604020202020204" pitchFamily="34" charset="0"/>
              <a:buChar char="•"/>
            </a:pPr>
            <a:r>
              <a:rPr lang="en-GB" sz="3200" dirty="0"/>
              <a:t>Curious</a:t>
            </a:r>
          </a:p>
          <a:p>
            <a:endParaRPr lang="en-GB" sz="3200" dirty="0"/>
          </a:p>
          <a:p>
            <a:pPr marL="342900" indent="-342900">
              <a:buFont typeface="Arial" panose="020B0604020202020204" pitchFamily="34" charset="0"/>
              <a:buChar char="•"/>
            </a:pPr>
            <a:r>
              <a:rPr lang="en-GB" sz="3200" dirty="0"/>
              <a:t>Inquisitive </a:t>
            </a:r>
          </a:p>
          <a:p>
            <a:endParaRPr lang="en-GB" sz="3200" dirty="0"/>
          </a:p>
          <a:p>
            <a:pPr marL="342900" indent="-342900">
              <a:buFont typeface="Arial" panose="020B0604020202020204" pitchFamily="34" charset="0"/>
              <a:buChar char="•"/>
            </a:pPr>
            <a:r>
              <a:rPr lang="en-GB" sz="3200" dirty="0"/>
              <a:t>Messy</a:t>
            </a:r>
          </a:p>
          <a:p>
            <a:pPr marL="342900" indent="-342900">
              <a:buFont typeface="Arial" panose="020B0604020202020204" pitchFamily="34" charset="0"/>
              <a:buChar char="•"/>
            </a:pPr>
            <a:endParaRPr lang="en-GB" sz="3200" dirty="0"/>
          </a:p>
        </p:txBody>
      </p:sp>
      <p:sp>
        <p:nvSpPr>
          <p:cNvPr id="6" name="TextBox 5"/>
          <p:cNvSpPr txBox="1"/>
          <p:nvPr/>
        </p:nvSpPr>
        <p:spPr>
          <a:xfrm>
            <a:off x="8765015" y="1690688"/>
            <a:ext cx="3209925" cy="4801314"/>
          </a:xfrm>
          <a:prstGeom prst="rect">
            <a:avLst/>
          </a:prstGeom>
          <a:noFill/>
        </p:spPr>
        <p:txBody>
          <a:bodyPr wrap="square" rtlCol="0">
            <a:spAutoFit/>
          </a:bodyPr>
          <a:lstStyle/>
          <a:p>
            <a:pPr marL="342900" indent="-342900">
              <a:buFont typeface="Arial" panose="020B0604020202020204" pitchFamily="34" charset="0"/>
              <a:buChar char="•"/>
            </a:pPr>
            <a:r>
              <a:rPr lang="en-GB" sz="3200" dirty="0"/>
              <a:t>Pale</a:t>
            </a:r>
          </a:p>
          <a:p>
            <a:endParaRPr lang="en-GB" sz="3200" dirty="0"/>
          </a:p>
          <a:p>
            <a:pPr marL="342900" indent="-342900">
              <a:buFont typeface="Arial" panose="020B0604020202020204" pitchFamily="34" charset="0"/>
              <a:buChar char="•"/>
            </a:pPr>
            <a:r>
              <a:rPr lang="en-GB" sz="3200" dirty="0"/>
              <a:t>Tired</a:t>
            </a:r>
          </a:p>
          <a:p>
            <a:endParaRPr lang="en-GB" sz="3200" dirty="0"/>
          </a:p>
          <a:p>
            <a:pPr marL="342900" indent="-342900">
              <a:buFont typeface="Arial" panose="020B0604020202020204" pitchFamily="34" charset="0"/>
              <a:buChar char="•"/>
            </a:pPr>
            <a:r>
              <a:rPr lang="en-GB" sz="3200" dirty="0"/>
              <a:t>Adventurous</a:t>
            </a:r>
          </a:p>
          <a:p>
            <a:r>
              <a:rPr lang="en-GB" sz="3200" dirty="0"/>
              <a:t> </a:t>
            </a:r>
          </a:p>
          <a:p>
            <a:pPr marL="342900" indent="-342900">
              <a:buFont typeface="Arial" panose="020B0604020202020204" pitchFamily="34" charset="0"/>
              <a:buChar char="•"/>
            </a:pPr>
            <a:r>
              <a:rPr lang="en-GB" sz="3200" dirty="0"/>
              <a:t>Supportive</a:t>
            </a:r>
          </a:p>
          <a:p>
            <a:endParaRPr lang="en-GB" sz="3200" dirty="0"/>
          </a:p>
          <a:p>
            <a:pPr marL="342900" indent="-342900">
              <a:buFont typeface="Arial" panose="020B0604020202020204" pitchFamily="34" charset="0"/>
              <a:buChar char="•"/>
            </a:pPr>
            <a:r>
              <a:rPr lang="en-GB" sz="3200" dirty="0"/>
              <a:t>Fearless  </a:t>
            </a:r>
          </a:p>
          <a:p>
            <a:endParaRPr lang="en-GB" dirty="0"/>
          </a:p>
        </p:txBody>
      </p:sp>
    </p:spTree>
    <p:extLst>
      <p:ext uri="{BB962C8B-B14F-4D97-AF65-F5344CB8AC3E}">
        <p14:creationId xmlns:p14="http://schemas.microsoft.com/office/powerpoint/2010/main" val="95010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463" y="365125"/>
            <a:ext cx="11920537" cy="1325563"/>
          </a:xfrm>
        </p:spPr>
        <p:txBody>
          <a:bodyPr>
            <a:normAutofit fontScale="90000"/>
          </a:bodyPr>
          <a:lstStyle/>
          <a:p>
            <a:r>
              <a:rPr lang="en-GB" dirty="0"/>
              <a:t>Using some of the adjectives you have came up with lets try and write some descriptive sentences about the characters </a:t>
            </a:r>
          </a:p>
        </p:txBody>
      </p:sp>
      <p:sp>
        <p:nvSpPr>
          <p:cNvPr id="3" name="Content Placeholder 2"/>
          <p:cNvSpPr>
            <a:spLocks noGrp="1"/>
          </p:cNvSpPr>
          <p:nvPr>
            <p:ph idx="1"/>
          </p:nvPr>
        </p:nvSpPr>
        <p:spPr>
          <a:xfrm>
            <a:off x="4300538" y="2039937"/>
            <a:ext cx="7729537" cy="4351338"/>
          </a:xfrm>
        </p:spPr>
        <p:txBody>
          <a:bodyPr/>
          <a:lstStyle/>
          <a:p>
            <a:pPr marL="0" indent="0">
              <a:buNone/>
            </a:pPr>
            <a:r>
              <a:rPr lang="en-GB" dirty="0"/>
              <a:t>The </a:t>
            </a:r>
            <a:r>
              <a:rPr lang="en-GB" u="sng" dirty="0"/>
              <a:t>curious, strange </a:t>
            </a:r>
            <a:r>
              <a:rPr lang="en-GB" dirty="0"/>
              <a:t>boy stared inquisitively into the cave. </a:t>
            </a:r>
          </a:p>
          <a:p>
            <a:pPr marL="0" indent="0">
              <a:buNone/>
            </a:pPr>
            <a:endParaRPr lang="en-GB" dirty="0"/>
          </a:p>
          <a:p>
            <a:pPr marL="0" indent="0">
              <a:buNone/>
            </a:pPr>
            <a:r>
              <a:rPr lang="en-GB" dirty="0"/>
              <a:t>Staring curiously, the </a:t>
            </a:r>
            <a:r>
              <a:rPr lang="en-GB" u="sng" dirty="0"/>
              <a:t>fearless, strong </a:t>
            </a:r>
            <a:r>
              <a:rPr lang="en-GB" dirty="0"/>
              <a:t>girl held the boys hand.</a:t>
            </a:r>
          </a:p>
          <a:p>
            <a:pPr marL="0" indent="0">
              <a:buNone/>
            </a:pPr>
            <a:endParaRPr lang="en-GB" dirty="0"/>
          </a:p>
          <a:p>
            <a:pPr marL="0" indent="0">
              <a:buNone/>
            </a:pPr>
            <a:r>
              <a:rPr lang="en-GB" dirty="0"/>
              <a:t>Both of these sentences have two adjectives in to add more description to the characters. </a:t>
            </a:r>
          </a:p>
          <a:p>
            <a:pPr marL="0" indent="0">
              <a:buNone/>
            </a:pPr>
            <a:endParaRPr lang="en-GB" dirty="0"/>
          </a:p>
        </p:txBody>
      </p:sp>
      <p:pic>
        <p:nvPicPr>
          <p:cNvPr id="4" name="Picture 2" descr="\\ljs-sr-001\clairecoleman$\My Pictures\stone age boy\IMG_0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908" t="32188" r="38071" b="24164"/>
          <a:stretch/>
        </p:blipFill>
        <p:spPr bwMode="auto">
          <a:xfrm>
            <a:off x="390661" y="2039937"/>
            <a:ext cx="3467929" cy="364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511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013" y="228601"/>
            <a:ext cx="12091987" cy="790575"/>
          </a:xfrm>
        </p:spPr>
        <p:txBody>
          <a:bodyPr/>
          <a:lstStyle/>
          <a:p>
            <a:r>
              <a:rPr lang="en-GB" dirty="0"/>
              <a:t>Fill in the missing gaps to complete the sentences</a:t>
            </a:r>
          </a:p>
        </p:txBody>
      </p:sp>
      <p:sp>
        <p:nvSpPr>
          <p:cNvPr id="3" name="Content Placeholder 2"/>
          <p:cNvSpPr>
            <a:spLocks noGrp="1"/>
          </p:cNvSpPr>
          <p:nvPr>
            <p:ph idx="1"/>
          </p:nvPr>
        </p:nvSpPr>
        <p:spPr>
          <a:xfrm>
            <a:off x="4672013" y="1500188"/>
            <a:ext cx="6681787" cy="4676775"/>
          </a:xfrm>
        </p:spPr>
        <p:txBody>
          <a:bodyPr/>
          <a:lstStyle/>
          <a:p>
            <a:pPr marL="0" indent="0">
              <a:buNone/>
            </a:pPr>
            <a:r>
              <a:rPr lang="en-GB" dirty="0"/>
              <a:t>The ________, ________ girl was very friendly to the strange boy.</a:t>
            </a:r>
          </a:p>
          <a:p>
            <a:pPr marL="0" indent="0">
              <a:buNone/>
            </a:pPr>
            <a:endParaRPr lang="en-GB" dirty="0"/>
          </a:p>
          <a:p>
            <a:pPr marL="0" indent="0">
              <a:buNone/>
            </a:pPr>
            <a:r>
              <a:rPr lang="en-GB" dirty="0"/>
              <a:t>The boy had ________, ________ hair on top of his head.</a:t>
            </a:r>
          </a:p>
          <a:p>
            <a:pPr marL="0" indent="0">
              <a:buNone/>
            </a:pPr>
            <a:endParaRPr lang="en-GB" dirty="0"/>
          </a:p>
          <a:p>
            <a:pPr marL="0" indent="0">
              <a:buNone/>
            </a:pPr>
            <a:r>
              <a:rPr lang="en-GB" dirty="0"/>
              <a:t>The ________, ________ children danced together at the feast. </a:t>
            </a:r>
          </a:p>
        </p:txBody>
      </p:sp>
      <p:pic>
        <p:nvPicPr>
          <p:cNvPr id="4" name="Picture 2" descr="\\ljs-sr-001\clairecoleman$\My Pictures\stone age boy\IMG_0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908" t="32188" r="38071" b="24164"/>
          <a:stretch/>
        </p:blipFill>
        <p:spPr bwMode="auto">
          <a:xfrm>
            <a:off x="762136" y="1882775"/>
            <a:ext cx="3467929" cy="36445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1072749" y="5853068"/>
            <a:ext cx="905001" cy="647790"/>
          </a:xfrm>
          <a:prstGeom prst="rect">
            <a:avLst/>
          </a:prstGeom>
        </p:spPr>
      </p:pic>
    </p:spTree>
    <p:extLst>
      <p:ext uri="{BB962C8B-B14F-4D97-AF65-F5344CB8AC3E}">
        <p14:creationId xmlns:p14="http://schemas.microsoft.com/office/powerpoint/2010/main" val="1043368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608" y="498429"/>
            <a:ext cx="11808823" cy="841602"/>
          </a:xfrm>
        </p:spPr>
        <p:txBody>
          <a:bodyPr>
            <a:noAutofit/>
          </a:bodyPr>
          <a:lstStyle/>
          <a:p>
            <a:r>
              <a:rPr lang="en-GB" sz="2400" u="sng" dirty="0"/>
              <a:t>Your task</a:t>
            </a:r>
            <a:br>
              <a:rPr lang="en-GB" sz="2400" dirty="0"/>
            </a:br>
            <a:br>
              <a:rPr lang="en-GB" sz="2400" dirty="0"/>
            </a:br>
            <a:r>
              <a:rPr lang="en-GB" sz="2400" dirty="0"/>
              <a:t>Using the adjectives you have came up with and the ones I have given you on the PowerPoint, write six  sentences describing the two characters </a:t>
            </a:r>
          </a:p>
        </p:txBody>
      </p:sp>
      <p:sp>
        <p:nvSpPr>
          <p:cNvPr id="3" name="Content Placeholder 2"/>
          <p:cNvSpPr>
            <a:spLocks noGrp="1"/>
          </p:cNvSpPr>
          <p:nvPr>
            <p:ph idx="1"/>
          </p:nvPr>
        </p:nvSpPr>
        <p:spPr>
          <a:xfrm>
            <a:off x="4101736" y="1825625"/>
            <a:ext cx="7252063" cy="4351338"/>
          </a:xfrm>
        </p:spPr>
        <p:txBody>
          <a:bodyPr>
            <a:normAutofit/>
          </a:bodyPr>
          <a:lstStyle/>
          <a:p>
            <a:pPr marL="0" indent="0">
              <a:buNone/>
            </a:pPr>
            <a:r>
              <a:rPr lang="en-GB" sz="2400" dirty="0">
                <a:solidFill>
                  <a:srgbClr val="FF0000"/>
                </a:solidFill>
              </a:rPr>
              <a:t>Example </a:t>
            </a:r>
            <a:r>
              <a:rPr lang="en-GB" sz="2400" dirty="0"/>
              <a:t>- The curious, strange boy stared inquisitively into the cave. </a:t>
            </a:r>
          </a:p>
          <a:p>
            <a:pPr marL="0" indent="0">
              <a:buNone/>
            </a:pPr>
            <a:endParaRPr lang="en-GB" sz="2400" dirty="0"/>
          </a:p>
          <a:p>
            <a:pPr marL="0" indent="0">
              <a:buNone/>
            </a:pPr>
            <a:endParaRPr lang="en-GB" sz="2400" dirty="0"/>
          </a:p>
        </p:txBody>
      </p:sp>
      <p:pic>
        <p:nvPicPr>
          <p:cNvPr id="4" name="Picture 2" descr="\\ljs-sr-001\clairecoleman$\My Pictures\stone age boy\IMG_0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908" t="32188" r="38071" b="24164"/>
          <a:stretch/>
        </p:blipFill>
        <p:spPr bwMode="auto">
          <a:xfrm>
            <a:off x="176608" y="1825625"/>
            <a:ext cx="3467929" cy="36445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440" y="5826034"/>
            <a:ext cx="3553097" cy="923330"/>
          </a:xfrm>
          <a:prstGeom prst="rect">
            <a:avLst/>
          </a:prstGeom>
          <a:noFill/>
        </p:spPr>
        <p:txBody>
          <a:bodyPr wrap="square" rtlCol="0">
            <a:spAutoFit/>
          </a:bodyPr>
          <a:lstStyle/>
          <a:p>
            <a:r>
              <a:rPr lang="en-GB" u="sng" dirty="0"/>
              <a:t>Examples of adjectives:</a:t>
            </a:r>
          </a:p>
          <a:p>
            <a:r>
              <a:rPr lang="en-GB" dirty="0"/>
              <a:t>Skinny, pale, brown haired, short, tall, scruffy </a:t>
            </a:r>
          </a:p>
        </p:txBody>
      </p:sp>
      <p:sp>
        <p:nvSpPr>
          <p:cNvPr id="6" name="TextBox 5"/>
          <p:cNvSpPr txBox="1"/>
          <p:nvPr/>
        </p:nvSpPr>
        <p:spPr>
          <a:xfrm>
            <a:off x="4101736" y="2586038"/>
            <a:ext cx="7883695" cy="4524315"/>
          </a:xfrm>
          <a:prstGeom prst="rect">
            <a:avLst/>
          </a:prstGeom>
          <a:noFill/>
        </p:spPr>
        <p:txBody>
          <a:bodyPr wrap="square" rtlCol="0">
            <a:spAutoFit/>
          </a:bodyPr>
          <a:lstStyle/>
          <a:p>
            <a:r>
              <a:rPr lang="en-GB" dirty="0"/>
              <a:t>___________________________________________________________________</a:t>
            </a:r>
          </a:p>
          <a:p>
            <a:endParaRPr lang="en-GB" dirty="0"/>
          </a:p>
          <a:p>
            <a:r>
              <a:rPr lang="en-GB" dirty="0"/>
              <a:t>___________________________________________________________________</a:t>
            </a:r>
          </a:p>
          <a:p>
            <a:endParaRPr lang="en-GB" dirty="0"/>
          </a:p>
          <a:p>
            <a:r>
              <a:rPr lang="en-GB" dirty="0"/>
              <a:t>___________________________________________________________________</a:t>
            </a:r>
          </a:p>
          <a:p>
            <a:endParaRPr lang="en-GB" dirty="0"/>
          </a:p>
          <a:p>
            <a:r>
              <a:rPr lang="en-GB" dirty="0"/>
              <a:t>___________________________________________________________________</a:t>
            </a:r>
          </a:p>
          <a:p>
            <a:endParaRPr lang="en-GB" dirty="0"/>
          </a:p>
          <a:p>
            <a:r>
              <a:rPr lang="en-GB" dirty="0"/>
              <a:t>___________________________________________________________________</a:t>
            </a:r>
          </a:p>
          <a:p>
            <a:endParaRPr lang="en-GB" dirty="0"/>
          </a:p>
          <a:p>
            <a:r>
              <a:rPr lang="en-GB" dirty="0"/>
              <a:t>___________________________________________________________________</a:t>
            </a:r>
          </a:p>
          <a:p>
            <a:endParaRPr lang="en-GB" dirty="0"/>
          </a:p>
          <a:p>
            <a:r>
              <a:rPr lang="en-GB" dirty="0"/>
              <a:t>___________________________________________________________________</a:t>
            </a:r>
          </a:p>
          <a:p>
            <a:endParaRPr lang="en-GB" dirty="0"/>
          </a:p>
          <a:p>
            <a:r>
              <a:rPr lang="en-GB" dirty="0"/>
              <a:t>___________________________________________________________________</a:t>
            </a:r>
          </a:p>
          <a:p>
            <a:endParaRPr lang="en-GB" dirty="0"/>
          </a:p>
        </p:txBody>
      </p:sp>
      <p:pic>
        <p:nvPicPr>
          <p:cNvPr id="7" name="Picture 6"/>
          <p:cNvPicPr>
            <a:picLocks noChangeAspect="1"/>
          </p:cNvPicPr>
          <p:nvPr/>
        </p:nvPicPr>
        <p:blipFill>
          <a:blip r:embed="rId3"/>
          <a:stretch>
            <a:fillRect/>
          </a:stretch>
        </p:blipFill>
        <p:spPr>
          <a:xfrm>
            <a:off x="11245694" y="6111100"/>
            <a:ext cx="847843" cy="638264"/>
          </a:xfrm>
          <a:prstGeom prst="rect">
            <a:avLst/>
          </a:prstGeom>
        </p:spPr>
      </p:pic>
    </p:spTree>
    <p:extLst>
      <p:ext uri="{BB962C8B-B14F-4D97-AF65-F5344CB8AC3E}">
        <p14:creationId xmlns:p14="http://schemas.microsoft.com/office/powerpoint/2010/main" val="2644160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 of lesson</a:t>
            </a:r>
          </a:p>
        </p:txBody>
      </p:sp>
      <p:pic>
        <p:nvPicPr>
          <p:cNvPr id="4" name="Content Placeholder 3"/>
          <p:cNvPicPr>
            <a:picLocks noGrp="1" noChangeAspect="1"/>
          </p:cNvPicPr>
          <p:nvPr>
            <p:ph idx="1"/>
          </p:nvPr>
        </p:nvPicPr>
        <p:blipFill>
          <a:blip r:embed="rId2"/>
          <a:stretch>
            <a:fillRect/>
          </a:stretch>
        </p:blipFill>
        <p:spPr>
          <a:xfrm>
            <a:off x="2816851" y="1881780"/>
            <a:ext cx="6558298" cy="3947966"/>
          </a:xfrm>
          <a:prstGeom prst="rect">
            <a:avLst/>
          </a:prstGeom>
        </p:spPr>
      </p:pic>
    </p:spTree>
    <p:extLst>
      <p:ext uri="{BB962C8B-B14F-4D97-AF65-F5344CB8AC3E}">
        <p14:creationId xmlns:p14="http://schemas.microsoft.com/office/powerpoint/2010/main" val="3574521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dirty="0"/>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dirty="0"/>
              <a:t>  </a:t>
            </a:r>
            <a:r>
              <a:rPr lang="en-GB" sz="3200" dirty="0"/>
              <a:t>Wednesday 3</a:t>
            </a:r>
            <a:r>
              <a:rPr lang="en-GB" sz="3200" baseline="30000" dirty="0"/>
              <a:t>rd</a:t>
            </a:r>
            <a:r>
              <a:rPr lang="en-GB" sz="3200" dirty="0"/>
              <a:t> February 2021</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707886"/>
          </a:xfrm>
          <a:prstGeom prst="rect">
            <a:avLst/>
          </a:prstGeom>
          <a:noFill/>
        </p:spPr>
        <p:txBody>
          <a:bodyPr wrap="square" rtlCol="0">
            <a:spAutoFit/>
          </a:bodyPr>
          <a:lstStyle/>
          <a:p>
            <a:r>
              <a:rPr lang="en-GB" sz="4000" dirty="0"/>
              <a:t>L.O To be able to use a range of sentence openers</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p:cNvPicPr>
            <a:picLocks noChangeAspect="1"/>
          </p:cNvPicPr>
          <p:nvPr/>
        </p:nvPicPr>
        <p:blipFill>
          <a:blip r:embed="rId5"/>
          <a:stretch>
            <a:fillRect/>
          </a:stretch>
        </p:blipFill>
        <p:spPr>
          <a:xfrm>
            <a:off x="10874727" y="214802"/>
            <a:ext cx="1085208" cy="1115606"/>
          </a:xfrm>
          <a:prstGeom prst="rect">
            <a:avLst/>
          </a:prstGeom>
        </p:spPr>
      </p:pic>
    </p:spTree>
    <p:extLst>
      <p:ext uri="{BB962C8B-B14F-4D97-AF65-F5344CB8AC3E}">
        <p14:creationId xmlns:p14="http://schemas.microsoft.com/office/powerpoint/2010/main" val="858271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https://www.myon.co.uk/index.html</a:t>
            </a:r>
          </a:p>
        </p:txBody>
      </p:sp>
      <p:sp>
        <p:nvSpPr>
          <p:cNvPr id="3" name="Content Placeholder 2"/>
          <p:cNvSpPr>
            <a:spLocks noGrp="1"/>
          </p:cNvSpPr>
          <p:nvPr>
            <p:ph idx="1"/>
          </p:nvPr>
        </p:nvSpPr>
        <p:spPr>
          <a:xfrm>
            <a:off x="838200" y="2497540"/>
            <a:ext cx="10515600" cy="671915"/>
          </a:xfrm>
        </p:spPr>
        <p:txBody>
          <a:bodyPr>
            <a:noAutofit/>
          </a:bodyPr>
          <a:lstStyle/>
          <a:p>
            <a:pPr marL="0" indent="0">
              <a:buNone/>
            </a:pPr>
            <a:r>
              <a:rPr lang="en-GB" dirty="0"/>
              <a:t>Example login -  </a:t>
            </a:r>
          </a:p>
          <a:p>
            <a:pPr marL="0" indent="0">
              <a:buNone/>
            </a:pPr>
            <a:endParaRPr lang="en-GB" dirty="0"/>
          </a:p>
          <a:p>
            <a:pPr marL="0" indent="0">
              <a:buNone/>
            </a:pPr>
            <a:r>
              <a:rPr lang="en-GB" dirty="0"/>
              <a:t>Username</a:t>
            </a:r>
          </a:p>
          <a:p>
            <a:pPr marL="0" indent="0">
              <a:buNone/>
            </a:pPr>
            <a:r>
              <a:rPr lang="en-GB" dirty="0" err="1"/>
              <a:t>DavidW</a:t>
            </a:r>
            <a:endParaRPr lang="en-GB" dirty="0"/>
          </a:p>
          <a:p>
            <a:pPr marL="0" indent="0">
              <a:buNone/>
            </a:pPr>
            <a:endParaRPr lang="en-GB" dirty="0"/>
          </a:p>
          <a:p>
            <a:pPr marL="0" indent="0">
              <a:buNone/>
            </a:pPr>
            <a:r>
              <a:rPr lang="en-GB" dirty="0"/>
              <a:t>Password</a:t>
            </a:r>
          </a:p>
          <a:p>
            <a:pPr marL="0" indent="0">
              <a:buNone/>
            </a:pPr>
            <a:r>
              <a:rPr lang="en-GB" dirty="0"/>
              <a:t>password1</a:t>
            </a:r>
          </a:p>
        </p:txBody>
      </p:sp>
      <p:pic>
        <p:nvPicPr>
          <p:cNvPr id="4" name="Picture 3"/>
          <p:cNvPicPr>
            <a:picLocks noChangeAspect="1"/>
          </p:cNvPicPr>
          <p:nvPr/>
        </p:nvPicPr>
        <p:blipFill>
          <a:blip r:embed="rId2"/>
          <a:stretch>
            <a:fillRect/>
          </a:stretch>
        </p:blipFill>
        <p:spPr>
          <a:xfrm>
            <a:off x="5722321" y="2210935"/>
            <a:ext cx="5268667" cy="4299045"/>
          </a:xfrm>
          <a:prstGeom prst="rect">
            <a:avLst/>
          </a:prstGeom>
        </p:spPr>
      </p:pic>
      <p:sp>
        <p:nvSpPr>
          <p:cNvPr id="5" name="Content Placeholder 2"/>
          <p:cNvSpPr txBox="1">
            <a:spLocks/>
          </p:cNvSpPr>
          <p:nvPr/>
        </p:nvSpPr>
        <p:spPr>
          <a:xfrm>
            <a:off x="838200" y="1690688"/>
            <a:ext cx="10515600" cy="6719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Remember to use </a:t>
            </a:r>
            <a:r>
              <a:rPr lang="en-GB" dirty="0" err="1"/>
              <a:t>myon</a:t>
            </a:r>
            <a:r>
              <a:rPr lang="en-GB" dirty="0"/>
              <a:t> for online reading </a:t>
            </a:r>
          </a:p>
        </p:txBody>
      </p:sp>
      <p:pic>
        <p:nvPicPr>
          <p:cNvPr id="7" name="Picture 6"/>
          <p:cNvPicPr>
            <a:picLocks noChangeAspect="1"/>
          </p:cNvPicPr>
          <p:nvPr/>
        </p:nvPicPr>
        <p:blipFill>
          <a:blip r:embed="rId3"/>
          <a:stretch>
            <a:fillRect/>
          </a:stretch>
        </p:blipFill>
        <p:spPr>
          <a:xfrm>
            <a:off x="10874727" y="201739"/>
            <a:ext cx="1085208" cy="1115606"/>
          </a:xfrm>
          <a:prstGeom prst="rect">
            <a:avLst/>
          </a:prstGeom>
        </p:spPr>
      </p:pic>
    </p:spTree>
    <p:extLst>
      <p:ext uri="{BB962C8B-B14F-4D97-AF65-F5344CB8AC3E}">
        <p14:creationId xmlns:p14="http://schemas.microsoft.com/office/powerpoint/2010/main" val="2479481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59A686-26E2-40E6-A962-30D462E7E297}"/>
              </a:ext>
            </a:extLst>
          </p:cNvPr>
          <p:cNvSpPr txBox="1"/>
          <p:nvPr/>
        </p:nvSpPr>
        <p:spPr>
          <a:xfrm>
            <a:off x="304350" y="126600"/>
            <a:ext cx="10429593" cy="954107"/>
          </a:xfrm>
          <a:prstGeom prst="rect">
            <a:avLst/>
          </a:prstGeom>
          <a:noFill/>
        </p:spPr>
        <p:txBody>
          <a:bodyPr wrap="square" rtlCol="0">
            <a:spAutoFit/>
          </a:bodyPr>
          <a:lstStyle/>
          <a:p>
            <a:r>
              <a:rPr lang="en-GB" sz="2800" u="sng" dirty="0"/>
              <a:t>Wednesday 3</a:t>
            </a:r>
            <a:r>
              <a:rPr lang="en-GB" sz="2800" u="sng" baseline="30000" dirty="0"/>
              <a:t>rd</a:t>
            </a:r>
            <a:r>
              <a:rPr lang="en-GB" sz="2800" u="sng" dirty="0"/>
              <a:t> February 2021</a:t>
            </a:r>
          </a:p>
          <a:p>
            <a:r>
              <a:rPr lang="en-GB" sz="2800" u="sng" dirty="0"/>
              <a:t>L.O To be able to spell words from the Y3/4 word list  </a:t>
            </a:r>
          </a:p>
        </p:txBody>
      </p:sp>
      <p:pic>
        <p:nvPicPr>
          <p:cNvPr id="2" name="Picture 1"/>
          <p:cNvPicPr>
            <a:picLocks noChangeAspect="1"/>
          </p:cNvPicPr>
          <p:nvPr/>
        </p:nvPicPr>
        <p:blipFill>
          <a:blip r:embed="rId2"/>
          <a:stretch>
            <a:fillRect/>
          </a:stretch>
        </p:blipFill>
        <p:spPr>
          <a:xfrm>
            <a:off x="1614708" y="1080707"/>
            <a:ext cx="9119235" cy="5723775"/>
          </a:xfrm>
          <a:prstGeom prst="rect">
            <a:avLst/>
          </a:prstGeom>
        </p:spPr>
      </p:pic>
    </p:spTree>
    <p:extLst>
      <p:ext uri="{BB962C8B-B14F-4D97-AF65-F5344CB8AC3E}">
        <p14:creationId xmlns:p14="http://schemas.microsoft.com/office/powerpoint/2010/main" val="2355665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98526" y="1148897"/>
            <a:ext cx="3868782" cy="3488418"/>
          </a:xfrm>
        </p:spPr>
        <p:txBody>
          <a:bodyPr>
            <a:normAutofit/>
          </a:bodyPr>
          <a:lstStyle/>
          <a:p>
            <a:r>
              <a:rPr lang="en-GB" dirty="0"/>
              <a:t>Today we are going to read the next part of the Stone Age boy </a:t>
            </a:r>
          </a:p>
        </p:txBody>
      </p:sp>
      <p:pic>
        <p:nvPicPr>
          <p:cNvPr id="4" name="Picture 2" descr="\\ljs-sr-001\clairecoleman$\My Pictures\stone age boy\IMG_0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8143" b="12034"/>
          <a:stretch/>
        </p:blipFill>
        <p:spPr bwMode="auto">
          <a:xfrm>
            <a:off x="313509" y="549689"/>
            <a:ext cx="7485017" cy="600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747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descr="\\ljs-sr-001\clairecoleman$\My Pictures\stone age boy\IMG_0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4111"/>
            <a:ext cx="9144000" cy="682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010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ljs-sr-001\clairecoleman$\My Pictures\stone age boy\IMG_0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4111"/>
            <a:ext cx="9144000" cy="682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401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2" descr="\\ljs-sr-001\clairecoleman$\My Pictures\stone age boy\IMG_00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4111"/>
            <a:ext cx="9144000" cy="682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347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ljs-sr-001\clairecoleman$\My Pictures\stone age boy\IMG_00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4111"/>
            <a:ext cx="9144000" cy="682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974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It’s important to use a range of sentence openers to keep our writing interesting</a:t>
            </a:r>
          </a:p>
        </p:txBody>
      </p:sp>
      <p:sp>
        <p:nvSpPr>
          <p:cNvPr id="3" name="Content Placeholder 2"/>
          <p:cNvSpPr>
            <a:spLocks noGrp="1"/>
          </p:cNvSpPr>
          <p:nvPr>
            <p:ph idx="1"/>
          </p:nvPr>
        </p:nvSpPr>
        <p:spPr/>
        <p:txBody>
          <a:bodyPr>
            <a:normAutofit/>
          </a:bodyPr>
          <a:lstStyle/>
          <a:p>
            <a:pPr marL="0" indent="0">
              <a:buNone/>
            </a:pPr>
            <a:r>
              <a:rPr lang="en-GB" sz="2400" dirty="0"/>
              <a:t>Time openers tell us when something happens.</a:t>
            </a:r>
          </a:p>
          <a:p>
            <a:pPr marL="0" indent="0">
              <a:buNone/>
            </a:pPr>
            <a:endParaRPr lang="en-GB" sz="2400" dirty="0"/>
          </a:p>
          <a:p>
            <a:pPr marL="0" indent="0">
              <a:buNone/>
            </a:pPr>
            <a:r>
              <a:rPr lang="en-GB" sz="2400" u="sng" dirty="0"/>
              <a:t>Examples:</a:t>
            </a:r>
          </a:p>
          <a:p>
            <a:pPr marL="0" indent="0">
              <a:buNone/>
            </a:pPr>
            <a:r>
              <a:rPr lang="en-GB" sz="2400" dirty="0"/>
              <a:t>Before, after, without warning, next, just at that moment, in the end, eventually, while, just then, later and meanwhile. </a:t>
            </a:r>
          </a:p>
          <a:p>
            <a:pPr marL="0" indent="0">
              <a:buNone/>
            </a:pPr>
            <a:endParaRPr lang="en-GB" sz="2400" dirty="0"/>
          </a:p>
          <a:p>
            <a:pPr marL="0" indent="0">
              <a:buNone/>
            </a:pPr>
            <a:endParaRPr lang="en-GB" sz="2400" dirty="0"/>
          </a:p>
          <a:p>
            <a:pPr marL="0" indent="0">
              <a:buNone/>
            </a:pPr>
            <a:endParaRPr lang="en-GB" sz="2400" dirty="0"/>
          </a:p>
          <a:p>
            <a:pPr marL="0" indent="0">
              <a:buNone/>
            </a:pPr>
            <a:r>
              <a:rPr lang="en-GB" sz="2400" b="1" dirty="0"/>
              <a:t>Are there anymore you can think of that I have missed?</a:t>
            </a:r>
          </a:p>
        </p:txBody>
      </p:sp>
    </p:spTree>
    <p:extLst>
      <p:ext uri="{BB962C8B-B14F-4D97-AF65-F5344CB8AC3E}">
        <p14:creationId xmlns:p14="http://schemas.microsoft.com/office/powerpoint/2010/main" val="3605072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178" y="211931"/>
            <a:ext cx="11887200" cy="1325563"/>
          </a:xfrm>
        </p:spPr>
        <p:txBody>
          <a:bodyPr>
            <a:normAutofit/>
          </a:bodyPr>
          <a:lstStyle/>
          <a:p>
            <a:r>
              <a:rPr lang="en-GB" dirty="0"/>
              <a:t>I’m going to use some of the time openers to write some sentences about the characters so far.</a:t>
            </a:r>
          </a:p>
        </p:txBody>
      </p:sp>
      <p:sp>
        <p:nvSpPr>
          <p:cNvPr id="3" name="Content Placeholder 2"/>
          <p:cNvSpPr>
            <a:spLocks noGrp="1"/>
          </p:cNvSpPr>
          <p:nvPr>
            <p:ph idx="1"/>
          </p:nvPr>
        </p:nvSpPr>
        <p:spPr>
          <a:xfrm>
            <a:off x="4286250" y="1690687"/>
            <a:ext cx="7629525" cy="4924425"/>
          </a:xfrm>
        </p:spPr>
        <p:txBody>
          <a:bodyPr vert="horz" lIns="91440" tIns="45720" rIns="91440" bIns="45720" rtlCol="0" anchor="t">
            <a:normAutofit/>
          </a:bodyPr>
          <a:lstStyle/>
          <a:p>
            <a:pPr marL="0" indent="0">
              <a:buNone/>
            </a:pPr>
            <a:r>
              <a:rPr lang="en-GB" sz="2000" u="sng" dirty="0"/>
              <a:t>The moment the boy woke up,</a:t>
            </a:r>
            <a:r>
              <a:rPr lang="en-GB" sz="2000" dirty="0"/>
              <a:t> he realised he was in a strange place.</a:t>
            </a:r>
            <a:r>
              <a:rPr lang="en-GB" sz="2000" u="sng" dirty="0"/>
              <a:t> </a:t>
            </a:r>
          </a:p>
          <a:p>
            <a:pPr marL="0" indent="0">
              <a:buNone/>
            </a:pPr>
            <a:endParaRPr lang="en-GB" sz="2000" dirty="0"/>
          </a:p>
          <a:p>
            <a:pPr marL="0" indent="0">
              <a:buNone/>
            </a:pPr>
            <a:r>
              <a:rPr lang="en-GB" sz="2000" dirty="0"/>
              <a:t>The comma goes after the opener and before the main clause. </a:t>
            </a:r>
          </a:p>
          <a:p>
            <a:pPr marL="0" indent="0">
              <a:buNone/>
            </a:pPr>
            <a:endParaRPr lang="en-GB" sz="2000" dirty="0"/>
          </a:p>
          <a:p>
            <a:pPr marL="0" indent="0">
              <a:buNone/>
            </a:pPr>
            <a:r>
              <a:rPr lang="en-GB" sz="2000" dirty="0"/>
              <a:t>The sentence opener doesn't make sense on its own and that is why is followed by main clause which is part of the sentence that makes sense on its own.</a:t>
            </a:r>
            <a:endParaRPr lang="en-GB" sz="2000" dirty="0">
              <a:cs typeface="Calibri"/>
            </a:endParaRPr>
          </a:p>
          <a:p>
            <a:pPr marL="0" indent="0">
              <a:buNone/>
            </a:pPr>
            <a:endParaRPr lang="en-GB" dirty="0"/>
          </a:p>
          <a:p>
            <a:pPr marL="0" indent="0">
              <a:buNone/>
            </a:pPr>
            <a:r>
              <a:rPr lang="en-GB" sz="2000" dirty="0"/>
              <a:t>As soon as the boy met Om, he knew she was different to him. </a:t>
            </a:r>
            <a:endParaRPr lang="en-GB" sz="2000" dirty="0">
              <a:cs typeface="Calibri"/>
            </a:endParaRPr>
          </a:p>
          <a:p>
            <a:pPr marL="0" indent="0">
              <a:buNone/>
            </a:pPr>
            <a:endParaRPr lang="en-GB" dirty="0">
              <a:cs typeface="Calibri"/>
            </a:endParaRPr>
          </a:p>
          <a:p>
            <a:pPr marL="0" indent="0">
              <a:buNone/>
            </a:pPr>
            <a:r>
              <a:rPr lang="en-GB" sz="2000" dirty="0"/>
              <a:t>Comma after the opener             main clause  </a:t>
            </a:r>
            <a:endParaRPr lang="en-GB" sz="2000" u="sng" dirty="0">
              <a:solidFill>
                <a:srgbClr val="7030A0"/>
              </a:solidFill>
            </a:endParaRPr>
          </a:p>
        </p:txBody>
      </p:sp>
      <p:pic>
        <p:nvPicPr>
          <p:cNvPr id="4" name="Picture 3"/>
          <p:cNvPicPr>
            <a:picLocks noChangeAspect="1"/>
          </p:cNvPicPr>
          <p:nvPr/>
        </p:nvPicPr>
        <p:blipFill>
          <a:blip r:embed="rId2"/>
          <a:stretch>
            <a:fillRect/>
          </a:stretch>
        </p:blipFill>
        <p:spPr>
          <a:xfrm>
            <a:off x="419023" y="1924844"/>
            <a:ext cx="3293680" cy="4152900"/>
          </a:xfrm>
          <a:prstGeom prst="rect">
            <a:avLst/>
          </a:prstGeom>
        </p:spPr>
      </p:pic>
      <p:cxnSp>
        <p:nvCxnSpPr>
          <p:cNvPr id="6" name="Straight Arrow Connector 5"/>
          <p:cNvCxnSpPr/>
          <p:nvPr/>
        </p:nvCxnSpPr>
        <p:spPr>
          <a:xfrm flipV="1">
            <a:off x="5503696" y="2146518"/>
            <a:ext cx="1728944" cy="37685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V="1">
            <a:off x="4757621" y="5055798"/>
            <a:ext cx="2152317" cy="56435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V="1">
            <a:off x="7816988" y="5070175"/>
            <a:ext cx="683085" cy="56435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16" name="Picture 15"/>
          <p:cNvPicPr>
            <a:picLocks noChangeAspect="1"/>
          </p:cNvPicPr>
          <p:nvPr/>
        </p:nvPicPr>
        <p:blipFill>
          <a:blip r:embed="rId3"/>
          <a:stretch>
            <a:fillRect/>
          </a:stretch>
        </p:blipFill>
        <p:spPr>
          <a:xfrm>
            <a:off x="11142061" y="5891111"/>
            <a:ext cx="1019317" cy="724001"/>
          </a:xfrm>
          <a:prstGeom prst="rect">
            <a:avLst/>
          </a:prstGeom>
        </p:spPr>
      </p:pic>
    </p:spTree>
    <p:extLst>
      <p:ext uri="{BB962C8B-B14F-4D97-AF65-F5344CB8AC3E}">
        <p14:creationId xmlns:p14="http://schemas.microsoft.com/office/powerpoint/2010/main" val="1048688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Preposition openers </a:t>
            </a:r>
          </a:p>
        </p:txBody>
      </p:sp>
      <p:sp>
        <p:nvSpPr>
          <p:cNvPr id="3" name="Content Placeholder 2"/>
          <p:cNvSpPr>
            <a:spLocks noGrp="1"/>
          </p:cNvSpPr>
          <p:nvPr>
            <p:ph idx="1"/>
          </p:nvPr>
        </p:nvSpPr>
        <p:spPr/>
        <p:txBody>
          <a:bodyPr>
            <a:normAutofit fontScale="92500"/>
          </a:bodyPr>
          <a:lstStyle/>
          <a:p>
            <a:pPr marL="0" indent="0">
              <a:buNone/>
            </a:pPr>
            <a:r>
              <a:rPr lang="en-GB" dirty="0"/>
              <a:t>Preposition openers tells us where something is</a:t>
            </a:r>
          </a:p>
          <a:p>
            <a:pPr marL="0" indent="0">
              <a:buNone/>
            </a:pPr>
            <a:endParaRPr lang="en-GB" dirty="0"/>
          </a:p>
          <a:p>
            <a:pPr marL="0" indent="0">
              <a:buNone/>
            </a:pPr>
            <a:r>
              <a:rPr lang="en-GB" u="sng" dirty="0"/>
              <a:t>Example:</a:t>
            </a:r>
          </a:p>
          <a:p>
            <a:pPr marL="0" indent="0">
              <a:buNone/>
            </a:pPr>
            <a:r>
              <a:rPr lang="en-GB" dirty="0"/>
              <a:t>Standing on top of the hill, facing the cave, against the wall, below the sky, next to the child, in front of the animals, below the water, sitting by the fire.</a:t>
            </a:r>
          </a:p>
          <a:p>
            <a:pPr marL="0" indent="0">
              <a:buNone/>
            </a:pPr>
            <a:endParaRPr lang="en-GB" dirty="0"/>
          </a:p>
          <a:p>
            <a:pPr marL="0" indent="0">
              <a:buNone/>
            </a:pPr>
            <a:endParaRPr lang="en-GB" dirty="0"/>
          </a:p>
          <a:p>
            <a:pPr marL="0" indent="0">
              <a:buNone/>
            </a:pPr>
            <a:endParaRPr lang="en-GB" dirty="0"/>
          </a:p>
          <a:p>
            <a:pPr marL="0" indent="0">
              <a:buNone/>
            </a:pPr>
            <a:r>
              <a:rPr lang="en-GB" b="1" dirty="0"/>
              <a:t>Are there anymore you can think of that I have missed?</a:t>
            </a:r>
          </a:p>
          <a:p>
            <a:pPr marL="0" indent="0">
              <a:buNone/>
            </a:pPr>
            <a:endParaRPr lang="en-GB" dirty="0"/>
          </a:p>
        </p:txBody>
      </p:sp>
    </p:spTree>
    <p:extLst>
      <p:ext uri="{BB962C8B-B14F-4D97-AF65-F5344CB8AC3E}">
        <p14:creationId xmlns:p14="http://schemas.microsoft.com/office/powerpoint/2010/main" val="2069863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299" y="365125"/>
            <a:ext cx="11872913" cy="1325563"/>
          </a:xfrm>
        </p:spPr>
        <p:txBody>
          <a:bodyPr>
            <a:normAutofit/>
          </a:bodyPr>
          <a:lstStyle/>
          <a:p>
            <a:r>
              <a:rPr lang="en-GB" dirty="0"/>
              <a:t>I’m going to use some of the preposition openers to write some sentences about the characters so far </a:t>
            </a:r>
          </a:p>
        </p:txBody>
      </p:sp>
      <p:sp>
        <p:nvSpPr>
          <p:cNvPr id="3" name="Content Placeholder 2"/>
          <p:cNvSpPr>
            <a:spLocks noGrp="1"/>
          </p:cNvSpPr>
          <p:nvPr>
            <p:ph idx="1"/>
          </p:nvPr>
        </p:nvSpPr>
        <p:spPr>
          <a:xfrm>
            <a:off x="5772150" y="1834121"/>
            <a:ext cx="6215061" cy="4351338"/>
          </a:xfrm>
        </p:spPr>
        <p:txBody>
          <a:bodyPr vert="horz" lIns="91440" tIns="45720" rIns="91440" bIns="45720" rtlCol="0" anchor="t">
            <a:normAutofit/>
          </a:bodyPr>
          <a:lstStyle/>
          <a:p>
            <a:pPr marL="0" indent="0">
              <a:buNone/>
            </a:pPr>
            <a:r>
              <a:rPr lang="en-GB" dirty="0">
                <a:solidFill>
                  <a:srgbClr val="7030A0"/>
                </a:solidFill>
              </a:rPr>
              <a:t>Sitting by the fire,</a:t>
            </a:r>
            <a:r>
              <a:rPr lang="en-GB" dirty="0"/>
              <a:t> the boy was looking around at the strange people.</a:t>
            </a:r>
          </a:p>
          <a:p>
            <a:pPr marL="0" indent="0">
              <a:buNone/>
            </a:pPr>
            <a:endParaRPr lang="en-GB" dirty="0"/>
          </a:p>
          <a:p>
            <a:pPr marL="0" indent="0">
              <a:buNone/>
            </a:pPr>
            <a:r>
              <a:rPr lang="en-GB" dirty="0">
                <a:solidFill>
                  <a:srgbClr val="7030A0"/>
                </a:solidFill>
              </a:rPr>
              <a:t>Underneath the stars, </a:t>
            </a:r>
            <a:r>
              <a:rPr lang="en-GB" dirty="0"/>
              <a:t>the strange people sat together to cook their food.</a:t>
            </a:r>
            <a:endParaRPr lang="en-GB">
              <a:cs typeface="Calibri"/>
            </a:endParaRPr>
          </a:p>
          <a:p>
            <a:pPr marL="0" indent="0">
              <a:buNone/>
            </a:pPr>
            <a:endParaRPr lang="en-GB" dirty="0"/>
          </a:p>
          <a:p>
            <a:pPr marL="0" indent="0">
              <a:buNone/>
            </a:pPr>
            <a:endParaRPr lang="en-GB" dirty="0"/>
          </a:p>
        </p:txBody>
      </p:sp>
      <p:pic>
        <p:nvPicPr>
          <p:cNvPr id="4" name="Picture 3" descr="\\ljs-sr-001\clairecoleman$\My Pictures\stone age boy\IMG_000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25" t="8789" r="11093"/>
          <a:stretch/>
        </p:blipFill>
        <p:spPr bwMode="auto">
          <a:xfrm>
            <a:off x="271461" y="1825625"/>
            <a:ext cx="5329647" cy="43598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831680" y="4543336"/>
            <a:ext cx="6096000" cy="1200329"/>
          </a:xfrm>
          <a:prstGeom prst="rect">
            <a:avLst/>
          </a:prstGeom>
        </p:spPr>
        <p:txBody>
          <a:bodyPr lIns="91440" tIns="45720" rIns="91440" bIns="45720" anchor="t">
            <a:spAutoFit/>
          </a:bodyPr>
          <a:lstStyle/>
          <a:p>
            <a:r>
              <a:rPr lang="en-GB" dirty="0"/>
              <a:t>The comma goes after the opener and before the main clause. </a:t>
            </a:r>
          </a:p>
          <a:p>
            <a:endParaRPr lang="en-GB" dirty="0"/>
          </a:p>
          <a:p>
            <a:r>
              <a:rPr lang="en-GB" dirty="0"/>
              <a:t>The main clause is part of the sentence that makes sense on its own.</a:t>
            </a:r>
            <a:endParaRPr lang="en-GB">
              <a:cs typeface="Calibri"/>
            </a:endParaRPr>
          </a:p>
        </p:txBody>
      </p:sp>
      <p:pic>
        <p:nvPicPr>
          <p:cNvPr id="8" name="Picture 7"/>
          <p:cNvPicPr>
            <a:picLocks noChangeAspect="1"/>
          </p:cNvPicPr>
          <p:nvPr/>
        </p:nvPicPr>
        <p:blipFill>
          <a:blip r:embed="rId3"/>
          <a:stretch>
            <a:fillRect/>
          </a:stretch>
        </p:blipFill>
        <p:spPr>
          <a:xfrm>
            <a:off x="11142061" y="5905399"/>
            <a:ext cx="1019317" cy="724001"/>
          </a:xfrm>
          <a:prstGeom prst="rect">
            <a:avLst/>
          </a:prstGeom>
        </p:spPr>
      </p:pic>
    </p:spTree>
    <p:extLst>
      <p:ext uri="{BB962C8B-B14F-4D97-AF65-F5344CB8AC3E}">
        <p14:creationId xmlns:p14="http://schemas.microsoft.com/office/powerpoint/2010/main" val="4283715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59A686-26E2-40E6-A962-30D462E7E297}"/>
              </a:ext>
            </a:extLst>
          </p:cNvPr>
          <p:cNvSpPr txBox="1"/>
          <p:nvPr/>
        </p:nvSpPr>
        <p:spPr>
          <a:xfrm>
            <a:off x="304350" y="385908"/>
            <a:ext cx="10429593" cy="954107"/>
          </a:xfrm>
          <a:prstGeom prst="rect">
            <a:avLst/>
          </a:prstGeom>
          <a:noFill/>
        </p:spPr>
        <p:txBody>
          <a:bodyPr wrap="square" rtlCol="0">
            <a:spAutoFit/>
          </a:bodyPr>
          <a:lstStyle/>
          <a:p>
            <a:r>
              <a:rPr lang="en-GB" sz="2800" u="sng" dirty="0"/>
              <a:t>Monday 1</a:t>
            </a:r>
            <a:r>
              <a:rPr lang="en-GB" sz="2800" u="sng" baseline="30000" dirty="0"/>
              <a:t>st</a:t>
            </a:r>
            <a:r>
              <a:rPr lang="en-GB" sz="2800" u="sng" dirty="0"/>
              <a:t> February 2021 </a:t>
            </a:r>
          </a:p>
          <a:p>
            <a:r>
              <a:rPr lang="en-GB" sz="2800" u="sng" dirty="0"/>
              <a:t>L.O To be able to spell words from the Y3/4 word list  </a:t>
            </a:r>
          </a:p>
        </p:txBody>
      </p:sp>
      <p:pic>
        <p:nvPicPr>
          <p:cNvPr id="3" name="Picture 2"/>
          <p:cNvPicPr>
            <a:picLocks noChangeAspect="1"/>
          </p:cNvPicPr>
          <p:nvPr/>
        </p:nvPicPr>
        <p:blipFill>
          <a:blip r:embed="rId2"/>
          <a:stretch>
            <a:fillRect/>
          </a:stretch>
        </p:blipFill>
        <p:spPr>
          <a:xfrm>
            <a:off x="1727241" y="1864723"/>
            <a:ext cx="8055337" cy="4118066"/>
          </a:xfrm>
          <a:prstGeom prst="rect">
            <a:avLst/>
          </a:prstGeom>
        </p:spPr>
      </p:pic>
    </p:spTree>
    <p:extLst>
      <p:ext uri="{BB962C8B-B14F-4D97-AF65-F5344CB8AC3E}">
        <p14:creationId xmlns:p14="http://schemas.microsoft.com/office/powerpoint/2010/main" val="1355195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LY openers</a:t>
            </a:r>
          </a:p>
        </p:txBody>
      </p:sp>
      <p:sp>
        <p:nvSpPr>
          <p:cNvPr id="3" name="Content Placeholder 2"/>
          <p:cNvSpPr>
            <a:spLocks noGrp="1"/>
          </p:cNvSpPr>
          <p:nvPr>
            <p:ph idx="1"/>
          </p:nvPr>
        </p:nvSpPr>
        <p:spPr/>
        <p:txBody>
          <a:bodyPr>
            <a:normAutofit lnSpcReduction="10000"/>
          </a:bodyPr>
          <a:lstStyle/>
          <a:p>
            <a:pPr marL="0" indent="0">
              <a:buNone/>
            </a:pPr>
            <a:r>
              <a:rPr lang="en-GB" dirty="0"/>
              <a:t>LY openers often tell you how something is done.</a:t>
            </a:r>
          </a:p>
          <a:p>
            <a:pPr marL="0" indent="0">
              <a:buNone/>
            </a:pPr>
            <a:endParaRPr lang="en-GB" dirty="0"/>
          </a:p>
          <a:p>
            <a:pPr marL="0" indent="0">
              <a:buNone/>
            </a:pPr>
            <a:r>
              <a:rPr lang="en-GB" u="sng" dirty="0"/>
              <a:t>Example</a:t>
            </a:r>
          </a:p>
          <a:p>
            <a:pPr marL="0" indent="0">
              <a:buNone/>
            </a:pPr>
            <a:r>
              <a:rPr lang="en-GB" dirty="0"/>
              <a:t>Quickly, wearily, anxiously walking through the field, silently creeping up on the animal, thoughtfully, suddenly.</a:t>
            </a:r>
          </a:p>
          <a:p>
            <a:pPr marL="0" indent="0">
              <a:buNone/>
            </a:pPr>
            <a:endParaRPr lang="en-GB" dirty="0"/>
          </a:p>
          <a:p>
            <a:pPr marL="0" indent="0">
              <a:buNone/>
            </a:pPr>
            <a:endParaRPr lang="en-GB" dirty="0"/>
          </a:p>
          <a:p>
            <a:pPr marL="0" indent="0">
              <a:buNone/>
            </a:pPr>
            <a:endParaRPr lang="en-GB" dirty="0"/>
          </a:p>
          <a:p>
            <a:pPr marL="0" indent="0">
              <a:buNone/>
            </a:pPr>
            <a:r>
              <a:rPr lang="en-GB" b="1" dirty="0"/>
              <a:t>Are there anymore you can think of that I have missed?</a:t>
            </a:r>
          </a:p>
          <a:p>
            <a:pPr marL="0" indent="0">
              <a:buNone/>
            </a:pPr>
            <a:endParaRPr lang="en-GB" dirty="0"/>
          </a:p>
        </p:txBody>
      </p:sp>
    </p:spTree>
    <p:extLst>
      <p:ext uri="{BB962C8B-B14F-4D97-AF65-F5344CB8AC3E}">
        <p14:creationId xmlns:p14="http://schemas.microsoft.com/office/powerpoint/2010/main" val="661111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312" y="414338"/>
            <a:ext cx="12615863" cy="862013"/>
          </a:xfrm>
        </p:spPr>
        <p:txBody>
          <a:bodyPr>
            <a:normAutofit fontScale="90000"/>
          </a:bodyPr>
          <a:lstStyle/>
          <a:p>
            <a:r>
              <a:rPr lang="en-GB" dirty="0"/>
              <a:t>I’m going to use some of the LY openers to write some sentences about the characters so far </a:t>
            </a:r>
          </a:p>
        </p:txBody>
      </p:sp>
      <p:sp>
        <p:nvSpPr>
          <p:cNvPr id="3" name="Content Placeholder 2"/>
          <p:cNvSpPr>
            <a:spLocks noGrp="1"/>
          </p:cNvSpPr>
          <p:nvPr>
            <p:ph idx="1"/>
          </p:nvPr>
        </p:nvSpPr>
        <p:spPr>
          <a:xfrm>
            <a:off x="214312" y="3636338"/>
            <a:ext cx="11801476" cy="2993061"/>
          </a:xfrm>
        </p:spPr>
        <p:txBody>
          <a:bodyPr vert="horz" lIns="91440" tIns="45720" rIns="91440" bIns="45720" rtlCol="0" anchor="t">
            <a:normAutofit fontScale="92500" lnSpcReduction="20000"/>
          </a:bodyPr>
          <a:lstStyle/>
          <a:p>
            <a:pPr marL="0" indent="0">
              <a:buNone/>
            </a:pPr>
            <a:r>
              <a:rPr lang="en-GB" dirty="0">
                <a:solidFill>
                  <a:srgbClr val="7030A0"/>
                </a:solidFill>
              </a:rPr>
              <a:t>Quickly,</a:t>
            </a:r>
            <a:r>
              <a:rPr lang="en-GB" dirty="0"/>
              <a:t> both children ran to catch up with the group to hunt the animal.</a:t>
            </a:r>
          </a:p>
          <a:p>
            <a:pPr marL="0" indent="0">
              <a:buNone/>
            </a:pPr>
            <a:endParaRPr lang="en-GB" dirty="0">
              <a:solidFill>
                <a:srgbClr val="7030A0"/>
              </a:solidFill>
              <a:cs typeface="Calibri"/>
            </a:endParaRPr>
          </a:p>
          <a:p>
            <a:pPr marL="0" indent="0">
              <a:buNone/>
            </a:pPr>
            <a:r>
              <a:rPr lang="en-GB" dirty="0">
                <a:solidFill>
                  <a:srgbClr val="7030A0"/>
                </a:solidFill>
              </a:rPr>
              <a:t>Anxiously chasing after the animal, </a:t>
            </a:r>
            <a:r>
              <a:rPr lang="en-GB" dirty="0"/>
              <a:t>the Stone Age boy was determined to catch it.</a:t>
            </a:r>
            <a:endParaRPr lang="en-GB" dirty="0">
              <a:cs typeface="Calibri"/>
            </a:endParaRPr>
          </a:p>
          <a:p>
            <a:pPr marL="0" indent="0">
              <a:buNone/>
            </a:pPr>
            <a:endParaRPr lang="en-GB" dirty="0">
              <a:solidFill>
                <a:srgbClr val="7030A0"/>
              </a:solidFill>
            </a:endParaRPr>
          </a:p>
          <a:p>
            <a:r>
              <a:rPr lang="en-GB" dirty="0"/>
              <a:t>The comma goes after the opener and before the main clause. </a:t>
            </a:r>
          </a:p>
          <a:p>
            <a:endParaRPr lang="en-GB" dirty="0"/>
          </a:p>
          <a:p>
            <a:r>
              <a:rPr lang="en-GB" dirty="0"/>
              <a:t>The main clause is part of the sentence that makes sense on its own.</a:t>
            </a:r>
          </a:p>
          <a:p>
            <a:pPr marL="0" indent="0">
              <a:buNone/>
            </a:pPr>
            <a:endParaRPr lang="en-GB" dirty="0"/>
          </a:p>
        </p:txBody>
      </p:sp>
      <p:pic>
        <p:nvPicPr>
          <p:cNvPr id="4" name="Picture 3"/>
          <p:cNvPicPr>
            <a:picLocks noChangeAspect="1"/>
          </p:cNvPicPr>
          <p:nvPr/>
        </p:nvPicPr>
        <p:blipFill>
          <a:blip r:embed="rId2"/>
          <a:stretch>
            <a:fillRect/>
          </a:stretch>
        </p:blipFill>
        <p:spPr>
          <a:xfrm>
            <a:off x="1697670" y="1411287"/>
            <a:ext cx="8796659" cy="2090116"/>
          </a:xfrm>
          <a:prstGeom prst="rect">
            <a:avLst/>
          </a:prstGeom>
        </p:spPr>
      </p:pic>
      <p:cxnSp>
        <p:nvCxnSpPr>
          <p:cNvPr id="6" name="Straight Arrow Connector 5"/>
          <p:cNvCxnSpPr/>
          <p:nvPr/>
        </p:nvCxnSpPr>
        <p:spPr>
          <a:xfrm flipV="1">
            <a:off x="2814638" y="4829175"/>
            <a:ext cx="1700212" cy="328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p:nvPicPr>
        <p:blipFill>
          <a:blip r:embed="rId3"/>
          <a:stretch>
            <a:fillRect/>
          </a:stretch>
        </p:blipFill>
        <p:spPr>
          <a:xfrm>
            <a:off x="10744128" y="6040333"/>
            <a:ext cx="1019317" cy="724001"/>
          </a:xfrm>
          <a:prstGeom prst="rect">
            <a:avLst/>
          </a:prstGeom>
        </p:spPr>
      </p:pic>
    </p:spTree>
    <p:extLst>
      <p:ext uri="{BB962C8B-B14F-4D97-AF65-F5344CB8AC3E}">
        <p14:creationId xmlns:p14="http://schemas.microsoft.com/office/powerpoint/2010/main" val="4223784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0049" y="379413"/>
            <a:ext cx="12372975" cy="1325563"/>
          </a:xfrm>
        </p:spPr>
        <p:txBody>
          <a:bodyPr/>
          <a:lstStyle/>
          <a:p>
            <a:r>
              <a:rPr lang="en-GB" dirty="0"/>
              <a:t>Complete the sentences by filling in the missing words?</a:t>
            </a:r>
          </a:p>
        </p:txBody>
      </p:sp>
      <p:sp>
        <p:nvSpPr>
          <p:cNvPr id="3" name="Content Placeholder 2"/>
          <p:cNvSpPr>
            <a:spLocks noGrp="1"/>
          </p:cNvSpPr>
          <p:nvPr>
            <p:ph idx="1"/>
          </p:nvPr>
        </p:nvSpPr>
        <p:spPr>
          <a:xfrm>
            <a:off x="400049" y="1825625"/>
            <a:ext cx="10953751" cy="4351338"/>
          </a:xfrm>
        </p:spPr>
        <p:txBody>
          <a:bodyPr>
            <a:normAutofit fontScale="92500" lnSpcReduction="10000"/>
          </a:bodyPr>
          <a:lstStyle/>
          <a:p>
            <a:pPr marL="0" indent="0">
              <a:buNone/>
            </a:pPr>
            <a:r>
              <a:rPr lang="en-GB" u="sng" dirty="0"/>
              <a:t>Time opener</a:t>
            </a:r>
          </a:p>
          <a:p>
            <a:pPr marL="0" indent="0">
              <a:buNone/>
            </a:pPr>
            <a:r>
              <a:rPr lang="en-GB" dirty="0"/>
              <a:t>_________________, the boy and Om sat by the fire with her tribe. </a:t>
            </a:r>
          </a:p>
          <a:p>
            <a:pPr marL="0" indent="0">
              <a:buNone/>
            </a:pPr>
            <a:endParaRPr lang="en-GB" u="sng" dirty="0"/>
          </a:p>
          <a:p>
            <a:pPr marL="0" indent="0">
              <a:buNone/>
            </a:pPr>
            <a:r>
              <a:rPr lang="en-GB" u="sng" dirty="0"/>
              <a:t>Prepositional opener</a:t>
            </a:r>
          </a:p>
          <a:p>
            <a:pPr marL="0" indent="0">
              <a:buNone/>
            </a:pPr>
            <a:r>
              <a:rPr lang="en-GB" dirty="0"/>
              <a:t>_________________, the boy felt scared because he wasn’t sure if they would be able to catch the animal.</a:t>
            </a:r>
          </a:p>
          <a:p>
            <a:pPr marL="0" indent="0">
              <a:buNone/>
            </a:pPr>
            <a:endParaRPr lang="en-GB" u="sng" dirty="0"/>
          </a:p>
          <a:p>
            <a:pPr marL="0" indent="0">
              <a:buNone/>
            </a:pPr>
            <a:r>
              <a:rPr lang="en-GB" u="sng" dirty="0"/>
              <a:t>LY Opener</a:t>
            </a:r>
          </a:p>
          <a:p>
            <a:pPr marL="0" indent="0">
              <a:buNone/>
            </a:pPr>
            <a:r>
              <a:rPr lang="en-GB" dirty="0"/>
              <a:t>_________________, the Stone Age boy started into the cave and wondered what was inside. </a:t>
            </a:r>
          </a:p>
          <a:p>
            <a:pPr marL="0" indent="0">
              <a:buNone/>
            </a:pPr>
            <a:endParaRPr lang="en-GB" u="sng" dirty="0"/>
          </a:p>
        </p:txBody>
      </p:sp>
      <p:pic>
        <p:nvPicPr>
          <p:cNvPr id="4" name="Picture 3"/>
          <p:cNvPicPr>
            <a:picLocks noChangeAspect="1"/>
          </p:cNvPicPr>
          <p:nvPr/>
        </p:nvPicPr>
        <p:blipFill>
          <a:blip r:embed="rId2"/>
          <a:stretch>
            <a:fillRect/>
          </a:stretch>
        </p:blipFill>
        <p:spPr>
          <a:xfrm>
            <a:off x="10901299" y="6176963"/>
            <a:ext cx="905001" cy="647790"/>
          </a:xfrm>
          <a:prstGeom prst="rect">
            <a:avLst/>
          </a:prstGeom>
        </p:spPr>
      </p:pic>
    </p:spTree>
    <p:extLst>
      <p:ext uri="{BB962C8B-B14F-4D97-AF65-F5344CB8AC3E}">
        <p14:creationId xmlns:p14="http://schemas.microsoft.com/office/powerpoint/2010/main" val="1643927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49" y="150812"/>
            <a:ext cx="11858625" cy="1325563"/>
          </a:xfrm>
        </p:spPr>
        <p:txBody>
          <a:bodyPr>
            <a:normAutofit/>
          </a:bodyPr>
          <a:lstStyle/>
          <a:p>
            <a:r>
              <a:rPr lang="en-GB" sz="2800" dirty="0"/>
              <a:t>Your task is to write 6 sentences using different openers to describe what the characters are doing. </a:t>
            </a:r>
          </a:p>
        </p:txBody>
      </p:sp>
      <p:sp>
        <p:nvSpPr>
          <p:cNvPr id="3" name="Content Placeholder 2"/>
          <p:cNvSpPr>
            <a:spLocks noGrp="1"/>
          </p:cNvSpPr>
          <p:nvPr>
            <p:ph idx="1"/>
          </p:nvPr>
        </p:nvSpPr>
        <p:spPr>
          <a:xfrm>
            <a:off x="514348" y="1325561"/>
            <a:ext cx="11858625" cy="5275263"/>
          </a:xfrm>
        </p:spPr>
        <p:txBody>
          <a:bodyPr>
            <a:normAutofit fontScale="92500" lnSpcReduction="20000"/>
          </a:bodyPr>
          <a:lstStyle/>
          <a:p>
            <a:pPr marL="0" indent="0">
              <a:buNone/>
            </a:pPr>
            <a:r>
              <a:rPr lang="en-GB" dirty="0"/>
              <a:t>Two time openers</a:t>
            </a:r>
          </a:p>
          <a:p>
            <a:pPr marL="0" indent="0">
              <a:buNone/>
            </a:pPr>
            <a:r>
              <a:rPr lang="en-GB" dirty="0"/>
              <a:t>________________________________________________________</a:t>
            </a:r>
          </a:p>
          <a:p>
            <a:pPr marL="0" indent="0">
              <a:buNone/>
            </a:pPr>
            <a:r>
              <a:rPr lang="en-GB" dirty="0"/>
              <a:t>_________________________________________________________</a:t>
            </a:r>
          </a:p>
          <a:p>
            <a:pPr marL="0" indent="0">
              <a:buNone/>
            </a:pPr>
            <a:endParaRPr lang="en-GB" dirty="0"/>
          </a:p>
          <a:p>
            <a:pPr marL="0" indent="0">
              <a:buNone/>
            </a:pPr>
            <a:r>
              <a:rPr lang="en-GB" dirty="0"/>
              <a:t>Two prepositional openers</a:t>
            </a:r>
          </a:p>
          <a:p>
            <a:pPr marL="0" indent="0">
              <a:buNone/>
            </a:pPr>
            <a:r>
              <a:rPr lang="en-GB" dirty="0"/>
              <a:t>_________________________________________________________</a:t>
            </a:r>
          </a:p>
          <a:p>
            <a:pPr marL="0" indent="0">
              <a:buNone/>
            </a:pPr>
            <a:r>
              <a:rPr lang="en-GB" dirty="0"/>
              <a:t>_________________________________________________________</a:t>
            </a:r>
          </a:p>
          <a:p>
            <a:pPr marL="0" indent="0">
              <a:buNone/>
            </a:pPr>
            <a:endParaRPr lang="en-GB" dirty="0"/>
          </a:p>
          <a:p>
            <a:pPr marL="0" indent="0">
              <a:buNone/>
            </a:pPr>
            <a:r>
              <a:rPr lang="en-GB" dirty="0"/>
              <a:t>Two LY openers</a:t>
            </a:r>
          </a:p>
          <a:p>
            <a:pPr marL="0" indent="0">
              <a:buNone/>
            </a:pPr>
            <a:endParaRPr lang="en-GB" dirty="0"/>
          </a:p>
          <a:p>
            <a:pPr marL="0" indent="0">
              <a:buNone/>
            </a:pPr>
            <a:r>
              <a:rPr lang="en-GB" dirty="0"/>
              <a:t>_________________________________________________________</a:t>
            </a:r>
          </a:p>
          <a:p>
            <a:pPr marL="0" indent="0">
              <a:buNone/>
            </a:pPr>
            <a:r>
              <a:rPr lang="en-GB" dirty="0"/>
              <a:t>_________________________________________________________</a:t>
            </a:r>
          </a:p>
          <a:p>
            <a:pPr marL="0" indent="0">
              <a:buNone/>
            </a:pP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11101209" y="5962560"/>
            <a:ext cx="847843" cy="638264"/>
          </a:xfrm>
          <a:prstGeom prst="rect">
            <a:avLst/>
          </a:prstGeom>
        </p:spPr>
      </p:pic>
    </p:spTree>
    <p:extLst>
      <p:ext uri="{BB962C8B-B14F-4D97-AF65-F5344CB8AC3E}">
        <p14:creationId xmlns:p14="http://schemas.microsoft.com/office/powerpoint/2010/main" val="1292564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 of lesson</a:t>
            </a:r>
          </a:p>
        </p:txBody>
      </p:sp>
      <p:pic>
        <p:nvPicPr>
          <p:cNvPr id="4" name="Content Placeholder 3"/>
          <p:cNvPicPr>
            <a:picLocks noGrp="1" noChangeAspect="1"/>
          </p:cNvPicPr>
          <p:nvPr>
            <p:ph idx="1"/>
          </p:nvPr>
        </p:nvPicPr>
        <p:blipFill>
          <a:blip r:embed="rId2"/>
          <a:stretch>
            <a:fillRect/>
          </a:stretch>
        </p:blipFill>
        <p:spPr>
          <a:xfrm>
            <a:off x="2816851" y="1881780"/>
            <a:ext cx="6558298" cy="3947966"/>
          </a:xfrm>
          <a:prstGeom prst="rect">
            <a:avLst/>
          </a:prstGeom>
        </p:spPr>
      </p:pic>
    </p:spTree>
    <p:extLst>
      <p:ext uri="{BB962C8B-B14F-4D97-AF65-F5344CB8AC3E}">
        <p14:creationId xmlns:p14="http://schemas.microsoft.com/office/powerpoint/2010/main" val="1335567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Thursday 4</a:t>
            </a:r>
            <a:r>
              <a:rPr lang="en-GB" sz="3200" baseline="30000" dirty="0"/>
              <a:t>th</a:t>
            </a:r>
            <a:r>
              <a:rPr lang="en-GB" sz="3200" dirty="0"/>
              <a:t> February 2021</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69871" y="1683374"/>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61401" y="3031651"/>
            <a:ext cx="10429593" cy="707886"/>
          </a:xfrm>
          <a:prstGeom prst="rect">
            <a:avLst/>
          </a:prstGeom>
          <a:noFill/>
        </p:spPr>
        <p:txBody>
          <a:bodyPr wrap="square" rtlCol="0">
            <a:spAutoFit/>
          </a:bodyPr>
          <a:lstStyle/>
          <a:p>
            <a:r>
              <a:rPr lang="en-GB" sz="4000" dirty="0"/>
              <a:t>L.O To be able to write similes </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p:cNvPicPr>
            <a:picLocks noChangeAspect="1"/>
          </p:cNvPicPr>
          <p:nvPr/>
        </p:nvPicPr>
        <p:blipFill>
          <a:blip r:embed="rId5"/>
          <a:stretch>
            <a:fillRect/>
          </a:stretch>
        </p:blipFill>
        <p:spPr>
          <a:xfrm>
            <a:off x="10874727" y="201739"/>
            <a:ext cx="1085208" cy="1115606"/>
          </a:xfrm>
          <a:prstGeom prst="rect">
            <a:avLst/>
          </a:prstGeom>
        </p:spPr>
      </p:pic>
    </p:spTree>
    <p:extLst>
      <p:ext uri="{BB962C8B-B14F-4D97-AF65-F5344CB8AC3E}">
        <p14:creationId xmlns:p14="http://schemas.microsoft.com/office/powerpoint/2010/main" val="642365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B59A686-26E2-40E6-A962-30D462E7E297}"/>
              </a:ext>
            </a:extLst>
          </p:cNvPr>
          <p:cNvSpPr txBox="1"/>
          <p:nvPr/>
        </p:nvSpPr>
        <p:spPr>
          <a:xfrm>
            <a:off x="0" y="0"/>
            <a:ext cx="10429593" cy="523220"/>
          </a:xfrm>
          <a:prstGeom prst="rect">
            <a:avLst/>
          </a:prstGeom>
          <a:noFill/>
        </p:spPr>
        <p:txBody>
          <a:bodyPr wrap="square" rtlCol="0">
            <a:spAutoFit/>
          </a:bodyPr>
          <a:lstStyle/>
          <a:p>
            <a:r>
              <a:rPr lang="en-GB" sz="2800" dirty="0"/>
              <a:t>L.O To be able to spell words from the Y3/4 word list  </a:t>
            </a:r>
          </a:p>
        </p:txBody>
      </p:sp>
      <p:pic>
        <p:nvPicPr>
          <p:cNvPr id="3" name="Picture 2"/>
          <p:cNvPicPr>
            <a:picLocks noChangeAspect="1"/>
          </p:cNvPicPr>
          <p:nvPr/>
        </p:nvPicPr>
        <p:blipFill>
          <a:blip r:embed="rId2"/>
          <a:stretch>
            <a:fillRect/>
          </a:stretch>
        </p:blipFill>
        <p:spPr>
          <a:xfrm>
            <a:off x="613955" y="523220"/>
            <a:ext cx="10110650" cy="6121824"/>
          </a:xfrm>
          <a:prstGeom prst="rect">
            <a:avLst/>
          </a:prstGeom>
        </p:spPr>
      </p:pic>
    </p:spTree>
    <p:extLst>
      <p:ext uri="{BB962C8B-B14F-4D97-AF65-F5344CB8AC3E}">
        <p14:creationId xmlns:p14="http://schemas.microsoft.com/office/powerpoint/2010/main" val="256863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similes?</a:t>
            </a:r>
          </a:p>
        </p:txBody>
      </p:sp>
      <p:sp>
        <p:nvSpPr>
          <p:cNvPr id="3" name="Content Placeholder 2"/>
          <p:cNvSpPr>
            <a:spLocks noGrp="1"/>
          </p:cNvSpPr>
          <p:nvPr>
            <p:ph idx="1"/>
          </p:nvPr>
        </p:nvSpPr>
        <p:spPr>
          <a:xfrm>
            <a:off x="838199" y="1825624"/>
            <a:ext cx="6405563" cy="5032375"/>
          </a:xfrm>
        </p:spPr>
        <p:txBody>
          <a:bodyPr/>
          <a:lstStyle/>
          <a:p>
            <a:pPr marL="0" indent="0">
              <a:buNone/>
            </a:pPr>
            <a:r>
              <a:rPr lang="en-GB" dirty="0"/>
              <a:t>A simile compares two things using </a:t>
            </a:r>
            <a:r>
              <a:rPr lang="en-GB" dirty="0">
                <a:solidFill>
                  <a:srgbClr val="FF0000"/>
                </a:solidFill>
              </a:rPr>
              <a:t>like</a:t>
            </a:r>
            <a:r>
              <a:rPr lang="en-GB" dirty="0"/>
              <a:t> or </a:t>
            </a:r>
            <a:r>
              <a:rPr lang="en-GB" dirty="0">
                <a:solidFill>
                  <a:srgbClr val="FF0000"/>
                </a:solidFill>
              </a:rPr>
              <a:t>as</a:t>
            </a:r>
          </a:p>
          <a:p>
            <a:pPr marL="0" indent="0">
              <a:buNone/>
            </a:pPr>
            <a:endParaRPr lang="en-GB" dirty="0"/>
          </a:p>
          <a:p>
            <a:pPr marL="0" indent="0">
              <a:buNone/>
            </a:pPr>
            <a:r>
              <a:rPr lang="en-GB" dirty="0"/>
              <a:t>Example</a:t>
            </a:r>
          </a:p>
          <a:p>
            <a:pPr marL="0" indent="0">
              <a:buNone/>
            </a:pPr>
            <a:r>
              <a:rPr lang="en-GB" dirty="0"/>
              <a:t>The teacher was </a:t>
            </a:r>
            <a:r>
              <a:rPr lang="en-GB" u="sng" dirty="0">
                <a:solidFill>
                  <a:srgbClr val="FF0000"/>
                </a:solidFill>
              </a:rPr>
              <a:t>as</a:t>
            </a:r>
            <a:r>
              <a:rPr lang="en-GB" dirty="0">
                <a:solidFill>
                  <a:srgbClr val="FF0000"/>
                </a:solidFill>
              </a:rPr>
              <a:t> wise </a:t>
            </a:r>
            <a:r>
              <a:rPr lang="en-GB" u="sng" dirty="0">
                <a:solidFill>
                  <a:srgbClr val="FF0000"/>
                </a:solidFill>
              </a:rPr>
              <a:t>as</a:t>
            </a:r>
            <a:r>
              <a:rPr lang="en-GB" dirty="0">
                <a:solidFill>
                  <a:srgbClr val="FF0000"/>
                </a:solidFill>
              </a:rPr>
              <a:t> an owl </a:t>
            </a:r>
          </a:p>
          <a:p>
            <a:pPr marL="0" indent="0">
              <a:buNone/>
            </a:pPr>
            <a:endParaRPr lang="en-GB" dirty="0">
              <a:solidFill>
                <a:srgbClr val="FF0000"/>
              </a:solidFill>
            </a:endParaRPr>
          </a:p>
          <a:p>
            <a:pPr marL="0" indent="0">
              <a:buNone/>
            </a:pPr>
            <a:r>
              <a:rPr lang="en-GB" dirty="0"/>
              <a:t>We use similes to give the reader more information and help them to build a picture in their mind</a:t>
            </a:r>
          </a:p>
        </p:txBody>
      </p:sp>
      <p:pic>
        <p:nvPicPr>
          <p:cNvPr id="4" name="Picture 5" descr="C:\Program Files\Microsoft Office\Clipart\Pub60Cor\an00790_.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543800" y="1465262"/>
            <a:ext cx="3810000" cy="3973513"/>
          </a:xfrm>
          <a:prstGeom prst="rect">
            <a:avLst/>
          </a:prstGeom>
        </p:spPr>
      </p:pic>
    </p:spTree>
    <p:extLst>
      <p:ext uri="{BB962C8B-B14F-4D97-AF65-F5344CB8AC3E}">
        <p14:creationId xmlns:p14="http://schemas.microsoft.com/office/powerpoint/2010/main" val="413562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Similes </a:t>
            </a:r>
          </a:p>
        </p:txBody>
      </p:sp>
      <p:sp>
        <p:nvSpPr>
          <p:cNvPr id="3" name="Content Placeholder 2"/>
          <p:cNvSpPr>
            <a:spLocks noGrp="1"/>
          </p:cNvSpPr>
          <p:nvPr>
            <p:ph idx="1"/>
          </p:nvPr>
        </p:nvSpPr>
        <p:spPr>
          <a:xfrm>
            <a:off x="466725" y="1725018"/>
            <a:ext cx="4619625" cy="4351338"/>
          </a:xfrm>
        </p:spPr>
        <p:txBody>
          <a:bodyPr/>
          <a:lstStyle/>
          <a:p>
            <a:pPr marL="0" indent="0">
              <a:buNone/>
            </a:pPr>
            <a:r>
              <a:rPr lang="en-GB" dirty="0"/>
              <a:t>The boy was </a:t>
            </a:r>
            <a:r>
              <a:rPr lang="en-GB" u="sng" dirty="0">
                <a:solidFill>
                  <a:srgbClr val="FF0000"/>
                </a:solidFill>
              </a:rPr>
              <a:t>as</a:t>
            </a:r>
            <a:r>
              <a:rPr lang="en-GB" dirty="0">
                <a:solidFill>
                  <a:srgbClr val="FF0000"/>
                </a:solidFill>
              </a:rPr>
              <a:t> fierce </a:t>
            </a:r>
            <a:r>
              <a:rPr lang="en-GB" u="sng" dirty="0">
                <a:solidFill>
                  <a:srgbClr val="FF0000"/>
                </a:solidFill>
              </a:rPr>
              <a:t>as</a:t>
            </a:r>
            <a:r>
              <a:rPr lang="en-GB" dirty="0">
                <a:solidFill>
                  <a:srgbClr val="FF0000"/>
                </a:solidFill>
              </a:rPr>
              <a:t> a lion.</a:t>
            </a:r>
          </a:p>
          <a:p>
            <a:pPr marL="0" indent="0">
              <a:buNone/>
            </a:pPr>
            <a:endParaRPr lang="en-GB" dirty="0">
              <a:solidFill>
                <a:srgbClr val="FF0000"/>
              </a:solidFill>
            </a:endParaRPr>
          </a:p>
          <a:p>
            <a:pPr marL="0" indent="0">
              <a:buNone/>
            </a:pPr>
            <a:r>
              <a:rPr lang="en-GB" dirty="0"/>
              <a:t>The man was </a:t>
            </a:r>
            <a:r>
              <a:rPr lang="en-GB" u="sng" dirty="0">
                <a:solidFill>
                  <a:srgbClr val="FF0000"/>
                </a:solidFill>
              </a:rPr>
              <a:t>as </a:t>
            </a:r>
            <a:r>
              <a:rPr lang="en-GB" dirty="0">
                <a:solidFill>
                  <a:srgbClr val="FF0000"/>
                </a:solidFill>
              </a:rPr>
              <a:t>strong </a:t>
            </a:r>
            <a:r>
              <a:rPr lang="en-GB" u="sng" dirty="0">
                <a:solidFill>
                  <a:srgbClr val="FF0000"/>
                </a:solidFill>
              </a:rPr>
              <a:t>as </a:t>
            </a:r>
            <a:r>
              <a:rPr lang="en-GB" dirty="0">
                <a:solidFill>
                  <a:srgbClr val="FF0000"/>
                </a:solidFill>
              </a:rPr>
              <a:t>an Ox.</a:t>
            </a:r>
          </a:p>
          <a:p>
            <a:pPr marL="0" indent="0">
              <a:buNone/>
            </a:pPr>
            <a:endParaRPr lang="en-GB" dirty="0">
              <a:solidFill>
                <a:srgbClr val="FF0000"/>
              </a:solidFill>
            </a:endParaRPr>
          </a:p>
          <a:p>
            <a:pPr marL="0" indent="0">
              <a:buNone/>
            </a:pPr>
            <a:r>
              <a:rPr lang="en-GB" dirty="0"/>
              <a:t>I walk to school </a:t>
            </a:r>
            <a:r>
              <a:rPr lang="en-GB" u="sng" dirty="0">
                <a:solidFill>
                  <a:srgbClr val="FF0000"/>
                </a:solidFill>
              </a:rPr>
              <a:t>as </a:t>
            </a:r>
            <a:r>
              <a:rPr lang="en-GB" dirty="0">
                <a:solidFill>
                  <a:srgbClr val="FF0000"/>
                </a:solidFill>
              </a:rPr>
              <a:t>slow </a:t>
            </a:r>
            <a:r>
              <a:rPr lang="en-GB" u="sng" dirty="0">
                <a:solidFill>
                  <a:srgbClr val="FF0000"/>
                </a:solidFill>
              </a:rPr>
              <a:t>as </a:t>
            </a:r>
            <a:r>
              <a:rPr lang="en-GB" dirty="0">
                <a:solidFill>
                  <a:srgbClr val="FF0000"/>
                </a:solidFill>
              </a:rPr>
              <a:t>a snail.</a:t>
            </a:r>
          </a:p>
          <a:p>
            <a:pPr marL="0" indent="0">
              <a:buNone/>
            </a:pPr>
            <a:endParaRPr lang="en-GB" dirty="0">
              <a:solidFill>
                <a:srgbClr val="FF0000"/>
              </a:solidFill>
            </a:endParaRPr>
          </a:p>
        </p:txBody>
      </p:sp>
      <p:sp>
        <p:nvSpPr>
          <p:cNvPr id="4" name="TextBox 3"/>
          <p:cNvSpPr txBox="1"/>
          <p:nvPr/>
        </p:nvSpPr>
        <p:spPr>
          <a:xfrm>
            <a:off x="5986464" y="1725018"/>
            <a:ext cx="6086474" cy="3046988"/>
          </a:xfrm>
          <a:prstGeom prst="rect">
            <a:avLst/>
          </a:prstGeom>
          <a:noFill/>
        </p:spPr>
        <p:txBody>
          <a:bodyPr wrap="square" rtlCol="0">
            <a:spAutoFit/>
          </a:bodyPr>
          <a:lstStyle/>
          <a:p>
            <a:r>
              <a:rPr lang="en-GB" sz="3200" dirty="0"/>
              <a:t>All of these similes are describing nouns (</a:t>
            </a:r>
            <a:r>
              <a:rPr lang="en-GB" sz="3200" dirty="0">
                <a:solidFill>
                  <a:srgbClr val="FF0000"/>
                </a:solidFill>
              </a:rPr>
              <a:t>things</a:t>
            </a:r>
            <a:r>
              <a:rPr lang="en-GB" sz="3200" dirty="0"/>
              <a:t>)</a:t>
            </a:r>
          </a:p>
          <a:p>
            <a:endParaRPr lang="en-GB" sz="3200" dirty="0">
              <a:solidFill>
                <a:srgbClr val="FF0000"/>
              </a:solidFill>
            </a:endParaRPr>
          </a:p>
          <a:p>
            <a:pPr marL="457200" indent="-457200">
              <a:buFontTx/>
              <a:buChar char="-"/>
            </a:pPr>
            <a:r>
              <a:rPr lang="en-GB" sz="3200" dirty="0"/>
              <a:t>(As </a:t>
            </a:r>
            <a:r>
              <a:rPr lang="en-GB" sz="3200" u="sng" dirty="0"/>
              <a:t>big</a:t>
            </a:r>
            <a:r>
              <a:rPr lang="en-GB" sz="3200" dirty="0"/>
              <a:t> as a </a:t>
            </a:r>
            <a:r>
              <a:rPr lang="en-GB" sz="3200" u="sng" dirty="0"/>
              <a:t>house</a:t>
            </a:r>
            <a:r>
              <a:rPr lang="en-GB" sz="3200" dirty="0"/>
              <a:t>)</a:t>
            </a:r>
          </a:p>
          <a:p>
            <a:pPr marL="457200" indent="-457200">
              <a:buFontTx/>
              <a:buChar char="-"/>
            </a:pPr>
            <a:endParaRPr lang="en-GB" sz="3200" dirty="0"/>
          </a:p>
          <a:p>
            <a:pPr marL="457200" indent="-457200">
              <a:buFontTx/>
              <a:buChar char="-"/>
            </a:pPr>
            <a:r>
              <a:rPr lang="en-GB" sz="3200" dirty="0"/>
              <a:t>Describes      the things</a:t>
            </a:r>
          </a:p>
        </p:txBody>
      </p:sp>
      <p:cxnSp>
        <p:nvCxnSpPr>
          <p:cNvPr id="6" name="Straight Arrow Connector 5"/>
          <p:cNvCxnSpPr/>
          <p:nvPr/>
        </p:nvCxnSpPr>
        <p:spPr>
          <a:xfrm flipV="1">
            <a:off x="7000875" y="3757613"/>
            <a:ext cx="328613" cy="5572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flipV="1">
            <a:off x="9029701" y="3771900"/>
            <a:ext cx="542924" cy="4429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51965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Similes</a:t>
            </a:r>
          </a:p>
        </p:txBody>
      </p:sp>
      <p:sp>
        <p:nvSpPr>
          <p:cNvPr id="3" name="Content Placeholder 2"/>
          <p:cNvSpPr>
            <a:spLocks noGrp="1"/>
          </p:cNvSpPr>
          <p:nvPr>
            <p:ph idx="1"/>
          </p:nvPr>
        </p:nvSpPr>
        <p:spPr/>
        <p:txBody>
          <a:bodyPr/>
          <a:lstStyle/>
          <a:p>
            <a:pPr marL="0" indent="0">
              <a:buNone/>
            </a:pPr>
            <a:r>
              <a:rPr lang="en-GB" dirty="0"/>
              <a:t>Sometimes we use a simile to describe a verb (</a:t>
            </a:r>
            <a:r>
              <a:rPr lang="en-GB" dirty="0">
                <a:solidFill>
                  <a:srgbClr val="FF0000"/>
                </a:solidFill>
              </a:rPr>
              <a:t>doing word</a:t>
            </a:r>
            <a:r>
              <a:rPr lang="en-GB" dirty="0"/>
              <a:t>)</a:t>
            </a:r>
          </a:p>
          <a:p>
            <a:pPr marL="0" indent="0">
              <a:buNone/>
            </a:pPr>
            <a:endParaRPr lang="en-GB" u="sng" dirty="0"/>
          </a:p>
          <a:p>
            <a:pPr marL="0" indent="0">
              <a:buNone/>
            </a:pPr>
            <a:r>
              <a:rPr lang="en-GB" u="sng" dirty="0"/>
              <a:t>Example</a:t>
            </a:r>
          </a:p>
          <a:p>
            <a:pPr marL="0" indent="0">
              <a:buNone/>
            </a:pPr>
            <a:r>
              <a:rPr lang="en-GB" dirty="0"/>
              <a:t>He swims like a fish </a:t>
            </a:r>
          </a:p>
          <a:p>
            <a:pPr marL="0" indent="0">
              <a:buNone/>
            </a:pPr>
            <a:endParaRPr lang="en-GB" dirty="0"/>
          </a:p>
          <a:p>
            <a:pPr marL="0" indent="0">
              <a:buNone/>
            </a:pPr>
            <a:r>
              <a:rPr lang="en-GB" dirty="0"/>
              <a:t>Doing word   describes how he is swimming</a:t>
            </a:r>
          </a:p>
        </p:txBody>
      </p:sp>
      <p:cxnSp>
        <p:nvCxnSpPr>
          <p:cNvPr id="5" name="Straight Arrow Connector 4"/>
          <p:cNvCxnSpPr/>
          <p:nvPr/>
        </p:nvCxnSpPr>
        <p:spPr>
          <a:xfrm flipV="1">
            <a:off x="1571625" y="3800475"/>
            <a:ext cx="285750" cy="5857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H="1" flipV="1">
            <a:off x="3514725" y="3800475"/>
            <a:ext cx="314326" cy="5857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9" name="Picture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7026275" y="2529675"/>
            <a:ext cx="4089400" cy="185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5270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Monday 1</a:t>
            </a:r>
            <a:r>
              <a:rPr lang="en-GB" sz="3200" baseline="30000" dirty="0"/>
              <a:t>st</a:t>
            </a:r>
            <a:r>
              <a:rPr lang="en-GB" sz="3200" dirty="0"/>
              <a:t> February 2021</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1323439"/>
          </a:xfrm>
          <a:prstGeom prst="rect">
            <a:avLst/>
          </a:prstGeom>
          <a:noFill/>
        </p:spPr>
        <p:txBody>
          <a:bodyPr wrap="square" rtlCol="0">
            <a:spAutoFit/>
          </a:bodyPr>
          <a:lstStyle/>
          <a:p>
            <a:r>
              <a:rPr lang="en-GB" sz="4000" dirty="0"/>
              <a:t>L.O To be able to answer questions based on a text </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2" name="Picture 1"/>
          <p:cNvPicPr>
            <a:picLocks noChangeAspect="1"/>
          </p:cNvPicPr>
          <p:nvPr/>
        </p:nvPicPr>
        <p:blipFill>
          <a:blip r:embed="rId5"/>
          <a:stretch>
            <a:fillRect/>
          </a:stretch>
        </p:blipFill>
        <p:spPr>
          <a:xfrm>
            <a:off x="10874727" y="201739"/>
            <a:ext cx="1085208" cy="1115606"/>
          </a:xfrm>
          <a:prstGeom prst="rect">
            <a:avLst/>
          </a:prstGeom>
        </p:spPr>
      </p:pic>
    </p:spTree>
    <p:extLst>
      <p:ext uri="{BB962C8B-B14F-4D97-AF65-F5344CB8AC3E}">
        <p14:creationId xmlns:p14="http://schemas.microsoft.com/office/powerpoint/2010/main" val="4007968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Similes</a:t>
            </a:r>
          </a:p>
        </p:txBody>
      </p:sp>
      <p:sp>
        <p:nvSpPr>
          <p:cNvPr id="3" name="Content Placeholder 2"/>
          <p:cNvSpPr>
            <a:spLocks noGrp="1"/>
          </p:cNvSpPr>
          <p:nvPr>
            <p:ph idx="1"/>
          </p:nvPr>
        </p:nvSpPr>
        <p:spPr/>
        <p:txBody>
          <a:bodyPr/>
          <a:lstStyle/>
          <a:p>
            <a:pPr marL="0" indent="0">
              <a:buNone/>
            </a:pPr>
            <a:r>
              <a:rPr lang="en-GB" dirty="0"/>
              <a:t>He acts </a:t>
            </a:r>
            <a:r>
              <a:rPr lang="en-GB" dirty="0">
                <a:solidFill>
                  <a:srgbClr val="FF0000"/>
                </a:solidFill>
              </a:rPr>
              <a:t>like</a:t>
            </a:r>
            <a:r>
              <a:rPr lang="en-GB" dirty="0"/>
              <a:t> a clown.</a:t>
            </a:r>
          </a:p>
          <a:p>
            <a:pPr marL="0" indent="0">
              <a:buNone/>
            </a:pPr>
            <a:endParaRPr lang="en-GB" dirty="0"/>
          </a:p>
          <a:p>
            <a:pPr marL="0" indent="0">
              <a:buNone/>
            </a:pPr>
            <a:r>
              <a:rPr lang="en-GB" dirty="0"/>
              <a:t>He smells </a:t>
            </a:r>
            <a:r>
              <a:rPr lang="en-GB" dirty="0">
                <a:solidFill>
                  <a:srgbClr val="FF0000"/>
                </a:solidFill>
              </a:rPr>
              <a:t>like</a:t>
            </a:r>
            <a:r>
              <a:rPr lang="en-GB" dirty="0"/>
              <a:t> a dog.</a:t>
            </a:r>
          </a:p>
          <a:p>
            <a:pPr marL="0" indent="0">
              <a:buNone/>
            </a:pPr>
            <a:endParaRPr lang="en-GB" dirty="0"/>
          </a:p>
          <a:p>
            <a:pPr marL="0" indent="0">
              <a:buNone/>
            </a:pPr>
            <a:r>
              <a:rPr lang="en-GB" dirty="0"/>
              <a:t>She runs </a:t>
            </a:r>
            <a:r>
              <a:rPr lang="en-GB" dirty="0">
                <a:solidFill>
                  <a:srgbClr val="FF0000"/>
                </a:solidFill>
              </a:rPr>
              <a:t>like</a:t>
            </a:r>
            <a:r>
              <a:rPr lang="en-GB" dirty="0"/>
              <a:t> the wind.</a:t>
            </a:r>
          </a:p>
          <a:p>
            <a:pPr marL="0" indent="0">
              <a:buNone/>
            </a:pPr>
            <a:endParaRPr lang="en-GB" dirty="0"/>
          </a:p>
          <a:p>
            <a:pPr marL="0" indent="0">
              <a:buNone/>
            </a:pPr>
            <a:r>
              <a:rPr lang="en-GB" dirty="0"/>
              <a:t>The boy jumped </a:t>
            </a:r>
            <a:r>
              <a:rPr lang="en-GB" dirty="0">
                <a:solidFill>
                  <a:srgbClr val="FF0000"/>
                </a:solidFill>
              </a:rPr>
              <a:t>like</a:t>
            </a:r>
            <a:r>
              <a:rPr lang="en-GB" dirty="0"/>
              <a:t> a kangaroo.</a:t>
            </a:r>
          </a:p>
        </p:txBody>
      </p:sp>
      <p:sp>
        <p:nvSpPr>
          <p:cNvPr id="4" name="TextBox 3"/>
          <p:cNvSpPr txBox="1"/>
          <p:nvPr/>
        </p:nvSpPr>
        <p:spPr>
          <a:xfrm>
            <a:off x="728663" y="5586413"/>
            <a:ext cx="12415837" cy="369332"/>
          </a:xfrm>
          <a:prstGeom prst="rect">
            <a:avLst/>
          </a:prstGeom>
          <a:noFill/>
        </p:spPr>
        <p:txBody>
          <a:bodyPr wrap="square" rtlCol="0">
            <a:spAutoFit/>
          </a:bodyPr>
          <a:lstStyle/>
          <a:p>
            <a:r>
              <a:rPr lang="en-GB" dirty="0"/>
              <a:t>Click this link to see more examples of similes https://www.bbc.co.uk/bitesize/topics/zfkk7ty/articles/z9tkxfr</a:t>
            </a:r>
          </a:p>
        </p:txBody>
      </p:sp>
    </p:spTree>
    <p:extLst>
      <p:ext uri="{BB962C8B-B14F-4D97-AF65-F5344CB8AC3E}">
        <p14:creationId xmlns:p14="http://schemas.microsoft.com/office/powerpoint/2010/main" val="3104474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Today were going to think about the Stone Age boy and use some similes to describe him</a:t>
            </a:r>
          </a:p>
        </p:txBody>
      </p:sp>
      <p:sp>
        <p:nvSpPr>
          <p:cNvPr id="3" name="Content Placeholder 2"/>
          <p:cNvSpPr>
            <a:spLocks noGrp="1"/>
          </p:cNvSpPr>
          <p:nvPr>
            <p:ph idx="1"/>
          </p:nvPr>
        </p:nvSpPr>
        <p:spPr>
          <a:xfrm>
            <a:off x="4371974" y="1825625"/>
            <a:ext cx="6981825" cy="4351338"/>
          </a:xfrm>
        </p:spPr>
        <p:txBody>
          <a:bodyPr/>
          <a:lstStyle/>
          <a:p>
            <a:pPr marL="0" indent="0">
              <a:buNone/>
            </a:pPr>
            <a:r>
              <a:rPr lang="en-GB" u="sng" dirty="0"/>
              <a:t>Example</a:t>
            </a:r>
          </a:p>
          <a:p>
            <a:pPr marL="0" indent="0">
              <a:buNone/>
            </a:pPr>
            <a:r>
              <a:rPr lang="en-GB" dirty="0"/>
              <a:t>He runs </a:t>
            </a:r>
            <a:r>
              <a:rPr lang="en-GB" dirty="0">
                <a:solidFill>
                  <a:srgbClr val="FF0000"/>
                </a:solidFill>
              </a:rPr>
              <a:t>like</a:t>
            </a:r>
            <a:r>
              <a:rPr lang="en-GB" dirty="0"/>
              <a:t> the wind.</a:t>
            </a:r>
          </a:p>
          <a:p>
            <a:pPr marL="0" indent="0">
              <a:buNone/>
            </a:pPr>
            <a:endParaRPr lang="en-GB" dirty="0"/>
          </a:p>
          <a:p>
            <a:pPr marL="0" indent="0">
              <a:buNone/>
            </a:pPr>
            <a:r>
              <a:rPr lang="en-GB" dirty="0"/>
              <a:t>The Stone Age boy is </a:t>
            </a:r>
            <a:r>
              <a:rPr lang="en-GB" dirty="0">
                <a:solidFill>
                  <a:srgbClr val="FF0000"/>
                </a:solidFill>
              </a:rPr>
              <a:t>as</a:t>
            </a:r>
            <a:r>
              <a:rPr lang="en-GB" dirty="0"/>
              <a:t> quick </a:t>
            </a:r>
            <a:r>
              <a:rPr lang="en-GB" dirty="0">
                <a:solidFill>
                  <a:srgbClr val="FF0000"/>
                </a:solidFill>
              </a:rPr>
              <a:t>as</a:t>
            </a:r>
            <a:r>
              <a:rPr lang="en-GB" dirty="0"/>
              <a:t> lightening. </a:t>
            </a:r>
          </a:p>
          <a:p>
            <a:pPr marL="0" indent="0">
              <a:buNone/>
            </a:pPr>
            <a:endParaRPr lang="en-GB" dirty="0"/>
          </a:p>
          <a:p>
            <a:pPr marL="0" indent="0">
              <a:buNone/>
            </a:pPr>
            <a:r>
              <a:rPr lang="en-GB" dirty="0"/>
              <a:t>His clothes are </a:t>
            </a:r>
            <a:r>
              <a:rPr lang="en-GB" dirty="0">
                <a:solidFill>
                  <a:srgbClr val="FF0000"/>
                </a:solidFill>
              </a:rPr>
              <a:t>as</a:t>
            </a:r>
            <a:r>
              <a:rPr lang="en-GB" dirty="0"/>
              <a:t> dirty </a:t>
            </a:r>
            <a:r>
              <a:rPr lang="en-GB" dirty="0">
                <a:solidFill>
                  <a:srgbClr val="FF0000"/>
                </a:solidFill>
              </a:rPr>
              <a:t>as</a:t>
            </a:r>
            <a:r>
              <a:rPr lang="en-GB" dirty="0"/>
              <a:t> mud. </a:t>
            </a:r>
          </a:p>
        </p:txBody>
      </p:sp>
      <p:pic>
        <p:nvPicPr>
          <p:cNvPr id="4" name="Picture 2" descr="\\ljs-sr-001\clairecoleman$\My Pictures\stone age boy\IMG_0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908" t="32188" r="38071" b="24164"/>
          <a:stretch/>
        </p:blipFill>
        <p:spPr bwMode="auto">
          <a:xfrm>
            <a:off x="333770" y="2003789"/>
            <a:ext cx="3467929" cy="36445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1142061" y="5891111"/>
            <a:ext cx="1019317" cy="724001"/>
          </a:xfrm>
          <a:prstGeom prst="rect">
            <a:avLst/>
          </a:prstGeom>
        </p:spPr>
      </p:pic>
    </p:spTree>
    <p:extLst>
      <p:ext uri="{BB962C8B-B14F-4D97-AF65-F5344CB8AC3E}">
        <p14:creationId xmlns:p14="http://schemas.microsoft.com/office/powerpoint/2010/main" val="3532480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Complete the sentences using a simile  </a:t>
            </a:r>
          </a:p>
        </p:txBody>
      </p:sp>
      <p:sp>
        <p:nvSpPr>
          <p:cNvPr id="3" name="Content Placeholder 2"/>
          <p:cNvSpPr>
            <a:spLocks noGrp="1"/>
          </p:cNvSpPr>
          <p:nvPr>
            <p:ph idx="1"/>
          </p:nvPr>
        </p:nvSpPr>
        <p:spPr/>
        <p:txBody>
          <a:bodyPr/>
          <a:lstStyle/>
          <a:p>
            <a:pPr marL="0" indent="0">
              <a:buNone/>
            </a:pPr>
            <a:r>
              <a:rPr lang="en-GB" dirty="0"/>
              <a:t>The boy was as ____________________ </a:t>
            </a:r>
          </a:p>
          <a:p>
            <a:pPr marL="0" indent="0">
              <a:buNone/>
            </a:pPr>
            <a:endParaRPr lang="en-GB" dirty="0"/>
          </a:p>
          <a:p>
            <a:pPr marL="0" indent="0">
              <a:buNone/>
            </a:pPr>
            <a:r>
              <a:rPr lang="en-GB" dirty="0"/>
              <a:t>He felt like _______________ when he was chasing the animal. </a:t>
            </a:r>
          </a:p>
          <a:p>
            <a:pPr marL="0" indent="0">
              <a:buNone/>
            </a:pPr>
            <a:endParaRPr lang="en-GB" dirty="0"/>
          </a:p>
          <a:p>
            <a:pPr marL="0" indent="0">
              <a:buNone/>
            </a:pPr>
            <a:r>
              <a:rPr lang="en-GB" dirty="0"/>
              <a:t>Sitting by the fire, the Stone Age boy felt as hungry as __________________ when he was waiting for his dinner. </a:t>
            </a:r>
          </a:p>
        </p:txBody>
      </p:sp>
      <p:pic>
        <p:nvPicPr>
          <p:cNvPr id="4" name="Picture 3"/>
          <p:cNvPicPr>
            <a:picLocks noChangeAspect="1"/>
          </p:cNvPicPr>
          <p:nvPr/>
        </p:nvPicPr>
        <p:blipFill>
          <a:blip r:embed="rId2"/>
          <a:stretch>
            <a:fillRect/>
          </a:stretch>
        </p:blipFill>
        <p:spPr>
          <a:xfrm>
            <a:off x="10901299" y="5988005"/>
            <a:ext cx="905001" cy="647790"/>
          </a:xfrm>
          <a:prstGeom prst="rect">
            <a:avLst/>
          </a:prstGeom>
        </p:spPr>
      </p:pic>
    </p:spTree>
    <p:extLst>
      <p:ext uri="{BB962C8B-B14F-4D97-AF65-F5344CB8AC3E}">
        <p14:creationId xmlns:p14="http://schemas.microsoft.com/office/powerpoint/2010/main" val="633399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Write six sentences of your own to Describe the Stone Age boy, using similes.</a:t>
            </a:r>
          </a:p>
        </p:txBody>
      </p:sp>
      <p:sp>
        <p:nvSpPr>
          <p:cNvPr id="3" name="Content Placeholder 2"/>
          <p:cNvSpPr>
            <a:spLocks noGrp="1"/>
          </p:cNvSpPr>
          <p:nvPr>
            <p:ph idx="1"/>
          </p:nvPr>
        </p:nvSpPr>
        <p:spPr>
          <a:xfrm>
            <a:off x="838200" y="1825625"/>
            <a:ext cx="11063288" cy="4351338"/>
          </a:xfrm>
        </p:spPr>
        <p:txBody>
          <a:bodyPr>
            <a:normAutofit fontScale="85000" lnSpcReduction="20000"/>
          </a:bodyPr>
          <a:lstStyle/>
          <a:p>
            <a:pPr marL="0" indent="0">
              <a:buNone/>
            </a:pPr>
            <a:r>
              <a:rPr lang="en-GB" dirty="0"/>
              <a:t>_____________________________________________________________</a:t>
            </a:r>
          </a:p>
          <a:p>
            <a:pPr marL="0" indent="0">
              <a:buNone/>
            </a:pPr>
            <a:endParaRPr lang="en-GB" dirty="0"/>
          </a:p>
          <a:p>
            <a:pPr marL="0" indent="0">
              <a:buNone/>
            </a:pPr>
            <a:r>
              <a:rPr lang="en-GB" dirty="0"/>
              <a:t>_____________________________________________________________</a:t>
            </a:r>
          </a:p>
          <a:p>
            <a:pPr marL="0" indent="0">
              <a:buNone/>
            </a:pPr>
            <a:endParaRPr lang="en-GB" dirty="0"/>
          </a:p>
          <a:p>
            <a:pPr marL="0" indent="0">
              <a:buNone/>
            </a:pPr>
            <a:r>
              <a:rPr lang="en-GB" dirty="0"/>
              <a:t>_____________________________________________________________</a:t>
            </a:r>
          </a:p>
          <a:p>
            <a:pPr marL="0" indent="0">
              <a:buNone/>
            </a:pPr>
            <a:endParaRPr lang="en-GB" dirty="0"/>
          </a:p>
          <a:p>
            <a:pPr marL="0" indent="0">
              <a:buNone/>
            </a:pPr>
            <a:r>
              <a:rPr lang="en-GB" dirty="0"/>
              <a:t>_____________________________________________________________</a:t>
            </a:r>
          </a:p>
          <a:p>
            <a:pPr marL="0" indent="0">
              <a:buNone/>
            </a:pPr>
            <a:endParaRPr lang="en-GB" dirty="0"/>
          </a:p>
          <a:p>
            <a:pPr marL="0" indent="0">
              <a:buNone/>
            </a:pPr>
            <a:r>
              <a:rPr lang="en-GB" dirty="0"/>
              <a:t>_____________________________________________________________ </a:t>
            </a:r>
          </a:p>
          <a:p>
            <a:pPr marL="0" indent="0">
              <a:buNone/>
            </a:pPr>
            <a:endParaRPr lang="en-GB" dirty="0"/>
          </a:p>
          <a:p>
            <a:pPr marL="0" indent="0">
              <a:buNone/>
            </a:pPr>
            <a:r>
              <a:rPr lang="en-GB" dirty="0"/>
              <a:t>_____________________________________________________________</a:t>
            </a:r>
          </a:p>
        </p:txBody>
      </p:sp>
      <p:pic>
        <p:nvPicPr>
          <p:cNvPr id="4" name="Picture 3"/>
          <p:cNvPicPr>
            <a:picLocks noChangeAspect="1"/>
          </p:cNvPicPr>
          <p:nvPr/>
        </p:nvPicPr>
        <p:blipFill>
          <a:blip r:embed="rId2"/>
          <a:stretch>
            <a:fillRect/>
          </a:stretch>
        </p:blipFill>
        <p:spPr>
          <a:xfrm>
            <a:off x="11158359" y="5992768"/>
            <a:ext cx="847843" cy="638264"/>
          </a:xfrm>
          <a:prstGeom prst="rect">
            <a:avLst/>
          </a:prstGeom>
        </p:spPr>
      </p:pic>
    </p:spTree>
    <p:extLst>
      <p:ext uri="{BB962C8B-B14F-4D97-AF65-F5344CB8AC3E}">
        <p14:creationId xmlns:p14="http://schemas.microsoft.com/office/powerpoint/2010/main" val="4211423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 of lesson</a:t>
            </a:r>
          </a:p>
        </p:txBody>
      </p:sp>
      <p:pic>
        <p:nvPicPr>
          <p:cNvPr id="4" name="Content Placeholder 3"/>
          <p:cNvPicPr>
            <a:picLocks noGrp="1" noChangeAspect="1"/>
          </p:cNvPicPr>
          <p:nvPr>
            <p:ph idx="1"/>
          </p:nvPr>
        </p:nvPicPr>
        <p:blipFill>
          <a:blip r:embed="rId2"/>
          <a:stretch>
            <a:fillRect/>
          </a:stretch>
        </p:blipFill>
        <p:spPr>
          <a:xfrm>
            <a:off x="2816851" y="1881780"/>
            <a:ext cx="6558298" cy="3947966"/>
          </a:xfrm>
          <a:prstGeom prst="rect">
            <a:avLst/>
          </a:prstGeom>
        </p:spPr>
      </p:pic>
    </p:spTree>
    <p:extLst>
      <p:ext uri="{BB962C8B-B14F-4D97-AF65-F5344CB8AC3E}">
        <p14:creationId xmlns:p14="http://schemas.microsoft.com/office/powerpoint/2010/main" val="1511622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Friday 5</a:t>
            </a:r>
            <a:r>
              <a:rPr lang="en-GB" sz="3200" baseline="30000" dirty="0"/>
              <a:t>th</a:t>
            </a:r>
            <a:r>
              <a:rPr lang="en-GB" sz="3200" dirty="0"/>
              <a:t> February 2021</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61401" y="3031651"/>
            <a:ext cx="10429593" cy="707886"/>
          </a:xfrm>
          <a:prstGeom prst="rect">
            <a:avLst/>
          </a:prstGeom>
          <a:noFill/>
        </p:spPr>
        <p:txBody>
          <a:bodyPr wrap="square" rtlCol="0">
            <a:spAutoFit/>
          </a:bodyPr>
          <a:lstStyle/>
          <a:p>
            <a:r>
              <a:rPr lang="en-GB" sz="4000" dirty="0"/>
              <a:t>L.O To be able to write a character description</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p:cNvPicPr>
            <a:picLocks noChangeAspect="1"/>
          </p:cNvPicPr>
          <p:nvPr/>
        </p:nvPicPr>
        <p:blipFill>
          <a:blip r:embed="rId5"/>
          <a:stretch>
            <a:fillRect/>
          </a:stretch>
        </p:blipFill>
        <p:spPr>
          <a:xfrm>
            <a:off x="10874727" y="201739"/>
            <a:ext cx="1085208" cy="1115606"/>
          </a:xfrm>
          <a:prstGeom prst="rect">
            <a:avLst/>
          </a:prstGeom>
        </p:spPr>
      </p:pic>
    </p:spTree>
    <p:extLst>
      <p:ext uri="{BB962C8B-B14F-4D97-AF65-F5344CB8AC3E}">
        <p14:creationId xmlns:p14="http://schemas.microsoft.com/office/powerpoint/2010/main" val="41577943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59A686-26E2-40E6-A962-30D462E7E297}"/>
              </a:ext>
            </a:extLst>
          </p:cNvPr>
          <p:cNvSpPr txBox="1"/>
          <p:nvPr/>
        </p:nvSpPr>
        <p:spPr>
          <a:xfrm>
            <a:off x="304350" y="385908"/>
            <a:ext cx="10429593" cy="523220"/>
          </a:xfrm>
          <a:prstGeom prst="rect">
            <a:avLst/>
          </a:prstGeom>
          <a:noFill/>
        </p:spPr>
        <p:txBody>
          <a:bodyPr wrap="square" rtlCol="0">
            <a:spAutoFit/>
          </a:bodyPr>
          <a:lstStyle/>
          <a:p>
            <a:r>
              <a:rPr lang="en-GB" sz="2800" u="sng" dirty="0"/>
              <a:t>L.O To be able to spell words from the Y3/4 word list  </a:t>
            </a:r>
          </a:p>
        </p:txBody>
      </p:sp>
      <p:sp>
        <p:nvSpPr>
          <p:cNvPr id="3" name="TextBox 2"/>
          <p:cNvSpPr txBox="1"/>
          <p:nvPr/>
        </p:nvSpPr>
        <p:spPr>
          <a:xfrm>
            <a:off x="3193576" y="1171735"/>
            <a:ext cx="8256896" cy="5139869"/>
          </a:xfrm>
          <a:prstGeom prst="rect">
            <a:avLst/>
          </a:prstGeom>
          <a:noFill/>
        </p:spPr>
        <p:txBody>
          <a:bodyPr wrap="square" rtlCol="0">
            <a:spAutoFit/>
          </a:bodyPr>
          <a:lstStyle/>
          <a:p>
            <a:r>
              <a:rPr lang="en-GB" sz="2400" dirty="0"/>
              <a:t>Write your own sentences using these words</a:t>
            </a:r>
          </a:p>
          <a:p>
            <a:endParaRPr lang="en-GB" sz="2400" dirty="0"/>
          </a:p>
          <a:p>
            <a:endParaRPr lang="en-GB" sz="2400" dirty="0"/>
          </a:p>
          <a:p>
            <a:r>
              <a:rPr lang="en-GB" sz="32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2" name="Picture 1"/>
          <p:cNvPicPr>
            <a:picLocks noChangeAspect="1"/>
          </p:cNvPicPr>
          <p:nvPr/>
        </p:nvPicPr>
        <p:blipFill rotWithShape="1">
          <a:blip r:embed="rId2"/>
          <a:srcRect l="2769" t="24337" r="72822" b="3414"/>
          <a:stretch/>
        </p:blipFill>
        <p:spPr>
          <a:xfrm>
            <a:off x="496388" y="2325188"/>
            <a:ext cx="2194559" cy="3448593"/>
          </a:xfrm>
          <a:prstGeom prst="rect">
            <a:avLst/>
          </a:prstGeom>
        </p:spPr>
      </p:pic>
    </p:spTree>
    <p:extLst>
      <p:ext uri="{BB962C8B-B14F-4D97-AF65-F5344CB8AC3E}">
        <p14:creationId xmlns:p14="http://schemas.microsoft.com/office/powerpoint/2010/main" val="30635893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Re-read the story of the Stone Age boy so far to refresh your memory </a:t>
            </a:r>
          </a:p>
        </p:txBody>
      </p:sp>
      <p:pic>
        <p:nvPicPr>
          <p:cNvPr id="4" name="Picture 2" descr="\\ljs-sr-001\clairecoleman$\My Pictures\stone age boy\IMG_0001.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607" t="5321" r="15093" b="11565"/>
          <a:stretch/>
        </p:blipFill>
        <p:spPr bwMode="auto">
          <a:xfrm>
            <a:off x="3026771" y="2082800"/>
            <a:ext cx="570166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0030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112" y="193675"/>
            <a:ext cx="12053888" cy="1325563"/>
          </a:xfrm>
        </p:spPr>
        <p:txBody>
          <a:bodyPr/>
          <a:lstStyle/>
          <a:p>
            <a:r>
              <a:rPr lang="en-GB" dirty="0"/>
              <a:t>Today we are going to write a character description about the Stone Age boy</a:t>
            </a:r>
          </a:p>
        </p:txBody>
      </p:sp>
      <p:sp>
        <p:nvSpPr>
          <p:cNvPr id="3" name="Content Placeholder 2"/>
          <p:cNvSpPr>
            <a:spLocks noGrp="1"/>
          </p:cNvSpPr>
          <p:nvPr>
            <p:ph idx="1"/>
          </p:nvPr>
        </p:nvSpPr>
        <p:spPr>
          <a:xfrm>
            <a:off x="295274" y="1519238"/>
            <a:ext cx="11649075" cy="5095875"/>
          </a:xfrm>
        </p:spPr>
        <p:txBody>
          <a:bodyPr/>
          <a:lstStyle/>
          <a:p>
            <a:pPr marL="0" indent="0">
              <a:buNone/>
            </a:pPr>
            <a:r>
              <a:rPr lang="en-GB" dirty="0"/>
              <a:t>We are going to try and include all the skills we have practised this week into our character description including…</a:t>
            </a:r>
          </a:p>
          <a:p>
            <a:pPr marL="0" indent="0">
              <a:buNone/>
            </a:pPr>
            <a:endParaRPr lang="en-GB" dirty="0"/>
          </a:p>
          <a:p>
            <a:pPr marL="0" indent="0">
              <a:buNone/>
            </a:pPr>
            <a:r>
              <a:rPr lang="en-GB" dirty="0"/>
              <a:t>Expanded noun phrases – the </a:t>
            </a:r>
            <a:r>
              <a:rPr lang="en-GB" dirty="0">
                <a:solidFill>
                  <a:srgbClr val="FF0000"/>
                </a:solidFill>
              </a:rPr>
              <a:t>curious, small boy </a:t>
            </a:r>
            <a:r>
              <a:rPr lang="en-GB" dirty="0"/>
              <a:t>was wondering where he was. </a:t>
            </a:r>
          </a:p>
          <a:p>
            <a:pPr marL="0" indent="0">
              <a:buNone/>
            </a:pPr>
            <a:r>
              <a:rPr lang="en-GB" dirty="0"/>
              <a:t>LY opener – </a:t>
            </a:r>
            <a:r>
              <a:rPr lang="en-GB" dirty="0">
                <a:solidFill>
                  <a:srgbClr val="FF0000"/>
                </a:solidFill>
              </a:rPr>
              <a:t>Quickly</a:t>
            </a:r>
            <a:r>
              <a:rPr lang="en-GB" dirty="0"/>
              <a:t>, the boy ran as fast as he could to get the animal.</a:t>
            </a:r>
          </a:p>
          <a:p>
            <a:pPr marL="0" indent="0">
              <a:buNone/>
            </a:pPr>
            <a:r>
              <a:rPr lang="en-GB" dirty="0"/>
              <a:t>Preposition opener – </a:t>
            </a:r>
            <a:r>
              <a:rPr lang="en-GB" dirty="0">
                <a:solidFill>
                  <a:srgbClr val="FF0000"/>
                </a:solidFill>
              </a:rPr>
              <a:t>Sitting by the fire</a:t>
            </a:r>
            <a:r>
              <a:rPr lang="en-GB" dirty="0"/>
              <a:t>, the Stone Age boy felt very tired.</a:t>
            </a:r>
          </a:p>
          <a:p>
            <a:pPr marL="0" indent="0">
              <a:buNone/>
            </a:pPr>
            <a:r>
              <a:rPr lang="en-GB" dirty="0"/>
              <a:t>Time opener – </a:t>
            </a:r>
            <a:r>
              <a:rPr lang="en-GB" dirty="0">
                <a:solidFill>
                  <a:srgbClr val="FF0000"/>
                </a:solidFill>
              </a:rPr>
              <a:t>As soon as he woke up</a:t>
            </a:r>
            <a:r>
              <a:rPr lang="en-GB" dirty="0"/>
              <a:t>, he knew he was lost. </a:t>
            </a:r>
          </a:p>
          <a:p>
            <a:pPr marL="0" indent="0">
              <a:buNone/>
            </a:pPr>
            <a:r>
              <a:rPr lang="en-GB" dirty="0"/>
              <a:t>Simile -  The boy was </a:t>
            </a:r>
            <a:r>
              <a:rPr lang="en-GB" dirty="0">
                <a:solidFill>
                  <a:srgbClr val="FF0000"/>
                </a:solidFill>
              </a:rPr>
              <a:t>as brave as a lion </a:t>
            </a:r>
            <a:r>
              <a:rPr lang="en-GB" dirty="0"/>
              <a:t>when he ran towards the beast.</a:t>
            </a:r>
          </a:p>
        </p:txBody>
      </p:sp>
    </p:spTree>
    <p:extLst>
      <p:ext uri="{BB962C8B-B14F-4D97-AF65-F5344CB8AC3E}">
        <p14:creationId xmlns:p14="http://schemas.microsoft.com/office/powerpoint/2010/main" val="3889858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4332" y="365125"/>
            <a:ext cx="10959468" cy="1325563"/>
          </a:xfrm>
        </p:spPr>
        <p:txBody>
          <a:bodyPr/>
          <a:lstStyle/>
          <a:p>
            <a:r>
              <a:rPr lang="en-GB" dirty="0"/>
              <a:t>Here is the start of my character description. Can you fill in the missing words?</a:t>
            </a:r>
          </a:p>
        </p:txBody>
      </p:sp>
      <p:pic>
        <p:nvPicPr>
          <p:cNvPr id="4" name="Picture 2" descr="\\ljs-sr-001\clairecoleman$\My Pictures\stone age boy\IMG_0001.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607" t="5321" r="15093" b="11565"/>
          <a:stretch/>
        </p:blipFill>
        <p:spPr bwMode="auto">
          <a:xfrm>
            <a:off x="394332" y="1825625"/>
            <a:ext cx="5701668"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15063" y="1690687"/>
            <a:ext cx="5976937" cy="4893647"/>
          </a:xfrm>
          <a:prstGeom prst="rect">
            <a:avLst/>
          </a:prstGeom>
          <a:noFill/>
        </p:spPr>
        <p:txBody>
          <a:bodyPr wrap="square" rtlCol="0">
            <a:spAutoFit/>
          </a:bodyPr>
          <a:lstStyle/>
          <a:p>
            <a:r>
              <a:rPr lang="en-GB" sz="2400" dirty="0"/>
              <a:t>The Stone Age boy is a  __________, ___________ child who has woke up to find himself back in the Stone Age. As soon as he wakes up, he is very curious about the place he is in and meets another child named OM. Standing in the cave, the __________,__________ boy looks curiously at the girl because he realises that she is not like him. __________, he finds himself exploring his new surroundings and ____________________________________________________________________________________________________.</a:t>
            </a:r>
          </a:p>
        </p:txBody>
      </p:sp>
    </p:spTree>
    <p:extLst>
      <p:ext uri="{BB962C8B-B14F-4D97-AF65-F5344CB8AC3E}">
        <p14:creationId xmlns:p14="http://schemas.microsoft.com/office/powerpoint/2010/main" val="2051150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2424" y="207963"/>
            <a:ext cx="12792075" cy="1325563"/>
          </a:xfrm>
        </p:spPr>
        <p:txBody>
          <a:bodyPr/>
          <a:lstStyle/>
          <a:p>
            <a:r>
              <a:rPr lang="en-GB" dirty="0"/>
              <a:t>Today we are going to learn about Stonehenge </a:t>
            </a:r>
          </a:p>
        </p:txBody>
      </p:sp>
      <p:pic>
        <p:nvPicPr>
          <p:cNvPr id="4" name="Picture 3"/>
          <p:cNvPicPr>
            <a:picLocks noChangeAspect="1"/>
          </p:cNvPicPr>
          <p:nvPr/>
        </p:nvPicPr>
        <p:blipFill rotWithShape="1">
          <a:blip r:embed="rId2"/>
          <a:srcRect r="1780"/>
          <a:stretch/>
        </p:blipFill>
        <p:spPr>
          <a:xfrm>
            <a:off x="1543052" y="1348087"/>
            <a:ext cx="8672512" cy="5359323"/>
          </a:xfrm>
          <a:prstGeom prst="rect">
            <a:avLst/>
          </a:prstGeom>
        </p:spPr>
      </p:pic>
    </p:spTree>
    <p:extLst>
      <p:ext uri="{BB962C8B-B14F-4D97-AF65-F5344CB8AC3E}">
        <p14:creationId xmlns:p14="http://schemas.microsoft.com/office/powerpoint/2010/main" val="36644932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task today is to finish off the character description of the Stone Age boy.</a:t>
            </a:r>
          </a:p>
        </p:txBody>
      </p:sp>
      <p:sp>
        <p:nvSpPr>
          <p:cNvPr id="3" name="Content Placeholder 2"/>
          <p:cNvSpPr>
            <a:spLocks noGrp="1"/>
          </p:cNvSpPr>
          <p:nvPr>
            <p:ph idx="1"/>
          </p:nvPr>
        </p:nvSpPr>
        <p:spPr/>
        <p:txBody>
          <a:bodyPr/>
          <a:lstStyle/>
          <a:p>
            <a:pPr marL="0" indent="0">
              <a:buNone/>
            </a:pPr>
            <a:r>
              <a:rPr lang="en-GB" dirty="0"/>
              <a:t>Think about…</a:t>
            </a:r>
          </a:p>
          <a:p>
            <a:r>
              <a:rPr lang="en-GB" dirty="0"/>
              <a:t>how he might be feeling</a:t>
            </a:r>
          </a:p>
          <a:p>
            <a:r>
              <a:rPr lang="en-GB" dirty="0"/>
              <a:t>What he looks like</a:t>
            </a:r>
          </a:p>
          <a:p>
            <a:r>
              <a:rPr lang="en-GB" dirty="0"/>
              <a:t>What he was doing </a:t>
            </a:r>
          </a:p>
          <a:p>
            <a:r>
              <a:rPr lang="en-GB" dirty="0"/>
              <a:t>Where he went </a:t>
            </a:r>
          </a:p>
          <a:p>
            <a:endParaRPr lang="en-GB" dirty="0"/>
          </a:p>
        </p:txBody>
      </p:sp>
    </p:spTree>
    <p:extLst>
      <p:ext uri="{BB962C8B-B14F-4D97-AF65-F5344CB8AC3E}">
        <p14:creationId xmlns:p14="http://schemas.microsoft.com/office/powerpoint/2010/main" val="30684300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4396" y="230188"/>
            <a:ext cx="3046877" cy="1533267"/>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3590" y="341473"/>
            <a:ext cx="3287248" cy="1310696"/>
          </a:xfrm>
          <a:prstGeom prst="rect">
            <a:avLst/>
          </a:prstGeom>
          <a:noFill/>
          <a:ln>
            <a:noFill/>
          </a:ln>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7033567" y="528637"/>
            <a:ext cx="3181996" cy="966367"/>
          </a:xfrm>
          <a:prstGeom prst="rect">
            <a:avLst/>
          </a:prstGeom>
          <a:noFill/>
          <a:ln>
            <a:noFill/>
          </a:ln>
        </p:spPr>
      </p:pic>
      <p:sp>
        <p:nvSpPr>
          <p:cNvPr id="7" name="TextBox 6"/>
          <p:cNvSpPr txBox="1"/>
          <p:nvPr/>
        </p:nvSpPr>
        <p:spPr>
          <a:xfrm>
            <a:off x="400050" y="1763455"/>
            <a:ext cx="11058525" cy="5355312"/>
          </a:xfrm>
          <a:prstGeom prst="rect">
            <a:avLst/>
          </a:prstGeom>
          <a:noFill/>
        </p:spPr>
        <p:txBody>
          <a:bodyPr wrap="square" rtlCol="0">
            <a:spAutoFit/>
          </a:bodyPr>
          <a:lstStyle/>
          <a:p>
            <a:r>
              <a:rPr lang="en-GB" dirty="0"/>
              <a:t>______________________________________________________________________________________________</a:t>
            </a:r>
          </a:p>
          <a:p>
            <a:endParaRPr lang="en-GB" dirty="0"/>
          </a:p>
          <a:p>
            <a:r>
              <a:rPr lang="en-GB" dirty="0"/>
              <a:t>______________________________________________________________________________________________</a:t>
            </a:r>
          </a:p>
          <a:p>
            <a:endParaRPr lang="en-GB" dirty="0"/>
          </a:p>
          <a:p>
            <a:r>
              <a:rPr lang="en-GB" dirty="0"/>
              <a:t>______________________________________________________________________________________________</a:t>
            </a:r>
          </a:p>
          <a:p>
            <a:endParaRPr lang="en-GB" dirty="0"/>
          </a:p>
          <a:p>
            <a:r>
              <a:rPr lang="en-GB" dirty="0"/>
              <a:t>______________________________________________________________________________________________</a:t>
            </a:r>
          </a:p>
          <a:p>
            <a:endParaRPr lang="en-GB" dirty="0"/>
          </a:p>
          <a:p>
            <a:r>
              <a:rPr lang="en-GB" dirty="0"/>
              <a:t>______________________________________________________________________________________________</a:t>
            </a:r>
          </a:p>
          <a:p>
            <a:endParaRPr lang="en-GB" dirty="0"/>
          </a:p>
          <a:p>
            <a:r>
              <a:rPr lang="en-GB" dirty="0"/>
              <a:t>______________________________________________________________________________________________</a:t>
            </a:r>
          </a:p>
          <a:p>
            <a:endParaRPr lang="en-GB" dirty="0"/>
          </a:p>
          <a:p>
            <a:r>
              <a:rPr lang="en-GB" dirty="0"/>
              <a:t>______________________________________________________________________________________________</a:t>
            </a:r>
          </a:p>
          <a:p>
            <a:endParaRPr lang="en-GB" dirty="0"/>
          </a:p>
          <a:p>
            <a:r>
              <a:rPr lang="en-GB" dirty="0"/>
              <a:t>______________________________________________________________________________________________</a:t>
            </a:r>
          </a:p>
          <a:p>
            <a:endParaRPr lang="en-GB" dirty="0"/>
          </a:p>
          <a:p>
            <a:r>
              <a:rPr lang="en-GB" dirty="0"/>
              <a:t>______________________________________________________________________________________________</a:t>
            </a:r>
          </a:p>
          <a:p>
            <a:endParaRPr lang="en-GB" dirty="0"/>
          </a:p>
          <a:p>
            <a:endParaRPr lang="en-GB" dirty="0"/>
          </a:p>
        </p:txBody>
      </p:sp>
    </p:spTree>
    <p:extLst>
      <p:ext uri="{BB962C8B-B14F-4D97-AF65-F5344CB8AC3E}">
        <p14:creationId xmlns:p14="http://schemas.microsoft.com/office/powerpoint/2010/main" val="3228295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 of lesson</a:t>
            </a:r>
          </a:p>
        </p:txBody>
      </p:sp>
      <p:pic>
        <p:nvPicPr>
          <p:cNvPr id="4" name="Content Placeholder 3"/>
          <p:cNvPicPr>
            <a:picLocks noGrp="1" noChangeAspect="1"/>
          </p:cNvPicPr>
          <p:nvPr>
            <p:ph idx="1"/>
          </p:nvPr>
        </p:nvPicPr>
        <p:blipFill>
          <a:blip r:embed="rId2"/>
          <a:stretch>
            <a:fillRect/>
          </a:stretch>
        </p:blipFill>
        <p:spPr>
          <a:xfrm>
            <a:off x="2816851" y="1881780"/>
            <a:ext cx="6558298" cy="3947966"/>
          </a:xfrm>
          <a:prstGeom prst="rect">
            <a:avLst/>
          </a:prstGeom>
        </p:spPr>
      </p:pic>
    </p:spTree>
    <p:extLst>
      <p:ext uri="{BB962C8B-B14F-4D97-AF65-F5344CB8AC3E}">
        <p14:creationId xmlns:p14="http://schemas.microsoft.com/office/powerpoint/2010/main" val="3253682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6635931" y="6357194"/>
            <a:ext cx="4807131" cy="400110"/>
          </a:xfrm>
          <a:prstGeom prst="rect">
            <a:avLst/>
          </a:prstGeom>
          <a:noFill/>
        </p:spPr>
        <p:txBody>
          <a:bodyPr wrap="square" rtlCol="0">
            <a:spAutoFit/>
          </a:bodyPr>
          <a:lstStyle/>
          <a:p>
            <a:r>
              <a:rPr lang="en-GB" sz="2000" b="1" dirty="0">
                <a:solidFill>
                  <a:schemeClr val="bg1"/>
                </a:solidFill>
              </a:rPr>
              <a:t>Read through the information on this page </a:t>
            </a:r>
          </a:p>
        </p:txBody>
      </p:sp>
      <p:pic>
        <p:nvPicPr>
          <p:cNvPr id="4" name="Picture 3"/>
          <p:cNvPicPr>
            <a:picLocks noChangeAspect="1"/>
          </p:cNvPicPr>
          <p:nvPr/>
        </p:nvPicPr>
        <p:blipFill>
          <a:blip r:embed="rId2"/>
          <a:stretch>
            <a:fillRect/>
          </a:stretch>
        </p:blipFill>
        <p:spPr>
          <a:xfrm>
            <a:off x="179886" y="176768"/>
            <a:ext cx="5698399" cy="6580536"/>
          </a:xfrm>
          <a:prstGeom prst="rect">
            <a:avLst/>
          </a:prstGeom>
        </p:spPr>
      </p:pic>
      <p:pic>
        <p:nvPicPr>
          <p:cNvPr id="5" name="Picture 4"/>
          <p:cNvPicPr>
            <a:picLocks noChangeAspect="1"/>
          </p:cNvPicPr>
          <p:nvPr/>
        </p:nvPicPr>
        <p:blipFill>
          <a:blip r:embed="rId3"/>
          <a:stretch>
            <a:fillRect/>
          </a:stretch>
        </p:blipFill>
        <p:spPr>
          <a:xfrm>
            <a:off x="6188801" y="176768"/>
            <a:ext cx="5353050" cy="6181725"/>
          </a:xfrm>
          <a:prstGeom prst="rect">
            <a:avLst/>
          </a:prstGeom>
        </p:spPr>
      </p:pic>
    </p:spTree>
    <p:extLst>
      <p:ext uri="{BB962C8B-B14F-4D97-AF65-F5344CB8AC3E}">
        <p14:creationId xmlns:p14="http://schemas.microsoft.com/office/powerpoint/2010/main" val="2864776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6728346" y="0"/>
            <a:ext cx="5014577" cy="646331"/>
          </a:xfrm>
          <a:prstGeom prst="rect">
            <a:avLst/>
          </a:prstGeom>
          <a:noFill/>
        </p:spPr>
        <p:txBody>
          <a:bodyPr wrap="square" rtlCol="0">
            <a:spAutoFit/>
          </a:bodyPr>
          <a:lstStyle/>
          <a:p>
            <a:r>
              <a:rPr lang="en-GB" dirty="0">
                <a:solidFill>
                  <a:schemeClr val="bg1"/>
                </a:solidFill>
              </a:rPr>
              <a:t>Answer the questions in full sentences,  e.g. Stonehenge is located in …….   </a:t>
            </a:r>
          </a:p>
        </p:txBody>
      </p:sp>
      <p:sp>
        <p:nvSpPr>
          <p:cNvPr id="2" name="Rectangle 1"/>
          <p:cNvSpPr/>
          <p:nvPr/>
        </p:nvSpPr>
        <p:spPr>
          <a:xfrm>
            <a:off x="219534" y="202321"/>
            <a:ext cx="11668836" cy="6740307"/>
          </a:xfrm>
          <a:prstGeom prst="rect">
            <a:avLst/>
          </a:prstGeom>
        </p:spPr>
        <p:txBody>
          <a:bodyPr wrap="square">
            <a:spAutoFit/>
          </a:bodyPr>
          <a:lstStyle/>
          <a:p>
            <a:r>
              <a:rPr lang="en-GB" sz="2400" dirty="0"/>
              <a:t>1. Where in England is Stonehenge? ___________________________________________________________________________________________________________________________________________________</a:t>
            </a:r>
          </a:p>
          <a:p>
            <a:endParaRPr lang="en-GB" sz="2400" dirty="0"/>
          </a:p>
          <a:p>
            <a:r>
              <a:rPr lang="en-GB" sz="2400" dirty="0"/>
              <a:t>2. What were the 56 pits that were dug around the circle in the first stage called?</a:t>
            </a:r>
          </a:p>
          <a:p>
            <a:r>
              <a:rPr lang="en-GB" sz="2400" dirty="0"/>
              <a:t>___________________________________________________________________________________________________________________________________________________</a:t>
            </a:r>
          </a:p>
          <a:p>
            <a:endParaRPr lang="en-GB" sz="2400" dirty="0"/>
          </a:p>
          <a:p>
            <a:r>
              <a:rPr lang="en-GB" sz="2400" dirty="0"/>
              <a:t>3. At what time of year could the sunrise be seen from Stonehenge?</a:t>
            </a:r>
          </a:p>
          <a:p>
            <a:r>
              <a:rPr lang="en-GB" sz="2400" dirty="0"/>
              <a:t>___________________________________________________________________________________________________________________________________________________</a:t>
            </a:r>
          </a:p>
          <a:p>
            <a:endParaRPr lang="en-GB" sz="2400" dirty="0"/>
          </a:p>
          <a:p>
            <a:r>
              <a:rPr lang="en-GB" sz="2400" dirty="0"/>
              <a:t>4. How were the Sarsen stones moved? _______________________________________________________________________</a:t>
            </a:r>
          </a:p>
          <a:p>
            <a:endParaRPr lang="en-GB" sz="2400" dirty="0"/>
          </a:p>
          <a:p>
            <a:r>
              <a:rPr lang="en-GB" sz="2400" dirty="0"/>
              <a:t>5. Explain  how the Slaughter Stone got its name. 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1460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 of lesson</a:t>
            </a:r>
          </a:p>
        </p:txBody>
      </p:sp>
      <p:pic>
        <p:nvPicPr>
          <p:cNvPr id="4" name="Content Placeholder 3"/>
          <p:cNvPicPr>
            <a:picLocks noGrp="1" noChangeAspect="1"/>
          </p:cNvPicPr>
          <p:nvPr>
            <p:ph idx="1"/>
          </p:nvPr>
        </p:nvPicPr>
        <p:blipFill>
          <a:blip r:embed="rId2"/>
          <a:stretch>
            <a:fillRect/>
          </a:stretch>
        </p:blipFill>
        <p:spPr>
          <a:xfrm>
            <a:off x="2816851" y="1881780"/>
            <a:ext cx="6558298" cy="3947966"/>
          </a:xfrm>
          <a:prstGeom prst="rect">
            <a:avLst/>
          </a:prstGeom>
        </p:spPr>
      </p:pic>
    </p:spTree>
    <p:extLst>
      <p:ext uri="{BB962C8B-B14F-4D97-AF65-F5344CB8AC3E}">
        <p14:creationId xmlns:p14="http://schemas.microsoft.com/office/powerpoint/2010/main" val="89157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dirty="0"/>
              <a:t> </a:t>
            </a:r>
            <a:r>
              <a:rPr lang="en-GB" sz="3200" dirty="0"/>
              <a:t>Tuesday 2</a:t>
            </a:r>
            <a:r>
              <a:rPr lang="en-GB" sz="3200" baseline="30000" dirty="0"/>
              <a:t>nd</a:t>
            </a:r>
            <a:r>
              <a:rPr lang="en-GB" sz="3200" dirty="0"/>
              <a:t> February 2021</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707886"/>
          </a:xfrm>
          <a:prstGeom prst="rect">
            <a:avLst/>
          </a:prstGeom>
          <a:noFill/>
        </p:spPr>
        <p:txBody>
          <a:bodyPr wrap="square" rtlCol="0">
            <a:spAutoFit/>
          </a:bodyPr>
          <a:lstStyle/>
          <a:p>
            <a:r>
              <a:rPr lang="en-GB" sz="4000" dirty="0"/>
              <a:t>L.O To be able to write expanded noun phrases</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p:cNvPicPr>
            <a:picLocks noChangeAspect="1"/>
          </p:cNvPicPr>
          <p:nvPr/>
        </p:nvPicPr>
        <p:blipFill>
          <a:blip r:embed="rId5"/>
          <a:stretch>
            <a:fillRect/>
          </a:stretch>
        </p:blipFill>
        <p:spPr>
          <a:xfrm>
            <a:off x="10874727" y="201739"/>
            <a:ext cx="1085208" cy="1115606"/>
          </a:xfrm>
          <a:prstGeom prst="rect">
            <a:avLst/>
          </a:prstGeom>
        </p:spPr>
      </p:pic>
    </p:spTree>
    <p:extLst>
      <p:ext uri="{BB962C8B-B14F-4D97-AF65-F5344CB8AC3E}">
        <p14:creationId xmlns:p14="http://schemas.microsoft.com/office/powerpoint/2010/main" val="3400684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2241</TotalTime>
  <Words>1643</Words>
  <Application>Microsoft Office PowerPoint</Application>
  <PresentationFormat>Widescreen</PresentationFormat>
  <Paragraphs>296</Paragraphs>
  <Slides>52</Slides>
  <Notes>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https://www.myon.co.uk/index.html</vt:lpstr>
      <vt:lpstr>PowerPoint Presentation</vt:lpstr>
      <vt:lpstr>PowerPoint Presentation</vt:lpstr>
      <vt:lpstr>Today we are going to learn about Stonehenge </vt:lpstr>
      <vt:lpstr>PowerPoint Presentation</vt:lpstr>
      <vt:lpstr>PowerPoint Presentation</vt:lpstr>
      <vt:lpstr>End of lesson</vt:lpstr>
      <vt:lpstr>PowerPoint Presentation</vt:lpstr>
      <vt:lpstr>PowerPoint Presentation</vt:lpstr>
      <vt:lpstr>PowerPoint Presentation</vt:lpstr>
      <vt:lpstr>What is an expanded noun phrase?</vt:lpstr>
      <vt:lpstr>Write a list of adjectives to describe the boy and girl</vt:lpstr>
      <vt:lpstr>What did you come up with?</vt:lpstr>
      <vt:lpstr>Using some of the adjectives you have came up with lets try and write some descriptive sentences about the characters </vt:lpstr>
      <vt:lpstr>Fill in the missing gaps to complete the sentences</vt:lpstr>
      <vt:lpstr>Your task  Using the adjectives you have came up with and the ones I have given you on the PowerPoint, write six  sentences describing the two characters </vt:lpstr>
      <vt:lpstr>End of lesson</vt:lpstr>
      <vt:lpstr>PowerPoint Presentation</vt:lpstr>
      <vt:lpstr>PowerPoint Presentation</vt:lpstr>
      <vt:lpstr>Today we are going to read the next part of the Stone Age boy </vt:lpstr>
      <vt:lpstr>PowerPoint Presentation</vt:lpstr>
      <vt:lpstr>PowerPoint Presentation</vt:lpstr>
      <vt:lpstr>PowerPoint Presentation</vt:lpstr>
      <vt:lpstr>PowerPoint Presentation</vt:lpstr>
      <vt:lpstr>It’s important to use a range of sentence openers to keep our writing interesting</vt:lpstr>
      <vt:lpstr>I’m going to use some of the time openers to write some sentences about the characters so far.</vt:lpstr>
      <vt:lpstr>Preposition openers </vt:lpstr>
      <vt:lpstr>I’m going to use some of the preposition openers to write some sentences about the characters so far </vt:lpstr>
      <vt:lpstr>LY openers</vt:lpstr>
      <vt:lpstr>I’m going to use some of the LY openers to write some sentences about the characters so far </vt:lpstr>
      <vt:lpstr>Complete the sentences by filling in the missing words?</vt:lpstr>
      <vt:lpstr>Your task is to write 6 sentences using different openers to describe what the characters are doing. </vt:lpstr>
      <vt:lpstr>End of lesson</vt:lpstr>
      <vt:lpstr>PowerPoint Presentation</vt:lpstr>
      <vt:lpstr>PowerPoint Presentation</vt:lpstr>
      <vt:lpstr>What are similes?</vt:lpstr>
      <vt:lpstr>Similes </vt:lpstr>
      <vt:lpstr>Similes</vt:lpstr>
      <vt:lpstr>Similes</vt:lpstr>
      <vt:lpstr>Today were going to think about the Stone Age boy and use some similes to describe him</vt:lpstr>
      <vt:lpstr>Complete the sentences using a simile  </vt:lpstr>
      <vt:lpstr>Write six sentences of your own to Describe the Stone Age boy, using similes.</vt:lpstr>
      <vt:lpstr>End of lesson</vt:lpstr>
      <vt:lpstr>PowerPoint Presentation</vt:lpstr>
      <vt:lpstr>PowerPoint Presentation</vt:lpstr>
      <vt:lpstr>Re-read the story of the Stone Age boy so far to refresh your memory </vt:lpstr>
      <vt:lpstr>Today we are going to write a character description about the Stone Age boy</vt:lpstr>
      <vt:lpstr>Here is the start of my character description. Can you fill in the missing words?</vt:lpstr>
      <vt:lpstr>Your task today is to finish off the character description of the Stone Age boy.</vt:lpstr>
      <vt:lpstr>PowerPoint Presentation</vt:lpstr>
      <vt:lpstr>End of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 Stanners</dc:creator>
  <cp:lastModifiedBy>P. Gingell [ Wheatley Hill Primary School ]</cp:lastModifiedBy>
  <cp:revision>257</cp:revision>
  <cp:lastPrinted>2021-01-05T10:05:29Z</cp:lastPrinted>
  <dcterms:created xsi:type="dcterms:W3CDTF">2020-11-12T10:31:00Z</dcterms:created>
  <dcterms:modified xsi:type="dcterms:W3CDTF">2021-01-29T11:35:37Z</dcterms:modified>
</cp:coreProperties>
</file>