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81" r:id="rId4"/>
    <p:sldId id="284" r:id="rId5"/>
    <p:sldId id="329" r:id="rId6"/>
    <p:sldId id="257" r:id="rId7"/>
    <p:sldId id="282" r:id="rId8"/>
    <p:sldId id="256" r:id="rId9"/>
    <p:sldId id="318" r:id="rId10"/>
    <p:sldId id="323" r:id="rId11"/>
    <p:sldId id="326" r:id="rId12"/>
    <p:sldId id="328" r:id="rId13"/>
    <p:sldId id="269" r:id="rId14"/>
    <p:sldId id="275" r:id="rId15"/>
    <p:sldId id="279" r:id="rId16"/>
    <p:sldId id="280" r:id="rId17"/>
    <p:sldId id="278" r:id="rId18"/>
    <p:sldId id="272" r:id="rId19"/>
    <p:sldId id="336" r:id="rId20"/>
    <p:sldId id="330" r:id="rId21"/>
    <p:sldId id="334" r:id="rId22"/>
    <p:sldId id="337" r:id="rId23"/>
    <p:sldId id="331" r:id="rId24"/>
    <p:sldId id="335" r:id="rId25"/>
    <p:sldId id="270" r:id="rId26"/>
    <p:sldId id="33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 varScale="1">
        <p:scale>
          <a:sx n="88" d="100"/>
          <a:sy n="88" d="100"/>
        </p:scale>
        <p:origin x="30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4DAB9-905C-40C9-BBC1-674C65810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9F679-FBC7-4F06-9C4E-882BAF32F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F8E15-5D2B-4475-BC20-ADEE5B628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8C949-FB1E-4A31-B095-76BC6CC0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0171C-47F1-470A-AD6E-F27D8782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87ACC-1D37-4BF1-A777-586298B0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9D462-0463-4CB0-99C1-D21C44FDB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4D2B3F-F034-44BC-A777-5F945421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95C1-E5F6-471B-B61E-7113DF6A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5C5C7-832A-4E51-A5BB-B4B9BA5FC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581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37B139-162E-4925-AB93-DFA865BBDE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55169-A5BD-4E02-98F8-9931EE2F4F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5F2C7F-ACB3-4853-9679-D86143315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6A9C2-A541-4D61-B5C1-A6A9633E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07435-9C8F-45FC-B105-BA11886FD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95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0B517-DA80-4C6E-B277-1D5EFA00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F74F8-A6D5-4DB4-A583-903999150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7DD433-1969-43F0-83A0-8E7A9D04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4E0DF-233B-49A8-AD1B-2BA2C433D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573E71-DD53-4433-BD40-F81DF812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04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D225-9B24-4339-B2AE-4139EA74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EB9FF-1028-4ED1-A308-1BB1E28AC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D948B-F5A0-4CF1-B76D-28B6DF912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AA0D0-F90B-4258-9A70-353799633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A11C-C3B0-478A-8A08-130D0641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56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2FDC-A0F1-4AC9-852D-2328A679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94E73-E410-4ADD-9E2D-E80E87201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41424D-2A39-48A0-B08C-49247B08E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3585-CB4F-420B-B80E-EB12FDE65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05B0B-61A5-46C3-8F93-836AAACE9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9C8363-40E1-430B-9809-45848579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933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E3AD-37F5-4EF3-B1CF-8636B7F48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F8E27-4B1B-45D4-B8F2-F4D79E8C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3EFD8-DD9C-472E-BD73-30C172669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26FB05-6EA8-40BA-9511-87FFACD00A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8212C2-4D3D-4F79-A27D-0DF083625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553E2B-A2DB-43A2-BE32-362392299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20AC16-D3A2-4411-A13A-08CD220A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CF3079-F489-4911-A419-B5C51E4D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326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F3EC7-407C-4038-A61E-5EAFB796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078FB6-DE3C-401A-964A-AF163EF0E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18616-DED3-48B7-BEC1-16E9E5E61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0DA53-A766-4CA8-B53D-2BBC9729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6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EC70B1-F80E-4A0F-8216-6874F1010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861674-03C0-491C-8FF8-8AF16186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2B7D8-566E-48F9-8A98-49F39FA02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144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BC0B3-7085-471D-BFC1-FF6922D9B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89C9-287A-483C-8639-5D430D5C8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655479-D327-4EA1-B9A2-8CD8DE593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C95700-6037-4023-AB4E-6648B338A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8B34B-C561-48B1-9BD0-DEA2B8A35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C682B-29CD-4312-B06D-05B02E0E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757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06E-D8CD-47B3-BB82-3DBCBABC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D3ED2-4841-4C3F-9D89-ED71D22937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F0174B-766B-4659-9E96-26701FCBF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57DBB3-6DF5-45C1-8C4D-E7940FF4E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0F99A-1512-4821-B59C-49930DE62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FDFA5-FEB9-4575-8B98-078C9C8C4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6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2978E4-FC0D-40C8-BBF1-4F0960A20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E5B186-0774-47B2-BD73-4357D7302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9E74B-7740-49EA-B0BD-E6E3511F62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1C69B-86D5-4EE5-97C4-88CD6C9095E2}" type="datetimeFigureOut">
              <a:rPr lang="en-GB" smtClean="0"/>
              <a:t>22/01/2021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EC691-4522-48C6-953A-6B7019F504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4BF869-EA6C-4D3F-9BDE-054B5AC1A7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9828-4C57-4797-BAF7-5A71E38513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296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an-person-roman-rome-education-156549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man-person-roman-rome-education-156549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ork-girl.blogspot.com/2011/01/weekends-are-for-living.html" TargetMode="External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birthday-cake-png" TargetMode="Externa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1UmAgekzb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lack-blanche-cow-grass-noire-1295523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ngall.com/xylophone-png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2800" dirty="0"/>
              <a:t>Monday</a:t>
            </a:r>
            <a:r>
              <a:rPr lang="en-GB" sz="2400" dirty="0"/>
              <a:t> </a:t>
            </a:r>
            <a:r>
              <a:rPr lang="en-GB" sz="2800" dirty="0"/>
              <a:t>25</a:t>
            </a:r>
            <a:r>
              <a:rPr lang="en-GB" sz="2800" baseline="30000" dirty="0"/>
              <a:t>th</a:t>
            </a:r>
            <a:r>
              <a:rPr lang="en-GB" sz="2800" dirty="0"/>
              <a:t> January 2021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L.O. To explore Roman numerals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9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D2FDD26C-0176-43B9-8102-08AFDCE7A250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9FB61C79-DB09-4B83-8D48-AA6D1F8ED7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116633"/>
            <a:ext cx="8931495" cy="66635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>
            <a:extLst>
              <a:ext uri="{FF2B5EF4-FFF2-40B4-BE49-F238E27FC236}">
                <a16:creationId xmlns:a16="http://schemas.microsoft.com/office/drawing/2014/main" id="{3A0237D7-CDD9-4987-A50C-0A0EC4E3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917576"/>
            <a:ext cx="8937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0">
            <a:extLst>
              <a:ext uri="{FF2B5EF4-FFF2-40B4-BE49-F238E27FC236}">
                <a16:creationId xmlns:a16="http://schemas.microsoft.com/office/drawing/2014/main" id="{D2316938-557A-481E-987D-B3CFD48EB0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628776"/>
            <a:ext cx="1803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8" name="Group 2048">
            <a:extLst>
              <a:ext uri="{FF2B5EF4-FFF2-40B4-BE49-F238E27FC236}">
                <a16:creationId xmlns:a16="http://schemas.microsoft.com/office/drawing/2014/main" id="{68DAC32F-DA26-47E1-8866-61F953979A21}"/>
              </a:ext>
            </a:extLst>
          </p:cNvPr>
          <p:cNvGrpSpPr>
            <a:grpSpLocks/>
          </p:cNvGrpSpPr>
          <p:nvPr/>
        </p:nvGrpSpPr>
        <p:grpSpPr bwMode="auto">
          <a:xfrm>
            <a:off x="2928939" y="2944813"/>
            <a:ext cx="1620837" cy="1814512"/>
            <a:chOff x="1404375" y="2944289"/>
            <a:chExt cx="1621083" cy="1815453"/>
          </a:xfrm>
        </p:grpSpPr>
        <p:grpSp>
          <p:nvGrpSpPr>
            <p:cNvPr id="8216" name="Group 13">
              <a:extLst>
                <a:ext uri="{FF2B5EF4-FFF2-40B4-BE49-F238E27FC236}">
                  <a16:creationId xmlns:a16="http://schemas.microsoft.com/office/drawing/2014/main" id="{FAEDE145-3AA2-49DE-8B30-9D85BD58AB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375" y="3573016"/>
              <a:ext cx="1621083" cy="1186726"/>
              <a:chOff x="1404375" y="3569705"/>
              <a:chExt cx="1621083" cy="1186726"/>
            </a:xfrm>
          </p:grpSpPr>
          <p:pic>
            <p:nvPicPr>
              <p:cNvPr id="8218" name="Picture 8">
                <a:extLst>
                  <a:ext uri="{FF2B5EF4-FFF2-40B4-BE49-F238E27FC236}">
                    <a16:creationId xmlns:a16="http://schemas.microsoft.com/office/drawing/2014/main" id="{910B1709-A4F8-4CC7-923A-14D502184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375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9" name="TextBox 19">
                <a:extLst>
                  <a:ext uri="{FF2B5EF4-FFF2-40B4-BE49-F238E27FC236}">
                    <a16:creationId xmlns:a16="http://schemas.microsoft.com/office/drawing/2014/main" id="{A2D688C7-65B2-4DF9-ABE3-65569BE8B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2815" y="3641713"/>
                <a:ext cx="1364201" cy="1107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</a:p>
            </p:txBody>
          </p:sp>
        </p:grpSp>
        <p:pic>
          <p:nvPicPr>
            <p:cNvPr id="8217" name="Picture 16">
              <a:extLst>
                <a:ext uri="{FF2B5EF4-FFF2-40B4-BE49-F238E27FC236}">
                  <a16:creationId xmlns:a16="http://schemas.microsoft.com/office/drawing/2014/main" id="{5A99CA83-472E-4CA7-922F-E996FE5E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03" y="2944289"/>
              <a:ext cx="86570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A00D8A9-F7A2-44F2-896F-27A359598C9B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2944813"/>
            <a:ext cx="1892300" cy="1814512"/>
            <a:chOff x="3642368" y="2944326"/>
            <a:chExt cx="1891231" cy="1815416"/>
          </a:xfrm>
        </p:grpSpPr>
        <p:grpSp>
          <p:nvGrpSpPr>
            <p:cNvPr id="8212" name="Group 14">
              <a:extLst>
                <a:ext uri="{FF2B5EF4-FFF2-40B4-BE49-F238E27FC236}">
                  <a16:creationId xmlns:a16="http://schemas.microsoft.com/office/drawing/2014/main" id="{C1157768-635C-4BC5-BF32-AC63C4A28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368" y="3573016"/>
              <a:ext cx="1891231" cy="1186726"/>
              <a:chOff x="3642368" y="3569705"/>
              <a:chExt cx="1891231" cy="1186726"/>
            </a:xfrm>
          </p:grpSpPr>
          <p:pic>
            <p:nvPicPr>
              <p:cNvPr id="8214" name="Picture 17">
                <a:extLst>
                  <a:ext uri="{FF2B5EF4-FFF2-40B4-BE49-F238E27FC236}">
                    <a16:creationId xmlns:a16="http://schemas.microsoft.com/office/drawing/2014/main" id="{D7508864-3699-4CC2-80CF-9E50B3791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5" name="TextBox 20">
                <a:extLst>
                  <a:ext uri="{FF2B5EF4-FFF2-40B4-BE49-F238E27FC236}">
                    <a16:creationId xmlns:a16="http://schemas.microsoft.com/office/drawing/2014/main" id="{0CB69B33-B0CB-4415-A249-E1B19D74CF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2368" y="3921032"/>
                <a:ext cx="189123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XXXXVV</a:t>
                </a:r>
              </a:p>
            </p:txBody>
          </p:sp>
        </p:grpSp>
        <p:pic>
          <p:nvPicPr>
            <p:cNvPr id="8213" name="Picture 22">
              <a:extLst>
                <a:ext uri="{FF2B5EF4-FFF2-40B4-BE49-F238E27FC236}">
                  <a16:creationId xmlns:a16="http://schemas.microsoft.com/office/drawing/2014/main" id="{6EC3ECC4-0CAD-4B9C-91BF-AE8B6EB31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339" y="2944326"/>
              <a:ext cx="841321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01A65EFB-BF7E-4471-AB7E-FFA764993726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2930525"/>
            <a:ext cx="1620837" cy="1828800"/>
            <a:chOff x="6084168" y="2931267"/>
            <a:chExt cx="1621083" cy="1828475"/>
          </a:xfrm>
        </p:grpSpPr>
        <p:grpSp>
          <p:nvGrpSpPr>
            <p:cNvPr id="8208" name="Group 15">
              <a:extLst>
                <a:ext uri="{FF2B5EF4-FFF2-40B4-BE49-F238E27FC236}">
                  <a16:creationId xmlns:a16="http://schemas.microsoft.com/office/drawing/2014/main" id="{46FA9477-57AC-46B2-B626-E33013A817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168" y="3573016"/>
              <a:ext cx="1621083" cy="1186726"/>
              <a:chOff x="6084168" y="3569705"/>
              <a:chExt cx="1621083" cy="1186726"/>
            </a:xfrm>
          </p:grpSpPr>
          <p:pic>
            <p:nvPicPr>
              <p:cNvPr id="8210" name="Picture 18">
                <a:extLst>
                  <a:ext uri="{FF2B5EF4-FFF2-40B4-BE49-F238E27FC236}">
                    <a16:creationId xmlns:a16="http://schemas.microsoft.com/office/drawing/2014/main" id="{C886ABBD-D3ED-4A54-BC9F-3A7C73E88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11" name="TextBox 21">
                <a:extLst>
                  <a:ext uri="{FF2B5EF4-FFF2-40B4-BE49-F238E27FC236}">
                    <a16:creationId xmlns:a16="http://schemas.microsoft.com/office/drawing/2014/main" id="{59B70E1C-BD10-4F24-A1CD-3501C83AD3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48" y="3713721"/>
                <a:ext cx="1364201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5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</a:t>
                </a:r>
              </a:p>
            </p:txBody>
          </p:sp>
        </p:grpSp>
        <p:pic>
          <p:nvPicPr>
            <p:cNvPr id="8209" name="Picture 23">
              <a:extLst>
                <a:ext uri="{FF2B5EF4-FFF2-40B4-BE49-F238E27FC236}">
                  <a16:creationId xmlns:a16="http://schemas.microsoft.com/office/drawing/2014/main" id="{FE7599A3-65D4-4090-BB40-3315280B64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015" y="2931267"/>
              <a:ext cx="84741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1" name="Picture 25">
            <a:extLst>
              <a:ext uri="{FF2B5EF4-FFF2-40B4-BE49-F238E27FC236}">
                <a16:creationId xmlns:a16="http://schemas.microsoft.com/office/drawing/2014/main" id="{37C2EB9E-54D7-45DA-A9EB-62BAE82027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281614"/>
            <a:ext cx="62611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09848640-BEFA-4977-A686-707683DC81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6" y="3446464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ight Arrow 20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BDDB9A-637C-40D1-BC28-C724BF04BD5F}"/>
              </a:ext>
            </a:extLst>
          </p:cNvPr>
          <p:cNvSpPr/>
          <p:nvPr/>
        </p:nvSpPr>
        <p:spPr>
          <a:xfrm>
            <a:off x="9148764" y="5607050"/>
            <a:ext cx="1042987" cy="84613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5" name="shield">
            <a:extLst>
              <a:ext uri="{FF2B5EF4-FFF2-40B4-BE49-F238E27FC236}">
                <a16:creationId xmlns:a16="http://schemas.microsoft.com/office/drawing/2014/main" id="{3D5D2CB2-F7F5-4410-B250-BA570BF653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054600"/>
            <a:ext cx="1458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NUMBER" hidden="1">
            <a:extLst>
              <a:ext uri="{FF2B5EF4-FFF2-40B4-BE49-F238E27FC236}">
                <a16:creationId xmlns:a16="http://schemas.microsoft.com/office/drawing/2014/main" id="{AD37567D-9020-47D0-84FA-70AB9CFB3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1658939"/>
            <a:ext cx="1981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8000">
                <a:solidFill>
                  <a:srgbClr val="FF0000"/>
                </a:solidFill>
                <a:latin typeface="Sassoon Infant Md" pitchFamily="50" charset="0"/>
              </a:rPr>
              <a:t>50</a:t>
            </a:r>
          </a:p>
        </p:txBody>
      </p:sp>
      <p:pic>
        <p:nvPicPr>
          <p:cNvPr id="8206" name="Picture 1">
            <a:extLst>
              <a:ext uri="{FF2B5EF4-FFF2-40B4-BE49-F238E27FC236}">
                <a16:creationId xmlns:a16="http://schemas.microsoft.com/office/drawing/2014/main" id="{882DC55B-C1CB-49D5-A804-501548CE2E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4" y="1417638"/>
            <a:ext cx="2346325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E4F1DDF-8E0C-4931-AC5A-396C60C69FD9}"/>
              </a:ext>
            </a:extLst>
          </p:cNvPr>
          <p:cNvSpPr txBox="1"/>
          <p:nvPr/>
        </p:nvSpPr>
        <p:spPr>
          <a:xfrm>
            <a:off x="2822265" y="630859"/>
            <a:ext cx="651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the Roman numeral for the number…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2B129C2-DF7B-46BC-B7EF-AE525AD4B32A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092C5879-E844-409D-A7AF-C1C45DB3C0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116633"/>
            <a:ext cx="8931495" cy="66635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7">
            <a:extLst>
              <a:ext uri="{FF2B5EF4-FFF2-40B4-BE49-F238E27FC236}">
                <a16:creationId xmlns:a16="http://schemas.microsoft.com/office/drawing/2014/main" id="{FEA5A18D-1220-4F5C-BD2A-94EE7CF3B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917576"/>
            <a:ext cx="8937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>
            <a:extLst>
              <a:ext uri="{FF2B5EF4-FFF2-40B4-BE49-F238E27FC236}">
                <a16:creationId xmlns:a16="http://schemas.microsoft.com/office/drawing/2014/main" id="{F9B7E902-37C9-4ACB-AA23-9B023983E0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628776"/>
            <a:ext cx="1803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2048">
            <a:extLst>
              <a:ext uri="{FF2B5EF4-FFF2-40B4-BE49-F238E27FC236}">
                <a16:creationId xmlns:a16="http://schemas.microsoft.com/office/drawing/2014/main" id="{1493D600-B6DB-41BF-9D56-E69D7FEFA0CA}"/>
              </a:ext>
            </a:extLst>
          </p:cNvPr>
          <p:cNvGrpSpPr>
            <a:grpSpLocks/>
          </p:cNvGrpSpPr>
          <p:nvPr/>
        </p:nvGrpSpPr>
        <p:grpSpPr bwMode="auto">
          <a:xfrm>
            <a:off x="2928939" y="2944813"/>
            <a:ext cx="1620837" cy="1828800"/>
            <a:chOff x="1404375" y="2944289"/>
            <a:chExt cx="1621083" cy="1829481"/>
          </a:xfrm>
        </p:grpSpPr>
        <p:grpSp>
          <p:nvGrpSpPr>
            <p:cNvPr id="11288" name="Group 13">
              <a:extLst>
                <a:ext uri="{FF2B5EF4-FFF2-40B4-BE49-F238E27FC236}">
                  <a16:creationId xmlns:a16="http://schemas.microsoft.com/office/drawing/2014/main" id="{666E7DF9-9469-4200-AE41-744E80BE86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375" y="3572819"/>
              <a:ext cx="1621083" cy="1200951"/>
              <a:chOff x="1404375" y="3569508"/>
              <a:chExt cx="1621083" cy="1200951"/>
            </a:xfrm>
          </p:grpSpPr>
          <p:pic>
            <p:nvPicPr>
              <p:cNvPr id="11290" name="Picture 8">
                <a:extLst>
                  <a:ext uri="{FF2B5EF4-FFF2-40B4-BE49-F238E27FC236}">
                    <a16:creationId xmlns:a16="http://schemas.microsoft.com/office/drawing/2014/main" id="{E5865862-ED35-414E-B815-95EE504572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375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1" name="TextBox 19">
                <a:extLst>
                  <a:ext uri="{FF2B5EF4-FFF2-40B4-BE49-F238E27FC236}">
                    <a16:creationId xmlns:a16="http://schemas.microsoft.com/office/drawing/2014/main" id="{6CBA51F0-58F8-46E6-9F65-99E52DBAAB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1357" y="3569508"/>
                <a:ext cx="1364201" cy="12009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7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LL</a:t>
                </a:r>
              </a:p>
            </p:txBody>
          </p:sp>
        </p:grpSp>
        <p:pic>
          <p:nvPicPr>
            <p:cNvPr id="11289" name="Picture 16">
              <a:extLst>
                <a:ext uri="{FF2B5EF4-FFF2-40B4-BE49-F238E27FC236}">
                  <a16:creationId xmlns:a16="http://schemas.microsoft.com/office/drawing/2014/main" id="{BAD38B25-1CE3-4C34-839B-474F6C853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03" y="2944289"/>
              <a:ext cx="86570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1" name="Group 30">
            <a:extLst>
              <a:ext uri="{FF2B5EF4-FFF2-40B4-BE49-F238E27FC236}">
                <a16:creationId xmlns:a16="http://schemas.microsoft.com/office/drawing/2014/main" id="{EC4C8F2B-E139-47E9-B8FE-FAB9FEE28AFB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2944813"/>
            <a:ext cx="1892300" cy="1828800"/>
            <a:chOff x="3642368" y="2944326"/>
            <a:chExt cx="1891231" cy="1829444"/>
          </a:xfrm>
        </p:grpSpPr>
        <p:grpSp>
          <p:nvGrpSpPr>
            <p:cNvPr id="11284" name="Group 14">
              <a:extLst>
                <a:ext uri="{FF2B5EF4-FFF2-40B4-BE49-F238E27FC236}">
                  <a16:creationId xmlns:a16="http://schemas.microsoft.com/office/drawing/2014/main" id="{DDE875B0-484C-45AB-9CE3-9FC5EF8E75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368" y="3572843"/>
              <a:ext cx="1891231" cy="1200927"/>
              <a:chOff x="3642368" y="3569532"/>
              <a:chExt cx="1891231" cy="1200927"/>
            </a:xfrm>
          </p:grpSpPr>
          <p:pic>
            <p:nvPicPr>
              <p:cNvPr id="11286" name="Picture 17">
                <a:extLst>
                  <a:ext uri="{FF2B5EF4-FFF2-40B4-BE49-F238E27FC236}">
                    <a16:creationId xmlns:a16="http://schemas.microsoft.com/office/drawing/2014/main" id="{472199E7-5D43-4E5B-A399-47FACEAC8C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7" name="TextBox 20">
                <a:extLst>
                  <a:ext uri="{FF2B5EF4-FFF2-40B4-BE49-F238E27FC236}">
                    <a16:creationId xmlns:a16="http://schemas.microsoft.com/office/drawing/2014/main" id="{89F21947-4589-4E76-96A1-A0D51470D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2368" y="3569532"/>
                <a:ext cx="1891231" cy="12009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7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</p:grpSp>
        <p:pic>
          <p:nvPicPr>
            <p:cNvPr id="11285" name="Picture 22">
              <a:extLst>
                <a:ext uri="{FF2B5EF4-FFF2-40B4-BE49-F238E27FC236}">
                  <a16:creationId xmlns:a16="http://schemas.microsoft.com/office/drawing/2014/main" id="{DF99400F-BC96-43CA-9E24-03434C51A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339" y="2944326"/>
              <a:ext cx="841321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4C20EE13-5A99-453B-A883-8543A2612AF9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2930525"/>
            <a:ext cx="1620837" cy="1828800"/>
            <a:chOff x="6084168" y="2931267"/>
            <a:chExt cx="1621083" cy="1828475"/>
          </a:xfrm>
        </p:grpSpPr>
        <p:grpSp>
          <p:nvGrpSpPr>
            <p:cNvPr id="11280" name="Group 15">
              <a:extLst>
                <a:ext uri="{FF2B5EF4-FFF2-40B4-BE49-F238E27FC236}">
                  <a16:creationId xmlns:a16="http://schemas.microsoft.com/office/drawing/2014/main" id="{3C54E97B-9204-450E-8FBC-E180CBE96F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168" y="3573016"/>
              <a:ext cx="1621083" cy="1186726"/>
              <a:chOff x="6084168" y="3569705"/>
              <a:chExt cx="1621083" cy="1186726"/>
            </a:xfrm>
          </p:grpSpPr>
          <p:pic>
            <p:nvPicPr>
              <p:cNvPr id="11282" name="Picture 18">
                <a:extLst>
                  <a:ext uri="{FF2B5EF4-FFF2-40B4-BE49-F238E27FC236}">
                    <a16:creationId xmlns:a16="http://schemas.microsoft.com/office/drawing/2014/main" id="{CEF1A0E7-14FD-4883-9CF2-1049DEB462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83" name="TextBox 21">
                <a:extLst>
                  <a:ext uri="{FF2B5EF4-FFF2-40B4-BE49-F238E27FC236}">
                    <a16:creationId xmlns:a16="http://schemas.microsoft.com/office/drawing/2014/main" id="{32225FE5-7DC2-43E9-9E9F-F760D1E039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28148" y="3714324"/>
                <a:ext cx="1364201" cy="83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LCL</a:t>
                </a:r>
              </a:p>
            </p:txBody>
          </p:sp>
        </p:grpSp>
        <p:pic>
          <p:nvPicPr>
            <p:cNvPr id="11281" name="Picture 23">
              <a:extLst>
                <a:ext uri="{FF2B5EF4-FFF2-40B4-BE49-F238E27FC236}">
                  <a16:creationId xmlns:a16="http://schemas.microsoft.com/office/drawing/2014/main" id="{DACF549C-BC3D-4044-9DA0-869898448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015" y="2931267"/>
              <a:ext cx="84741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3" name="Picture 25">
            <a:extLst>
              <a:ext uri="{FF2B5EF4-FFF2-40B4-BE49-F238E27FC236}">
                <a16:creationId xmlns:a16="http://schemas.microsoft.com/office/drawing/2014/main" id="{DE2B9F76-9B05-40E7-9298-E747B65525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281614"/>
            <a:ext cx="62611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AEE46DF4-047A-4A46-91C6-D8B494E767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4" y="3482976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ight Arrow 20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BF8EFDB-0337-4733-954F-E8233790E25B}"/>
              </a:ext>
            </a:extLst>
          </p:cNvPr>
          <p:cNvSpPr/>
          <p:nvPr/>
        </p:nvSpPr>
        <p:spPr>
          <a:xfrm>
            <a:off x="9148764" y="5607050"/>
            <a:ext cx="1042987" cy="84613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5" name="shield">
            <a:extLst>
              <a:ext uri="{FF2B5EF4-FFF2-40B4-BE49-F238E27FC236}">
                <a16:creationId xmlns:a16="http://schemas.microsoft.com/office/drawing/2014/main" id="{D1ADD2B3-BBAF-4ED1-B632-EC19F395598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054600"/>
            <a:ext cx="1458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NUMBER" hidden="1">
            <a:extLst>
              <a:ext uri="{FF2B5EF4-FFF2-40B4-BE49-F238E27FC236}">
                <a16:creationId xmlns:a16="http://schemas.microsoft.com/office/drawing/2014/main" id="{3D5CF23A-D32B-411D-9011-7EF6B5B277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538" y="1773239"/>
            <a:ext cx="19812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6600">
                <a:solidFill>
                  <a:srgbClr val="FF0000"/>
                </a:solidFill>
                <a:latin typeface="Sassoon Infant Md" pitchFamily="50" charset="0"/>
              </a:rPr>
              <a:t>100</a:t>
            </a:r>
          </a:p>
        </p:txBody>
      </p:sp>
      <p:pic>
        <p:nvPicPr>
          <p:cNvPr id="11278" name="Picture 2">
            <a:extLst>
              <a:ext uri="{FF2B5EF4-FFF2-40B4-BE49-F238E27FC236}">
                <a16:creationId xmlns:a16="http://schemas.microsoft.com/office/drawing/2014/main" id="{AB44B1CA-2359-45A8-9998-0FC0E66416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1593850"/>
            <a:ext cx="2408238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E632BD1-B6EC-404B-9ED3-6B2996669570}"/>
              </a:ext>
            </a:extLst>
          </p:cNvPr>
          <p:cNvSpPr txBox="1"/>
          <p:nvPr/>
        </p:nvSpPr>
        <p:spPr>
          <a:xfrm>
            <a:off x="2822265" y="630859"/>
            <a:ext cx="651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the Roman numeral for the number…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CACEC99C-D040-44D7-80D0-CDDA3864CCA7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9C8C31E1-11B2-4813-83DF-320FB1A71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116633"/>
            <a:ext cx="8931495" cy="66635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>
            <a:extLst>
              <a:ext uri="{FF2B5EF4-FFF2-40B4-BE49-F238E27FC236}">
                <a16:creationId xmlns:a16="http://schemas.microsoft.com/office/drawing/2014/main" id="{5CDFCAE6-8BC9-4A7C-A2D7-EAF53583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917576"/>
            <a:ext cx="8937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0">
            <a:extLst>
              <a:ext uri="{FF2B5EF4-FFF2-40B4-BE49-F238E27FC236}">
                <a16:creationId xmlns:a16="http://schemas.microsoft.com/office/drawing/2014/main" id="{3569BB07-7EAD-49E9-BBF1-3EB26383DB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628776"/>
            <a:ext cx="1803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2048">
            <a:extLst>
              <a:ext uri="{FF2B5EF4-FFF2-40B4-BE49-F238E27FC236}">
                <a16:creationId xmlns:a16="http://schemas.microsoft.com/office/drawing/2014/main" id="{17725155-546E-41C2-8711-86A9287FFCE1}"/>
              </a:ext>
            </a:extLst>
          </p:cNvPr>
          <p:cNvGrpSpPr>
            <a:grpSpLocks/>
          </p:cNvGrpSpPr>
          <p:nvPr/>
        </p:nvGrpSpPr>
        <p:grpSpPr bwMode="auto">
          <a:xfrm>
            <a:off x="2928939" y="2944813"/>
            <a:ext cx="1620837" cy="1814512"/>
            <a:chOff x="1404375" y="2944289"/>
            <a:chExt cx="1621083" cy="1815453"/>
          </a:xfrm>
        </p:grpSpPr>
        <p:grpSp>
          <p:nvGrpSpPr>
            <p:cNvPr id="13336" name="Group 13">
              <a:extLst>
                <a:ext uri="{FF2B5EF4-FFF2-40B4-BE49-F238E27FC236}">
                  <a16:creationId xmlns:a16="http://schemas.microsoft.com/office/drawing/2014/main" id="{06D7B70A-82F6-4D9D-8245-95C1A89D7A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375" y="3573016"/>
              <a:ext cx="1621083" cy="1186726"/>
              <a:chOff x="1404375" y="3569705"/>
              <a:chExt cx="1621083" cy="1186726"/>
            </a:xfrm>
          </p:grpSpPr>
          <p:pic>
            <p:nvPicPr>
              <p:cNvPr id="13338" name="Picture 8">
                <a:extLst>
                  <a:ext uri="{FF2B5EF4-FFF2-40B4-BE49-F238E27FC236}">
                    <a16:creationId xmlns:a16="http://schemas.microsoft.com/office/drawing/2014/main" id="{F28440D4-FA77-42B9-8BE0-1A9EC02C3F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375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9" name="TextBox 19">
                <a:extLst>
                  <a:ext uri="{FF2B5EF4-FFF2-40B4-BE49-F238E27FC236}">
                    <a16:creationId xmlns:a16="http://schemas.microsoft.com/office/drawing/2014/main" id="{62B55B03-7D0A-4080-858E-6A66355D22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26379" y="3752559"/>
                <a:ext cx="1364201" cy="769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4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CXC</a:t>
                </a:r>
              </a:p>
            </p:txBody>
          </p:sp>
        </p:grpSp>
        <p:pic>
          <p:nvPicPr>
            <p:cNvPr id="13337" name="Picture 16">
              <a:extLst>
                <a:ext uri="{FF2B5EF4-FFF2-40B4-BE49-F238E27FC236}">
                  <a16:creationId xmlns:a16="http://schemas.microsoft.com/office/drawing/2014/main" id="{87AC9739-79C0-4973-98B3-3C3DF3C0F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03" y="2944289"/>
              <a:ext cx="86570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9" name="Group 30">
            <a:extLst>
              <a:ext uri="{FF2B5EF4-FFF2-40B4-BE49-F238E27FC236}">
                <a16:creationId xmlns:a16="http://schemas.microsoft.com/office/drawing/2014/main" id="{A350FE04-8BC6-4ED9-8C2C-4F09E7A1614B}"/>
              </a:ext>
            </a:extLst>
          </p:cNvPr>
          <p:cNvGrpSpPr>
            <a:grpSpLocks/>
          </p:cNvGrpSpPr>
          <p:nvPr/>
        </p:nvGrpSpPr>
        <p:grpSpPr bwMode="auto">
          <a:xfrm>
            <a:off x="5165725" y="2944813"/>
            <a:ext cx="1892300" cy="1814512"/>
            <a:chOff x="3642478" y="2944326"/>
            <a:chExt cx="1891231" cy="1815416"/>
          </a:xfrm>
        </p:grpSpPr>
        <p:grpSp>
          <p:nvGrpSpPr>
            <p:cNvPr id="13332" name="Group 14">
              <a:extLst>
                <a:ext uri="{FF2B5EF4-FFF2-40B4-BE49-F238E27FC236}">
                  <a16:creationId xmlns:a16="http://schemas.microsoft.com/office/drawing/2014/main" id="{BAC9459C-3AC4-48BD-893B-974F037194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42478" y="3573016"/>
              <a:ext cx="1891231" cy="1186726"/>
              <a:chOff x="3642478" y="3569705"/>
              <a:chExt cx="1891231" cy="1186726"/>
            </a:xfrm>
          </p:grpSpPr>
          <p:pic>
            <p:nvPicPr>
              <p:cNvPr id="13334" name="Picture 17">
                <a:extLst>
                  <a:ext uri="{FF2B5EF4-FFF2-40B4-BE49-F238E27FC236}">
                    <a16:creationId xmlns:a16="http://schemas.microsoft.com/office/drawing/2014/main" id="{60227090-47E0-4D69-887F-E86C107C9E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5" name="TextBox 20">
                <a:extLst>
                  <a:ext uri="{FF2B5EF4-FFF2-40B4-BE49-F238E27FC236}">
                    <a16:creationId xmlns:a16="http://schemas.microsoft.com/office/drawing/2014/main" id="{E09194B6-A1E5-422E-A147-E5B7459E67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42478" y="3618089"/>
                <a:ext cx="1891231" cy="11083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66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  <p:pic>
          <p:nvPicPr>
            <p:cNvPr id="13333" name="Picture 22">
              <a:extLst>
                <a:ext uri="{FF2B5EF4-FFF2-40B4-BE49-F238E27FC236}">
                  <a16:creationId xmlns:a16="http://schemas.microsoft.com/office/drawing/2014/main" id="{6DC27F75-5635-4281-813B-E0A793B9A0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339" y="2944326"/>
              <a:ext cx="841321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4871B130-C886-4932-8F9B-3C6E3A15AE68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2827339"/>
            <a:ext cx="1620837" cy="1931987"/>
            <a:chOff x="6084168" y="2827377"/>
            <a:chExt cx="1621083" cy="1932365"/>
          </a:xfrm>
        </p:grpSpPr>
        <p:grpSp>
          <p:nvGrpSpPr>
            <p:cNvPr id="13328" name="Group 15">
              <a:extLst>
                <a:ext uri="{FF2B5EF4-FFF2-40B4-BE49-F238E27FC236}">
                  <a16:creationId xmlns:a16="http://schemas.microsoft.com/office/drawing/2014/main" id="{B5C8B4E6-602B-46D6-A740-28CC702D1C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168" y="3573016"/>
              <a:ext cx="1621083" cy="1186726"/>
              <a:chOff x="6084168" y="3569705"/>
              <a:chExt cx="1621083" cy="1186726"/>
            </a:xfrm>
          </p:grpSpPr>
          <p:pic>
            <p:nvPicPr>
              <p:cNvPr id="13330" name="Picture 18">
                <a:extLst>
                  <a:ext uri="{FF2B5EF4-FFF2-40B4-BE49-F238E27FC236}">
                    <a16:creationId xmlns:a16="http://schemas.microsoft.com/office/drawing/2014/main" id="{EE8A1FC4-5EED-4E6A-912E-5E84F4252F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31" name="TextBox 21">
                <a:extLst>
                  <a:ext uri="{FF2B5EF4-FFF2-40B4-BE49-F238E27FC236}">
                    <a16:creationId xmlns:a16="http://schemas.microsoft.com/office/drawing/2014/main" id="{1A1634F2-B296-4F46-A778-A40CB0B6BA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9950" y="3722604"/>
                <a:ext cx="1364201" cy="8308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4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CM</a:t>
                </a:r>
              </a:p>
            </p:txBody>
          </p:sp>
        </p:grpSp>
        <p:pic>
          <p:nvPicPr>
            <p:cNvPr id="13329" name="Picture 23">
              <a:extLst>
                <a:ext uri="{FF2B5EF4-FFF2-40B4-BE49-F238E27FC236}">
                  <a16:creationId xmlns:a16="http://schemas.microsoft.com/office/drawing/2014/main" id="{45502D53-B00E-4976-8F02-E9885878A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4171" y="2827377"/>
              <a:ext cx="84741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1" name="Picture 25">
            <a:extLst>
              <a:ext uri="{FF2B5EF4-FFF2-40B4-BE49-F238E27FC236}">
                <a16:creationId xmlns:a16="http://schemas.microsoft.com/office/drawing/2014/main" id="{FB5E2AEF-0A29-4712-9970-53A13CE353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5281614"/>
            <a:ext cx="6261100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CFC5B8DE-ECA8-45FD-9237-D55DD633F5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9" y="3384551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ight Arrow 20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216422-53B8-4CD0-823D-5AD0E67FA6BD}"/>
              </a:ext>
            </a:extLst>
          </p:cNvPr>
          <p:cNvSpPr/>
          <p:nvPr/>
        </p:nvSpPr>
        <p:spPr>
          <a:xfrm>
            <a:off x="9148764" y="5607050"/>
            <a:ext cx="1042987" cy="84613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5" name="shield">
            <a:extLst>
              <a:ext uri="{FF2B5EF4-FFF2-40B4-BE49-F238E27FC236}">
                <a16:creationId xmlns:a16="http://schemas.microsoft.com/office/drawing/2014/main" id="{92DB4F84-6103-400F-BD5F-1FFCA3ED55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054600"/>
            <a:ext cx="1458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NUMBER" hidden="1">
            <a:extLst>
              <a:ext uri="{FF2B5EF4-FFF2-40B4-BE49-F238E27FC236}">
                <a16:creationId xmlns:a16="http://schemas.microsoft.com/office/drawing/2014/main" id="{0F6E4097-CBE1-4412-840E-C9D801D0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9" y="1773239"/>
            <a:ext cx="32654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5400">
                <a:solidFill>
                  <a:srgbClr val="FF0000"/>
                </a:solidFill>
                <a:latin typeface="Sassoon Infant Md" pitchFamily="50" charset="0"/>
              </a:rPr>
              <a:t>1000</a:t>
            </a:r>
          </a:p>
        </p:txBody>
      </p:sp>
      <p:pic>
        <p:nvPicPr>
          <p:cNvPr id="13326" name="Picture 1">
            <a:extLst>
              <a:ext uri="{FF2B5EF4-FFF2-40B4-BE49-F238E27FC236}">
                <a16:creationId xmlns:a16="http://schemas.microsoft.com/office/drawing/2014/main" id="{7891D196-0790-4DF6-A9C7-6AD148D9DF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9" y="1673226"/>
            <a:ext cx="32670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D16603C-087A-4619-905B-26486FBE28B5}"/>
              </a:ext>
            </a:extLst>
          </p:cNvPr>
          <p:cNvSpPr txBox="1"/>
          <p:nvPr/>
        </p:nvSpPr>
        <p:spPr>
          <a:xfrm>
            <a:off x="2822265" y="630859"/>
            <a:ext cx="651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the Roman numeral for the number…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Wednesday 27</a:t>
            </a:r>
            <a:r>
              <a:rPr lang="en-GB" sz="3200" baseline="30000" dirty="0"/>
              <a:t>th</a:t>
            </a:r>
            <a:r>
              <a:rPr lang="en-GB" sz="3200" dirty="0"/>
              <a:t> 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L.O. To convert Roman numerals into numbers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93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3BCA268-D064-4113-8FDD-54F86737472C}"/>
              </a:ext>
            </a:extLst>
          </p:cNvPr>
          <p:cNvGrpSpPr/>
          <p:nvPr/>
        </p:nvGrpSpPr>
        <p:grpSpPr>
          <a:xfrm>
            <a:off x="304799" y="1577008"/>
            <a:ext cx="7421217" cy="4986452"/>
            <a:chOff x="463826" y="490330"/>
            <a:chExt cx="7169426" cy="4757531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206C8853-EA0F-42B2-BF83-6DB7E06780F3}"/>
                </a:ext>
              </a:extLst>
            </p:cNvPr>
            <p:cNvSpPr/>
            <p:nvPr/>
          </p:nvSpPr>
          <p:spPr>
            <a:xfrm>
              <a:off x="463826" y="490330"/>
              <a:ext cx="7169426" cy="4757531"/>
            </a:xfrm>
            <a:prstGeom prst="wedgeRoundRectCallout">
              <a:avLst>
                <a:gd name="adj1" fmla="val 82864"/>
                <a:gd name="adj2" fmla="val -5745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92003C4-89C1-476A-B59B-08C3ED732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24139" y="665183"/>
              <a:ext cx="6764889" cy="4526654"/>
            </a:xfrm>
            <a:prstGeom prst="rect">
              <a:avLst/>
            </a:prstGeom>
          </p:spPr>
        </p:pic>
      </p:grp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4F3EC63C-F50E-4287-89E9-690293467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956564" y="3353101"/>
            <a:ext cx="2557670" cy="3312090"/>
          </a:xfrm>
          <a:prstGeom prst="rect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6FE4BEC-5857-424F-BB57-A9EE241CB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0" y="294540"/>
            <a:ext cx="6603999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How to read Roman numerals…</a:t>
            </a:r>
          </a:p>
        </p:txBody>
      </p:sp>
    </p:spTree>
    <p:extLst>
      <p:ext uri="{BB962C8B-B14F-4D97-AF65-F5344CB8AC3E}">
        <p14:creationId xmlns:p14="http://schemas.microsoft.com/office/powerpoint/2010/main" val="963571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3D26-FA1C-42F4-9E94-1A7B632E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D991-49B8-4A0E-BC43-54E88DCB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8633A-7313-46F9-B217-C081433CB68B}"/>
              </a:ext>
            </a:extLst>
          </p:cNvPr>
          <p:cNvSpPr/>
          <p:nvPr/>
        </p:nvSpPr>
        <p:spPr>
          <a:xfrm>
            <a:off x="107092" y="10503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9A6B69-0114-4B07-A282-3E557C04E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1" t="14035" r="59220" b="8031"/>
          <a:stretch/>
        </p:blipFill>
        <p:spPr>
          <a:xfrm>
            <a:off x="1002733" y="2243874"/>
            <a:ext cx="2064026" cy="2370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3172F1-4701-4D85-9370-F323FE80E0D1}"/>
              </a:ext>
            </a:extLst>
          </p:cNvPr>
          <p:cNvSpPr txBox="1"/>
          <p:nvPr/>
        </p:nvSpPr>
        <p:spPr>
          <a:xfrm>
            <a:off x="4261671" y="522010"/>
            <a:ext cx="5897217" cy="6063198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Let’s do this together…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II = 2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because I = 1 and if two numerals are the same, you </a:t>
            </a:r>
            <a:r>
              <a:rPr lang="en-GB" b="1" dirty="0">
                <a:latin typeface="Comic Sans MS" panose="030F0702030302020204" pitchFamily="66" charset="0"/>
              </a:rPr>
              <a:t>add</a:t>
            </a:r>
            <a:r>
              <a:rPr lang="en-GB" dirty="0">
                <a:latin typeface="Comic Sans MS" panose="030F0702030302020204" pitchFamily="66" charset="0"/>
              </a:rPr>
              <a:t> them together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1 + 1 = 2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XI =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because X = 10 and I = 1 and if a larger Roman numeral is followed by a smaller one, you </a:t>
            </a:r>
            <a:r>
              <a:rPr lang="en-GB" b="1" dirty="0">
                <a:latin typeface="Comic Sans MS" panose="030F0702030302020204" pitchFamily="66" charset="0"/>
              </a:rPr>
              <a:t>add</a:t>
            </a:r>
            <a:r>
              <a:rPr lang="en-GB" dirty="0">
                <a:latin typeface="Comic Sans MS" panose="030F0702030302020204" pitchFamily="66" charset="0"/>
              </a:rPr>
              <a:t> them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10 + 1 = 11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XXIX = 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because X = 10, so XX = 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I =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X = 10, the I comes before the X so we subtract 1 from 10, which is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omic Sans MS" panose="030F0702030302020204" pitchFamily="66" charset="0"/>
              </a:rPr>
              <a:t>20 + 9 = 29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51D4C-DA1F-4070-BBAC-8A825FA28DBB}"/>
              </a:ext>
            </a:extLst>
          </p:cNvPr>
          <p:cNvSpPr txBox="1"/>
          <p:nvPr/>
        </p:nvSpPr>
        <p:spPr>
          <a:xfrm>
            <a:off x="2211825" y="2515914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A477FC-EB9D-4561-8886-2FFF6F0711AA}"/>
              </a:ext>
            </a:extLst>
          </p:cNvPr>
          <p:cNvSpPr txBox="1"/>
          <p:nvPr/>
        </p:nvSpPr>
        <p:spPr>
          <a:xfrm>
            <a:off x="2159728" y="3205020"/>
            <a:ext cx="5084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387595-17FD-4C33-810F-430A6C7ACA6C}"/>
              </a:ext>
            </a:extLst>
          </p:cNvPr>
          <p:cNvSpPr txBox="1"/>
          <p:nvPr/>
        </p:nvSpPr>
        <p:spPr>
          <a:xfrm>
            <a:off x="2102021" y="3956125"/>
            <a:ext cx="623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4170849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3D26-FA1C-42F4-9E94-1A7B632E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2D991-49B8-4A0E-BC43-54E88DCB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8633A-7313-46F9-B217-C081433CB68B}"/>
              </a:ext>
            </a:extLst>
          </p:cNvPr>
          <p:cNvSpPr/>
          <p:nvPr/>
        </p:nvSpPr>
        <p:spPr>
          <a:xfrm>
            <a:off x="107092" y="10503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172F1-4701-4D85-9370-F323FE80E0D1}"/>
              </a:ext>
            </a:extLst>
          </p:cNvPr>
          <p:cNvSpPr txBox="1"/>
          <p:nvPr/>
        </p:nvSpPr>
        <p:spPr>
          <a:xfrm>
            <a:off x="352280" y="351860"/>
            <a:ext cx="5897217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Your turn…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Convert the Roman numerals into numbers. Look back at the previous slides to help you remember the rules for converting.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837FFB-FE90-4D8F-BB19-308754BF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280" y="3428999"/>
            <a:ext cx="5897217" cy="2763032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3223463-4EBE-42FE-9FDF-450BE31A99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5935068" y="3289609"/>
            <a:ext cx="2557670" cy="33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8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05032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7557474" y="396356"/>
            <a:ext cx="3216204" cy="415498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Your turn! Write the following numbers using Roman numerals: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Your age: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Your date of birth: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Today’s date: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latin typeface="Sassoon Infant Rg" pitchFamily="50" charset="0"/>
              <a:ea typeface="Sassoon Infant Rg" pitchFamily="50" charset="0"/>
              <a:cs typeface="Sassoon Infant Rg" pitchFamily="50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C60AB3-1462-4628-8C67-4218B3EE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06" y="392220"/>
            <a:ext cx="6292746" cy="378565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My turn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b="1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My age: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XXI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>
              <a:buNone/>
            </a:pPr>
            <a:r>
              <a:rPr lang="en-GB" altLang="en-US" sz="24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My date of birth: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V1 / V / </a:t>
            </a:r>
            <a:r>
              <a:rPr lang="en-GB" sz="2400" b="0" i="0" dirty="0" smtClean="0">
                <a:solidFill>
                  <a:srgbClr val="FF0000"/>
                </a:solidFill>
                <a:effectLst/>
                <a:latin typeface="Comic Sans MS" panose="030F0702030302020204" pitchFamily="66" charset="0"/>
              </a:rPr>
              <a:t>MCMXCIX</a:t>
            </a:r>
          </a:p>
          <a:p>
            <a:pPr>
              <a:buNone/>
            </a:pPr>
            <a:endParaRPr lang="en-GB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buNone/>
            </a:pPr>
            <a:endParaRPr lang="en-GB" sz="2400" b="0" i="0" dirty="0" smtClean="0">
              <a:solidFill>
                <a:srgbClr val="FF0000"/>
              </a:solidFill>
              <a:effectLst/>
              <a:latin typeface="Comic Sans MS" panose="030F0702030302020204" pitchFamily="66" charset="0"/>
            </a:endParaRPr>
          </a:p>
          <a:p>
            <a:pPr>
              <a:buNone/>
            </a:pPr>
            <a:r>
              <a:rPr lang="en-GB" sz="2400" dirty="0" smtClean="0">
                <a:latin typeface="Comic Sans MS" panose="030F0702030302020204" pitchFamily="66" charset="0"/>
              </a:rPr>
              <a:t>Can you work out when my Birthday is?</a:t>
            </a:r>
            <a:endParaRPr lang="en-GB" sz="2400" b="0" i="0" dirty="0">
              <a:effectLst/>
              <a:latin typeface="Comic Sans MS" panose="030F0702030302020204" pitchFamily="66" charset="0"/>
            </a:endParaRPr>
          </a:p>
          <a:p>
            <a:pPr>
              <a:buNone/>
            </a:pPr>
            <a:endParaRPr lang="en-GB" altLang="en-US" sz="24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642735F-EBBC-4871-B438-F3DDF18A2C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356005">
            <a:off x="9975706" y="4080560"/>
            <a:ext cx="1835040" cy="1524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E1A347-9333-496C-A1CA-DDFA81467C3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5710171" y="3262566"/>
            <a:ext cx="1727755" cy="257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6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Thursday 28th </a:t>
            </a:r>
            <a:r>
              <a:rPr lang="en-GB" sz="3200" dirty="0"/>
              <a:t>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LO. To complete number sentences using Roman numerals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0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1275288" y="1137341"/>
            <a:ext cx="172238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turn…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50211">
            <a:off x="-874117" y="217080"/>
            <a:ext cx="3805920" cy="19029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749461" y="2229447"/>
            <a:ext cx="6165669" cy="787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XX + XII = 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749460" y="3166660"/>
            <a:ext cx="6165669" cy="3291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First, work out what the numerals convert to in numbers.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 = 20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XII = 12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Then you can work out 20 + 12. 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 + 12 = 32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32</a:t>
            </a: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in Roman numerals is XXXII</a:t>
            </a: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So… XX + XII = XXXII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8231777" y="4295530"/>
            <a:ext cx="3662366" cy="216298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Tip!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Use the column method to help you add the numbers together!</a:t>
            </a:r>
            <a:endParaRPr lang="en-GB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5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28829" y="1337641"/>
            <a:ext cx="3590925" cy="5262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000000"/>
                </a:solidFill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Roman numerals </a:t>
            </a:r>
            <a:r>
              <a:rPr lang="en-GB" altLang="en-US" sz="2400" dirty="0">
                <a:solidFill>
                  <a:srgbClr val="000000"/>
                </a:solidFill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are a number system that originated in Ancient Rome. They have been around for thousands of years and are still used today.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rgbClr val="000000"/>
              </a:solidFill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They can be found on clocks, watches, film dates, book chapters, as bullet points and as the titles of Kings and Queens!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94000" y="294540"/>
            <a:ext cx="6603999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What are Roman numerals?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244" y="1449202"/>
            <a:ext cx="2811556" cy="18743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531831" y="3945699"/>
            <a:ext cx="2916429" cy="1639681"/>
          </a:xfrm>
          <a:prstGeom prst="rect">
            <a:avLst/>
          </a:prstGeom>
        </p:spPr>
      </p:pic>
      <p:pic>
        <p:nvPicPr>
          <p:cNvPr id="1026" name="Picture 2" descr="Frozen II - Wikipedia">
            <a:extLst>
              <a:ext uri="{FF2B5EF4-FFF2-40B4-BE49-F238E27FC236}">
                <a16:creationId xmlns:a16="http://schemas.microsoft.com/office/drawing/2014/main" id="{D99166BF-8F2A-4EC9-8BF4-861C087B8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85" y="1770998"/>
            <a:ext cx="20955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use of Tudor | King Henry VIII">
            <a:extLst>
              <a:ext uri="{FF2B5EF4-FFF2-40B4-BE49-F238E27FC236}">
                <a16:creationId xmlns:a16="http://schemas.microsoft.com/office/drawing/2014/main" id="{B5F79CFA-8C3F-4441-9654-2D8CF0B55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382" y="3571094"/>
            <a:ext cx="21526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0243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374992" y="3450839"/>
            <a:ext cx="5830929" cy="30519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+ II =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 + I =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 + III =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 + X =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 + V </a:t>
            </a:r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=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374991" y="2612152"/>
            <a:ext cx="583092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Addition up to 20 – can you solve the Roman numeral number sentences?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1275288" y="1137341"/>
            <a:ext cx="172238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turn…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50211">
            <a:off x="-874117" y="217080"/>
            <a:ext cx="3805920" cy="1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12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374993" y="3094330"/>
            <a:ext cx="5830929" cy="305190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XXV + XXV =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XVII + XII =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LVII + I =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XXXII + VI =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XXVI + IV =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374993" y="2317322"/>
            <a:ext cx="583092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Addition up to 100 – can you solve the Roman numeral number sentences?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1275288" y="1137341"/>
            <a:ext cx="172238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turn…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750211">
            <a:off x="-861114" y="271108"/>
            <a:ext cx="3805920" cy="190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51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1874775" y="1148464"/>
            <a:ext cx="172238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My turn…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07" y="386657"/>
            <a:ext cx="2758964" cy="13794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14329" y="2215274"/>
            <a:ext cx="6165669" cy="78737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1. XX – XII =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14328" y="3152487"/>
            <a:ext cx="6165669" cy="3291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First, work out what the numerals convert to in numbers.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 = 20</a:t>
            </a: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XII = 12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Then you can work out 20 – 12. </a:t>
            </a: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1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20 – 12 = 8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8 in Roman numerals is VIII</a:t>
            </a:r>
          </a:p>
          <a:p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So… XX – XII = VIII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7003868" y="3152487"/>
            <a:ext cx="3662366" cy="3291856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How to subtract?</a:t>
            </a:r>
          </a:p>
          <a:p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 could use…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number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 column method</a:t>
            </a:r>
          </a:p>
        </p:txBody>
      </p:sp>
    </p:spTree>
    <p:extLst>
      <p:ext uri="{BB962C8B-B14F-4D97-AF65-F5344CB8AC3E}">
        <p14:creationId xmlns:p14="http://schemas.microsoft.com/office/powerpoint/2010/main" val="9074652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34689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725782" y="3324079"/>
            <a:ext cx="6165669" cy="33203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 – I =</a:t>
            </a:r>
          </a:p>
          <a:p>
            <a:pPr marL="45720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 – II =</a:t>
            </a:r>
          </a:p>
          <a:p>
            <a:pPr marL="45720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XI – V =</a:t>
            </a:r>
          </a:p>
          <a:p>
            <a:pPr marL="45720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 – V =</a:t>
            </a:r>
          </a:p>
          <a:p>
            <a:pPr marL="457200" indent="-457200">
              <a:buAutoNum type="arabicPeriod"/>
            </a:pPr>
            <a:r>
              <a:rPr lang="en-GB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VIII – IV =</a:t>
            </a:r>
            <a:endParaRPr lang="en-GB" sz="32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25782" y="2002142"/>
            <a:ext cx="6096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within 20 </a:t>
            </a:r>
            <a:endParaRPr lang="en-GB" u="sng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Have a go at completing the Roman numeral number sentences </a:t>
            </a:r>
            <a:r>
              <a:rPr lang="en-GB" dirty="0" smtClean="0">
                <a:latin typeface="Comic Sans MS" panose="030F0702030302020204" pitchFamily="66" charset="0"/>
              </a:rPr>
              <a:t>below.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1887205" y="1158058"/>
            <a:ext cx="172238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turn…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407" y="386657"/>
            <a:ext cx="2758964" cy="1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50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34689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760616" y="3330607"/>
            <a:ext cx="6165669" cy="3320384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XXXIV – XX =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LV – V =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LXXV – XXI =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 – XXX =</a:t>
            </a:r>
          </a:p>
          <a:p>
            <a:pPr marL="457200" indent="-457200">
              <a:buAutoNum type="arabicPeriod"/>
            </a:pPr>
            <a:r>
              <a:rPr lang="en-GB" sz="28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 – XXV =</a:t>
            </a:r>
            <a:endParaRPr lang="en-GB" sz="28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95451" y="1919516"/>
            <a:ext cx="60960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>
            <a:spAutoFit/>
          </a:bodyPr>
          <a:lstStyle/>
          <a:p>
            <a:r>
              <a:rPr lang="en-GB" u="sng" dirty="0" smtClean="0">
                <a:latin typeface="Comic Sans MS" panose="030F0702030302020204" pitchFamily="66" charset="0"/>
              </a:rPr>
              <a:t>Subtraction within 100 </a:t>
            </a:r>
            <a:endParaRPr lang="en-GB" u="sng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Have a go at completing the Roman numeral number sentences </a:t>
            </a:r>
            <a:r>
              <a:rPr lang="en-GB" dirty="0" smtClean="0">
                <a:latin typeface="Comic Sans MS" panose="030F0702030302020204" pitchFamily="66" charset="0"/>
              </a:rPr>
              <a:t>below.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1874775" y="1175822"/>
            <a:ext cx="1722389" cy="677161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000" u="sng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Your turn…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092" y="486081"/>
            <a:ext cx="2758964" cy="137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49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Thursday 21st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400" dirty="0">
                <a:solidFill>
                  <a:schemeClr val="tx1"/>
                </a:solidFill>
              </a:rPr>
              <a:t>LO</a:t>
            </a:r>
            <a:r>
              <a:rPr lang="en-GB" sz="4400" dirty="0" smtClean="0">
                <a:solidFill>
                  <a:schemeClr val="tx1"/>
                </a:solidFill>
              </a:rPr>
              <a:t>. Roman numerals consolidation  </a:t>
            </a:r>
            <a:endParaRPr lang="en-GB" sz="4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569871" y="2789668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21976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9696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Friday 29</a:t>
            </a:r>
            <a:r>
              <a:rPr lang="en-GB" sz="3200" baseline="30000" dirty="0"/>
              <a:t>th</a:t>
            </a:r>
            <a:r>
              <a:rPr lang="en-GB" sz="3200" dirty="0"/>
              <a:t>   January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595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24928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934011"/>
              </p:ext>
            </p:extLst>
          </p:nvPr>
        </p:nvGraphicFramePr>
        <p:xfrm>
          <a:off x="293034" y="1469971"/>
          <a:ext cx="11605932" cy="914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67161">
                  <a:extLst>
                    <a:ext uri="{9D8B030D-6E8A-4147-A177-3AD203B41FA5}">
                      <a16:colId xmlns:a16="http://schemas.microsoft.com/office/drawing/2014/main" val="3601543771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19836250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656261972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60217425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160842520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368243114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3790937766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739247747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1272825038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773109709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2779178501"/>
                    </a:ext>
                  </a:extLst>
                </a:gridCol>
                <a:gridCol w="967161">
                  <a:extLst>
                    <a:ext uri="{9D8B030D-6E8A-4147-A177-3AD203B41FA5}">
                      <a16:colId xmlns:a16="http://schemas.microsoft.com/office/drawing/2014/main" val="1022868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3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6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10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11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12</a:t>
                      </a:r>
                      <a:endParaRPr lang="en-GB" sz="24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344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J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</a:t>
                      </a:r>
                      <a:endParaRPr lang="en-GB" sz="2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39809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393792" y="322466"/>
            <a:ext cx="11290053" cy="907643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Can you crack the code? Work out what the Roman numeral converts to in numbers and see if you can crack the code!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96404"/>
              </p:ext>
            </p:extLst>
          </p:nvPr>
        </p:nvGraphicFramePr>
        <p:xfrm>
          <a:off x="293034" y="2546832"/>
          <a:ext cx="1160593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28995">
                  <a:extLst>
                    <a:ext uri="{9D8B030D-6E8A-4147-A177-3AD203B41FA5}">
                      <a16:colId xmlns:a16="http://schemas.microsoft.com/office/drawing/2014/main" val="398336738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88970694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1465541927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329438238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2547106005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3886505292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2151686444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3662339148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2062876084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3503797493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295141407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470257870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3945652500"/>
                    </a:ext>
                  </a:extLst>
                </a:gridCol>
                <a:gridCol w="828995">
                  <a:extLst>
                    <a:ext uri="{9D8B030D-6E8A-4147-A177-3AD203B41FA5}">
                      <a16:colId xmlns:a16="http://schemas.microsoft.com/office/drawing/2014/main" val="15208122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13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14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15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16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17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18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19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20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21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23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24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25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rgbClr val="C00000"/>
                          </a:solidFill>
                          <a:latin typeface="Comic Sans MS" panose="030F0702030302020204" pitchFamily="66" charset="0"/>
                        </a:rPr>
                        <a:t>26</a:t>
                      </a:r>
                      <a:endParaRPr lang="en-GB" sz="1600" dirty="0">
                        <a:solidFill>
                          <a:srgbClr val="C0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141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Q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X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Z</a:t>
                      </a:r>
                      <a:endParaRPr lang="en-GB" sz="16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48417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293034" y="3920016"/>
            <a:ext cx="11390811" cy="2001812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XXV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XV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XXI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XVIII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XX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XVIII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XXI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      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XVIII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XV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XIII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I</a:t>
            </a:r>
            <a:r>
              <a:rPr lang="en-GB" sz="2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en-GB" sz="20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XIV !</a:t>
            </a:r>
          </a:p>
          <a:p>
            <a:endParaRPr lang="en-GB" sz="2000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endParaRPr lang="en-GB" sz="2000" u="sng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GB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___   __   ___   _____   _        _            __   _____  ___  _            _____  __  ____  _  ___ !</a:t>
            </a:r>
            <a:endParaRPr lang="en-GB" sz="20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53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2749-8353-46FA-B7A1-FF1C4D69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794422-F818-4BE7-AEA5-514D4DB98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8B9BF-16A8-4FBF-9A83-899E15F3855A}"/>
              </a:ext>
            </a:extLst>
          </p:cNvPr>
          <p:cNvSpPr/>
          <p:nvPr/>
        </p:nvSpPr>
        <p:spPr>
          <a:xfrm>
            <a:off x="92735" y="121918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Frozen II - Wikipedia">
            <a:extLst>
              <a:ext uri="{FF2B5EF4-FFF2-40B4-BE49-F238E27FC236}">
                <a16:creationId xmlns:a16="http://schemas.microsoft.com/office/drawing/2014/main" id="{7C52A33B-0153-4164-8B14-70EBEE410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01" y="793344"/>
            <a:ext cx="3588026" cy="531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9B4169C-1B30-41A4-86C2-71C545382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691" y="580892"/>
            <a:ext cx="6509446" cy="2862322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What film is this?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GB" altLang="en-US" sz="36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What do you think the Roman numeral </a:t>
            </a:r>
            <a:r>
              <a:rPr lang="en-GB" altLang="en-US" sz="3600" dirty="0">
                <a:solidFill>
                  <a:srgbClr val="00B0F0"/>
                </a:solidFill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I</a:t>
            </a: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 converts to in numbers?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14D070-F4D4-4378-B6C1-905DEAA79FBC}"/>
              </a:ext>
            </a:extLst>
          </p:cNvPr>
          <p:cNvSpPr/>
          <p:nvPr/>
        </p:nvSpPr>
        <p:spPr>
          <a:xfrm>
            <a:off x="3101008" y="4067555"/>
            <a:ext cx="702366" cy="7032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6866228" y="5480903"/>
            <a:ext cx="485312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smtClean="0">
                <a:hlinkClick r:id="rId3"/>
              </a:rPr>
              <a:t>Click here and watch the video to find out all about Roman numerals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 rot="2856062">
            <a:off x="6210426" y="5503457"/>
            <a:ext cx="652087" cy="5975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5145" y="4001294"/>
            <a:ext cx="2428131" cy="136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89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ADB90-ECC5-4F88-A3B9-1B30EC64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B00CF-3BAF-4C03-BCFC-3E7E459FF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012E0-3590-450F-AA2B-817CB7104C6B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B13C2D-7CD4-427E-8D1D-9BC53B6528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387" y="365125"/>
            <a:ext cx="7247185" cy="175432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Task 1: using lollipop sticks, can you make Roman numerals and order them from 1 to 10?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8274BD-A298-4427-B2A5-02E702EC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092" y="2751506"/>
            <a:ext cx="3506165" cy="25404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0B4375-7164-4452-824D-4132F82ED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854" b="1"/>
          <a:stretch/>
        </p:blipFill>
        <p:spPr>
          <a:xfrm>
            <a:off x="340860" y="2119451"/>
            <a:ext cx="3554615" cy="43940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54F6917-9C07-4972-916E-9D0DA40673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59" y="784185"/>
            <a:ext cx="3554615" cy="120032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Roman numerals to 10</a:t>
            </a:r>
          </a:p>
        </p:txBody>
      </p:sp>
    </p:spTree>
    <p:extLst>
      <p:ext uri="{BB962C8B-B14F-4D97-AF65-F5344CB8AC3E}">
        <p14:creationId xmlns:p14="http://schemas.microsoft.com/office/powerpoint/2010/main" val="1570681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ADEE-CBAF-4447-8298-A59D40498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57182-428A-4229-8000-FAEB34919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586FE-3855-4122-A65D-81277561FA9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42AFAD-EEE7-4C04-844C-45C5B48AE8CD}"/>
              </a:ext>
            </a:extLst>
          </p:cNvPr>
          <p:cNvSpPr/>
          <p:nvPr/>
        </p:nvSpPr>
        <p:spPr>
          <a:xfrm>
            <a:off x="654780" y="877594"/>
            <a:ext cx="4500316" cy="552546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ACDAC-298F-4EA6-B175-073C7C3444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5084"/>
          <a:stretch/>
        </p:blipFill>
        <p:spPr>
          <a:xfrm>
            <a:off x="459477" y="967408"/>
            <a:ext cx="4695619" cy="534583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8750D8C-36E6-4154-B24A-47FD5FCEA0F4}"/>
              </a:ext>
            </a:extLst>
          </p:cNvPr>
          <p:cNvCxnSpPr/>
          <p:nvPr/>
        </p:nvCxnSpPr>
        <p:spPr>
          <a:xfrm>
            <a:off x="1457739" y="1245704"/>
            <a:ext cx="2054087" cy="40419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E9BB6DFE-F5A2-42A1-B4B5-1525DFA8C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784" y="1225460"/>
            <a:ext cx="3554615" cy="397031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</a:rPr>
              <a:t>Task 2: can you match the Roman numeral to the correct number? I have done the first one for you! </a:t>
            </a:r>
            <a:r>
              <a:rPr lang="en-GB" altLang="en-US" sz="3600" dirty="0">
                <a:latin typeface="Comic Sans MS" panose="030F0702030302020204" pitchFamily="66" charset="0"/>
                <a:ea typeface="Sassoon Infant Rg" pitchFamily="50" charset="0"/>
                <a:cs typeface="Sassoon Infant Rg" pitchFamily="50" charset="0"/>
                <a:sym typeface="Wingdings" panose="05000000000000000000" pitchFamily="2" charset="2"/>
              </a:rPr>
              <a:t></a:t>
            </a:r>
            <a:endParaRPr lang="en-GB" altLang="en-US" sz="3600" dirty="0">
              <a:latin typeface="Comic Sans MS" panose="030F0702030302020204" pitchFamily="66" charset="0"/>
              <a:ea typeface="Sassoon Infant Rg" pitchFamily="50" charset="0"/>
              <a:cs typeface="Sassoon Infant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47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</a:t>
            </a:r>
            <a:r>
              <a:rPr lang="en-GB" sz="2000" dirty="0"/>
              <a:t> </a:t>
            </a:r>
            <a:r>
              <a:rPr lang="en-GB" sz="2400" dirty="0"/>
              <a:t>Maths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/>
              <a:t>Tuesday 26</a:t>
            </a:r>
            <a:r>
              <a:rPr lang="en-GB" sz="3200" baseline="30000" dirty="0"/>
              <a:t>th</a:t>
            </a:r>
            <a:r>
              <a:rPr lang="en-GB" sz="3200" dirty="0"/>
              <a:t> January 2021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dirty="0">
                <a:solidFill>
                  <a:schemeClr val="tx1"/>
                </a:solidFill>
              </a:rPr>
              <a:t>L.O. To identify Roman numerals up to 100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384053-BE67-4253-98E6-4691BA8BA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03" y="5922732"/>
            <a:ext cx="588390" cy="588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6D3C0A-C5DF-4569-A158-FA1B6F8FD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089" y="5993484"/>
            <a:ext cx="566977" cy="5060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F1B0136-B075-46B0-A2AF-1D0830A0F2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464" y="161514"/>
            <a:ext cx="919175" cy="9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68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B4456-7619-4FDC-BF89-ABCF15938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D38A8C-DCA5-4F75-94C9-23216C6DC75B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22632-AEF0-4A4A-B0E3-F0458A7A64E0}"/>
              </a:ext>
            </a:extLst>
          </p:cNvPr>
          <p:cNvSpPr txBox="1"/>
          <p:nvPr/>
        </p:nvSpPr>
        <p:spPr>
          <a:xfrm>
            <a:off x="2367859" y="266257"/>
            <a:ext cx="7174708" cy="63709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 fontAlgn="base"/>
            <a:r>
              <a:rPr lang="en-GB" sz="2400" i="0" dirty="0">
                <a:effectLst/>
                <a:latin typeface="Comic Sans MS" panose="030F0702030302020204" pitchFamily="66" charset="0"/>
              </a:rPr>
              <a:t>There are 7 letters used for Roman numerals…</a:t>
            </a:r>
          </a:p>
          <a:p>
            <a:pPr algn="ctr" fontAlgn="base"/>
            <a:endParaRPr lang="en-GB" sz="2400" dirty="0">
              <a:solidFill>
                <a:srgbClr val="990000"/>
              </a:solidFill>
              <a:latin typeface="Comic Sans MS" panose="030F0702030302020204" pitchFamily="66" charset="0"/>
            </a:endParaRPr>
          </a:p>
          <a:p>
            <a:pPr algn="ctr" fontAlgn="base"/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1</a:t>
            </a:r>
            <a:br>
              <a:rPr lang="en-GB" sz="3200" i="0" dirty="0">
                <a:effectLst/>
                <a:latin typeface="Comic Sans MS" panose="030F0702030302020204" pitchFamily="66" charset="0"/>
              </a:rPr>
            </a:br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V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5</a:t>
            </a:r>
            <a:br>
              <a:rPr lang="en-GB" sz="3200" i="0" dirty="0">
                <a:effectLst/>
                <a:latin typeface="Comic Sans MS" panose="030F0702030302020204" pitchFamily="66" charset="0"/>
              </a:rPr>
            </a:br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X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10</a:t>
            </a:r>
            <a:br>
              <a:rPr lang="en-GB" sz="3200" i="0" dirty="0">
                <a:effectLst/>
                <a:latin typeface="Comic Sans MS" panose="030F0702030302020204" pitchFamily="66" charset="0"/>
              </a:rPr>
            </a:br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L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50</a:t>
            </a:r>
            <a:br>
              <a:rPr lang="en-GB" sz="3200" i="0" dirty="0">
                <a:effectLst/>
                <a:latin typeface="Comic Sans MS" panose="030F0702030302020204" pitchFamily="66" charset="0"/>
              </a:rPr>
            </a:br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C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100</a:t>
            </a:r>
            <a:br>
              <a:rPr lang="en-GB" sz="3200" i="0" dirty="0">
                <a:effectLst/>
                <a:latin typeface="Comic Sans MS" panose="030F0702030302020204" pitchFamily="66" charset="0"/>
              </a:rPr>
            </a:br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500</a:t>
            </a:r>
            <a:br>
              <a:rPr lang="en-GB" sz="3200" i="0" dirty="0">
                <a:effectLst/>
                <a:latin typeface="Comic Sans MS" panose="030F0702030302020204" pitchFamily="66" charset="0"/>
              </a:rPr>
            </a:br>
            <a:r>
              <a:rPr lang="en-GB" sz="32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en-GB" sz="3200" i="0" dirty="0">
                <a:effectLst/>
                <a:latin typeface="Comic Sans MS" panose="030F0702030302020204" pitchFamily="66" charset="0"/>
              </a:rPr>
              <a:t> = 1,000</a:t>
            </a:r>
          </a:p>
          <a:p>
            <a:pPr algn="ctr" fontAlgn="base"/>
            <a:endParaRPr lang="en-GB" sz="2400" i="0" dirty="0">
              <a:effectLst/>
              <a:latin typeface="Comic Sans MS" panose="030F0702030302020204" pitchFamily="66" charset="0"/>
            </a:endParaRPr>
          </a:p>
          <a:p>
            <a:pPr algn="ctr" fontAlgn="base"/>
            <a:r>
              <a:rPr lang="en-GB" sz="2400" i="0" dirty="0" smtClean="0">
                <a:effectLst/>
                <a:latin typeface="Comic Sans MS" panose="030F0702030302020204" pitchFamily="66" charset="0"/>
              </a:rPr>
              <a:t>How can we remember them?</a:t>
            </a:r>
          </a:p>
          <a:p>
            <a:pPr algn="ctr" fontAlgn="base"/>
            <a:endParaRPr lang="en-GB" sz="2400" i="0" dirty="0">
              <a:effectLst/>
              <a:latin typeface="Comic Sans MS" panose="030F0702030302020204" pitchFamily="66" charset="0"/>
            </a:endParaRPr>
          </a:p>
          <a:p>
            <a:pPr algn="ctr" fontAlgn="base"/>
            <a:r>
              <a:rPr lang="en-GB" sz="2400" i="0" dirty="0">
                <a:effectLst/>
                <a:latin typeface="Comic Sans MS" panose="030F0702030302020204" pitchFamily="66" charset="0"/>
              </a:rPr>
              <a:t> ‘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I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 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V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alue 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X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ylophones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 L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ike 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C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ows 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D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o </a:t>
            </a:r>
            <a:r>
              <a:rPr lang="en-GB" sz="2400" i="0" dirty="0">
                <a:solidFill>
                  <a:srgbClr val="990000"/>
                </a:solidFill>
                <a:effectLst/>
                <a:latin typeface="Comic Sans MS" panose="030F0702030302020204" pitchFamily="66" charset="0"/>
              </a:rPr>
              <a:t>M</a:t>
            </a:r>
            <a:r>
              <a:rPr lang="en-GB" sz="2400" i="0" dirty="0">
                <a:effectLst/>
                <a:latin typeface="Comic Sans MS" panose="030F0702030302020204" pitchFamily="66" charset="0"/>
              </a:rPr>
              <a:t>ilk’ </a:t>
            </a:r>
            <a:endParaRPr lang="en-GB" sz="2400" i="0" dirty="0" smtClean="0">
              <a:effectLst/>
              <a:latin typeface="Comic Sans MS" panose="030F0702030302020204" pitchFamily="66" charset="0"/>
            </a:endParaRPr>
          </a:p>
          <a:p>
            <a:pPr algn="ctr" fontAlgn="base"/>
            <a:endParaRPr lang="en-GB" sz="2000" dirty="0">
              <a:latin typeface="Comic Sans MS" panose="030F0702030302020204" pitchFamily="66" charset="0"/>
            </a:endParaRPr>
          </a:p>
          <a:p>
            <a:pPr algn="ctr" fontAlgn="base"/>
            <a:r>
              <a:rPr lang="en-GB" sz="2000" i="0" dirty="0" smtClean="0">
                <a:effectLst/>
                <a:latin typeface="Comic Sans MS" panose="030F0702030302020204" pitchFamily="66" charset="0"/>
              </a:rPr>
              <a:t>Can you think of your own way to remember them?</a:t>
            </a:r>
            <a:endParaRPr lang="en-GB" sz="2000" i="0" dirty="0">
              <a:effectLst/>
              <a:latin typeface="Comic Sans MS" panose="030F0702030302020204" pitchFamily="66" charset="0"/>
            </a:endParaRPr>
          </a:p>
        </p:txBody>
      </p:sp>
      <p:pic>
        <p:nvPicPr>
          <p:cNvPr id="12" name="Content Placeholder 11" descr="A picture containing text&#10;&#10;Description automatically generated">
            <a:extLst>
              <a:ext uri="{FF2B5EF4-FFF2-40B4-BE49-F238E27FC236}">
                <a16:creationId xmlns:a16="http://schemas.microsoft.com/office/drawing/2014/main" id="{BDBB2148-9B35-41C7-9167-4012ACD27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413560" y="4808930"/>
            <a:ext cx="2509910" cy="1785697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8B4413-DFEC-47CD-9DD5-1033786FE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387799" y="4355704"/>
            <a:ext cx="2109066" cy="22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9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7D089B-F6B3-4978-A28D-4C58B436D87B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C4077155-7B94-49BF-903E-44C873541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116633"/>
            <a:ext cx="8931495" cy="66635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>
            <a:extLst>
              <a:ext uri="{FF2B5EF4-FFF2-40B4-BE49-F238E27FC236}">
                <a16:creationId xmlns:a16="http://schemas.microsoft.com/office/drawing/2014/main" id="{E3993DD1-47E0-4B80-87F3-8F9A4C01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6585">
            <a:off x="2708275" y="982664"/>
            <a:ext cx="29352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5">
            <a:extLst>
              <a:ext uri="{FF2B5EF4-FFF2-40B4-BE49-F238E27FC236}">
                <a16:creationId xmlns:a16="http://schemas.microsoft.com/office/drawing/2014/main" id="{1FF8AB97-8E10-4CDE-8205-DABD54FF60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5680">
            <a:off x="5580063" y="1028701"/>
            <a:ext cx="3821112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>
            <a:extLst>
              <a:ext uri="{FF2B5EF4-FFF2-40B4-BE49-F238E27FC236}">
                <a16:creationId xmlns:a16="http://schemas.microsoft.com/office/drawing/2014/main" id="{6FF0E33B-DD65-4774-914A-0F482AD72B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13" y="3638550"/>
            <a:ext cx="893762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">
            <a:extLst>
              <a:ext uri="{FF2B5EF4-FFF2-40B4-BE49-F238E27FC236}">
                <a16:creationId xmlns:a16="http://schemas.microsoft.com/office/drawing/2014/main" id="{EBC581FC-35B6-4413-B3A4-6FB2B194FF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2725">
            <a:off x="5330825" y="1127126"/>
            <a:ext cx="153035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C1D0C0-31C9-43D5-B23F-66B361F5322A}"/>
              </a:ext>
            </a:extLst>
          </p:cNvPr>
          <p:cNvSpPr txBox="1"/>
          <p:nvPr/>
        </p:nvSpPr>
        <p:spPr>
          <a:xfrm>
            <a:off x="3753726" y="4317257"/>
            <a:ext cx="4152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Roman Numerals Quiz...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69A37226-0B60-478B-BE8A-B3D2C27AD2C7}"/>
              </a:ext>
            </a:extLst>
          </p:cNvPr>
          <p:cNvSpPr/>
          <p:nvPr/>
        </p:nvSpPr>
        <p:spPr>
          <a:xfrm>
            <a:off x="78377" y="121919"/>
            <a:ext cx="12006530" cy="6659653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6">
            <a:extLst>
              <a:ext uri="{FF2B5EF4-FFF2-40B4-BE49-F238E27FC236}">
                <a16:creationId xmlns:a16="http://schemas.microsoft.com/office/drawing/2014/main" id="{CBC76483-B75B-4EEC-AB58-0DF6724EAD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9" y="116633"/>
            <a:ext cx="8931495" cy="666358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7">
            <a:extLst>
              <a:ext uri="{FF2B5EF4-FFF2-40B4-BE49-F238E27FC236}">
                <a16:creationId xmlns:a16="http://schemas.microsoft.com/office/drawing/2014/main" id="{8E7F4123-5760-451D-8076-7CD3B9102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6188" y="917576"/>
            <a:ext cx="893762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0">
            <a:extLst>
              <a:ext uri="{FF2B5EF4-FFF2-40B4-BE49-F238E27FC236}">
                <a16:creationId xmlns:a16="http://schemas.microsoft.com/office/drawing/2014/main" id="{AEA4AF38-5234-4C48-9BA0-4255F928B5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1628776"/>
            <a:ext cx="18034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8" name="Group 2048">
            <a:extLst>
              <a:ext uri="{FF2B5EF4-FFF2-40B4-BE49-F238E27FC236}">
                <a16:creationId xmlns:a16="http://schemas.microsoft.com/office/drawing/2014/main" id="{D05D314A-0D23-4C0E-B377-AEC7098D1FFF}"/>
              </a:ext>
            </a:extLst>
          </p:cNvPr>
          <p:cNvGrpSpPr>
            <a:grpSpLocks/>
          </p:cNvGrpSpPr>
          <p:nvPr/>
        </p:nvGrpSpPr>
        <p:grpSpPr bwMode="auto">
          <a:xfrm>
            <a:off x="2928939" y="2944814"/>
            <a:ext cx="1620837" cy="1831975"/>
            <a:chOff x="1404375" y="2944289"/>
            <a:chExt cx="1621083" cy="1832367"/>
          </a:xfrm>
        </p:grpSpPr>
        <p:grpSp>
          <p:nvGrpSpPr>
            <p:cNvPr id="3095" name="Group 13">
              <a:extLst>
                <a:ext uri="{FF2B5EF4-FFF2-40B4-BE49-F238E27FC236}">
                  <a16:creationId xmlns:a16="http://schemas.microsoft.com/office/drawing/2014/main" id="{192952EB-4528-4033-B968-90248C5AD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4375" y="3573016"/>
              <a:ext cx="1621083" cy="1203640"/>
              <a:chOff x="1404375" y="3569705"/>
              <a:chExt cx="1621083" cy="1203640"/>
            </a:xfrm>
          </p:grpSpPr>
          <p:pic>
            <p:nvPicPr>
              <p:cNvPr id="3097" name="Picture 8">
                <a:extLst>
                  <a:ext uri="{FF2B5EF4-FFF2-40B4-BE49-F238E27FC236}">
                    <a16:creationId xmlns:a16="http://schemas.microsoft.com/office/drawing/2014/main" id="{F08FB9FA-392D-4840-ABF7-C90334B31D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4375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8" name="TextBox 19">
                <a:extLst>
                  <a:ext uri="{FF2B5EF4-FFF2-40B4-BE49-F238E27FC236}">
                    <a16:creationId xmlns:a16="http://schemas.microsoft.com/office/drawing/2014/main" id="{0E6648BA-B392-4BD7-97C1-5DDE432522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2815" y="3573016"/>
                <a:ext cx="136420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7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</a:p>
            </p:txBody>
          </p:sp>
        </p:grpSp>
        <p:pic>
          <p:nvPicPr>
            <p:cNvPr id="3096" name="Picture 16">
              <a:extLst>
                <a:ext uri="{FF2B5EF4-FFF2-40B4-BE49-F238E27FC236}">
                  <a16:creationId xmlns:a16="http://schemas.microsoft.com/office/drawing/2014/main" id="{65807FDE-4612-49C5-908A-2641B4D07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3603" y="2944289"/>
              <a:ext cx="86570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EFA403-A7A0-4263-9BF6-0734819B0095}"/>
              </a:ext>
            </a:extLst>
          </p:cNvPr>
          <p:cNvGrpSpPr>
            <a:grpSpLocks/>
          </p:cNvGrpSpPr>
          <p:nvPr/>
        </p:nvGrpSpPr>
        <p:grpSpPr bwMode="auto">
          <a:xfrm>
            <a:off x="5159375" y="2944814"/>
            <a:ext cx="1892300" cy="1831975"/>
            <a:chOff x="3635896" y="2944326"/>
            <a:chExt cx="1891231" cy="1832330"/>
          </a:xfrm>
        </p:grpSpPr>
        <p:grpSp>
          <p:nvGrpSpPr>
            <p:cNvPr id="3091" name="Group 14">
              <a:extLst>
                <a:ext uri="{FF2B5EF4-FFF2-40B4-BE49-F238E27FC236}">
                  <a16:creationId xmlns:a16="http://schemas.microsoft.com/office/drawing/2014/main" id="{7E51D341-4BA0-4349-89A4-76CA436184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35896" y="3573016"/>
              <a:ext cx="1891231" cy="1203640"/>
              <a:chOff x="3635896" y="3569705"/>
              <a:chExt cx="1891231" cy="1203640"/>
            </a:xfrm>
          </p:grpSpPr>
          <p:pic>
            <p:nvPicPr>
              <p:cNvPr id="3093" name="Picture 17">
                <a:extLst>
                  <a:ext uri="{FF2B5EF4-FFF2-40B4-BE49-F238E27FC236}">
                    <a16:creationId xmlns:a16="http://schemas.microsoft.com/office/drawing/2014/main" id="{677F0111-ED89-4A1B-9F97-32854A463E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9912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4" name="TextBox 20">
                <a:extLst>
                  <a:ext uri="{FF2B5EF4-FFF2-40B4-BE49-F238E27FC236}">
                    <a16:creationId xmlns:a16="http://schemas.microsoft.com/office/drawing/2014/main" id="{814EEE59-DDC2-463E-99D5-36137A601C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3573016"/>
                <a:ext cx="189123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7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IIII</a:t>
                </a:r>
              </a:p>
            </p:txBody>
          </p:sp>
        </p:grpSp>
        <p:pic>
          <p:nvPicPr>
            <p:cNvPr id="3092" name="Picture 22">
              <a:extLst>
                <a:ext uri="{FF2B5EF4-FFF2-40B4-BE49-F238E27FC236}">
                  <a16:creationId xmlns:a16="http://schemas.microsoft.com/office/drawing/2014/main" id="{C6FC66B8-AD27-40E6-A983-934CD0D02B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1339" y="2944326"/>
              <a:ext cx="841321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7E0316AF-EE1F-40E4-9E45-0A57A3349265}"/>
              </a:ext>
            </a:extLst>
          </p:cNvPr>
          <p:cNvGrpSpPr>
            <a:grpSpLocks/>
          </p:cNvGrpSpPr>
          <p:nvPr/>
        </p:nvGrpSpPr>
        <p:grpSpPr bwMode="auto">
          <a:xfrm>
            <a:off x="7608889" y="2930526"/>
            <a:ext cx="1620837" cy="1851025"/>
            <a:chOff x="6084168" y="2931267"/>
            <a:chExt cx="1621083" cy="1849517"/>
          </a:xfrm>
        </p:grpSpPr>
        <p:grpSp>
          <p:nvGrpSpPr>
            <p:cNvPr id="3087" name="Group 15">
              <a:extLst>
                <a:ext uri="{FF2B5EF4-FFF2-40B4-BE49-F238E27FC236}">
                  <a16:creationId xmlns:a16="http://schemas.microsoft.com/office/drawing/2014/main" id="{30D481B9-4342-4423-8C2B-C0CFD739D2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84168" y="3573016"/>
              <a:ext cx="1621083" cy="1207768"/>
              <a:chOff x="6084168" y="3569705"/>
              <a:chExt cx="1621083" cy="1207768"/>
            </a:xfrm>
          </p:grpSpPr>
          <p:pic>
            <p:nvPicPr>
              <p:cNvPr id="3089" name="Picture 18">
                <a:extLst>
                  <a:ext uri="{FF2B5EF4-FFF2-40B4-BE49-F238E27FC236}">
                    <a16:creationId xmlns:a16="http://schemas.microsoft.com/office/drawing/2014/main" id="{61760477-3CA8-40F2-8F8A-C6C63D3DF6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4168" y="3569705"/>
                <a:ext cx="1621083" cy="11867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90" name="TextBox 21">
                <a:extLst>
                  <a:ext uri="{FF2B5EF4-FFF2-40B4-BE49-F238E27FC236}">
                    <a16:creationId xmlns:a16="http://schemas.microsoft.com/office/drawing/2014/main" id="{486146CF-E426-46DD-97B0-01B8CF3694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86624" y="3577144"/>
                <a:ext cx="1364201" cy="12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en-US" sz="7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</a:t>
                </a:r>
              </a:p>
            </p:txBody>
          </p:sp>
        </p:grpSp>
        <p:pic>
          <p:nvPicPr>
            <p:cNvPr id="3088" name="Picture 23">
              <a:extLst>
                <a:ext uri="{FF2B5EF4-FFF2-40B4-BE49-F238E27FC236}">
                  <a16:creationId xmlns:a16="http://schemas.microsoft.com/office/drawing/2014/main" id="{FD8B8D42-4A33-414A-AFBB-41591178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015" y="2931267"/>
              <a:ext cx="847417" cy="969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2" name="Picture 29">
            <a:extLst>
              <a:ext uri="{FF2B5EF4-FFF2-40B4-BE49-F238E27FC236}">
                <a16:creationId xmlns:a16="http://schemas.microsoft.com/office/drawing/2014/main" id="{6C99BF7E-5C3E-4C7B-9AD2-1BAF5DC8B4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56" y="1524717"/>
            <a:ext cx="3522662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054">
            <a:extLst>
              <a:ext uri="{FF2B5EF4-FFF2-40B4-BE49-F238E27FC236}">
                <a16:creationId xmlns:a16="http://schemas.microsoft.com/office/drawing/2014/main" id="{0DE56EEF-4529-4C3D-8264-B72B3AAA72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9" y="3536951"/>
            <a:ext cx="12477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ight Arrow 205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217F9A0-C9B5-4CBE-BE64-9BE85E4111BB}"/>
              </a:ext>
            </a:extLst>
          </p:cNvPr>
          <p:cNvSpPr/>
          <p:nvPr/>
        </p:nvSpPr>
        <p:spPr>
          <a:xfrm>
            <a:off x="9148764" y="5607050"/>
            <a:ext cx="1042987" cy="84613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latin typeface="Comic Sans MS" panose="030F0702030302020204" pitchFamily="66" charset="0"/>
              </a:rPr>
              <a:t>NEXT</a:t>
            </a:r>
          </a:p>
        </p:txBody>
      </p:sp>
      <p:pic>
        <p:nvPicPr>
          <p:cNvPr id="5" name="shield">
            <a:extLst>
              <a:ext uri="{FF2B5EF4-FFF2-40B4-BE49-F238E27FC236}">
                <a16:creationId xmlns:a16="http://schemas.microsoft.com/office/drawing/2014/main" id="{7BC13441-1754-4829-88E7-BC0373DEA8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5054600"/>
            <a:ext cx="14589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AC1677-98C9-414B-8F63-ECD4D991B37C}"/>
              </a:ext>
            </a:extLst>
          </p:cNvPr>
          <p:cNvSpPr txBox="1"/>
          <p:nvPr/>
        </p:nvSpPr>
        <p:spPr>
          <a:xfrm>
            <a:off x="2822265" y="630859"/>
            <a:ext cx="6510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is the Roman numeral for the number…</a:t>
            </a:r>
            <a:endParaRPr lang="en-GB" sz="16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939</Words>
  <Application>Microsoft Office PowerPoint</Application>
  <PresentationFormat>Widescreen</PresentationFormat>
  <Paragraphs>226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Comic Sans MS</vt:lpstr>
      <vt:lpstr>Sassoon Infant Md</vt:lpstr>
      <vt:lpstr>Sassoon Infant Rg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M.Bonas [ Wheatley Hill Community Primary School ]</dc:creator>
  <cp:lastModifiedBy>Mollie Bonas</cp:lastModifiedBy>
  <cp:revision>83</cp:revision>
  <dcterms:created xsi:type="dcterms:W3CDTF">2021-01-07T18:56:37Z</dcterms:created>
  <dcterms:modified xsi:type="dcterms:W3CDTF">2021-01-22T11:15:45Z</dcterms:modified>
</cp:coreProperties>
</file>