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331" r:id="rId2"/>
    <p:sldId id="321" r:id="rId3"/>
    <p:sldId id="325" r:id="rId4"/>
    <p:sldId id="322" r:id="rId5"/>
    <p:sldId id="323" r:id="rId6"/>
    <p:sldId id="324" r:id="rId7"/>
    <p:sldId id="328" r:id="rId8"/>
    <p:sldId id="327" r:id="rId9"/>
    <p:sldId id="329" r:id="rId10"/>
    <p:sldId id="293" r:id="rId11"/>
    <p:sldId id="300" r:id="rId12"/>
    <p:sldId id="294" r:id="rId13"/>
    <p:sldId id="296" r:id="rId14"/>
    <p:sldId id="299" r:id="rId15"/>
    <p:sldId id="295" r:id="rId16"/>
    <p:sldId id="297" r:id="rId17"/>
    <p:sldId id="298" r:id="rId18"/>
    <p:sldId id="301" r:id="rId19"/>
    <p:sldId id="302" r:id="rId20"/>
    <p:sldId id="320" r:id="rId21"/>
    <p:sldId id="303" r:id="rId22"/>
    <p:sldId id="304" r:id="rId23"/>
    <p:sldId id="305" r:id="rId24"/>
    <p:sldId id="306" r:id="rId25"/>
    <p:sldId id="307" r:id="rId26"/>
    <p:sldId id="308" r:id="rId27"/>
    <p:sldId id="309" r:id="rId28"/>
    <p:sldId id="257" r:id="rId29"/>
    <p:sldId id="289" r:id="rId30"/>
    <p:sldId id="262" r:id="rId31"/>
    <p:sldId id="263" r:id="rId32"/>
    <p:sldId id="287" r:id="rId33"/>
    <p:sldId id="288" r:id="rId34"/>
    <p:sldId id="264" r:id="rId35"/>
    <p:sldId id="282" r:id="rId36"/>
    <p:sldId id="290" r:id="rId37"/>
    <p:sldId id="291" r:id="rId38"/>
    <p:sldId id="292" r:id="rId39"/>
    <p:sldId id="310" r:id="rId40"/>
    <p:sldId id="319" r:id="rId41"/>
    <p:sldId id="311" r:id="rId42"/>
    <p:sldId id="312" r:id="rId43"/>
    <p:sldId id="313" r:id="rId44"/>
    <p:sldId id="314" r:id="rId45"/>
    <p:sldId id="315" r:id="rId46"/>
    <p:sldId id="316" r:id="rId47"/>
    <p:sldId id="318" r:id="rId48"/>
    <p:sldId id="317" r:id="rId49"/>
    <p:sldId id="330" r:id="rId5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1" autoAdjust="0"/>
    <p:restoredTop sz="92752" autoAdjust="0"/>
  </p:normalViewPr>
  <p:slideViewPr>
    <p:cSldViewPr snapToGrid="0">
      <p:cViewPr varScale="1">
        <p:scale>
          <a:sx n="64" d="100"/>
          <a:sy n="64" d="100"/>
        </p:scale>
        <p:origin x="9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F7D15E7-F885-4A39-BF0A-3CB614872E08}" type="datetimeFigureOut">
              <a:rPr lang="en-GB" smtClean="0"/>
              <a:t>29/01/2021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CE7BD5D-290C-4C2B-B670-81941CF3ADC0}" type="slidenum">
              <a:rPr lang="en-GB" smtClean="0"/>
              <a:t>‹#›</a:t>
            </a:fld>
            <a:endParaRPr lang="en-GB"/>
          </a:p>
        </p:txBody>
      </p:sp>
    </p:spTree>
    <p:extLst>
      <p:ext uri="{BB962C8B-B14F-4D97-AF65-F5344CB8AC3E}">
        <p14:creationId xmlns:p14="http://schemas.microsoft.com/office/powerpoint/2010/main" val="2957576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97CB4D8-ECC8-4D72-9501-868679823728}" type="datetimeFigureOut">
              <a:rPr lang="en-GB" smtClean="0"/>
              <a:t>29/01/2021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245C122-63E2-4D90-8764-331BCDC51853}" type="slidenum">
              <a:rPr lang="en-GB" smtClean="0"/>
              <a:t>‹#›</a:t>
            </a:fld>
            <a:endParaRPr lang="en-GB"/>
          </a:p>
        </p:txBody>
      </p:sp>
    </p:spTree>
    <p:extLst>
      <p:ext uri="{BB962C8B-B14F-4D97-AF65-F5344CB8AC3E}">
        <p14:creationId xmlns:p14="http://schemas.microsoft.com/office/powerpoint/2010/main" val="892356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7DBF01-2E21-4778-B3AE-9CE212D2F467}" type="slidenum">
              <a:rPr lang="en-GB" smtClean="0"/>
              <a:t>1</a:t>
            </a:fld>
            <a:endParaRPr lang="en-GB" dirty="0"/>
          </a:p>
        </p:txBody>
      </p:sp>
    </p:spTree>
    <p:extLst>
      <p:ext uri="{BB962C8B-B14F-4D97-AF65-F5344CB8AC3E}">
        <p14:creationId xmlns:p14="http://schemas.microsoft.com/office/powerpoint/2010/main" val="3646250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CD00ADB-A381-42A2-9818-8D0BD376392A}"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14D28-8FF9-4436-878D-23A287305A54}" type="slidenum">
              <a:rPr lang="en-GB" smtClean="0"/>
              <a:t>‹#›</a:t>
            </a:fld>
            <a:endParaRPr lang="en-GB"/>
          </a:p>
        </p:txBody>
      </p:sp>
    </p:spTree>
    <p:extLst>
      <p:ext uri="{BB962C8B-B14F-4D97-AF65-F5344CB8AC3E}">
        <p14:creationId xmlns:p14="http://schemas.microsoft.com/office/powerpoint/2010/main" val="2682529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D00ADB-A381-42A2-9818-8D0BD376392A}"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14D28-8FF9-4436-878D-23A287305A54}" type="slidenum">
              <a:rPr lang="en-GB" smtClean="0"/>
              <a:t>‹#›</a:t>
            </a:fld>
            <a:endParaRPr lang="en-GB"/>
          </a:p>
        </p:txBody>
      </p:sp>
    </p:spTree>
    <p:extLst>
      <p:ext uri="{BB962C8B-B14F-4D97-AF65-F5344CB8AC3E}">
        <p14:creationId xmlns:p14="http://schemas.microsoft.com/office/powerpoint/2010/main" val="2471951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D00ADB-A381-42A2-9818-8D0BD376392A}"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14D28-8FF9-4436-878D-23A287305A54}" type="slidenum">
              <a:rPr lang="en-GB" smtClean="0"/>
              <a:t>‹#›</a:t>
            </a:fld>
            <a:endParaRPr lang="en-GB"/>
          </a:p>
        </p:txBody>
      </p:sp>
    </p:spTree>
    <p:extLst>
      <p:ext uri="{BB962C8B-B14F-4D97-AF65-F5344CB8AC3E}">
        <p14:creationId xmlns:p14="http://schemas.microsoft.com/office/powerpoint/2010/main" val="3658124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D00ADB-A381-42A2-9818-8D0BD376392A}"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14D28-8FF9-4436-878D-23A287305A54}" type="slidenum">
              <a:rPr lang="en-GB" smtClean="0"/>
              <a:t>‹#›</a:t>
            </a:fld>
            <a:endParaRPr lang="en-GB"/>
          </a:p>
        </p:txBody>
      </p:sp>
    </p:spTree>
    <p:extLst>
      <p:ext uri="{BB962C8B-B14F-4D97-AF65-F5344CB8AC3E}">
        <p14:creationId xmlns:p14="http://schemas.microsoft.com/office/powerpoint/2010/main" val="2753580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CD00ADB-A381-42A2-9818-8D0BD376392A}"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14D28-8FF9-4436-878D-23A287305A54}" type="slidenum">
              <a:rPr lang="en-GB" smtClean="0"/>
              <a:t>‹#›</a:t>
            </a:fld>
            <a:endParaRPr lang="en-GB"/>
          </a:p>
        </p:txBody>
      </p:sp>
    </p:spTree>
    <p:extLst>
      <p:ext uri="{BB962C8B-B14F-4D97-AF65-F5344CB8AC3E}">
        <p14:creationId xmlns:p14="http://schemas.microsoft.com/office/powerpoint/2010/main" val="60921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CD00ADB-A381-42A2-9818-8D0BD376392A}"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114D28-8FF9-4436-878D-23A287305A54}" type="slidenum">
              <a:rPr lang="en-GB" smtClean="0"/>
              <a:t>‹#›</a:t>
            </a:fld>
            <a:endParaRPr lang="en-GB"/>
          </a:p>
        </p:txBody>
      </p:sp>
    </p:spTree>
    <p:extLst>
      <p:ext uri="{BB962C8B-B14F-4D97-AF65-F5344CB8AC3E}">
        <p14:creationId xmlns:p14="http://schemas.microsoft.com/office/powerpoint/2010/main" val="164327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CD00ADB-A381-42A2-9818-8D0BD376392A}" type="datetimeFigureOut">
              <a:rPr lang="en-GB" smtClean="0"/>
              <a:t>29/01/2021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114D28-8FF9-4436-878D-23A287305A54}" type="slidenum">
              <a:rPr lang="en-GB" smtClean="0"/>
              <a:t>‹#›</a:t>
            </a:fld>
            <a:endParaRPr lang="en-GB"/>
          </a:p>
        </p:txBody>
      </p:sp>
    </p:spTree>
    <p:extLst>
      <p:ext uri="{BB962C8B-B14F-4D97-AF65-F5344CB8AC3E}">
        <p14:creationId xmlns:p14="http://schemas.microsoft.com/office/powerpoint/2010/main" val="620750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CD00ADB-A381-42A2-9818-8D0BD376392A}" type="datetimeFigureOut">
              <a:rPr lang="en-GB" smtClean="0"/>
              <a:t>29/01/2021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114D28-8FF9-4436-878D-23A287305A54}" type="slidenum">
              <a:rPr lang="en-GB" smtClean="0"/>
              <a:t>‹#›</a:t>
            </a:fld>
            <a:endParaRPr lang="en-GB"/>
          </a:p>
        </p:txBody>
      </p:sp>
    </p:spTree>
    <p:extLst>
      <p:ext uri="{BB962C8B-B14F-4D97-AF65-F5344CB8AC3E}">
        <p14:creationId xmlns:p14="http://schemas.microsoft.com/office/powerpoint/2010/main" val="1152853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00ADB-A381-42A2-9818-8D0BD376392A}" type="datetimeFigureOut">
              <a:rPr lang="en-GB" smtClean="0"/>
              <a:t>29/01/2021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114D28-8FF9-4436-878D-23A287305A54}" type="slidenum">
              <a:rPr lang="en-GB" smtClean="0"/>
              <a:t>‹#›</a:t>
            </a:fld>
            <a:endParaRPr lang="en-GB"/>
          </a:p>
        </p:txBody>
      </p:sp>
    </p:spTree>
    <p:extLst>
      <p:ext uri="{BB962C8B-B14F-4D97-AF65-F5344CB8AC3E}">
        <p14:creationId xmlns:p14="http://schemas.microsoft.com/office/powerpoint/2010/main" val="2170349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D00ADB-A381-42A2-9818-8D0BD376392A}"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114D28-8FF9-4436-878D-23A287305A54}" type="slidenum">
              <a:rPr lang="en-GB" smtClean="0"/>
              <a:t>‹#›</a:t>
            </a:fld>
            <a:endParaRPr lang="en-GB"/>
          </a:p>
        </p:txBody>
      </p:sp>
    </p:spTree>
    <p:extLst>
      <p:ext uri="{BB962C8B-B14F-4D97-AF65-F5344CB8AC3E}">
        <p14:creationId xmlns:p14="http://schemas.microsoft.com/office/powerpoint/2010/main" val="4214174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D00ADB-A381-42A2-9818-8D0BD376392A}"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114D28-8FF9-4436-878D-23A287305A54}" type="slidenum">
              <a:rPr lang="en-GB" smtClean="0"/>
              <a:t>‹#›</a:t>
            </a:fld>
            <a:endParaRPr lang="en-GB"/>
          </a:p>
        </p:txBody>
      </p:sp>
    </p:spTree>
    <p:extLst>
      <p:ext uri="{BB962C8B-B14F-4D97-AF65-F5344CB8AC3E}">
        <p14:creationId xmlns:p14="http://schemas.microsoft.com/office/powerpoint/2010/main" val="412119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00ADB-A381-42A2-9818-8D0BD376392A}" type="datetimeFigureOut">
              <a:rPr lang="en-GB" smtClean="0"/>
              <a:t>29/01/2021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14D28-8FF9-4436-878D-23A287305A54}" type="slidenum">
              <a:rPr lang="en-GB" smtClean="0"/>
              <a:t>‹#›</a:t>
            </a:fld>
            <a:endParaRPr lang="en-GB"/>
          </a:p>
        </p:txBody>
      </p:sp>
    </p:spTree>
    <p:extLst>
      <p:ext uri="{BB962C8B-B14F-4D97-AF65-F5344CB8AC3E}">
        <p14:creationId xmlns:p14="http://schemas.microsoft.com/office/powerpoint/2010/main" val="723876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teachers.thenational.academy/lessons/to-identify-lines-of-symmetry-in-a-pattern-cgrkcc" TargetMode="Externa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hyperlink" Target="https://classroom.thenational.academy/lessons/to-recognise-and-describe-repeating-patterns-6hjk4c?step=1&amp;activity=video"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teachers.thenational.academy/lessons/shape-and-symmetry-to-identify-acute-and-obtuse-angles-crtk0r" TargetMode="Externa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hyperlink" Target="https://classroom.thenational.academy/lessons/to-recognise-and-describe-repeating-patterns-6hjk4c?step=1&amp;activity=video"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1101212" cy="461665"/>
          </a:xfrm>
          <a:prstGeom prst="rect">
            <a:avLst/>
          </a:prstGeom>
          <a:noFill/>
        </p:spPr>
        <p:txBody>
          <a:bodyPr wrap="square" rtlCol="0">
            <a:spAutoFit/>
          </a:bodyPr>
          <a:lstStyle/>
          <a:p>
            <a:r>
              <a:rPr lang="en-GB" sz="2400" dirty="0" smtClean="0"/>
              <a:t>Pack: A</a:t>
            </a:r>
            <a:endParaRPr lang="en-GB" sz="2400" dirty="0"/>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Subject: </a:t>
            </a:r>
            <a:r>
              <a:rPr lang="en-GB" sz="3200" dirty="0" smtClean="0"/>
              <a:t>Maths</a:t>
            </a:r>
            <a:endParaRPr lang="en-GB" sz="3200"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15971" t="15979" r="15639" b="15451"/>
          <a:stretch/>
        </p:blipFill>
        <p:spPr>
          <a:xfrm>
            <a:off x="3744685" y="1092200"/>
            <a:ext cx="4667268" cy="4679550"/>
          </a:xfrm>
          <a:prstGeom prst="rect">
            <a:avLst/>
          </a:prstGeom>
        </p:spPr>
      </p:pic>
    </p:spTree>
    <p:extLst>
      <p:ext uri="{BB962C8B-B14F-4D97-AF65-F5344CB8AC3E}">
        <p14:creationId xmlns:p14="http://schemas.microsoft.com/office/powerpoint/2010/main" val="2364782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smtClean="0"/>
              <a:t>Subject</a:t>
            </a:r>
            <a:r>
              <a:rPr lang="en-GB" dirty="0" smtClean="0"/>
              <a:t>: </a:t>
            </a:r>
            <a:r>
              <a:rPr lang="en-GB" sz="2400" dirty="0" smtClean="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2</a:t>
            </a:r>
            <a:r>
              <a:rPr lang="en-GB" sz="3200" dirty="0" smtClean="0"/>
              <a:t>.2.2021</a:t>
            </a:r>
            <a:r>
              <a:rPr lang="en-GB" dirty="0" smtClean="0"/>
              <a:t> </a:t>
            </a:r>
            <a:endParaRPr lang="en-GB" dirty="0"/>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45572" y="2829066"/>
            <a:ext cx="10429593" cy="707886"/>
          </a:xfrm>
          <a:prstGeom prst="rect">
            <a:avLst/>
          </a:prstGeom>
          <a:noFill/>
        </p:spPr>
        <p:txBody>
          <a:bodyPr wrap="square" rtlCol="0">
            <a:spAutoFit/>
          </a:bodyPr>
          <a:lstStyle/>
          <a:p>
            <a:r>
              <a:rPr lang="en-GB" sz="4000" dirty="0" smtClean="0"/>
              <a:t>L.O To be to recognise lines of symmetry </a:t>
            </a:r>
            <a:endParaRPr lang="en-GB" sz="4000" dirty="0"/>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
        <p:nvSpPr>
          <p:cNvPr id="14" name="Rectangle 13"/>
          <p:cNvSpPr/>
          <p:nvPr/>
        </p:nvSpPr>
        <p:spPr>
          <a:xfrm>
            <a:off x="5860994" y="4759494"/>
            <a:ext cx="6096000" cy="646331"/>
          </a:xfrm>
          <a:prstGeom prst="rect">
            <a:avLst/>
          </a:prstGeom>
        </p:spPr>
        <p:txBody>
          <a:bodyPr>
            <a:spAutoFit/>
          </a:bodyPr>
          <a:lstStyle/>
          <a:p>
            <a:r>
              <a:rPr lang="en-GB" dirty="0">
                <a:solidFill>
                  <a:srgbClr val="FF0000"/>
                </a:solidFill>
              </a:rPr>
              <a:t>Go to Times Tables Rock Stars to warm up your number brain before you start your maths activity.  </a:t>
            </a:r>
          </a:p>
        </p:txBody>
      </p:sp>
      <p:pic>
        <p:nvPicPr>
          <p:cNvPr id="15" name="Picture 14"/>
          <p:cNvPicPr>
            <a:picLocks noChangeAspect="1"/>
          </p:cNvPicPr>
          <p:nvPr/>
        </p:nvPicPr>
        <p:blipFill>
          <a:blip r:embed="rId5"/>
          <a:stretch>
            <a:fillRect/>
          </a:stretch>
        </p:blipFill>
        <p:spPr>
          <a:xfrm>
            <a:off x="5921431" y="5578369"/>
            <a:ext cx="6035563" cy="987638"/>
          </a:xfrm>
          <a:prstGeom prst="rect">
            <a:avLst/>
          </a:prstGeom>
        </p:spPr>
      </p:pic>
    </p:spTree>
    <p:extLst>
      <p:ext uri="{BB962C8B-B14F-4D97-AF65-F5344CB8AC3E}">
        <p14:creationId xmlns:p14="http://schemas.microsoft.com/office/powerpoint/2010/main" val="921323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21551" y="100935"/>
            <a:ext cx="5081047" cy="670050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41" y="5692554"/>
            <a:ext cx="1442518" cy="1071177"/>
          </a:xfrm>
          <a:prstGeom prst="rect">
            <a:avLst/>
          </a:prstGeom>
        </p:spPr>
      </p:pic>
    </p:spTree>
    <p:extLst>
      <p:ext uri="{BB962C8B-B14F-4D97-AF65-F5344CB8AC3E}">
        <p14:creationId xmlns:p14="http://schemas.microsoft.com/office/powerpoint/2010/main" val="2588826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56749" y="191530"/>
            <a:ext cx="10024719" cy="577087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0" y="5786823"/>
            <a:ext cx="1299108" cy="964684"/>
          </a:xfrm>
          <a:prstGeom prst="rect">
            <a:avLst/>
          </a:prstGeom>
        </p:spPr>
      </p:pic>
      <p:sp>
        <p:nvSpPr>
          <p:cNvPr id="6" name="Cloud Callout 5"/>
          <p:cNvSpPr/>
          <p:nvPr/>
        </p:nvSpPr>
        <p:spPr>
          <a:xfrm>
            <a:off x="531224" y="4176074"/>
            <a:ext cx="1731209" cy="1068773"/>
          </a:xfrm>
          <a:prstGeom prst="cloudCallout">
            <a:avLst>
              <a:gd name="adj1" fmla="val -32281"/>
              <a:gd name="adj2" fmla="val 829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46922" y="4374009"/>
            <a:ext cx="1223530" cy="646331"/>
          </a:xfrm>
          <a:prstGeom prst="rect">
            <a:avLst/>
          </a:prstGeom>
          <a:noFill/>
        </p:spPr>
        <p:txBody>
          <a:bodyPr wrap="square" rtlCol="0">
            <a:spAutoFit/>
          </a:bodyPr>
          <a:lstStyle/>
          <a:p>
            <a:r>
              <a:rPr lang="en-GB" dirty="0" smtClean="0"/>
              <a:t>Thinking time </a:t>
            </a:r>
            <a:endParaRPr lang="en-GB" dirty="0"/>
          </a:p>
        </p:txBody>
      </p:sp>
    </p:spTree>
    <p:extLst>
      <p:ext uri="{BB962C8B-B14F-4D97-AF65-F5344CB8AC3E}">
        <p14:creationId xmlns:p14="http://schemas.microsoft.com/office/powerpoint/2010/main" val="3833364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63951"/>
            <a:ext cx="12041169" cy="1809946"/>
          </a:xfrm>
          <a:prstGeom prst="rect">
            <a:avLst/>
          </a:prstGeom>
        </p:spPr>
      </p:pic>
      <p:pic>
        <p:nvPicPr>
          <p:cNvPr id="5" name="Picture 4"/>
          <p:cNvPicPr>
            <a:picLocks noChangeAspect="1"/>
          </p:cNvPicPr>
          <p:nvPr/>
        </p:nvPicPr>
        <p:blipFill>
          <a:blip r:embed="rId3"/>
          <a:stretch>
            <a:fillRect/>
          </a:stretch>
        </p:blipFill>
        <p:spPr>
          <a:xfrm>
            <a:off x="1703630" y="2109070"/>
            <a:ext cx="5194169" cy="353888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41" y="5683128"/>
            <a:ext cx="1442518" cy="1071177"/>
          </a:xfrm>
          <a:prstGeom prst="rect">
            <a:avLst/>
          </a:prstGeom>
        </p:spPr>
      </p:pic>
      <p:sp>
        <p:nvSpPr>
          <p:cNvPr id="7" name="TextBox 6"/>
          <p:cNvSpPr txBox="1"/>
          <p:nvPr/>
        </p:nvSpPr>
        <p:spPr>
          <a:xfrm>
            <a:off x="7705664" y="2109070"/>
            <a:ext cx="3242821" cy="4524315"/>
          </a:xfrm>
          <a:prstGeom prst="rect">
            <a:avLst/>
          </a:prstGeom>
          <a:noFill/>
        </p:spPr>
        <p:txBody>
          <a:bodyPr wrap="square" rtlCol="0">
            <a:spAutoFit/>
          </a:bodyPr>
          <a:lstStyle/>
          <a:p>
            <a:r>
              <a:rPr lang="en-GB" sz="2400" b="1" dirty="0" smtClean="0"/>
              <a:t>Look at these shapes</a:t>
            </a:r>
          </a:p>
          <a:p>
            <a:endParaRPr lang="en-GB" sz="2400" dirty="0"/>
          </a:p>
          <a:p>
            <a:r>
              <a:rPr lang="en-GB" sz="2400" dirty="0" smtClean="0"/>
              <a:t>The non-symmetrical shapes cannot be folded in half and still remain the same.  </a:t>
            </a:r>
          </a:p>
          <a:p>
            <a:endParaRPr lang="en-GB" sz="2400" dirty="0"/>
          </a:p>
          <a:p>
            <a:r>
              <a:rPr lang="en-GB" sz="2400" dirty="0" smtClean="0"/>
              <a:t>Can you see where the lines of symmetry would be in the symmetrical shapes? </a:t>
            </a:r>
          </a:p>
          <a:p>
            <a:endParaRPr lang="en-GB" sz="2400" dirty="0"/>
          </a:p>
        </p:txBody>
      </p:sp>
    </p:spTree>
    <p:extLst>
      <p:ext uri="{BB962C8B-B14F-4D97-AF65-F5344CB8AC3E}">
        <p14:creationId xmlns:p14="http://schemas.microsoft.com/office/powerpoint/2010/main" val="3546000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70262" y="413257"/>
            <a:ext cx="5334000" cy="6238875"/>
          </a:xfrm>
          <a:prstGeom prst="rect">
            <a:avLst/>
          </a:prstGeom>
        </p:spPr>
      </p:pic>
      <p:sp>
        <p:nvSpPr>
          <p:cNvPr id="6" name="Rectangle 5"/>
          <p:cNvSpPr/>
          <p:nvPr/>
        </p:nvSpPr>
        <p:spPr>
          <a:xfrm>
            <a:off x="6941842" y="937671"/>
            <a:ext cx="4468306" cy="1015663"/>
          </a:xfrm>
          <a:prstGeom prst="rect">
            <a:avLst/>
          </a:prstGeom>
        </p:spPr>
        <p:txBody>
          <a:bodyPr wrap="square">
            <a:spAutoFit/>
          </a:bodyPr>
          <a:lstStyle/>
          <a:p>
            <a:pPr algn="ctr"/>
            <a:r>
              <a:rPr lang="en-GB" sz="2000" b="1" dirty="0"/>
              <a:t>The lines of symmetry can go in any direction- they can be vertical,  horizontal or diagonal </a:t>
            </a:r>
          </a:p>
        </p:txBody>
      </p:sp>
      <p:pic>
        <p:nvPicPr>
          <p:cNvPr id="7" name="Picture 6"/>
          <p:cNvPicPr>
            <a:picLocks noChangeAspect="1"/>
          </p:cNvPicPr>
          <p:nvPr/>
        </p:nvPicPr>
        <p:blipFill>
          <a:blip r:embed="rId3"/>
          <a:stretch>
            <a:fillRect/>
          </a:stretch>
        </p:blipFill>
        <p:spPr>
          <a:xfrm>
            <a:off x="6809866" y="2085448"/>
            <a:ext cx="4496837" cy="83079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41" y="5692554"/>
            <a:ext cx="1442518" cy="1071177"/>
          </a:xfrm>
          <a:prstGeom prst="rect">
            <a:avLst/>
          </a:prstGeom>
        </p:spPr>
      </p:pic>
      <p:sp>
        <p:nvSpPr>
          <p:cNvPr id="9" name="AutoShape 4" descr="Symmetry explained for primary-school parents | Line of symmetry |  Reflecting shapes in a mirror line | TheSchoolRu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Box 9"/>
          <p:cNvSpPr txBox="1"/>
          <p:nvPr/>
        </p:nvSpPr>
        <p:spPr>
          <a:xfrm>
            <a:off x="6941842" y="3799002"/>
            <a:ext cx="4935931" cy="707886"/>
          </a:xfrm>
          <a:prstGeom prst="rect">
            <a:avLst/>
          </a:prstGeom>
          <a:noFill/>
        </p:spPr>
        <p:txBody>
          <a:bodyPr wrap="square" rtlCol="0">
            <a:spAutoFit/>
          </a:bodyPr>
          <a:lstStyle/>
          <a:p>
            <a:r>
              <a:rPr lang="en-GB" sz="2000" b="1" dirty="0" smtClean="0"/>
              <a:t>How many lines of  symmetry does a square have? __________________</a:t>
            </a:r>
            <a:endParaRPr lang="en-GB" sz="2000" b="1" dirty="0"/>
          </a:p>
        </p:txBody>
      </p:sp>
    </p:spTree>
    <p:extLst>
      <p:ext uri="{BB962C8B-B14F-4D97-AF65-F5344CB8AC3E}">
        <p14:creationId xmlns:p14="http://schemas.microsoft.com/office/powerpoint/2010/main" val="338060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58" y="1038949"/>
            <a:ext cx="7179574" cy="41436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58" y="5798845"/>
            <a:ext cx="1254732" cy="931732"/>
          </a:xfrm>
          <a:prstGeom prst="rect">
            <a:avLst/>
          </a:prstGeom>
        </p:spPr>
      </p:pic>
      <p:sp>
        <p:nvSpPr>
          <p:cNvPr id="7" name="TextBox 6"/>
          <p:cNvSpPr txBox="1"/>
          <p:nvPr/>
        </p:nvSpPr>
        <p:spPr>
          <a:xfrm>
            <a:off x="131124" y="84842"/>
            <a:ext cx="6835284" cy="954107"/>
          </a:xfrm>
          <a:prstGeom prst="rect">
            <a:avLst/>
          </a:prstGeom>
          <a:noFill/>
        </p:spPr>
        <p:txBody>
          <a:bodyPr wrap="square" rtlCol="0">
            <a:spAutoFit/>
          </a:bodyPr>
          <a:lstStyle/>
          <a:p>
            <a:r>
              <a:rPr lang="en-GB" sz="2800" dirty="0" smtClean="0"/>
              <a:t>Draw lines to match the </a:t>
            </a:r>
          </a:p>
          <a:p>
            <a:r>
              <a:rPr lang="en-GB" sz="2800" dirty="0" smtClean="0"/>
              <a:t>shapes </a:t>
            </a:r>
          </a:p>
        </p:txBody>
      </p:sp>
      <p:pic>
        <p:nvPicPr>
          <p:cNvPr id="8" name="Picture 7"/>
          <p:cNvPicPr>
            <a:picLocks noChangeAspect="1"/>
          </p:cNvPicPr>
          <p:nvPr/>
        </p:nvPicPr>
        <p:blipFill>
          <a:blip r:embed="rId4"/>
          <a:stretch>
            <a:fillRect/>
          </a:stretch>
        </p:blipFill>
        <p:spPr>
          <a:xfrm>
            <a:off x="5826671" y="2379554"/>
            <a:ext cx="6265159" cy="4068379"/>
          </a:xfrm>
          <a:prstGeom prst="rect">
            <a:avLst/>
          </a:prstGeom>
        </p:spPr>
      </p:pic>
    </p:spTree>
    <p:extLst>
      <p:ext uri="{BB962C8B-B14F-4D97-AF65-F5344CB8AC3E}">
        <p14:creationId xmlns:p14="http://schemas.microsoft.com/office/powerpoint/2010/main" val="2681276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1415" y="263951"/>
            <a:ext cx="6144292" cy="608028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23" y="5836553"/>
            <a:ext cx="1254732" cy="931732"/>
          </a:xfrm>
          <a:prstGeom prst="rect">
            <a:avLst/>
          </a:prstGeom>
        </p:spPr>
      </p:pic>
      <p:pic>
        <p:nvPicPr>
          <p:cNvPr id="6" name="Picture 5"/>
          <p:cNvPicPr>
            <a:picLocks noChangeAspect="1"/>
          </p:cNvPicPr>
          <p:nvPr/>
        </p:nvPicPr>
        <p:blipFill>
          <a:blip r:embed="rId4"/>
          <a:stretch>
            <a:fillRect/>
          </a:stretch>
        </p:blipFill>
        <p:spPr>
          <a:xfrm>
            <a:off x="6355688" y="321560"/>
            <a:ext cx="5288182" cy="5965069"/>
          </a:xfrm>
          <a:prstGeom prst="rect">
            <a:avLst/>
          </a:prstGeom>
        </p:spPr>
      </p:pic>
      <p:sp>
        <p:nvSpPr>
          <p:cNvPr id="7" name="TextBox 6"/>
          <p:cNvSpPr txBox="1"/>
          <p:nvPr/>
        </p:nvSpPr>
        <p:spPr>
          <a:xfrm>
            <a:off x="1501926" y="6202082"/>
            <a:ext cx="10141944" cy="646331"/>
          </a:xfrm>
          <a:prstGeom prst="rect">
            <a:avLst/>
          </a:prstGeom>
          <a:noFill/>
        </p:spPr>
        <p:txBody>
          <a:bodyPr wrap="square" rtlCol="0">
            <a:spAutoFit/>
          </a:bodyPr>
          <a:lstStyle/>
          <a:p>
            <a:r>
              <a:rPr lang="en-GB" dirty="0" smtClean="0"/>
              <a:t>Use a pencil to draw the other side of the shape. Remember they are symmetrical so make sure they are the same on both sides. You can draw lines on PowerPoint if you are working on the computer.  </a:t>
            </a:r>
            <a:endParaRPr lang="en-GB" b="1" dirty="0">
              <a:solidFill>
                <a:srgbClr val="00B0F0"/>
              </a:solidFill>
            </a:endParaRPr>
          </a:p>
        </p:txBody>
      </p:sp>
      <p:cxnSp>
        <p:nvCxnSpPr>
          <p:cNvPr id="9" name="Straight Connector 8"/>
          <p:cNvCxnSpPr/>
          <p:nvPr/>
        </p:nvCxnSpPr>
        <p:spPr>
          <a:xfrm>
            <a:off x="3318235" y="424206"/>
            <a:ext cx="2828041" cy="2205872"/>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2" name="Rectangle 11"/>
          <p:cNvSpPr/>
          <p:nvPr/>
        </p:nvSpPr>
        <p:spPr>
          <a:xfrm>
            <a:off x="7936701" y="79283"/>
            <a:ext cx="3707169" cy="369332"/>
          </a:xfrm>
          <a:prstGeom prst="rect">
            <a:avLst/>
          </a:prstGeom>
        </p:spPr>
        <p:txBody>
          <a:bodyPr wrap="none">
            <a:spAutoFit/>
          </a:bodyPr>
          <a:lstStyle/>
          <a:p>
            <a:r>
              <a:rPr lang="en-GB" b="1" dirty="0">
                <a:solidFill>
                  <a:srgbClr val="00B0F0"/>
                </a:solidFill>
              </a:rPr>
              <a:t>HINT- use the squares to help you </a:t>
            </a:r>
            <a:r>
              <a:rPr lang="en-GB" b="1" dirty="0">
                <a:solidFill>
                  <a:srgbClr val="00B0F0"/>
                </a:solidFill>
                <a:sym typeface="Wingdings" panose="05000000000000000000" pitchFamily="2" charset="2"/>
              </a:rPr>
              <a:t> </a:t>
            </a:r>
            <a:endParaRPr lang="en-GB" b="1" dirty="0">
              <a:solidFill>
                <a:srgbClr val="00B0F0"/>
              </a:solidFill>
            </a:endParaRPr>
          </a:p>
        </p:txBody>
      </p:sp>
    </p:spTree>
    <p:extLst>
      <p:ext uri="{BB962C8B-B14F-4D97-AF65-F5344CB8AC3E}">
        <p14:creationId xmlns:p14="http://schemas.microsoft.com/office/powerpoint/2010/main" val="2550304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0149" y="100647"/>
            <a:ext cx="11340104" cy="61685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0" y="5786823"/>
            <a:ext cx="1299108" cy="964684"/>
          </a:xfrm>
          <a:prstGeom prst="rect">
            <a:avLst/>
          </a:prstGeom>
        </p:spPr>
      </p:pic>
    </p:spTree>
    <p:extLst>
      <p:ext uri="{BB962C8B-B14F-4D97-AF65-F5344CB8AC3E}">
        <p14:creationId xmlns:p14="http://schemas.microsoft.com/office/powerpoint/2010/main" val="1219147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1" y="1242705"/>
            <a:ext cx="10741420" cy="38970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0" y="5786823"/>
            <a:ext cx="1299108" cy="964684"/>
          </a:xfrm>
          <a:prstGeom prst="rect">
            <a:avLst/>
          </a:prstGeom>
        </p:spPr>
      </p:pic>
      <p:sp>
        <p:nvSpPr>
          <p:cNvPr id="7" name="TextBox 6"/>
          <p:cNvSpPr txBox="1"/>
          <p:nvPr/>
        </p:nvSpPr>
        <p:spPr>
          <a:xfrm>
            <a:off x="7635712" y="2601799"/>
            <a:ext cx="527901" cy="369332"/>
          </a:xfrm>
          <a:prstGeom prst="rect">
            <a:avLst/>
          </a:prstGeom>
          <a:noFill/>
        </p:spPr>
        <p:txBody>
          <a:bodyPr wrap="square" rtlCol="0">
            <a:spAutoFit/>
          </a:bodyPr>
          <a:lstStyle/>
          <a:p>
            <a:r>
              <a:rPr lang="en-GB" dirty="0" smtClean="0"/>
              <a:t>A</a:t>
            </a:r>
            <a:endParaRPr lang="en-GB" dirty="0"/>
          </a:p>
        </p:txBody>
      </p:sp>
      <p:sp>
        <p:nvSpPr>
          <p:cNvPr id="8" name="TextBox 7"/>
          <p:cNvSpPr txBox="1"/>
          <p:nvPr/>
        </p:nvSpPr>
        <p:spPr>
          <a:xfrm>
            <a:off x="8485696" y="1943494"/>
            <a:ext cx="527901" cy="369332"/>
          </a:xfrm>
          <a:prstGeom prst="rect">
            <a:avLst/>
          </a:prstGeom>
          <a:noFill/>
        </p:spPr>
        <p:txBody>
          <a:bodyPr wrap="square" rtlCol="0">
            <a:spAutoFit/>
          </a:bodyPr>
          <a:lstStyle/>
          <a:p>
            <a:r>
              <a:rPr lang="en-GB" dirty="0"/>
              <a:t>B</a:t>
            </a:r>
          </a:p>
        </p:txBody>
      </p:sp>
      <p:sp>
        <p:nvSpPr>
          <p:cNvPr id="9" name="TextBox 8"/>
          <p:cNvSpPr txBox="1"/>
          <p:nvPr/>
        </p:nvSpPr>
        <p:spPr>
          <a:xfrm>
            <a:off x="10048763" y="2128160"/>
            <a:ext cx="527901" cy="369332"/>
          </a:xfrm>
          <a:prstGeom prst="rect">
            <a:avLst/>
          </a:prstGeom>
          <a:noFill/>
        </p:spPr>
        <p:txBody>
          <a:bodyPr wrap="square" rtlCol="0">
            <a:spAutoFit/>
          </a:bodyPr>
          <a:lstStyle/>
          <a:p>
            <a:r>
              <a:rPr lang="en-GB" dirty="0" smtClean="0"/>
              <a:t>C</a:t>
            </a:r>
            <a:endParaRPr lang="en-GB" dirty="0"/>
          </a:p>
        </p:txBody>
      </p:sp>
      <p:sp>
        <p:nvSpPr>
          <p:cNvPr id="10" name="TextBox 9"/>
          <p:cNvSpPr txBox="1"/>
          <p:nvPr/>
        </p:nvSpPr>
        <p:spPr>
          <a:xfrm>
            <a:off x="10872249" y="3006540"/>
            <a:ext cx="527901" cy="369332"/>
          </a:xfrm>
          <a:prstGeom prst="rect">
            <a:avLst/>
          </a:prstGeom>
          <a:noFill/>
        </p:spPr>
        <p:txBody>
          <a:bodyPr wrap="square" rtlCol="0">
            <a:spAutoFit/>
          </a:bodyPr>
          <a:lstStyle/>
          <a:p>
            <a:r>
              <a:rPr lang="en-GB" dirty="0" smtClean="0"/>
              <a:t>D</a:t>
            </a:r>
            <a:endParaRPr lang="en-GB" dirty="0"/>
          </a:p>
        </p:txBody>
      </p:sp>
      <p:sp>
        <p:nvSpPr>
          <p:cNvPr id="11" name="TextBox 10"/>
          <p:cNvSpPr txBox="1"/>
          <p:nvPr/>
        </p:nvSpPr>
        <p:spPr>
          <a:xfrm>
            <a:off x="8996315" y="3191955"/>
            <a:ext cx="527901" cy="369332"/>
          </a:xfrm>
          <a:prstGeom prst="rect">
            <a:avLst/>
          </a:prstGeom>
          <a:noFill/>
        </p:spPr>
        <p:txBody>
          <a:bodyPr wrap="square" rtlCol="0">
            <a:spAutoFit/>
          </a:bodyPr>
          <a:lstStyle/>
          <a:p>
            <a:r>
              <a:rPr lang="en-GB" dirty="0" smtClean="0"/>
              <a:t>E</a:t>
            </a:r>
            <a:endParaRPr lang="en-GB" dirty="0"/>
          </a:p>
        </p:txBody>
      </p:sp>
      <p:sp>
        <p:nvSpPr>
          <p:cNvPr id="12" name="TextBox 11"/>
          <p:cNvSpPr txBox="1"/>
          <p:nvPr/>
        </p:nvSpPr>
        <p:spPr>
          <a:xfrm>
            <a:off x="8118050" y="3487254"/>
            <a:ext cx="527901" cy="369332"/>
          </a:xfrm>
          <a:prstGeom prst="rect">
            <a:avLst/>
          </a:prstGeom>
          <a:noFill/>
        </p:spPr>
        <p:txBody>
          <a:bodyPr wrap="square" rtlCol="0">
            <a:spAutoFit/>
          </a:bodyPr>
          <a:lstStyle/>
          <a:p>
            <a:r>
              <a:rPr lang="en-GB" dirty="0" smtClean="0"/>
              <a:t>F</a:t>
            </a:r>
            <a:endParaRPr lang="en-GB" dirty="0"/>
          </a:p>
        </p:txBody>
      </p:sp>
      <p:sp>
        <p:nvSpPr>
          <p:cNvPr id="13" name="TextBox 12"/>
          <p:cNvSpPr txBox="1"/>
          <p:nvPr/>
        </p:nvSpPr>
        <p:spPr>
          <a:xfrm>
            <a:off x="8088198" y="4581107"/>
            <a:ext cx="474484" cy="369332"/>
          </a:xfrm>
          <a:prstGeom prst="rect">
            <a:avLst/>
          </a:prstGeom>
          <a:noFill/>
        </p:spPr>
        <p:txBody>
          <a:bodyPr wrap="square" rtlCol="0">
            <a:spAutoFit/>
          </a:bodyPr>
          <a:lstStyle/>
          <a:p>
            <a:r>
              <a:rPr lang="en-GB" dirty="0" smtClean="0"/>
              <a:t>G</a:t>
            </a:r>
            <a:endParaRPr lang="en-GB" dirty="0"/>
          </a:p>
        </p:txBody>
      </p:sp>
      <p:sp>
        <p:nvSpPr>
          <p:cNvPr id="14" name="TextBox 13"/>
          <p:cNvSpPr txBox="1"/>
          <p:nvPr/>
        </p:nvSpPr>
        <p:spPr>
          <a:xfrm>
            <a:off x="9845301" y="4588145"/>
            <a:ext cx="527901" cy="369332"/>
          </a:xfrm>
          <a:prstGeom prst="rect">
            <a:avLst/>
          </a:prstGeom>
          <a:noFill/>
        </p:spPr>
        <p:txBody>
          <a:bodyPr wrap="square" rtlCol="0">
            <a:spAutoFit/>
          </a:bodyPr>
          <a:lstStyle/>
          <a:p>
            <a:r>
              <a:rPr lang="en-GB" dirty="0" smtClean="0"/>
              <a:t>H</a:t>
            </a:r>
            <a:endParaRPr lang="en-GB" dirty="0"/>
          </a:p>
        </p:txBody>
      </p:sp>
      <p:sp>
        <p:nvSpPr>
          <p:cNvPr id="15" name="TextBox 14"/>
          <p:cNvSpPr txBox="1"/>
          <p:nvPr/>
        </p:nvSpPr>
        <p:spPr>
          <a:xfrm>
            <a:off x="11023078" y="4229984"/>
            <a:ext cx="527901" cy="369332"/>
          </a:xfrm>
          <a:prstGeom prst="rect">
            <a:avLst/>
          </a:prstGeom>
          <a:noFill/>
        </p:spPr>
        <p:txBody>
          <a:bodyPr wrap="square" rtlCol="0">
            <a:spAutoFit/>
          </a:bodyPr>
          <a:lstStyle/>
          <a:p>
            <a:r>
              <a:rPr lang="en-GB" dirty="0" smtClean="0"/>
              <a:t>I</a:t>
            </a:r>
            <a:endParaRPr lang="en-GB" dirty="0"/>
          </a:p>
        </p:txBody>
      </p:sp>
      <p:sp>
        <p:nvSpPr>
          <p:cNvPr id="16" name="TextBox 15"/>
          <p:cNvSpPr txBox="1"/>
          <p:nvPr/>
        </p:nvSpPr>
        <p:spPr>
          <a:xfrm>
            <a:off x="207390" y="263951"/>
            <a:ext cx="5118754" cy="584775"/>
          </a:xfrm>
          <a:prstGeom prst="rect">
            <a:avLst/>
          </a:prstGeom>
          <a:noFill/>
        </p:spPr>
        <p:txBody>
          <a:bodyPr wrap="square" rtlCol="0">
            <a:spAutoFit/>
          </a:bodyPr>
          <a:lstStyle/>
          <a:p>
            <a:r>
              <a:rPr lang="en-GB" sz="3200" dirty="0" smtClean="0">
                <a:solidFill>
                  <a:schemeClr val="accent1">
                    <a:lumMod val="50000"/>
                  </a:schemeClr>
                </a:solidFill>
              </a:rPr>
              <a:t>*CHALLENGE*</a:t>
            </a:r>
            <a:endParaRPr lang="en-GB" sz="3200" dirty="0">
              <a:solidFill>
                <a:schemeClr val="accent1">
                  <a:lumMod val="50000"/>
                </a:schemeClr>
              </a:solidFill>
            </a:endParaRPr>
          </a:p>
        </p:txBody>
      </p:sp>
      <p:sp>
        <p:nvSpPr>
          <p:cNvPr id="17" name="TextBox 16"/>
          <p:cNvSpPr txBox="1"/>
          <p:nvPr/>
        </p:nvSpPr>
        <p:spPr>
          <a:xfrm>
            <a:off x="4722829" y="5288437"/>
            <a:ext cx="6300249" cy="1200329"/>
          </a:xfrm>
          <a:prstGeom prst="rect">
            <a:avLst/>
          </a:prstGeom>
          <a:noFill/>
        </p:spPr>
        <p:txBody>
          <a:bodyPr wrap="square" rtlCol="0">
            <a:spAutoFit/>
          </a:bodyPr>
          <a:lstStyle/>
          <a:p>
            <a:r>
              <a:rPr lang="en-GB" dirty="0" smtClean="0"/>
              <a:t>Sort the shapes into the correct space in the table</a:t>
            </a:r>
          </a:p>
          <a:p>
            <a:endParaRPr lang="en-GB" dirty="0"/>
          </a:p>
          <a:p>
            <a:r>
              <a:rPr lang="en-GB" dirty="0" smtClean="0"/>
              <a:t>Put the letters in the correct box. The first one has been done for you. </a:t>
            </a:r>
            <a:endParaRPr lang="en-GB" dirty="0"/>
          </a:p>
        </p:txBody>
      </p:sp>
      <p:sp>
        <p:nvSpPr>
          <p:cNvPr id="18" name="TextBox 17"/>
          <p:cNvSpPr txBox="1"/>
          <p:nvPr/>
        </p:nvSpPr>
        <p:spPr>
          <a:xfrm>
            <a:off x="5326144" y="4040716"/>
            <a:ext cx="716437" cy="369332"/>
          </a:xfrm>
          <a:prstGeom prst="rect">
            <a:avLst/>
          </a:prstGeom>
          <a:noFill/>
        </p:spPr>
        <p:txBody>
          <a:bodyPr wrap="square" rtlCol="0">
            <a:spAutoFit/>
          </a:bodyPr>
          <a:lstStyle/>
          <a:p>
            <a:r>
              <a:rPr lang="en-GB" dirty="0" smtClean="0"/>
              <a:t>A</a:t>
            </a:r>
            <a:endParaRPr lang="en-GB" dirty="0"/>
          </a:p>
        </p:txBody>
      </p:sp>
    </p:spTree>
    <p:extLst>
      <p:ext uri="{BB962C8B-B14F-4D97-AF65-F5344CB8AC3E}">
        <p14:creationId xmlns:p14="http://schemas.microsoft.com/office/powerpoint/2010/main" val="2226245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smtClean="0"/>
              <a:t>Subject</a:t>
            </a:r>
            <a:r>
              <a:rPr lang="en-GB" dirty="0" smtClean="0"/>
              <a:t>: </a:t>
            </a:r>
            <a:r>
              <a:rPr lang="en-GB" sz="2400" dirty="0" smtClean="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3</a:t>
            </a:r>
            <a:r>
              <a:rPr lang="en-GB" sz="3200" dirty="0" smtClean="0"/>
              <a:t>.2.2021</a:t>
            </a:r>
            <a:r>
              <a:rPr lang="en-GB" dirty="0" smtClean="0"/>
              <a:t> </a:t>
            </a:r>
            <a:endParaRPr lang="en-GB" dirty="0"/>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429593" cy="707886"/>
          </a:xfrm>
          <a:prstGeom prst="rect">
            <a:avLst/>
          </a:prstGeom>
          <a:noFill/>
        </p:spPr>
        <p:txBody>
          <a:bodyPr wrap="square" rtlCol="0">
            <a:spAutoFit/>
          </a:bodyPr>
          <a:lstStyle/>
          <a:p>
            <a:r>
              <a:rPr lang="en-GB" sz="4000" dirty="0" smtClean="0"/>
              <a:t>L.O To be able to complete symmetrical patterns </a:t>
            </a:r>
            <a:endParaRPr lang="en-GB" sz="4000" dirty="0"/>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
        <p:nvSpPr>
          <p:cNvPr id="14" name="Rectangle 13"/>
          <p:cNvSpPr/>
          <p:nvPr/>
        </p:nvSpPr>
        <p:spPr>
          <a:xfrm>
            <a:off x="5860994" y="4759494"/>
            <a:ext cx="6096000" cy="646331"/>
          </a:xfrm>
          <a:prstGeom prst="rect">
            <a:avLst/>
          </a:prstGeom>
        </p:spPr>
        <p:txBody>
          <a:bodyPr>
            <a:spAutoFit/>
          </a:bodyPr>
          <a:lstStyle/>
          <a:p>
            <a:r>
              <a:rPr lang="en-GB" dirty="0">
                <a:solidFill>
                  <a:srgbClr val="FF0000"/>
                </a:solidFill>
              </a:rPr>
              <a:t>Go to Times Tables Rock Stars to warm up your number brain before you start your maths activity.  </a:t>
            </a:r>
          </a:p>
        </p:txBody>
      </p:sp>
      <p:pic>
        <p:nvPicPr>
          <p:cNvPr id="15" name="Picture 14"/>
          <p:cNvPicPr>
            <a:picLocks noChangeAspect="1"/>
          </p:cNvPicPr>
          <p:nvPr/>
        </p:nvPicPr>
        <p:blipFill>
          <a:blip r:embed="rId5"/>
          <a:stretch>
            <a:fillRect/>
          </a:stretch>
        </p:blipFill>
        <p:spPr>
          <a:xfrm>
            <a:off x="5921431" y="5578369"/>
            <a:ext cx="6035563" cy="987638"/>
          </a:xfrm>
          <a:prstGeom prst="rect">
            <a:avLst/>
          </a:prstGeom>
        </p:spPr>
      </p:pic>
    </p:spTree>
    <p:extLst>
      <p:ext uri="{BB962C8B-B14F-4D97-AF65-F5344CB8AC3E}">
        <p14:creationId xmlns:p14="http://schemas.microsoft.com/office/powerpoint/2010/main" val="2825114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smtClean="0"/>
              <a:t>1.2.2021</a:t>
            </a:r>
            <a:r>
              <a:rPr lang="en-GB" dirty="0" smtClean="0"/>
              <a:t> </a:t>
            </a:r>
            <a:endParaRPr lang="en-GB" dirty="0"/>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429593" cy="707886"/>
          </a:xfrm>
          <a:prstGeom prst="rect">
            <a:avLst/>
          </a:prstGeom>
          <a:noFill/>
        </p:spPr>
        <p:txBody>
          <a:bodyPr wrap="square" rtlCol="0">
            <a:spAutoFit/>
          </a:bodyPr>
          <a:lstStyle/>
          <a:p>
            <a:r>
              <a:rPr lang="en-GB" sz="4000" dirty="0"/>
              <a:t>L.O To be able to describe 2D shapes </a:t>
            </a:r>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
        <p:nvSpPr>
          <p:cNvPr id="14" name="Rectangle 13"/>
          <p:cNvSpPr/>
          <p:nvPr/>
        </p:nvSpPr>
        <p:spPr>
          <a:xfrm>
            <a:off x="5860994" y="4759494"/>
            <a:ext cx="6096000" cy="646331"/>
          </a:xfrm>
          <a:prstGeom prst="rect">
            <a:avLst/>
          </a:prstGeom>
        </p:spPr>
        <p:txBody>
          <a:bodyPr>
            <a:spAutoFit/>
          </a:bodyPr>
          <a:lstStyle/>
          <a:p>
            <a:r>
              <a:rPr lang="en-GB" dirty="0">
                <a:solidFill>
                  <a:srgbClr val="FF0000"/>
                </a:solidFill>
              </a:rPr>
              <a:t>Go to Times Tables Rock Stars to warm up your number brain before you start your maths activity.  </a:t>
            </a:r>
          </a:p>
        </p:txBody>
      </p:sp>
      <p:pic>
        <p:nvPicPr>
          <p:cNvPr id="15" name="Picture 14"/>
          <p:cNvPicPr>
            <a:picLocks noChangeAspect="1"/>
          </p:cNvPicPr>
          <p:nvPr/>
        </p:nvPicPr>
        <p:blipFill>
          <a:blip r:embed="rId5"/>
          <a:stretch>
            <a:fillRect/>
          </a:stretch>
        </p:blipFill>
        <p:spPr>
          <a:xfrm>
            <a:off x="5921431" y="5578369"/>
            <a:ext cx="6035563" cy="987638"/>
          </a:xfrm>
          <a:prstGeom prst="rect">
            <a:avLst/>
          </a:prstGeom>
        </p:spPr>
      </p:pic>
    </p:spTree>
    <p:extLst>
      <p:ext uri="{BB962C8B-B14F-4D97-AF65-F5344CB8AC3E}">
        <p14:creationId xmlns:p14="http://schemas.microsoft.com/office/powerpoint/2010/main" val="2173856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Pre-recorded Teaching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8" name="TextBox 7"/>
          <p:cNvSpPr txBox="1"/>
          <p:nvPr/>
        </p:nvSpPr>
        <p:spPr>
          <a:xfrm>
            <a:off x="1123950" y="1201783"/>
            <a:ext cx="9953353" cy="1938992"/>
          </a:xfrm>
          <a:prstGeom prst="rect">
            <a:avLst/>
          </a:prstGeom>
          <a:noFill/>
        </p:spPr>
        <p:txBody>
          <a:bodyPr wrap="square" rtlCol="0">
            <a:spAutoFit/>
          </a:bodyPr>
          <a:lstStyle/>
          <a:p>
            <a:r>
              <a:rPr lang="en-US" sz="2400" dirty="0">
                <a:solidFill>
                  <a:sysClr val="windowText" lastClr="000000"/>
                </a:solidFill>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a:solidFill>
                <a:sysClr val="windowText" lastClr="000000"/>
              </a:solidFill>
            </a:endParaRPr>
          </a:p>
        </p:txBody>
      </p:sp>
      <p:sp>
        <p:nvSpPr>
          <p:cNvPr id="9" name="Rectangle 8">
            <a:hlinkClick r:id="rId3"/>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Play Video</a:t>
            </a:r>
            <a:endParaRPr lang="en-GB" dirty="0"/>
          </a:p>
        </p:txBody>
      </p:sp>
      <p:sp>
        <p:nvSpPr>
          <p:cNvPr id="10" name="TextBox 9"/>
          <p:cNvSpPr txBox="1"/>
          <p:nvPr/>
        </p:nvSpPr>
        <p:spPr>
          <a:xfrm>
            <a:off x="613532" y="5998466"/>
            <a:ext cx="11208775" cy="615553"/>
          </a:xfrm>
          <a:prstGeom prst="rect">
            <a:avLst/>
          </a:prstGeom>
          <a:solidFill>
            <a:schemeClr val="bg1"/>
          </a:solidFill>
        </p:spPr>
        <p:txBody>
          <a:bodyPr wrap="square" rtlCol="0">
            <a:spAutoFit/>
          </a:bodyPr>
          <a:lstStyle/>
          <a:p>
            <a:r>
              <a:rPr lang="en-GB" dirty="0" smtClean="0"/>
              <a:t>You can also copy and paste this link if you would prefer:</a:t>
            </a:r>
            <a:endParaRPr lang="en-GB" dirty="0" smtClean="0">
              <a:hlinkClick r:id="rId4"/>
            </a:endParaRPr>
          </a:p>
          <a:p>
            <a:r>
              <a:rPr lang="en-GB" sz="1600" dirty="0"/>
              <a:t>https://teachers.thenational.academy/lessons/to-identify-lines-of-symmetry-in-a-pattern-cgrkcc</a:t>
            </a:r>
          </a:p>
        </p:txBody>
      </p:sp>
    </p:spTree>
    <p:extLst>
      <p:ext uri="{BB962C8B-B14F-4D97-AF65-F5344CB8AC3E}">
        <p14:creationId xmlns:p14="http://schemas.microsoft.com/office/powerpoint/2010/main" val="1727518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3509" y="693015"/>
            <a:ext cx="5037252" cy="4990611"/>
          </a:xfrm>
          <a:prstGeom prst="rect">
            <a:avLst/>
          </a:prstGeom>
        </p:spPr>
      </p:pic>
      <p:sp>
        <p:nvSpPr>
          <p:cNvPr id="5" name="TextBox 4"/>
          <p:cNvSpPr txBox="1"/>
          <p:nvPr/>
        </p:nvSpPr>
        <p:spPr>
          <a:xfrm>
            <a:off x="7293102" y="2007909"/>
            <a:ext cx="4428930" cy="2677656"/>
          </a:xfrm>
          <a:prstGeom prst="rect">
            <a:avLst/>
          </a:prstGeom>
          <a:noFill/>
        </p:spPr>
        <p:txBody>
          <a:bodyPr wrap="square" rtlCol="0">
            <a:spAutoFit/>
          </a:bodyPr>
          <a:lstStyle/>
          <a:p>
            <a:r>
              <a:rPr lang="en-GB" sz="2400" dirty="0" smtClean="0"/>
              <a:t>Think about what we learnt yesterday about lines of symmetry … </a:t>
            </a:r>
          </a:p>
          <a:p>
            <a:endParaRPr lang="en-GB" sz="2400" dirty="0"/>
          </a:p>
          <a:p>
            <a:r>
              <a:rPr lang="en-GB" sz="2400" dirty="0" smtClean="0"/>
              <a:t>This is a </a:t>
            </a:r>
            <a:r>
              <a:rPr lang="en-GB" sz="2400" b="1" dirty="0" smtClean="0"/>
              <a:t>symmetrical pattern </a:t>
            </a:r>
            <a:r>
              <a:rPr lang="en-GB" sz="2400" dirty="0" smtClean="0"/>
              <a:t>because the pattern is exactly the same on each side</a:t>
            </a:r>
            <a:endParaRPr lang="en-GB" sz="2400" dirty="0"/>
          </a:p>
        </p:txBody>
      </p:sp>
      <p:cxnSp>
        <p:nvCxnSpPr>
          <p:cNvPr id="7" name="Straight Connector 6"/>
          <p:cNvCxnSpPr/>
          <p:nvPr/>
        </p:nvCxnSpPr>
        <p:spPr>
          <a:xfrm>
            <a:off x="3612135" y="263951"/>
            <a:ext cx="0" cy="6052008"/>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02864" y="3176833"/>
            <a:ext cx="6199593" cy="11487"/>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41" y="5692554"/>
            <a:ext cx="1442518" cy="1071177"/>
          </a:xfrm>
          <a:prstGeom prst="rect">
            <a:avLst/>
          </a:prstGeom>
        </p:spPr>
      </p:pic>
    </p:spTree>
    <p:extLst>
      <p:ext uri="{BB962C8B-B14F-4D97-AF65-F5344CB8AC3E}">
        <p14:creationId xmlns:p14="http://schemas.microsoft.com/office/powerpoint/2010/main" val="947446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9417"/>
          <a:stretch/>
        </p:blipFill>
        <p:spPr>
          <a:xfrm>
            <a:off x="398381" y="359764"/>
            <a:ext cx="10012992" cy="2824235"/>
          </a:xfrm>
          <a:prstGeom prst="rect">
            <a:avLst/>
          </a:prstGeom>
        </p:spPr>
      </p:pic>
      <p:pic>
        <p:nvPicPr>
          <p:cNvPr id="6" name="Picture 5"/>
          <p:cNvPicPr>
            <a:picLocks noChangeAspect="1"/>
          </p:cNvPicPr>
          <p:nvPr/>
        </p:nvPicPr>
        <p:blipFill rotWithShape="1">
          <a:blip r:embed="rId3"/>
          <a:srcRect t="7567"/>
          <a:stretch/>
        </p:blipFill>
        <p:spPr>
          <a:xfrm>
            <a:off x="398381" y="3105610"/>
            <a:ext cx="9563440" cy="312253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41" y="5692554"/>
            <a:ext cx="1442518" cy="1071177"/>
          </a:xfrm>
          <a:prstGeom prst="rect">
            <a:avLst/>
          </a:prstGeom>
        </p:spPr>
      </p:pic>
      <p:sp>
        <p:nvSpPr>
          <p:cNvPr id="9" name="TextBox 8"/>
          <p:cNvSpPr txBox="1"/>
          <p:nvPr/>
        </p:nvSpPr>
        <p:spPr>
          <a:xfrm>
            <a:off x="9886407" y="2570021"/>
            <a:ext cx="1887672" cy="2862322"/>
          </a:xfrm>
          <a:prstGeom prst="rect">
            <a:avLst/>
          </a:prstGeom>
          <a:noFill/>
        </p:spPr>
        <p:txBody>
          <a:bodyPr wrap="square" rtlCol="0">
            <a:spAutoFit/>
          </a:bodyPr>
          <a:lstStyle/>
          <a:p>
            <a:r>
              <a:rPr lang="en-GB" dirty="0" smtClean="0"/>
              <a:t>The pattern needs to be the same on both sides. </a:t>
            </a:r>
          </a:p>
          <a:p>
            <a:endParaRPr lang="en-GB" dirty="0"/>
          </a:p>
          <a:p>
            <a:r>
              <a:rPr lang="en-GB" dirty="0" smtClean="0"/>
              <a:t>It is a mirror image of the original pattern so the red colour shows the reflected pattern. </a:t>
            </a:r>
          </a:p>
        </p:txBody>
      </p:sp>
    </p:spTree>
    <p:extLst>
      <p:ext uri="{BB962C8B-B14F-4D97-AF65-F5344CB8AC3E}">
        <p14:creationId xmlns:p14="http://schemas.microsoft.com/office/powerpoint/2010/main" val="647235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58" y="5798845"/>
            <a:ext cx="1254732" cy="931732"/>
          </a:xfrm>
          <a:prstGeom prst="rect">
            <a:avLst/>
          </a:prstGeom>
        </p:spPr>
      </p:pic>
      <p:pic>
        <p:nvPicPr>
          <p:cNvPr id="5" name="Picture 4"/>
          <p:cNvPicPr>
            <a:picLocks noChangeAspect="1"/>
          </p:cNvPicPr>
          <p:nvPr/>
        </p:nvPicPr>
        <p:blipFill>
          <a:blip r:embed="rId3"/>
          <a:stretch>
            <a:fillRect/>
          </a:stretch>
        </p:blipFill>
        <p:spPr>
          <a:xfrm>
            <a:off x="91458" y="600173"/>
            <a:ext cx="6287551" cy="4028388"/>
          </a:xfrm>
          <a:prstGeom prst="rect">
            <a:avLst/>
          </a:prstGeom>
        </p:spPr>
      </p:pic>
      <p:pic>
        <p:nvPicPr>
          <p:cNvPr id="7" name="Picture 6"/>
          <p:cNvPicPr>
            <a:picLocks noChangeAspect="1"/>
          </p:cNvPicPr>
          <p:nvPr/>
        </p:nvPicPr>
        <p:blipFill>
          <a:blip r:embed="rId4"/>
          <a:stretch>
            <a:fillRect/>
          </a:stretch>
        </p:blipFill>
        <p:spPr>
          <a:xfrm>
            <a:off x="5778630" y="1866825"/>
            <a:ext cx="6019243" cy="4571681"/>
          </a:xfrm>
          <a:prstGeom prst="rect">
            <a:avLst/>
          </a:prstGeom>
        </p:spPr>
      </p:pic>
      <p:sp>
        <p:nvSpPr>
          <p:cNvPr id="8" name="TextBox 7"/>
          <p:cNvSpPr txBox="1"/>
          <p:nvPr/>
        </p:nvSpPr>
        <p:spPr>
          <a:xfrm>
            <a:off x="7273007" y="666496"/>
            <a:ext cx="4185501" cy="1200329"/>
          </a:xfrm>
          <a:prstGeom prst="rect">
            <a:avLst/>
          </a:prstGeom>
          <a:noFill/>
        </p:spPr>
        <p:txBody>
          <a:bodyPr wrap="square" rtlCol="0">
            <a:spAutoFit/>
          </a:bodyPr>
          <a:lstStyle/>
          <a:p>
            <a:r>
              <a:rPr lang="en-GB" sz="2400" dirty="0" smtClean="0">
                <a:solidFill>
                  <a:schemeClr val="accent1">
                    <a:lumMod val="50000"/>
                  </a:schemeClr>
                </a:solidFill>
              </a:rPr>
              <a:t>If you don’t have a ruler at home, you could use a book or a cereal box! </a:t>
            </a:r>
            <a:endParaRPr lang="en-GB" sz="2400" dirty="0">
              <a:solidFill>
                <a:schemeClr val="accent1">
                  <a:lumMod val="50000"/>
                </a:schemeClr>
              </a:solidFill>
            </a:endParaRPr>
          </a:p>
        </p:txBody>
      </p:sp>
    </p:spTree>
    <p:extLst>
      <p:ext uri="{BB962C8B-B14F-4D97-AF65-F5344CB8AC3E}">
        <p14:creationId xmlns:p14="http://schemas.microsoft.com/office/powerpoint/2010/main" val="535356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58" y="5798845"/>
            <a:ext cx="1254732" cy="931732"/>
          </a:xfrm>
          <a:prstGeom prst="rect">
            <a:avLst/>
          </a:prstGeom>
        </p:spPr>
      </p:pic>
      <p:pic>
        <p:nvPicPr>
          <p:cNvPr id="5" name="Picture 4"/>
          <p:cNvPicPr>
            <a:picLocks noChangeAspect="1"/>
          </p:cNvPicPr>
          <p:nvPr/>
        </p:nvPicPr>
        <p:blipFill>
          <a:blip r:embed="rId3"/>
          <a:stretch>
            <a:fillRect/>
          </a:stretch>
        </p:blipFill>
        <p:spPr>
          <a:xfrm>
            <a:off x="1476885" y="268715"/>
            <a:ext cx="6583033" cy="6025637"/>
          </a:xfrm>
          <a:prstGeom prst="rect">
            <a:avLst/>
          </a:prstGeom>
        </p:spPr>
      </p:pic>
      <p:sp>
        <p:nvSpPr>
          <p:cNvPr id="7" name="TextBox 6"/>
          <p:cNvSpPr txBox="1"/>
          <p:nvPr/>
        </p:nvSpPr>
        <p:spPr>
          <a:xfrm>
            <a:off x="8190613" y="604558"/>
            <a:ext cx="3440783" cy="2308324"/>
          </a:xfrm>
          <a:prstGeom prst="rect">
            <a:avLst/>
          </a:prstGeom>
          <a:noFill/>
        </p:spPr>
        <p:txBody>
          <a:bodyPr wrap="square" rtlCol="0">
            <a:spAutoFit/>
          </a:bodyPr>
          <a:lstStyle/>
          <a:p>
            <a:r>
              <a:rPr lang="en-GB" dirty="0" smtClean="0"/>
              <a:t>If you are working on paper you could colour in the pattern in </a:t>
            </a:r>
          </a:p>
          <a:p>
            <a:endParaRPr lang="en-GB" dirty="0"/>
          </a:p>
          <a:p>
            <a:endParaRPr lang="en-GB" dirty="0" smtClean="0"/>
          </a:p>
          <a:p>
            <a:r>
              <a:rPr lang="en-GB" dirty="0" smtClean="0"/>
              <a:t>If you are using an electronic copy, you could create shapes and draw them in the mirror line </a:t>
            </a:r>
          </a:p>
          <a:p>
            <a:endParaRPr lang="en-GB" dirty="0"/>
          </a:p>
        </p:txBody>
      </p:sp>
      <p:pic>
        <p:nvPicPr>
          <p:cNvPr id="8" name="Picture 7"/>
          <p:cNvPicPr>
            <a:picLocks noChangeAspect="1"/>
          </p:cNvPicPr>
          <p:nvPr/>
        </p:nvPicPr>
        <p:blipFill>
          <a:blip r:embed="rId4"/>
          <a:stretch>
            <a:fillRect/>
          </a:stretch>
        </p:blipFill>
        <p:spPr>
          <a:xfrm>
            <a:off x="7541738" y="2620971"/>
            <a:ext cx="3904665" cy="2016695"/>
          </a:xfrm>
          <a:prstGeom prst="rect">
            <a:avLst/>
          </a:prstGeom>
        </p:spPr>
      </p:pic>
      <p:cxnSp>
        <p:nvCxnSpPr>
          <p:cNvPr id="10" name="Straight Arrow Connector 9"/>
          <p:cNvCxnSpPr/>
          <p:nvPr/>
        </p:nvCxnSpPr>
        <p:spPr>
          <a:xfrm flipH="1">
            <a:off x="10135505" y="2428407"/>
            <a:ext cx="537492" cy="8531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a:stretch>
            <a:fillRect/>
          </a:stretch>
        </p:blipFill>
        <p:spPr>
          <a:xfrm>
            <a:off x="10135504" y="5213023"/>
            <a:ext cx="1439036" cy="1388215"/>
          </a:xfrm>
          <a:prstGeom prst="rect">
            <a:avLst/>
          </a:prstGeom>
        </p:spPr>
      </p:pic>
      <p:sp>
        <p:nvSpPr>
          <p:cNvPr id="13" name="TextBox 12"/>
          <p:cNvSpPr txBox="1"/>
          <p:nvPr/>
        </p:nvSpPr>
        <p:spPr>
          <a:xfrm>
            <a:off x="7541738" y="5279092"/>
            <a:ext cx="2299846" cy="923330"/>
          </a:xfrm>
          <a:prstGeom prst="rect">
            <a:avLst/>
          </a:prstGeom>
          <a:noFill/>
        </p:spPr>
        <p:txBody>
          <a:bodyPr wrap="square" rtlCol="0">
            <a:spAutoFit/>
          </a:bodyPr>
          <a:lstStyle/>
          <a:p>
            <a:r>
              <a:rPr lang="en-GB" dirty="0" smtClean="0"/>
              <a:t>HINT</a:t>
            </a:r>
          </a:p>
          <a:p>
            <a:r>
              <a:rPr lang="en-GB" dirty="0" smtClean="0"/>
              <a:t>Your pattern should look like this &gt;&gt;&gt;&gt;&gt;</a:t>
            </a:r>
            <a:endParaRPr lang="en-GB" dirty="0"/>
          </a:p>
        </p:txBody>
      </p:sp>
    </p:spTree>
    <p:extLst>
      <p:ext uri="{BB962C8B-B14F-4D97-AF65-F5344CB8AC3E}">
        <p14:creationId xmlns:p14="http://schemas.microsoft.com/office/powerpoint/2010/main" val="3200585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2170" y="235670"/>
            <a:ext cx="9139615" cy="3056936"/>
          </a:xfrm>
          <a:prstGeom prst="rect">
            <a:avLst/>
          </a:prstGeom>
        </p:spPr>
      </p:pic>
      <p:pic>
        <p:nvPicPr>
          <p:cNvPr id="5" name="Picture 4"/>
          <p:cNvPicPr>
            <a:picLocks noChangeAspect="1"/>
          </p:cNvPicPr>
          <p:nvPr/>
        </p:nvPicPr>
        <p:blipFill>
          <a:blip r:embed="rId3"/>
          <a:stretch>
            <a:fillRect/>
          </a:stretch>
        </p:blipFill>
        <p:spPr>
          <a:xfrm>
            <a:off x="1174232" y="3388887"/>
            <a:ext cx="8114859" cy="30153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30" y="5786823"/>
            <a:ext cx="1299108" cy="964684"/>
          </a:xfrm>
          <a:prstGeom prst="rect">
            <a:avLst/>
          </a:prstGeom>
        </p:spPr>
      </p:pic>
      <p:sp>
        <p:nvSpPr>
          <p:cNvPr id="7" name="TextBox 6"/>
          <p:cNvSpPr txBox="1"/>
          <p:nvPr/>
        </p:nvSpPr>
        <p:spPr>
          <a:xfrm>
            <a:off x="9539926" y="1764138"/>
            <a:ext cx="2318994" cy="4524315"/>
          </a:xfrm>
          <a:prstGeom prst="rect">
            <a:avLst/>
          </a:prstGeom>
          <a:noFill/>
        </p:spPr>
        <p:txBody>
          <a:bodyPr wrap="square" rtlCol="0">
            <a:spAutoFit/>
          </a:bodyPr>
          <a:lstStyle/>
          <a:p>
            <a:r>
              <a:rPr lang="en-GB" sz="2400" dirty="0" smtClean="0"/>
              <a:t>Reflect the image correctly on the other side of line of symmetry </a:t>
            </a:r>
          </a:p>
          <a:p>
            <a:endParaRPr lang="en-GB" sz="2400" dirty="0"/>
          </a:p>
          <a:p>
            <a:endParaRPr lang="en-GB" sz="2400" dirty="0" smtClean="0"/>
          </a:p>
          <a:p>
            <a:endParaRPr lang="en-GB" sz="2400" dirty="0"/>
          </a:p>
          <a:p>
            <a:r>
              <a:rPr lang="en-GB" sz="2400" dirty="0" smtClean="0"/>
              <a:t>You can work this out  like we did for the our turn task </a:t>
            </a:r>
            <a:endParaRPr lang="en-GB" sz="2400" dirty="0"/>
          </a:p>
        </p:txBody>
      </p:sp>
    </p:spTree>
    <p:extLst>
      <p:ext uri="{BB962C8B-B14F-4D97-AF65-F5344CB8AC3E}">
        <p14:creationId xmlns:p14="http://schemas.microsoft.com/office/powerpoint/2010/main" val="2011333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6229" y="1268373"/>
            <a:ext cx="5260059" cy="4446283"/>
          </a:xfrm>
          <a:prstGeom prst="rect">
            <a:avLst/>
          </a:prstGeom>
        </p:spPr>
      </p:pic>
      <p:pic>
        <p:nvPicPr>
          <p:cNvPr id="5" name="Picture 4"/>
          <p:cNvPicPr>
            <a:picLocks noChangeAspect="1"/>
          </p:cNvPicPr>
          <p:nvPr/>
        </p:nvPicPr>
        <p:blipFill>
          <a:blip r:embed="rId2"/>
          <a:stretch>
            <a:fillRect/>
          </a:stretch>
        </p:blipFill>
        <p:spPr>
          <a:xfrm>
            <a:off x="6100713" y="1268373"/>
            <a:ext cx="5260059" cy="4446283"/>
          </a:xfrm>
          <a:prstGeom prst="rect">
            <a:avLst/>
          </a:prstGeom>
        </p:spPr>
      </p:pic>
      <p:cxnSp>
        <p:nvCxnSpPr>
          <p:cNvPr id="6" name="Straight Connector 5"/>
          <p:cNvCxnSpPr/>
          <p:nvPr/>
        </p:nvCxnSpPr>
        <p:spPr>
          <a:xfrm>
            <a:off x="2971111" y="329939"/>
            <a:ext cx="0" cy="6052008"/>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006545" y="3491514"/>
            <a:ext cx="5022816" cy="0"/>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50210" y="160256"/>
            <a:ext cx="8741790" cy="923330"/>
          </a:xfrm>
          <a:prstGeom prst="rect">
            <a:avLst/>
          </a:prstGeom>
          <a:noFill/>
        </p:spPr>
        <p:txBody>
          <a:bodyPr wrap="square" rtlCol="0">
            <a:spAutoFit/>
          </a:bodyPr>
          <a:lstStyle/>
          <a:p>
            <a:r>
              <a:rPr lang="en-GB" dirty="0" smtClean="0">
                <a:solidFill>
                  <a:schemeClr val="accent1">
                    <a:lumMod val="50000"/>
                  </a:schemeClr>
                </a:solidFill>
              </a:rPr>
              <a:t>Now create your own symmetrical pattern</a:t>
            </a:r>
          </a:p>
          <a:p>
            <a:endParaRPr lang="en-GB" dirty="0">
              <a:solidFill>
                <a:schemeClr val="accent1">
                  <a:lumMod val="50000"/>
                </a:schemeClr>
              </a:solidFill>
            </a:endParaRPr>
          </a:p>
          <a:p>
            <a:r>
              <a:rPr lang="en-GB" dirty="0" smtClean="0">
                <a:solidFill>
                  <a:schemeClr val="accent1">
                    <a:lumMod val="50000"/>
                  </a:schemeClr>
                </a:solidFill>
              </a:rPr>
              <a:t>One grid has a </a:t>
            </a:r>
            <a:r>
              <a:rPr lang="en-GB" b="1" dirty="0" smtClean="0">
                <a:solidFill>
                  <a:schemeClr val="accent1">
                    <a:lumMod val="50000"/>
                  </a:schemeClr>
                </a:solidFill>
              </a:rPr>
              <a:t>vertical</a:t>
            </a:r>
            <a:r>
              <a:rPr lang="en-GB" dirty="0" smtClean="0">
                <a:solidFill>
                  <a:schemeClr val="accent1">
                    <a:lumMod val="50000"/>
                  </a:schemeClr>
                </a:solidFill>
              </a:rPr>
              <a:t> line of symmetrical the other has a </a:t>
            </a:r>
            <a:r>
              <a:rPr lang="en-GB" b="1" dirty="0" smtClean="0">
                <a:solidFill>
                  <a:schemeClr val="accent1">
                    <a:lumMod val="50000"/>
                  </a:schemeClr>
                </a:solidFill>
              </a:rPr>
              <a:t>horizontal</a:t>
            </a:r>
            <a:r>
              <a:rPr lang="en-GB" dirty="0" smtClean="0">
                <a:solidFill>
                  <a:schemeClr val="accent1">
                    <a:lumMod val="50000"/>
                  </a:schemeClr>
                </a:solidFill>
              </a:rPr>
              <a:t> line of symmetry </a:t>
            </a:r>
            <a:endParaRPr lang="en-GB" dirty="0">
              <a:solidFill>
                <a:schemeClr val="accent1">
                  <a:lumMod val="50000"/>
                </a:schemeClr>
              </a:solidFill>
            </a:endParaRPr>
          </a:p>
        </p:txBody>
      </p:sp>
      <p:sp>
        <p:nvSpPr>
          <p:cNvPr id="11" name="TextBox 10"/>
          <p:cNvSpPr txBox="1"/>
          <p:nvPr/>
        </p:nvSpPr>
        <p:spPr>
          <a:xfrm>
            <a:off x="6100713" y="6012615"/>
            <a:ext cx="8741790" cy="369332"/>
          </a:xfrm>
          <a:prstGeom prst="rect">
            <a:avLst/>
          </a:prstGeom>
          <a:noFill/>
        </p:spPr>
        <p:txBody>
          <a:bodyPr wrap="square" rtlCol="0">
            <a:spAutoFit/>
          </a:bodyPr>
          <a:lstStyle/>
          <a:p>
            <a:r>
              <a:rPr lang="en-GB" dirty="0" smtClean="0">
                <a:solidFill>
                  <a:schemeClr val="accent1">
                    <a:lumMod val="50000"/>
                  </a:schemeClr>
                </a:solidFill>
              </a:rPr>
              <a:t>Remember you could use a mirror to check you are correct </a:t>
            </a:r>
            <a:r>
              <a:rPr lang="en-GB" dirty="0" smtClean="0">
                <a:solidFill>
                  <a:schemeClr val="accent1">
                    <a:lumMod val="50000"/>
                  </a:schemeClr>
                </a:solidFill>
                <a:sym typeface="Wingdings" panose="05000000000000000000" pitchFamily="2" charset="2"/>
              </a:rPr>
              <a:t> </a:t>
            </a:r>
            <a:endParaRPr lang="en-GB" dirty="0" smtClean="0">
              <a:solidFill>
                <a:schemeClr val="accent1">
                  <a:lumMod val="50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0" y="5786823"/>
            <a:ext cx="1299108" cy="964684"/>
          </a:xfrm>
          <a:prstGeom prst="rect">
            <a:avLst/>
          </a:prstGeom>
        </p:spPr>
      </p:pic>
    </p:spTree>
    <p:extLst>
      <p:ext uri="{BB962C8B-B14F-4D97-AF65-F5344CB8AC3E}">
        <p14:creationId xmlns:p14="http://schemas.microsoft.com/office/powerpoint/2010/main" val="641041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3315" y="235669"/>
            <a:ext cx="7088957" cy="646331"/>
          </a:xfrm>
          <a:prstGeom prst="rect">
            <a:avLst/>
          </a:prstGeom>
          <a:noFill/>
        </p:spPr>
        <p:txBody>
          <a:bodyPr wrap="square" rtlCol="0">
            <a:spAutoFit/>
          </a:bodyPr>
          <a:lstStyle/>
          <a:p>
            <a:r>
              <a:rPr lang="en-GB" sz="3600" dirty="0" smtClean="0"/>
              <a:t>Challenge</a:t>
            </a:r>
            <a:endParaRPr lang="en-GB" sz="3600" dirty="0"/>
          </a:p>
        </p:txBody>
      </p:sp>
      <p:pic>
        <p:nvPicPr>
          <p:cNvPr id="5" name="Picture 4"/>
          <p:cNvPicPr>
            <a:picLocks noChangeAspect="1"/>
          </p:cNvPicPr>
          <p:nvPr/>
        </p:nvPicPr>
        <p:blipFill>
          <a:blip r:embed="rId2"/>
          <a:stretch>
            <a:fillRect/>
          </a:stretch>
        </p:blipFill>
        <p:spPr>
          <a:xfrm>
            <a:off x="2056711" y="882000"/>
            <a:ext cx="6381750" cy="55149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0" y="5786823"/>
            <a:ext cx="1299108" cy="964684"/>
          </a:xfrm>
          <a:prstGeom prst="rect">
            <a:avLst/>
          </a:prstGeom>
        </p:spPr>
      </p:pic>
      <p:sp>
        <p:nvSpPr>
          <p:cNvPr id="7" name="TextBox 6"/>
          <p:cNvSpPr txBox="1"/>
          <p:nvPr/>
        </p:nvSpPr>
        <p:spPr>
          <a:xfrm>
            <a:off x="8022211" y="3751868"/>
            <a:ext cx="3695308" cy="1754326"/>
          </a:xfrm>
          <a:prstGeom prst="rect">
            <a:avLst/>
          </a:prstGeom>
          <a:noFill/>
        </p:spPr>
        <p:txBody>
          <a:bodyPr wrap="square" rtlCol="0">
            <a:spAutoFit/>
          </a:bodyPr>
          <a:lstStyle/>
          <a:p>
            <a:r>
              <a:rPr lang="en-GB" dirty="0" smtClean="0"/>
              <a:t>I think ______ is the odd one out because ________________________________________________________________________________________________</a:t>
            </a:r>
            <a:endParaRPr lang="en-GB" dirty="0"/>
          </a:p>
        </p:txBody>
      </p:sp>
    </p:spTree>
    <p:extLst>
      <p:ext uri="{BB962C8B-B14F-4D97-AF65-F5344CB8AC3E}">
        <p14:creationId xmlns:p14="http://schemas.microsoft.com/office/powerpoint/2010/main" val="2462936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smtClean="0"/>
              <a:t>Subject</a:t>
            </a:r>
            <a:r>
              <a:rPr lang="en-GB" dirty="0" smtClean="0"/>
              <a:t>: </a:t>
            </a:r>
            <a:r>
              <a:rPr lang="en-GB" sz="2400" dirty="0" smtClean="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4</a:t>
            </a:r>
            <a:r>
              <a:rPr lang="en-GB" sz="3200" dirty="0" smtClean="0"/>
              <a:t>.2.2021</a:t>
            </a:r>
            <a:r>
              <a:rPr lang="en-GB" dirty="0" smtClean="0"/>
              <a:t> </a:t>
            </a:r>
            <a:endParaRPr lang="en-GB" dirty="0"/>
          </a:p>
        </p:txBody>
      </p:sp>
      <p:pic>
        <p:nvPicPr>
          <p:cNvPr id="10" name="Picture 9"/>
          <p:cNvPicPr>
            <a:picLocks noChangeAspect="1"/>
          </p:cNvPicPr>
          <p:nvPr/>
        </p:nvPicPr>
        <p:blipFill>
          <a:blip r:embed="rId4"/>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429593" cy="707886"/>
          </a:xfrm>
          <a:prstGeom prst="rect">
            <a:avLst/>
          </a:prstGeom>
          <a:noFill/>
        </p:spPr>
        <p:txBody>
          <a:bodyPr wrap="square" rtlCol="0">
            <a:spAutoFit/>
          </a:bodyPr>
          <a:lstStyle/>
          <a:p>
            <a:r>
              <a:rPr lang="en-GB" sz="4000" dirty="0" smtClean="0"/>
              <a:t>L.O To be able to classify different triangles </a:t>
            </a:r>
            <a:endParaRPr lang="en-GB" sz="4000" dirty="0"/>
          </a:p>
        </p:txBody>
      </p:sp>
      <p:pic>
        <p:nvPicPr>
          <p:cNvPr id="2" name="Picture 1"/>
          <p:cNvPicPr>
            <a:picLocks noChangeAspect="1"/>
          </p:cNvPicPr>
          <p:nvPr/>
        </p:nvPicPr>
        <p:blipFill>
          <a:blip r:embed="rId5"/>
          <a:stretch>
            <a:fillRect/>
          </a:stretch>
        </p:blipFill>
        <p:spPr>
          <a:xfrm>
            <a:off x="4721657" y="5940593"/>
            <a:ext cx="759101" cy="68164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
        <p:nvSpPr>
          <p:cNvPr id="14" name="Rectangle 13"/>
          <p:cNvSpPr/>
          <p:nvPr/>
        </p:nvSpPr>
        <p:spPr>
          <a:xfrm>
            <a:off x="5860994" y="4759494"/>
            <a:ext cx="6096000" cy="646331"/>
          </a:xfrm>
          <a:prstGeom prst="rect">
            <a:avLst/>
          </a:prstGeom>
        </p:spPr>
        <p:txBody>
          <a:bodyPr>
            <a:spAutoFit/>
          </a:bodyPr>
          <a:lstStyle/>
          <a:p>
            <a:r>
              <a:rPr lang="en-GB" dirty="0">
                <a:solidFill>
                  <a:srgbClr val="FF0000"/>
                </a:solidFill>
              </a:rPr>
              <a:t>Go to Times Tables Rock Stars to warm up your number brain before you start your maths activity.  </a:t>
            </a:r>
          </a:p>
        </p:txBody>
      </p:sp>
      <p:pic>
        <p:nvPicPr>
          <p:cNvPr id="15" name="Picture 14"/>
          <p:cNvPicPr>
            <a:picLocks noChangeAspect="1"/>
          </p:cNvPicPr>
          <p:nvPr/>
        </p:nvPicPr>
        <p:blipFill>
          <a:blip r:embed="rId6"/>
          <a:stretch>
            <a:fillRect/>
          </a:stretch>
        </p:blipFill>
        <p:spPr>
          <a:xfrm>
            <a:off x="5921431" y="5578369"/>
            <a:ext cx="6035563" cy="987638"/>
          </a:xfrm>
          <a:prstGeom prst="rect">
            <a:avLst/>
          </a:prstGeom>
        </p:spPr>
      </p:pic>
    </p:spTree>
    <p:extLst>
      <p:ext uri="{BB962C8B-B14F-4D97-AF65-F5344CB8AC3E}">
        <p14:creationId xmlns:p14="http://schemas.microsoft.com/office/powerpoint/2010/main" val="671462592"/>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27971" y="554360"/>
            <a:ext cx="10542406" cy="54588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0" y="5786823"/>
            <a:ext cx="1299108" cy="964684"/>
          </a:xfrm>
          <a:prstGeom prst="rect">
            <a:avLst/>
          </a:prstGeom>
        </p:spPr>
      </p:pic>
      <p:sp>
        <p:nvSpPr>
          <p:cNvPr id="7" name="Cloud Callout 6"/>
          <p:cNvSpPr/>
          <p:nvPr/>
        </p:nvSpPr>
        <p:spPr>
          <a:xfrm>
            <a:off x="531224" y="3979384"/>
            <a:ext cx="1854926" cy="1265463"/>
          </a:xfrm>
          <a:prstGeom prst="cloudCallout">
            <a:avLst>
              <a:gd name="adj1" fmla="val -32281"/>
              <a:gd name="adj2" fmla="val 829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805567" y="4326875"/>
            <a:ext cx="1223530" cy="646331"/>
          </a:xfrm>
          <a:prstGeom prst="rect">
            <a:avLst/>
          </a:prstGeom>
          <a:noFill/>
        </p:spPr>
        <p:txBody>
          <a:bodyPr wrap="square" rtlCol="0">
            <a:spAutoFit/>
          </a:bodyPr>
          <a:lstStyle/>
          <a:p>
            <a:r>
              <a:rPr lang="en-GB" dirty="0" smtClean="0"/>
              <a:t>Thinking time </a:t>
            </a:r>
            <a:endParaRPr lang="en-GB" dirty="0"/>
          </a:p>
        </p:txBody>
      </p:sp>
    </p:spTree>
    <p:extLst>
      <p:ext uri="{BB962C8B-B14F-4D97-AF65-F5344CB8AC3E}">
        <p14:creationId xmlns:p14="http://schemas.microsoft.com/office/powerpoint/2010/main" val="3554407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7159" y="816013"/>
            <a:ext cx="8773142" cy="4947354"/>
          </a:xfrm>
          <a:prstGeom prst="rect">
            <a:avLst/>
          </a:prstGeom>
        </p:spPr>
      </p:pic>
      <p:sp>
        <p:nvSpPr>
          <p:cNvPr id="5" name="TextBox 4"/>
          <p:cNvSpPr txBox="1"/>
          <p:nvPr/>
        </p:nvSpPr>
        <p:spPr>
          <a:xfrm>
            <a:off x="235670" y="169682"/>
            <a:ext cx="7843101" cy="646331"/>
          </a:xfrm>
          <a:prstGeom prst="rect">
            <a:avLst/>
          </a:prstGeom>
          <a:noFill/>
        </p:spPr>
        <p:txBody>
          <a:bodyPr wrap="square" rtlCol="0">
            <a:spAutoFit/>
          </a:bodyPr>
          <a:lstStyle/>
          <a:p>
            <a:r>
              <a:rPr lang="en-GB" sz="3600" dirty="0" smtClean="0"/>
              <a:t>What is a Polygon? …. </a:t>
            </a:r>
            <a:endParaRPr lang="en-GB" sz="3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41" y="5711408"/>
            <a:ext cx="1442518" cy="1071177"/>
          </a:xfrm>
          <a:prstGeom prst="rect">
            <a:avLst/>
          </a:prstGeom>
        </p:spPr>
      </p:pic>
      <p:cxnSp>
        <p:nvCxnSpPr>
          <p:cNvPr id="3" name="Straight Arrow Connector 2"/>
          <p:cNvCxnSpPr/>
          <p:nvPr/>
        </p:nvCxnSpPr>
        <p:spPr>
          <a:xfrm>
            <a:off x="3126658" y="2507226"/>
            <a:ext cx="3362632" cy="162232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40013" y="3731342"/>
            <a:ext cx="4719484" cy="861774"/>
          </a:xfrm>
          <a:prstGeom prst="rect">
            <a:avLst/>
          </a:prstGeom>
          <a:noFill/>
        </p:spPr>
        <p:txBody>
          <a:bodyPr wrap="square" rtlCol="0">
            <a:spAutoFit/>
          </a:bodyPr>
          <a:lstStyle/>
          <a:p>
            <a:r>
              <a:rPr lang="en-GB" dirty="0" smtClean="0"/>
              <a:t>If a polygon has 4 sides, it is also known as a </a:t>
            </a:r>
          </a:p>
          <a:p>
            <a:r>
              <a:rPr lang="en-GB" sz="3200" b="1" dirty="0">
                <a:solidFill>
                  <a:srgbClr val="FF0000"/>
                </a:solidFill>
              </a:rPr>
              <a:t>q</a:t>
            </a:r>
            <a:r>
              <a:rPr lang="en-GB" sz="3200" b="1" dirty="0" smtClean="0">
                <a:solidFill>
                  <a:srgbClr val="FF0000"/>
                </a:solidFill>
              </a:rPr>
              <a:t>uadrilateral </a:t>
            </a:r>
            <a:endParaRPr lang="en-GB" sz="3200" b="1" dirty="0">
              <a:solidFill>
                <a:srgbClr val="FF0000"/>
              </a:solidFill>
            </a:endParaRPr>
          </a:p>
        </p:txBody>
      </p:sp>
    </p:spTree>
    <p:extLst>
      <p:ext uri="{BB962C8B-B14F-4D97-AF65-F5344CB8AC3E}">
        <p14:creationId xmlns:p14="http://schemas.microsoft.com/office/powerpoint/2010/main" val="3494705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17" y="-269966"/>
            <a:ext cx="4771209" cy="1435100"/>
          </a:xfrm>
        </p:spPr>
        <p:txBody>
          <a:bodyPr/>
          <a:lstStyle/>
          <a:p>
            <a:r>
              <a:rPr lang="en-GB" dirty="0" smtClean="0"/>
              <a:t>What is a triangle? </a:t>
            </a:r>
            <a:endParaRPr lang="en-GB" dirty="0"/>
          </a:p>
        </p:txBody>
      </p:sp>
      <p:pic>
        <p:nvPicPr>
          <p:cNvPr id="3" name="Picture 2"/>
          <p:cNvPicPr>
            <a:picLocks noChangeAspect="1"/>
          </p:cNvPicPr>
          <p:nvPr/>
        </p:nvPicPr>
        <p:blipFill rotWithShape="1">
          <a:blip r:embed="rId2"/>
          <a:srcRect t="11857"/>
          <a:stretch/>
        </p:blipFill>
        <p:spPr>
          <a:xfrm>
            <a:off x="570410" y="709703"/>
            <a:ext cx="8839201" cy="5724138"/>
          </a:xfrm>
          <a:prstGeom prst="rect">
            <a:avLst/>
          </a:prstGeom>
        </p:spPr>
      </p:pic>
      <p:sp>
        <p:nvSpPr>
          <p:cNvPr id="5" name="Title 2"/>
          <p:cNvSpPr txBox="1">
            <a:spLocks/>
          </p:cNvSpPr>
          <p:nvPr/>
        </p:nvSpPr>
        <p:spPr>
          <a:xfrm>
            <a:off x="9322526" y="3881323"/>
            <a:ext cx="2743200" cy="2246100"/>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Did you know there are different types of triangles?</a:t>
            </a:r>
          </a:p>
          <a:p>
            <a:endParaRPr lang="en-GB" dirty="0"/>
          </a:p>
          <a:p>
            <a:r>
              <a:rPr lang="en-GB" dirty="0" smtClean="0"/>
              <a:t>Can you name any of them?  </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86823"/>
            <a:ext cx="1442518" cy="1071177"/>
          </a:xfrm>
          <a:prstGeom prst="rect">
            <a:avLst/>
          </a:prstGeom>
        </p:spPr>
      </p:pic>
    </p:spTree>
    <p:extLst>
      <p:ext uri="{BB962C8B-B14F-4D97-AF65-F5344CB8AC3E}">
        <p14:creationId xmlns:p14="http://schemas.microsoft.com/office/powerpoint/2010/main" val="4232532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63950" y="204112"/>
            <a:ext cx="9172575" cy="5943600"/>
          </a:xfrm>
          <a:prstGeom prst="rect">
            <a:avLst/>
          </a:prstGeom>
        </p:spPr>
      </p:pic>
      <p:sp>
        <p:nvSpPr>
          <p:cNvPr id="7" name="TextBox 6"/>
          <p:cNvSpPr txBox="1"/>
          <p:nvPr/>
        </p:nvSpPr>
        <p:spPr>
          <a:xfrm>
            <a:off x="7088957" y="6061435"/>
            <a:ext cx="2642647" cy="369332"/>
          </a:xfrm>
          <a:prstGeom prst="rect">
            <a:avLst/>
          </a:prstGeom>
          <a:noFill/>
        </p:spPr>
        <p:txBody>
          <a:bodyPr wrap="square" rtlCol="0">
            <a:spAutoFit/>
          </a:bodyPr>
          <a:lstStyle/>
          <a:p>
            <a:r>
              <a:rPr lang="en-GB" dirty="0" smtClean="0"/>
              <a:t>___ + ___ + ___ = 180 </a:t>
            </a:r>
          </a:p>
        </p:txBody>
      </p:sp>
      <p:sp>
        <p:nvSpPr>
          <p:cNvPr id="8" name="Oval Callout 7"/>
          <p:cNvSpPr/>
          <p:nvPr/>
        </p:nvSpPr>
        <p:spPr>
          <a:xfrm>
            <a:off x="9436524" y="4091233"/>
            <a:ext cx="2610931" cy="1803050"/>
          </a:xfrm>
          <a:prstGeom prst="wedgeEllipseCallout">
            <a:avLst>
              <a:gd name="adj1" fmla="val -57756"/>
              <a:gd name="adj2" fmla="val 625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9854153" y="4732255"/>
            <a:ext cx="1976487" cy="923330"/>
          </a:xfrm>
          <a:prstGeom prst="rect">
            <a:avLst/>
          </a:prstGeom>
          <a:noFill/>
        </p:spPr>
        <p:txBody>
          <a:bodyPr wrap="square" rtlCol="0">
            <a:spAutoFit/>
          </a:bodyPr>
          <a:lstStyle/>
          <a:p>
            <a:r>
              <a:rPr lang="en-GB" dirty="0" smtClean="0"/>
              <a:t>Think of your 3x table to help you </a:t>
            </a:r>
          </a:p>
          <a:p>
            <a:endParaRPr lang="en-GB"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53651"/>
            <a:ext cx="1442518" cy="1071177"/>
          </a:xfrm>
          <a:prstGeom prst="rect">
            <a:avLst/>
          </a:prstGeom>
        </p:spPr>
      </p:pic>
    </p:spTree>
    <p:extLst>
      <p:ext uri="{BB962C8B-B14F-4D97-AF65-F5344CB8AC3E}">
        <p14:creationId xmlns:p14="http://schemas.microsoft.com/office/powerpoint/2010/main" val="817949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744" t="12050"/>
          <a:stretch/>
        </p:blipFill>
        <p:spPr>
          <a:xfrm>
            <a:off x="942680" y="0"/>
            <a:ext cx="9916998" cy="665568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86823"/>
            <a:ext cx="1442518" cy="1071177"/>
          </a:xfrm>
          <a:prstGeom prst="rect">
            <a:avLst/>
          </a:prstGeom>
        </p:spPr>
      </p:pic>
    </p:spTree>
    <p:extLst>
      <p:ext uri="{BB962C8B-B14F-4D97-AF65-F5344CB8AC3E}">
        <p14:creationId xmlns:p14="http://schemas.microsoft.com/office/powerpoint/2010/main" val="1532389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1657" y="163530"/>
            <a:ext cx="9481473" cy="6058162"/>
          </a:xfrm>
          <a:prstGeom prst="rect">
            <a:avLst/>
          </a:prstGeom>
        </p:spPr>
      </p:pic>
      <p:sp>
        <p:nvSpPr>
          <p:cNvPr id="4" name="TextBox 3"/>
          <p:cNvSpPr txBox="1"/>
          <p:nvPr/>
        </p:nvSpPr>
        <p:spPr>
          <a:xfrm>
            <a:off x="9783130" y="2805372"/>
            <a:ext cx="2168165" cy="3416320"/>
          </a:xfrm>
          <a:prstGeom prst="rect">
            <a:avLst/>
          </a:prstGeom>
          <a:noFill/>
        </p:spPr>
        <p:txBody>
          <a:bodyPr wrap="square" rtlCol="0">
            <a:spAutoFit/>
          </a:bodyPr>
          <a:lstStyle/>
          <a:p>
            <a:r>
              <a:rPr lang="en-GB" sz="2400" dirty="0" smtClean="0">
                <a:solidFill>
                  <a:schemeClr val="accent1">
                    <a:lumMod val="75000"/>
                  </a:schemeClr>
                </a:solidFill>
              </a:rPr>
              <a:t>*Challenge*</a:t>
            </a:r>
          </a:p>
          <a:p>
            <a:endParaRPr lang="en-GB" sz="2400" dirty="0" smtClean="0">
              <a:solidFill>
                <a:schemeClr val="accent1">
                  <a:lumMod val="75000"/>
                </a:schemeClr>
              </a:solidFill>
            </a:endParaRPr>
          </a:p>
          <a:p>
            <a:r>
              <a:rPr lang="en-GB" sz="2400" dirty="0" smtClean="0"/>
              <a:t>If one angle was 20⁰ and one angle was 90⁰. What size would the third angle be? </a:t>
            </a:r>
          </a:p>
          <a:p>
            <a:r>
              <a:rPr lang="en-GB" sz="2400" dirty="0" smtClean="0"/>
              <a:t>______</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86103"/>
            <a:ext cx="1442518" cy="1071177"/>
          </a:xfrm>
          <a:prstGeom prst="rect">
            <a:avLst/>
          </a:prstGeom>
        </p:spPr>
      </p:pic>
    </p:spTree>
    <p:extLst>
      <p:ext uri="{BB962C8B-B14F-4D97-AF65-F5344CB8AC3E}">
        <p14:creationId xmlns:p14="http://schemas.microsoft.com/office/powerpoint/2010/main" val="1570307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10665" y="216245"/>
            <a:ext cx="9510747" cy="647606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52" y="5717154"/>
            <a:ext cx="1442518" cy="1071177"/>
          </a:xfrm>
          <a:prstGeom prst="rect">
            <a:avLst/>
          </a:prstGeom>
        </p:spPr>
      </p:pic>
    </p:spTree>
    <p:extLst>
      <p:ext uri="{BB962C8B-B14F-4D97-AF65-F5344CB8AC3E}">
        <p14:creationId xmlns:p14="http://schemas.microsoft.com/office/powerpoint/2010/main" val="1192391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03317" y="351575"/>
            <a:ext cx="7213223" cy="3089602"/>
          </a:xfrm>
          <a:prstGeom prst="rect">
            <a:avLst/>
          </a:prstGeom>
        </p:spPr>
      </p:pic>
      <p:grpSp>
        <p:nvGrpSpPr>
          <p:cNvPr id="10" name="Group 9"/>
          <p:cNvGrpSpPr/>
          <p:nvPr/>
        </p:nvGrpSpPr>
        <p:grpSpPr>
          <a:xfrm>
            <a:off x="480766" y="3582185"/>
            <a:ext cx="7858026" cy="2939936"/>
            <a:chOff x="1753386" y="3544477"/>
            <a:chExt cx="7858026" cy="2939936"/>
          </a:xfrm>
        </p:grpSpPr>
        <p:pic>
          <p:nvPicPr>
            <p:cNvPr id="7" name="Picture 6"/>
            <p:cNvPicPr>
              <a:picLocks noChangeAspect="1"/>
            </p:cNvPicPr>
            <p:nvPr/>
          </p:nvPicPr>
          <p:blipFill rotWithShape="1">
            <a:blip r:embed="rId3"/>
            <a:srcRect l="7895"/>
            <a:stretch/>
          </p:blipFill>
          <p:spPr>
            <a:xfrm>
              <a:off x="1753386" y="3544478"/>
              <a:ext cx="2670140" cy="2939935"/>
            </a:xfrm>
            <a:prstGeom prst="rect">
              <a:avLst/>
            </a:prstGeom>
          </p:spPr>
        </p:pic>
        <p:pic>
          <p:nvPicPr>
            <p:cNvPr id="8" name="Picture 7"/>
            <p:cNvPicPr>
              <a:picLocks noChangeAspect="1"/>
            </p:cNvPicPr>
            <p:nvPr/>
          </p:nvPicPr>
          <p:blipFill rotWithShape="1">
            <a:blip r:embed="rId3"/>
            <a:srcRect l="7895"/>
            <a:stretch/>
          </p:blipFill>
          <p:spPr>
            <a:xfrm>
              <a:off x="4347329" y="3544477"/>
              <a:ext cx="2670140" cy="2939935"/>
            </a:xfrm>
            <a:prstGeom prst="rect">
              <a:avLst/>
            </a:prstGeom>
          </p:spPr>
        </p:pic>
        <p:pic>
          <p:nvPicPr>
            <p:cNvPr id="9" name="Picture 8"/>
            <p:cNvPicPr>
              <a:picLocks noChangeAspect="1"/>
            </p:cNvPicPr>
            <p:nvPr/>
          </p:nvPicPr>
          <p:blipFill rotWithShape="1">
            <a:blip r:embed="rId3"/>
            <a:srcRect l="7895"/>
            <a:stretch/>
          </p:blipFill>
          <p:spPr>
            <a:xfrm>
              <a:off x="6941272" y="3544477"/>
              <a:ext cx="2670140" cy="2939935"/>
            </a:xfrm>
            <a:prstGeom prst="rect">
              <a:avLst/>
            </a:prstGeom>
          </p:spPr>
        </p:pic>
      </p:grpSp>
      <p:sp>
        <p:nvSpPr>
          <p:cNvPr id="11" name="TextBox 10"/>
          <p:cNvSpPr txBox="1"/>
          <p:nvPr/>
        </p:nvSpPr>
        <p:spPr>
          <a:xfrm>
            <a:off x="688158" y="1508289"/>
            <a:ext cx="848412" cy="435319"/>
          </a:xfrm>
          <a:prstGeom prst="rect">
            <a:avLst/>
          </a:prstGeom>
          <a:noFill/>
          <a:ln>
            <a:solidFill>
              <a:schemeClr val="tx2">
                <a:lumMod val="75000"/>
              </a:schemeClr>
            </a:solidFill>
          </a:ln>
        </p:spPr>
        <p:txBody>
          <a:bodyPr wrap="square" rtlCol="0">
            <a:spAutoFit/>
          </a:bodyPr>
          <a:lstStyle/>
          <a:p>
            <a:endParaRPr lang="en-GB" dirty="0"/>
          </a:p>
        </p:txBody>
      </p:sp>
      <p:sp>
        <p:nvSpPr>
          <p:cNvPr id="13" name="TextBox 12"/>
          <p:cNvSpPr txBox="1"/>
          <p:nvPr/>
        </p:nvSpPr>
        <p:spPr>
          <a:xfrm>
            <a:off x="2281288" y="2056614"/>
            <a:ext cx="793422" cy="435319"/>
          </a:xfrm>
          <a:prstGeom prst="rect">
            <a:avLst/>
          </a:prstGeom>
          <a:noFill/>
          <a:ln>
            <a:solidFill>
              <a:schemeClr val="tx2">
                <a:lumMod val="75000"/>
              </a:schemeClr>
            </a:solidFill>
          </a:ln>
        </p:spPr>
        <p:txBody>
          <a:bodyPr wrap="square" rtlCol="0">
            <a:spAutoFit/>
          </a:bodyPr>
          <a:lstStyle/>
          <a:p>
            <a:endParaRPr lang="en-GB" dirty="0"/>
          </a:p>
        </p:txBody>
      </p:sp>
      <p:sp>
        <p:nvSpPr>
          <p:cNvPr id="14" name="TextBox 13"/>
          <p:cNvSpPr txBox="1"/>
          <p:nvPr/>
        </p:nvSpPr>
        <p:spPr>
          <a:xfrm>
            <a:off x="3700879" y="1338606"/>
            <a:ext cx="710865" cy="435319"/>
          </a:xfrm>
          <a:prstGeom prst="rect">
            <a:avLst/>
          </a:prstGeom>
          <a:noFill/>
          <a:ln>
            <a:solidFill>
              <a:schemeClr val="tx2">
                <a:lumMod val="75000"/>
              </a:schemeClr>
            </a:solidFill>
          </a:ln>
        </p:spPr>
        <p:txBody>
          <a:bodyPr wrap="square" rtlCol="0">
            <a:spAutoFit/>
          </a:bodyPr>
          <a:lstStyle/>
          <a:p>
            <a:endParaRPr lang="en-GB" dirty="0"/>
          </a:p>
        </p:txBody>
      </p:sp>
      <p:sp>
        <p:nvSpPr>
          <p:cNvPr id="15" name="TextBox 14"/>
          <p:cNvSpPr txBox="1"/>
          <p:nvPr/>
        </p:nvSpPr>
        <p:spPr>
          <a:xfrm>
            <a:off x="5257051" y="2056613"/>
            <a:ext cx="823201" cy="435319"/>
          </a:xfrm>
          <a:prstGeom prst="rect">
            <a:avLst/>
          </a:prstGeom>
          <a:noFill/>
          <a:ln>
            <a:solidFill>
              <a:schemeClr val="tx2">
                <a:lumMod val="75000"/>
              </a:schemeClr>
            </a:solidFill>
          </a:ln>
        </p:spPr>
        <p:txBody>
          <a:bodyPr wrap="square" rtlCol="0">
            <a:spAutoFit/>
          </a:bodyPr>
          <a:lstStyle/>
          <a:p>
            <a:endParaRPr lang="en-GB" dirty="0"/>
          </a:p>
        </p:txBody>
      </p:sp>
      <p:sp>
        <p:nvSpPr>
          <p:cNvPr id="16" name="TextBox 15"/>
          <p:cNvSpPr txBox="1"/>
          <p:nvPr/>
        </p:nvSpPr>
        <p:spPr>
          <a:xfrm>
            <a:off x="7288636" y="1461057"/>
            <a:ext cx="827842" cy="435319"/>
          </a:xfrm>
          <a:prstGeom prst="rect">
            <a:avLst/>
          </a:prstGeom>
          <a:noFill/>
          <a:ln>
            <a:solidFill>
              <a:schemeClr val="tx2">
                <a:lumMod val="75000"/>
              </a:schemeClr>
            </a:solidFill>
          </a:ln>
        </p:spPr>
        <p:txBody>
          <a:bodyPr wrap="square" rtlCol="0">
            <a:spAutoFit/>
          </a:bodyPr>
          <a:lstStyle/>
          <a:p>
            <a:endParaRPr lang="en-GB" dirty="0"/>
          </a:p>
        </p:txBody>
      </p:sp>
      <p:sp>
        <p:nvSpPr>
          <p:cNvPr id="18" name="TextBox 17"/>
          <p:cNvSpPr txBox="1"/>
          <p:nvPr/>
        </p:nvSpPr>
        <p:spPr>
          <a:xfrm>
            <a:off x="8502977" y="3657600"/>
            <a:ext cx="3261675" cy="1477328"/>
          </a:xfrm>
          <a:prstGeom prst="rect">
            <a:avLst/>
          </a:prstGeom>
          <a:noFill/>
        </p:spPr>
        <p:txBody>
          <a:bodyPr wrap="square" rtlCol="0">
            <a:spAutoFit/>
          </a:bodyPr>
          <a:lstStyle/>
          <a:p>
            <a:r>
              <a:rPr lang="en-GB" dirty="0" smtClean="0"/>
              <a:t>Use the squares to draw the 3</a:t>
            </a:r>
          </a:p>
          <a:p>
            <a:r>
              <a:rPr lang="en-GB" dirty="0"/>
              <a:t>t</a:t>
            </a:r>
            <a:r>
              <a:rPr lang="en-GB" dirty="0" smtClean="0"/>
              <a:t>ypes of triangles </a:t>
            </a:r>
          </a:p>
          <a:p>
            <a:endParaRPr lang="en-GB" dirty="0"/>
          </a:p>
          <a:p>
            <a:r>
              <a:rPr lang="en-GB" dirty="0" smtClean="0"/>
              <a:t>If you don’t have a ruler, you could always use a book  </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7207" y="5676925"/>
            <a:ext cx="1254732" cy="931732"/>
          </a:xfrm>
          <a:prstGeom prst="rect">
            <a:avLst/>
          </a:prstGeom>
        </p:spPr>
      </p:pic>
    </p:spTree>
    <p:extLst>
      <p:ext uri="{BB962C8B-B14F-4D97-AF65-F5344CB8AC3E}">
        <p14:creationId xmlns:p14="http://schemas.microsoft.com/office/powerpoint/2010/main" val="2948262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099" r="8066"/>
          <a:stretch/>
        </p:blipFill>
        <p:spPr>
          <a:xfrm>
            <a:off x="91458" y="314870"/>
            <a:ext cx="5617028" cy="42584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58" y="5798845"/>
            <a:ext cx="1254732" cy="931732"/>
          </a:xfrm>
          <a:prstGeom prst="rect">
            <a:avLst/>
          </a:prstGeom>
        </p:spPr>
      </p:pic>
      <p:pic>
        <p:nvPicPr>
          <p:cNvPr id="7" name="Picture 6"/>
          <p:cNvPicPr>
            <a:picLocks noChangeAspect="1"/>
          </p:cNvPicPr>
          <p:nvPr/>
        </p:nvPicPr>
        <p:blipFill>
          <a:blip r:embed="rId4"/>
          <a:stretch>
            <a:fillRect/>
          </a:stretch>
        </p:blipFill>
        <p:spPr>
          <a:xfrm>
            <a:off x="5891925" y="433116"/>
            <a:ext cx="6099366" cy="4021998"/>
          </a:xfrm>
          <a:prstGeom prst="rect">
            <a:avLst/>
          </a:prstGeom>
        </p:spPr>
      </p:pic>
      <p:sp>
        <p:nvSpPr>
          <p:cNvPr id="8" name="Cloud Callout 7"/>
          <p:cNvSpPr/>
          <p:nvPr/>
        </p:nvSpPr>
        <p:spPr>
          <a:xfrm>
            <a:off x="3204754" y="4573360"/>
            <a:ext cx="3553098" cy="1943372"/>
          </a:xfrm>
          <a:prstGeom prst="cloudCallout">
            <a:avLst>
              <a:gd name="adj1" fmla="val -35284"/>
              <a:gd name="adj2" fmla="val -575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866606" y="4875515"/>
            <a:ext cx="2229394" cy="923330"/>
          </a:xfrm>
          <a:prstGeom prst="rect">
            <a:avLst/>
          </a:prstGeom>
          <a:noFill/>
        </p:spPr>
        <p:txBody>
          <a:bodyPr wrap="square" rtlCol="0">
            <a:spAutoFit/>
          </a:bodyPr>
          <a:lstStyle/>
          <a:p>
            <a:r>
              <a:rPr lang="en-GB" dirty="0" smtClean="0"/>
              <a:t>Remember an isosceles triangle has 2 equal sides </a:t>
            </a:r>
            <a:endParaRPr lang="en-GB" dirty="0"/>
          </a:p>
        </p:txBody>
      </p:sp>
    </p:spTree>
    <p:extLst>
      <p:ext uri="{BB962C8B-B14F-4D97-AF65-F5344CB8AC3E}">
        <p14:creationId xmlns:p14="http://schemas.microsoft.com/office/powerpoint/2010/main" val="2123185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14268" y="160282"/>
            <a:ext cx="6234473" cy="64510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0261" y="5751111"/>
            <a:ext cx="1299108" cy="964684"/>
          </a:xfrm>
          <a:prstGeom prst="rect">
            <a:avLst/>
          </a:prstGeom>
        </p:spPr>
      </p:pic>
      <p:pic>
        <p:nvPicPr>
          <p:cNvPr id="6" name="Picture 5"/>
          <p:cNvPicPr>
            <a:picLocks noChangeAspect="1"/>
          </p:cNvPicPr>
          <p:nvPr/>
        </p:nvPicPr>
        <p:blipFill>
          <a:blip r:embed="rId4"/>
          <a:stretch>
            <a:fillRect/>
          </a:stretch>
        </p:blipFill>
        <p:spPr>
          <a:xfrm>
            <a:off x="140906" y="975361"/>
            <a:ext cx="5351947" cy="3953691"/>
          </a:xfrm>
          <a:prstGeom prst="rect">
            <a:avLst/>
          </a:prstGeom>
        </p:spPr>
      </p:pic>
    </p:spTree>
    <p:extLst>
      <p:ext uri="{BB962C8B-B14F-4D97-AF65-F5344CB8AC3E}">
        <p14:creationId xmlns:p14="http://schemas.microsoft.com/office/powerpoint/2010/main" val="676534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23976" y="566078"/>
            <a:ext cx="7448550" cy="5667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0261" y="5751111"/>
            <a:ext cx="1299108" cy="964684"/>
          </a:xfrm>
          <a:prstGeom prst="rect">
            <a:avLst/>
          </a:prstGeom>
        </p:spPr>
      </p:pic>
      <p:sp>
        <p:nvSpPr>
          <p:cNvPr id="6" name="TextBox 5"/>
          <p:cNvSpPr txBox="1"/>
          <p:nvPr/>
        </p:nvSpPr>
        <p:spPr>
          <a:xfrm>
            <a:off x="191589" y="130629"/>
            <a:ext cx="3213462" cy="523220"/>
          </a:xfrm>
          <a:prstGeom prst="rect">
            <a:avLst/>
          </a:prstGeom>
          <a:noFill/>
        </p:spPr>
        <p:txBody>
          <a:bodyPr wrap="square" rtlCol="0">
            <a:spAutoFit/>
          </a:bodyPr>
          <a:lstStyle/>
          <a:p>
            <a:r>
              <a:rPr lang="en-GB" sz="2800" dirty="0" smtClean="0">
                <a:solidFill>
                  <a:srgbClr val="FF0000"/>
                </a:solidFill>
              </a:rPr>
              <a:t>CHALLENGE! </a:t>
            </a:r>
            <a:endParaRPr lang="en-GB" sz="2800" dirty="0">
              <a:solidFill>
                <a:srgbClr val="FF0000"/>
              </a:solidFill>
            </a:endParaRPr>
          </a:p>
        </p:txBody>
      </p:sp>
    </p:spTree>
    <p:extLst>
      <p:ext uri="{BB962C8B-B14F-4D97-AF65-F5344CB8AC3E}">
        <p14:creationId xmlns:p14="http://schemas.microsoft.com/office/powerpoint/2010/main" val="1837712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smtClean="0"/>
              <a:t>Subject</a:t>
            </a:r>
            <a:r>
              <a:rPr lang="en-GB" dirty="0" smtClean="0"/>
              <a:t>: </a:t>
            </a:r>
            <a:r>
              <a:rPr lang="en-GB" sz="2400" dirty="0" smtClean="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5</a:t>
            </a:r>
            <a:r>
              <a:rPr lang="en-GB" sz="3200" dirty="0" smtClean="0"/>
              <a:t>.2.2021</a:t>
            </a:r>
            <a:r>
              <a:rPr lang="en-GB" dirty="0" smtClean="0"/>
              <a:t> </a:t>
            </a:r>
            <a:endParaRPr lang="en-GB" dirty="0"/>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429593" cy="707886"/>
          </a:xfrm>
          <a:prstGeom prst="rect">
            <a:avLst/>
          </a:prstGeom>
          <a:noFill/>
        </p:spPr>
        <p:txBody>
          <a:bodyPr wrap="square" rtlCol="0">
            <a:spAutoFit/>
          </a:bodyPr>
          <a:lstStyle/>
          <a:p>
            <a:r>
              <a:rPr lang="en-GB" sz="4000" dirty="0" smtClean="0"/>
              <a:t>L.O To be able to identify angles </a:t>
            </a:r>
            <a:endParaRPr lang="en-GB" sz="4000" dirty="0"/>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
        <p:nvSpPr>
          <p:cNvPr id="14" name="Rectangle 13"/>
          <p:cNvSpPr/>
          <p:nvPr/>
        </p:nvSpPr>
        <p:spPr>
          <a:xfrm>
            <a:off x="5860994" y="4759494"/>
            <a:ext cx="6096000" cy="646331"/>
          </a:xfrm>
          <a:prstGeom prst="rect">
            <a:avLst/>
          </a:prstGeom>
        </p:spPr>
        <p:txBody>
          <a:bodyPr>
            <a:spAutoFit/>
          </a:bodyPr>
          <a:lstStyle/>
          <a:p>
            <a:r>
              <a:rPr lang="en-GB" dirty="0">
                <a:solidFill>
                  <a:srgbClr val="FF0000"/>
                </a:solidFill>
              </a:rPr>
              <a:t>Go to Times Tables Rock Stars to warm up your number brain before you start your maths activity.  </a:t>
            </a:r>
          </a:p>
        </p:txBody>
      </p:sp>
      <p:pic>
        <p:nvPicPr>
          <p:cNvPr id="15" name="Picture 14"/>
          <p:cNvPicPr>
            <a:picLocks noChangeAspect="1"/>
          </p:cNvPicPr>
          <p:nvPr/>
        </p:nvPicPr>
        <p:blipFill>
          <a:blip r:embed="rId5"/>
          <a:stretch>
            <a:fillRect/>
          </a:stretch>
        </p:blipFill>
        <p:spPr>
          <a:xfrm>
            <a:off x="5921431" y="5578369"/>
            <a:ext cx="6035563" cy="987638"/>
          </a:xfrm>
          <a:prstGeom prst="rect">
            <a:avLst/>
          </a:prstGeom>
        </p:spPr>
      </p:pic>
    </p:spTree>
    <p:extLst>
      <p:ext uri="{BB962C8B-B14F-4D97-AF65-F5344CB8AC3E}">
        <p14:creationId xmlns:p14="http://schemas.microsoft.com/office/powerpoint/2010/main" val="3636527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62433" y="451095"/>
            <a:ext cx="8524737" cy="58180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0" y="5786823"/>
            <a:ext cx="1299108" cy="964684"/>
          </a:xfrm>
          <a:prstGeom prst="rect">
            <a:avLst/>
          </a:prstGeom>
        </p:spPr>
      </p:pic>
      <p:sp>
        <p:nvSpPr>
          <p:cNvPr id="6" name="Cloud Callout 5"/>
          <p:cNvSpPr/>
          <p:nvPr/>
        </p:nvSpPr>
        <p:spPr>
          <a:xfrm>
            <a:off x="531224" y="4176074"/>
            <a:ext cx="1731209" cy="1068773"/>
          </a:xfrm>
          <a:prstGeom prst="cloudCallout">
            <a:avLst>
              <a:gd name="adj1" fmla="val -32281"/>
              <a:gd name="adj2" fmla="val 829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46922" y="4374009"/>
            <a:ext cx="1223530" cy="646331"/>
          </a:xfrm>
          <a:prstGeom prst="rect">
            <a:avLst/>
          </a:prstGeom>
          <a:noFill/>
        </p:spPr>
        <p:txBody>
          <a:bodyPr wrap="square" rtlCol="0">
            <a:spAutoFit/>
          </a:bodyPr>
          <a:lstStyle/>
          <a:p>
            <a:r>
              <a:rPr lang="en-GB" dirty="0" smtClean="0"/>
              <a:t>Thinking time </a:t>
            </a:r>
            <a:endParaRPr lang="en-GB" dirty="0"/>
          </a:p>
        </p:txBody>
      </p:sp>
    </p:spTree>
    <p:extLst>
      <p:ext uri="{BB962C8B-B14F-4D97-AF65-F5344CB8AC3E}">
        <p14:creationId xmlns:p14="http://schemas.microsoft.com/office/powerpoint/2010/main" val="2025847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Pre-recorded Teaching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8" name="TextBox 7"/>
          <p:cNvSpPr txBox="1"/>
          <p:nvPr/>
        </p:nvSpPr>
        <p:spPr>
          <a:xfrm>
            <a:off x="1123950" y="1201783"/>
            <a:ext cx="9953353" cy="1938992"/>
          </a:xfrm>
          <a:prstGeom prst="rect">
            <a:avLst/>
          </a:prstGeom>
          <a:noFill/>
        </p:spPr>
        <p:txBody>
          <a:bodyPr wrap="square" rtlCol="0">
            <a:spAutoFit/>
          </a:bodyPr>
          <a:lstStyle/>
          <a:p>
            <a:r>
              <a:rPr lang="en-US" sz="2400" dirty="0">
                <a:solidFill>
                  <a:sysClr val="windowText" lastClr="000000"/>
                </a:solidFill>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a:solidFill>
                <a:sysClr val="windowText" lastClr="000000"/>
              </a:solidFill>
            </a:endParaRPr>
          </a:p>
        </p:txBody>
      </p:sp>
      <p:sp>
        <p:nvSpPr>
          <p:cNvPr id="9" name="Rectangle 8">
            <a:hlinkClick r:id="rId3"/>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Play Video</a:t>
            </a:r>
            <a:endParaRPr lang="en-GB" dirty="0"/>
          </a:p>
        </p:txBody>
      </p:sp>
      <p:sp>
        <p:nvSpPr>
          <p:cNvPr id="10" name="TextBox 9"/>
          <p:cNvSpPr txBox="1"/>
          <p:nvPr/>
        </p:nvSpPr>
        <p:spPr>
          <a:xfrm>
            <a:off x="613532" y="5998466"/>
            <a:ext cx="11208775" cy="615553"/>
          </a:xfrm>
          <a:prstGeom prst="rect">
            <a:avLst/>
          </a:prstGeom>
          <a:solidFill>
            <a:schemeClr val="bg1"/>
          </a:solidFill>
        </p:spPr>
        <p:txBody>
          <a:bodyPr wrap="square" rtlCol="0">
            <a:spAutoFit/>
          </a:bodyPr>
          <a:lstStyle/>
          <a:p>
            <a:r>
              <a:rPr lang="en-GB" dirty="0" smtClean="0"/>
              <a:t>You can also copy and paste this link if you would prefer:</a:t>
            </a:r>
            <a:endParaRPr lang="en-GB" dirty="0" smtClean="0">
              <a:hlinkClick r:id="rId4"/>
            </a:endParaRPr>
          </a:p>
          <a:p>
            <a:r>
              <a:rPr lang="en-GB" sz="1600" dirty="0"/>
              <a:t>https://teachers.thenational.academy/lessons/shape-and-symmetry-to-identify-acute-and-obtuse-angles-crtk0r </a:t>
            </a:r>
          </a:p>
        </p:txBody>
      </p:sp>
    </p:spTree>
    <p:extLst>
      <p:ext uri="{BB962C8B-B14F-4D97-AF65-F5344CB8AC3E}">
        <p14:creationId xmlns:p14="http://schemas.microsoft.com/office/powerpoint/2010/main" val="319851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1048" y="1741239"/>
            <a:ext cx="6603644" cy="29721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6" y="5686103"/>
            <a:ext cx="1442518" cy="1071177"/>
          </a:xfrm>
          <a:prstGeom prst="rect">
            <a:avLst/>
          </a:prstGeom>
        </p:spPr>
      </p:pic>
      <p:pic>
        <p:nvPicPr>
          <p:cNvPr id="6" name="Picture 5"/>
          <p:cNvPicPr>
            <a:picLocks noChangeAspect="1"/>
          </p:cNvPicPr>
          <p:nvPr/>
        </p:nvPicPr>
        <p:blipFill>
          <a:blip r:embed="rId4"/>
          <a:stretch>
            <a:fillRect/>
          </a:stretch>
        </p:blipFill>
        <p:spPr>
          <a:xfrm>
            <a:off x="3601038" y="3211409"/>
            <a:ext cx="7003912" cy="3437431"/>
          </a:xfrm>
          <a:prstGeom prst="rect">
            <a:avLst/>
          </a:prstGeom>
        </p:spPr>
      </p:pic>
      <p:sp>
        <p:nvSpPr>
          <p:cNvPr id="7" name="TextBox 6"/>
          <p:cNvSpPr txBox="1"/>
          <p:nvPr/>
        </p:nvSpPr>
        <p:spPr>
          <a:xfrm>
            <a:off x="4326800" y="2153159"/>
            <a:ext cx="5552388" cy="646331"/>
          </a:xfrm>
          <a:prstGeom prst="rect">
            <a:avLst/>
          </a:prstGeom>
          <a:noFill/>
        </p:spPr>
        <p:txBody>
          <a:bodyPr wrap="square" rtlCol="0">
            <a:spAutoFit/>
          </a:bodyPr>
          <a:lstStyle/>
          <a:p>
            <a:r>
              <a:rPr lang="en-GB" dirty="0" smtClean="0"/>
              <a:t>All of the shapes below show a right angle. The angle is shown by a square drawn in the corner.</a:t>
            </a:r>
            <a:endParaRPr lang="en-GB" dirty="0"/>
          </a:p>
        </p:txBody>
      </p:sp>
      <p:sp>
        <p:nvSpPr>
          <p:cNvPr id="8" name="TextBox 7"/>
          <p:cNvSpPr txBox="1"/>
          <p:nvPr/>
        </p:nvSpPr>
        <p:spPr>
          <a:xfrm>
            <a:off x="151049" y="113121"/>
            <a:ext cx="11123410" cy="954107"/>
          </a:xfrm>
          <a:prstGeom prst="rect">
            <a:avLst/>
          </a:prstGeom>
          <a:noFill/>
        </p:spPr>
        <p:txBody>
          <a:bodyPr wrap="square" rtlCol="0">
            <a:spAutoFit/>
          </a:bodyPr>
          <a:lstStyle/>
          <a:p>
            <a:r>
              <a:rPr lang="en-GB" sz="2800" dirty="0" smtClean="0"/>
              <a:t>An angle is where 2 lines meet at a shared point.</a:t>
            </a:r>
          </a:p>
          <a:p>
            <a:r>
              <a:rPr lang="en-GB" sz="2800" dirty="0" smtClean="0"/>
              <a:t>There are different types of angles.  </a:t>
            </a:r>
            <a:endParaRPr lang="en-GB" sz="2800" dirty="0"/>
          </a:p>
        </p:txBody>
      </p:sp>
      <p:sp>
        <p:nvSpPr>
          <p:cNvPr id="9" name="Rectangle 8"/>
          <p:cNvSpPr/>
          <p:nvPr/>
        </p:nvSpPr>
        <p:spPr>
          <a:xfrm>
            <a:off x="4389241" y="1186526"/>
            <a:ext cx="6885218" cy="1107996"/>
          </a:xfrm>
          <a:prstGeom prst="rect">
            <a:avLst/>
          </a:prstGeom>
          <a:noFill/>
        </p:spPr>
        <p:txBody>
          <a:bodyPr wrap="none" lIns="91440" tIns="45720" rIns="91440" bIns="45720">
            <a:spAutoFit/>
          </a:bodyPr>
          <a:lstStyle/>
          <a:p>
            <a:pPr algn="ctr"/>
            <a:r>
              <a:rPr lang="en-US" sz="6600" b="0" cap="none" spc="0" dirty="0" smtClean="0">
                <a:ln w="0"/>
                <a:solidFill>
                  <a:schemeClr val="accent1">
                    <a:lumMod val="50000"/>
                  </a:schemeClr>
                </a:solidFill>
                <a:effectLst>
                  <a:outerShdw blurRad="38100" dist="25400" dir="5400000" algn="ctr" rotWithShape="0">
                    <a:srgbClr val="6E747A">
                      <a:alpha val="43000"/>
                    </a:srgbClr>
                  </a:outerShdw>
                </a:effectLst>
              </a:rPr>
              <a:t>RIGHT ANGLE - 90</a:t>
            </a:r>
            <a:r>
              <a:rPr lang="en-GB" sz="6600" dirty="0" smtClean="0">
                <a:solidFill>
                  <a:schemeClr val="accent1">
                    <a:lumMod val="50000"/>
                  </a:schemeClr>
                </a:solidFill>
              </a:rPr>
              <a:t>⁰</a:t>
            </a:r>
            <a:endParaRPr lang="en-US" sz="6600" b="0" cap="none" spc="0" dirty="0">
              <a:ln w="0"/>
              <a:solidFill>
                <a:schemeClr val="accent1">
                  <a:lumMod val="50000"/>
                </a:schemeClr>
              </a:solidFill>
              <a:effectLst>
                <a:outerShdw blurRad="38100" dist="25400" dir="5400000" algn="ctr" rotWithShape="0">
                  <a:srgbClr val="6E747A">
                    <a:alpha val="43000"/>
                  </a:srgbClr>
                </a:outerShdw>
              </a:effectLst>
            </a:endParaRPr>
          </a:p>
        </p:txBody>
      </p:sp>
      <p:sp>
        <p:nvSpPr>
          <p:cNvPr id="10" name="Cloud Callout 9"/>
          <p:cNvSpPr/>
          <p:nvPr/>
        </p:nvSpPr>
        <p:spPr>
          <a:xfrm>
            <a:off x="7634946" y="113121"/>
            <a:ext cx="3854048" cy="1184737"/>
          </a:xfrm>
          <a:prstGeom prst="cloudCallout">
            <a:avLst>
              <a:gd name="adj1" fmla="val -34723"/>
              <a:gd name="adj2" fmla="val 401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8374013" y="263196"/>
            <a:ext cx="2375914" cy="923330"/>
          </a:xfrm>
          <a:prstGeom prst="rect">
            <a:avLst/>
          </a:prstGeom>
          <a:noFill/>
        </p:spPr>
        <p:txBody>
          <a:bodyPr wrap="square" rtlCol="0">
            <a:spAutoFit/>
          </a:bodyPr>
          <a:lstStyle/>
          <a:p>
            <a:r>
              <a:rPr lang="en-GB" dirty="0" smtClean="0"/>
              <a:t>Remember we looked at right angle triangles yesterday </a:t>
            </a:r>
            <a:endParaRPr lang="en-GB" dirty="0"/>
          </a:p>
        </p:txBody>
      </p:sp>
    </p:spTree>
    <p:extLst>
      <p:ext uri="{BB962C8B-B14F-4D97-AF65-F5344CB8AC3E}">
        <p14:creationId xmlns:p14="http://schemas.microsoft.com/office/powerpoint/2010/main" val="4020653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16" y="5686103"/>
            <a:ext cx="1442518" cy="1071177"/>
          </a:xfrm>
          <a:prstGeom prst="rect">
            <a:avLst/>
          </a:prstGeom>
        </p:spPr>
      </p:pic>
      <p:sp>
        <p:nvSpPr>
          <p:cNvPr id="8" name="TextBox 7"/>
          <p:cNvSpPr txBox="1"/>
          <p:nvPr/>
        </p:nvSpPr>
        <p:spPr>
          <a:xfrm>
            <a:off x="151049" y="64483"/>
            <a:ext cx="11123410" cy="954107"/>
          </a:xfrm>
          <a:prstGeom prst="rect">
            <a:avLst/>
          </a:prstGeom>
          <a:noFill/>
        </p:spPr>
        <p:txBody>
          <a:bodyPr wrap="square" rtlCol="0">
            <a:spAutoFit/>
          </a:bodyPr>
          <a:lstStyle/>
          <a:p>
            <a:r>
              <a:rPr lang="en-GB" sz="2800" dirty="0" smtClean="0"/>
              <a:t>An angle is where 2 lines meet at a shared point.</a:t>
            </a:r>
          </a:p>
          <a:p>
            <a:r>
              <a:rPr lang="en-GB" sz="2800" dirty="0" smtClean="0"/>
              <a:t>There are different types of angles.  </a:t>
            </a:r>
            <a:endParaRPr lang="en-GB" sz="2800" dirty="0"/>
          </a:p>
        </p:txBody>
      </p:sp>
      <p:sp>
        <p:nvSpPr>
          <p:cNvPr id="9" name="Rectangle 8"/>
          <p:cNvSpPr/>
          <p:nvPr/>
        </p:nvSpPr>
        <p:spPr>
          <a:xfrm>
            <a:off x="796675" y="1067228"/>
            <a:ext cx="11104258" cy="1107996"/>
          </a:xfrm>
          <a:prstGeom prst="rect">
            <a:avLst/>
          </a:prstGeom>
          <a:noFill/>
        </p:spPr>
        <p:txBody>
          <a:bodyPr wrap="none" lIns="91440" tIns="45720" rIns="91440" bIns="45720">
            <a:spAutoFit/>
          </a:bodyPr>
          <a:lstStyle/>
          <a:p>
            <a:pPr algn="ctr"/>
            <a:r>
              <a:rPr lang="en-US" sz="6600" b="0" cap="none" spc="0" dirty="0" smtClean="0">
                <a:ln w="0"/>
                <a:solidFill>
                  <a:schemeClr val="accent1">
                    <a:lumMod val="50000"/>
                  </a:schemeClr>
                </a:solidFill>
                <a:effectLst>
                  <a:outerShdw blurRad="38100" dist="25400" dir="5400000" algn="ctr" rotWithShape="0">
                    <a:srgbClr val="6E747A">
                      <a:alpha val="43000"/>
                    </a:srgbClr>
                  </a:outerShdw>
                </a:effectLst>
              </a:rPr>
              <a:t>ACUTE ANGLE – LESS THAN 90</a:t>
            </a:r>
            <a:r>
              <a:rPr lang="en-GB" sz="6600" dirty="0" smtClean="0">
                <a:solidFill>
                  <a:schemeClr val="accent1">
                    <a:lumMod val="50000"/>
                  </a:schemeClr>
                </a:solidFill>
              </a:rPr>
              <a:t>⁰ </a:t>
            </a:r>
            <a:endParaRPr lang="en-US" sz="6600" b="0" cap="none" spc="0" dirty="0">
              <a:ln w="0"/>
              <a:solidFill>
                <a:schemeClr val="accent1">
                  <a:lumMod val="50000"/>
                </a:schemeClr>
              </a:solidFill>
              <a:effectLst>
                <a:outerShdw blurRad="38100" dist="25400" dir="5400000" algn="ctr" rotWithShape="0">
                  <a:srgbClr val="6E747A">
                    <a:alpha val="43000"/>
                  </a:srgbClr>
                </a:outerShdw>
              </a:effectLst>
            </a:endParaRPr>
          </a:p>
        </p:txBody>
      </p:sp>
      <p:pic>
        <p:nvPicPr>
          <p:cNvPr id="2" name="Picture 1"/>
          <p:cNvPicPr>
            <a:picLocks noChangeAspect="1"/>
          </p:cNvPicPr>
          <p:nvPr/>
        </p:nvPicPr>
        <p:blipFill>
          <a:blip r:embed="rId3"/>
          <a:stretch>
            <a:fillRect/>
          </a:stretch>
        </p:blipFill>
        <p:spPr>
          <a:xfrm>
            <a:off x="6134481" y="2021335"/>
            <a:ext cx="5135799" cy="3020339"/>
          </a:xfrm>
          <a:prstGeom prst="rect">
            <a:avLst/>
          </a:prstGeom>
        </p:spPr>
      </p:pic>
      <p:pic>
        <p:nvPicPr>
          <p:cNvPr id="10" name="Picture 9"/>
          <p:cNvPicPr>
            <a:picLocks noChangeAspect="1"/>
          </p:cNvPicPr>
          <p:nvPr/>
        </p:nvPicPr>
        <p:blipFill>
          <a:blip r:embed="rId4"/>
          <a:stretch>
            <a:fillRect/>
          </a:stretch>
        </p:blipFill>
        <p:spPr>
          <a:xfrm>
            <a:off x="1880809" y="2042709"/>
            <a:ext cx="3623020" cy="4714571"/>
          </a:xfrm>
          <a:prstGeom prst="rect">
            <a:avLst/>
          </a:prstGeom>
        </p:spPr>
      </p:pic>
      <p:sp>
        <p:nvSpPr>
          <p:cNvPr id="11" name="TextBox 10"/>
          <p:cNvSpPr txBox="1"/>
          <p:nvPr/>
        </p:nvSpPr>
        <p:spPr>
          <a:xfrm>
            <a:off x="5712754" y="5428034"/>
            <a:ext cx="6188179" cy="646331"/>
          </a:xfrm>
          <a:prstGeom prst="rect">
            <a:avLst/>
          </a:prstGeom>
          <a:noFill/>
        </p:spPr>
        <p:txBody>
          <a:bodyPr wrap="square" rtlCol="0">
            <a:spAutoFit/>
          </a:bodyPr>
          <a:lstStyle/>
          <a:p>
            <a:r>
              <a:rPr lang="en-GB" dirty="0" smtClean="0"/>
              <a:t>Can you spot all the acute angles in these pictures?</a:t>
            </a:r>
          </a:p>
          <a:p>
            <a:r>
              <a:rPr lang="en-GB" dirty="0" smtClean="0"/>
              <a:t> They are smaller than right angles. </a:t>
            </a:r>
            <a:endParaRPr lang="en-GB" dirty="0"/>
          </a:p>
        </p:txBody>
      </p:sp>
    </p:spTree>
    <p:extLst>
      <p:ext uri="{BB962C8B-B14F-4D97-AF65-F5344CB8AC3E}">
        <p14:creationId xmlns:p14="http://schemas.microsoft.com/office/powerpoint/2010/main" val="4071075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16" y="5686103"/>
            <a:ext cx="1442518" cy="1071177"/>
          </a:xfrm>
          <a:prstGeom prst="rect">
            <a:avLst/>
          </a:prstGeom>
        </p:spPr>
      </p:pic>
      <p:sp>
        <p:nvSpPr>
          <p:cNvPr id="8" name="TextBox 7"/>
          <p:cNvSpPr txBox="1"/>
          <p:nvPr/>
        </p:nvSpPr>
        <p:spPr>
          <a:xfrm>
            <a:off x="151049" y="15844"/>
            <a:ext cx="11123410" cy="954107"/>
          </a:xfrm>
          <a:prstGeom prst="rect">
            <a:avLst/>
          </a:prstGeom>
          <a:noFill/>
        </p:spPr>
        <p:txBody>
          <a:bodyPr wrap="square" rtlCol="0">
            <a:spAutoFit/>
          </a:bodyPr>
          <a:lstStyle/>
          <a:p>
            <a:r>
              <a:rPr lang="en-GB" sz="2800" dirty="0" smtClean="0"/>
              <a:t>An angle is where 2 lines meet at a shared point.</a:t>
            </a:r>
          </a:p>
          <a:p>
            <a:r>
              <a:rPr lang="en-GB" sz="2800" dirty="0" smtClean="0"/>
              <a:t>There are different types of angles.  </a:t>
            </a:r>
            <a:endParaRPr lang="en-GB" sz="2800" dirty="0"/>
          </a:p>
        </p:txBody>
      </p:sp>
      <p:sp>
        <p:nvSpPr>
          <p:cNvPr id="9" name="Rectangle 8"/>
          <p:cNvSpPr/>
          <p:nvPr/>
        </p:nvSpPr>
        <p:spPr>
          <a:xfrm>
            <a:off x="260728" y="1067228"/>
            <a:ext cx="12176155" cy="1107996"/>
          </a:xfrm>
          <a:prstGeom prst="rect">
            <a:avLst/>
          </a:prstGeom>
          <a:noFill/>
        </p:spPr>
        <p:txBody>
          <a:bodyPr wrap="none" lIns="91440" tIns="45720" rIns="91440" bIns="45720">
            <a:spAutoFit/>
          </a:bodyPr>
          <a:lstStyle/>
          <a:p>
            <a:pPr algn="ctr"/>
            <a:r>
              <a:rPr lang="en-US" sz="6600" b="0" cap="none" spc="0" dirty="0" smtClean="0">
                <a:ln w="0"/>
                <a:solidFill>
                  <a:schemeClr val="accent1">
                    <a:lumMod val="50000"/>
                  </a:schemeClr>
                </a:solidFill>
                <a:effectLst>
                  <a:outerShdw blurRad="38100" dist="25400" dir="5400000" algn="ctr" rotWithShape="0">
                    <a:srgbClr val="6E747A">
                      <a:alpha val="43000"/>
                    </a:srgbClr>
                  </a:outerShdw>
                </a:effectLst>
              </a:rPr>
              <a:t>OBTUSE ANGLE – MORE THAN 90</a:t>
            </a:r>
            <a:r>
              <a:rPr lang="en-GB" sz="6600" dirty="0" smtClean="0">
                <a:solidFill>
                  <a:schemeClr val="accent1">
                    <a:lumMod val="50000"/>
                  </a:schemeClr>
                </a:solidFill>
              </a:rPr>
              <a:t>⁰ </a:t>
            </a:r>
            <a:endParaRPr lang="en-US" sz="6600" b="0" cap="none" spc="0" dirty="0">
              <a:ln w="0"/>
              <a:solidFill>
                <a:schemeClr val="accent1">
                  <a:lumMod val="50000"/>
                </a:schemeClr>
              </a:solidFill>
              <a:effectLst>
                <a:outerShdw blurRad="38100" dist="25400" dir="5400000" algn="ctr" rotWithShape="0">
                  <a:srgbClr val="6E747A">
                    <a:alpha val="43000"/>
                  </a:srgbClr>
                </a:outerShdw>
              </a:effectLst>
            </a:endParaRPr>
          </a:p>
        </p:txBody>
      </p:sp>
      <p:sp>
        <p:nvSpPr>
          <p:cNvPr id="11" name="TextBox 10"/>
          <p:cNvSpPr txBox="1"/>
          <p:nvPr/>
        </p:nvSpPr>
        <p:spPr>
          <a:xfrm>
            <a:off x="2064881" y="5773530"/>
            <a:ext cx="6188179" cy="923330"/>
          </a:xfrm>
          <a:prstGeom prst="rect">
            <a:avLst/>
          </a:prstGeom>
          <a:noFill/>
        </p:spPr>
        <p:txBody>
          <a:bodyPr wrap="square" rtlCol="0">
            <a:spAutoFit/>
          </a:bodyPr>
          <a:lstStyle/>
          <a:p>
            <a:r>
              <a:rPr lang="en-GB" dirty="0" smtClean="0"/>
              <a:t>An obtuse angle is BIGGER than a right angle.</a:t>
            </a:r>
          </a:p>
          <a:p>
            <a:r>
              <a:rPr lang="en-GB" dirty="0" smtClean="0"/>
              <a:t> </a:t>
            </a:r>
          </a:p>
          <a:p>
            <a:r>
              <a:rPr lang="en-GB" dirty="0"/>
              <a:t>I</a:t>
            </a:r>
            <a:r>
              <a:rPr lang="en-GB" dirty="0" smtClean="0"/>
              <a:t>t is smaller than a straight line which is 180⁰</a:t>
            </a:r>
            <a:endParaRPr lang="en-GB" dirty="0"/>
          </a:p>
        </p:txBody>
      </p:sp>
      <p:pic>
        <p:nvPicPr>
          <p:cNvPr id="3" name="Picture 2"/>
          <p:cNvPicPr>
            <a:picLocks noChangeAspect="1"/>
          </p:cNvPicPr>
          <p:nvPr/>
        </p:nvPicPr>
        <p:blipFill>
          <a:blip r:embed="rId3"/>
          <a:stretch>
            <a:fillRect/>
          </a:stretch>
        </p:blipFill>
        <p:spPr>
          <a:xfrm>
            <a:off x="5340436" y="1946216"/>
            <a:ext cx="5825247" cy="3389691"/>
          </a:xfrm>
          <a:prstGeom prst="rect">
            <a:avLst/>
          </a:prstGeom>
        </p:spPr>
      </p:pic>
      <p:sp>
        <p:nvSpPr>
          <p:cNvPr id="4" name="AutoShape 2" descr="Obtuse Angle - MathWo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4"/>
          <a:stretch>
            <a:fillRect/>
          </a:stretch>
        </p:blipFill>
        <p:spPr>
          <a:xfrm>
            <a:off x="1138135" y="2598994"/>
            <a:ext cx="4331038" cy="2663339"/>
          </a:xfrm>
          <a:prstGeom prst="rect">
            <a:avLst/>
          </a:prstGeom>
        </p:spPr>
      </p:pic>
      <p:pic>
        <p:nvPicPr>
          <p:cNvPr id="7" name="Picture 6"/>
          <p:cNvPicPr>
            <a:picLocks noChangeAspect="1"/>
          </p:cNvPicPr>
          <p:nvPr/>
        </p:nvPicPr>
        <p:blipFill>
          <a:blip r:embed="rId5"/>
          <a:stretch>
            <a:fillRect/>
          </a:stretch>
        </p:blipFill>
        <p:spPr>
          <a:xfrm>
            <a:off x="7352439" y="5262333"/>
            <a:ext cx="3813244" cy="1447740"/>
          </a:xfrm>
          <a:prstGeom prst="rect">
            <a:avLst/>
          </a:prstGeom>
        </p:spPr>
      </p:pic>
    </p:spTree>
    <p:extLst>
      <p:ext uri="{BB962C8B-B14F-4D97-AF65-F5344CB8AC3E}">
        <p14:creationId xmlns:p14="http://schemas.microsoft.com/office/powerpoint/2010/main" val="3350723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58" y="5798845"/>
            <a:ext cx="1254732" cy="931732"/>
          </a:xfrm>
          <a:prstGeom prst="rect">
            <a:avLst/>
          </a:prstGeom>
        </p:spPr>
      </p:pic>
      <p:pic>
        <p:nvPicPr>
          <p:cNvPr id="5" name="Picture 4"/>
          <p:cNvPicPr>
            <a:picLocks noChangeAspect="1"/>
          </p:cNvPicPr>
          <p:nvPr/>
        </p:nvPicPr>
        <p:blipFill>
          <a:blip r:embed="rId3"/>
          <a:stretch>
            <a:fillRect/>
          </a:stretch>
        </p:blipFill>
        <p:spPr>
          <a:xfrm>
            <a:off x="3836709" y="151926"/>
            <a:ext cx="6304791" cy="1348276"/>
          </a:xfrm>
          <a:prstGeom prst="rect">
            <a:avLst/>
          </a:prstGeom>
        </p:spPr>
      </p:pic>
      <p:pic>
        <p:nvPicPr>
          <p:cNvPr id="6" name="Picture 5"/>
          <p:cNvPicPr>
            <a:picLocks noChangeAspect="1"/>
          </p:cNvPicPr>
          <p:nvPr/>
        </p:nvPicPr>
        <p:blipFill>
          <a:blip r:embed="rId4"/>
          <a:stretch>
            <a:fillRect/>
          </a:stretch>
        </p:blipFill>
        <p:spPr>
          <a:xfrm>
            <a:off x="2106470" y="1869706"/>
            <a:ext cx="9177414" cy="4395005"/>
          </a:xfrm>
          <a:prstGeom prst="rect">
            <a:avLst/>
          </a:prstGeom>
        </p:spPr>
      </p:pic>
      <p:sp>
        <p:nvSpPr>
          <p:cNvPr id="8" name="TextBox 7"/>
          <p:cNvSpPr txBox="1"/>
          <p:nvPr/>
        </p:nvSpPr>
        <p:spPr>
          <a:xfrm>
            <a:off x="3469065" y="3698277"/>
            <a:ext cx="1178350" cy="369332"/>
          </a:xfrm>
          <a:prstGeom prst="rect">
            <a:avLst/>
          </a:prstGeom>
          <a:noFill/>
          <a:ln>
            <a:solidFill>
              <a:schemeClr val="tx1"/>
            </a:solidFill>
          </a:ln>
        </p:spPr>
        <p:txBody>
          <a:bodyPr wrap="square" rtlCol="0">
            <a:spAutoFit/>
          </a:bodyPr>
          <a:lstStyle/>
          <a:p>
            <a:r>
              <a:rPr lang="en-GB" dirty="0" smtClean="0"/>
              <a:t>Obtuse </a:t>
            </a:r>
            <a:endParaRPr lang="en-GB" dirty="0"/>
          </a:p>
        </p:txBody>
      </p:sp>
      <p:sp>
        <p:nvSpPr>
          <p:cNvPr id="9" name="TextBox 8"/>
          <p:cNvSpPr txBox="1"/>
          <p:nvPr/>
        </p:nvSpPr>
        <p:spPr>
          <a:xfrm>
            <a:off x="188536" y="2846895"/>
            <a:ext cx="1917934" cy="1754326"/>
          </a:xfrm>
          <a:prstGeom prst="rect">
            <a:avLst/>
          </a:prstGeom>
          <a:noFill/>
        </p:spPr>
        <p:txBody>
          <a:bodyPr wrap="square" rtlCol="0">
            <a:spAutoFit/>
          </a:bodyPr>
          <a:lstStyle/>
          <a:p>
            <a:r>
              <a:rPr lang="en-GB" dirty="0" smtClean="0">
                <a:solidFill>
                  <a:srgbClr val="C00000"/>
                </a:solidFill>
              </a:rPr>
              <a:t>Write in the boxes provided which angle is which.</a:t>
            </a:r>
          </a:p>
          <a:p>
            <a:endParaRPr lang="en-GB" dirty="0">
              <a:solidFill>
                <a:srgbClr val="C00000"/>
              </a:solidFill>
            </a:endParaRPr>
          </a:p>
          <a:p>
            <a:r>
              <a:rPr lang="en-GB" dirty="0" smtClean="0">
                <a:solidFill>
                  <a:srgbClr val="C00000"/>
                </a:solidFill>
              </a:rPr>
              <a:t>I have started it off for you. </a:t>
            </a:r>
            <a:endParaRPr lang="en-GB" dirty="0">
              <a:solidFill>
                <a:srgbClr val="C00000"/>
              </a:solidFill>
            </a:endParaRPr>
          </a:p>
        </p:txBody>
      </p:sp>
      <p:sp>
        <p:nvSpPr>
          <p:cNvPr id="10" name="TextBox 9"/>
          <p:cNvSpPr txBox="1"/>
          <p:nvPr/>
        </p:nvSpPr>
        <p:spPr>
          <a:xfrm>
            <a:off x="4835529" y="3812970"/>
            <a:ext cx="1178350" cy="369332"/>
          </a:xfrm>
          <a:prstGeom prst="rect">
            <a:avLst/>
          </a:prstGeom>
          <a:noFill/>
          <a:ln>
            <a:solidFill>
              <a:schemeClr val="tx1"/>
            </a:solidFill>
          </a:ln>
        </p:spPr>
        <p:txBody>
          <a:bodyPr wrap="square" rtlCol="0">
            <a:spAutoFit/>
          </a:bodyPr>
          <a:lstStyle/>
          <a:p>
            <a:r>
              <a:rPr lang="en-GB" dirty="0" smtClean="0"/>
              <a:t>Acute </a:t>
            </a:r>
            <a:endParaRPr lang="en-GB" dirty="0"/>
          </a:p>
        </p:txBody>
      </p:sp>
      <p:sp>
        <p:nvSpPr>
          <p:cNvPr id="11" name="TextBox 10"/>
          <p:cNvSpPr txBox="1"/>
          <p:nvPr/>
        </p:nvSpPr>
        <p:spPr>
          <a:xfrm>
            <a:off x="7702848" y="3997636"/>
            <a:ext cx="1178350" cy="369332"/>
          </a:xfrm>
          <a:prstGeom prst="rect">
            <a:avLst/>
          </a:prstGeom>
          <a:noFill/>
          <a:ln>
            <a:solidFill>
              <a:schemeClr val="tx1"/>
            </a:solidFill>
          </a:ln>
        </p:spPr>
        <p:txBody>
          <a:bodyPr wrap="square" rtlCol="0">
            <a:spAutoFit/>
          </a:bodyPr>
          <a:lstStyle/>
          <a:p>
            <a:r>
              <a:rPr lang="en-GB" dirty="0" smtClean="0"/>
              <a:t> </a:t>
            </a:r>
            <a:endParaRPr lang="en-GB" dirty="0"/>
          </a:p>
        </p:txBody>
      </p:sp>
      <p:sp>
        <p:nvSpPr>
          <p:cNvPr id="12" name="TextBox 11"/>
          <p:cNvSpPr txBox="1"/>
          <p:nvPr/>
        </p:nvSpPr>
        <p:spPr>
          <a:xfrm>
            <a:off x="10219806" y="2662229"/>
            <a:ext cx="1178350" cy="369332"/>
          </a:xfrm>
          <a:prstGeom prst="rect">
            <a:avLst/>
          </a:prstGeom>
          <a:noFill/>
          <a:ln>
            <a:solidFill>
              <a:schemeClr val="tx1"/>
            </a:solidFill>
          </a:ln>
        </p:spPr>
        <p:txBody>
          <a:bodyPr wrap="square" rtlCol="0">
            <a:spAutoFit/>
          </a:bodyPr>
          <a:lstStyle/>
          <a:p>
            <a:endParaRPr lang="en-GB" dirty="0"/>
          </a:p>
        </p:txBody>
      </p:sp>
      <p:sp>
        <p:nvSpPr>
          <p:cNvPr id="13" name="TextBox 12"/>
          <p:cNvSpPr txBox="1"/>
          <p:nvPr/>
        </p:nvSpPr>
        <p:spPr>
          <a:xfrm>
            <a:off x="2498103" y="4796828"/>
            <a:ext cx="1178350" cy="369332"/>
          </a:xfrm>
          <a:prstGeom prst="rect">
            <a:avLst/>
          </a:prstGeom>
          <a:noFill/>
          <a:ln>
            <a:solidFill>
              <a:schemeClr val="tx1"/>
            </a:solidFill>
          </a:ln>
        </p:spPr>
        <p:txBody>
          <a:bodyPr wrap="square" rtlCol="0">
            <a:spAutoFit/>
          </a:bodyPr>
          <a:lstStyle/>
          <a:p>
            <a:r>
              <a:rPr lang="en-GB" dirty="0" smtClean="0"/>
              <a:t> </a:t>
            </a:r>
            <a:endParaRPr lang="en-GB" dirty="0"/>
          </a:p>
        </p:txBody>
      </p:sp>
      <p:sp>
        <p:nvSpPr>
          <p:cNvPr id="14" name="TextBox 13"/>
          <p:cNvSpPr txBox="1"/>
          <p:nvPr/>
        </p:nvSpPr>
        <p:spPr>
          <a:xfrm>
            <a:off x="4535442" y="6124765"/>
            <a:ext cx="1178350" cy="369332"/>
          </a:xfrm>
          <a:prstGeom prst="rect">
            <a:avLst/>
          </a:prstGeom>
          <a:noFill/>
          <a:ln>
            <a:solidFill>
              <a:schemeClr val="tx1"/>
            </a:solidFill>
          </a:ln>
        </p:spPr>
        <p:txBody>
          <a:bodyPr wrap="square" rtlCol="0">
            <a:spAutoFit/>
          </a:bodyPr>
          <a:lstStyle/>
          <a:p>
            <a:endParaRPr lang="en-GB" dirty="0"/>
          </a:p>
        </p:txBody>
      </p:sp>
      <p:sp>
        <p:nvSpPr>
          <p:cNvPr id="15" name="TextBox 14"/>
          <p:cNvSpPr txBox="1"/>
          <p:nvPr/>
        </p:nvSpPr>
        <p:spPr>
          <a:xfrm>
            <a:off x="6618766" y="5798845"/>
            <a:ext cx="1178350" cy="369332"/>
          </a:xfrm>
          <a:prstGeom prst="rect">
            <a:avLst/>
          </a:prstGeom>
          <a:noFill/>
          <a:ln>
            <a:solidFill>
              <a:schemeClr val="tx1"/>
            </a:solidFill>
          </a:ln>
        </p:spPr>
        <p:txBody>
          <a:bodyPr wrap="square" rtlCol="0">
            <a:spAutoFit/>
          </a:bodyPr>
          <a:lstStyle/>
          <a:p>
            <a:r>
              <a:rPr lang="en-GB" dirty="0" smtClean="0"/>
              <a:t> </a:t>
            </a:r>
            <a:endParaRPr lang="en-GB" dirty="0"/>
          </a:p>
        </p:txBody>
      </p:sp>
      <p:sp>
        <p:nvSpPr>
          <p:cNvPr id="17" name="TextBox 16"/>
          <p:cNvSpPr txBox="1"/>
          <p:nvPr/>
        </p:nvSpPr>
        <p:spPr>
          <a:xfrm>
            <a:off x="10370634" y="5825406"/>
            <a:ext cx="1178350" cy="369332"/>
          </a:xfrm>
          <a:prstGeom prst="rect">
            <a:avLst/>
          </a:prstGeom>
          <a:noFill/>
          <a:ln>
            <a:solidFill>
              <a:schemeClr val="tx1"/>
            </a:solidFill>
          </a:ln>
        </p:spPr>
        <p:txBody>
          <a:bodyPr wrap="square" rtlCol="0">
            <a:spAutoFit/>
          </a:bodyPr>
          <a:lstStyle/>
          <a:p>
            <a:r>
              <a:rPr lang="en-GB" dirty="0" smtClean="0"/>
              <a:t>Acute </a:t>
            </a:r>
            <a:endParaRPr lang="en-GB" dirty="0"/>
          </a:p>
        </p:txBody>
      </p:sp>
    </p:spTree>
    <p:extLst>
      <p:ext uri="{BB962C8B-B14F-4D97-AF65-F5344CB8AC3E}">
        <p14:creationId xmlns:p14="http://schemas.microsoft.com/office/powerpoint/2010/main" val="2775028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2714" y="527459"/>
            <a:ext cx="8190783" cy="30170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58" y="5798845"/>
            <a:ext cx="1254732" cy="931732"/>
          </a:xfrm>
          <a:prstGeom prst="rect">
            <a:avLst/>
          </a:prstGeom>
        </p:spPr>
      </p:pic>
      <p:pic>
        <p:nvPicPr>
          <p:cNvPr id="6" name="Picture 5"/>
          <p:cNvPicPr>
            <a:picLocks noChangeAspect="1"/>
          </p:cNvPicPr>
          <p:nvPr/>
        </p:nvPicPr>
        <p:blipFill>
          <a:blip r:embed="rId4"/>
          <a:stretch>
            <a:fillRect/>
          </a:stretch>
        </p:blipFill>
        <p:spPr>
          <a:xfrm>
            <a:off x="5144531" y="4823612"/>
            <a:ext cx="6276975" cy="1743075"/>
          </a:xfrm>
          <a:prstGeom prst="rect">
            <a:avLst/>
          </a:prstGeom>
        </p:spPr>
      </p:pic>
      <p:sp>
        <p:nvSpPr>
          <p:cNvPr id="7" name="TextBox 6"/>
          <p:cNvSpPr txBox="1"/>
          <p:nvPr/>
        </p:nvSpPr>
        <p:spPr>
          <a:xfrm>
            <a:off x="4044099" y="3968685"/>
            <a:ext cx="6278252" cy="584775"/>
          </a:xfrm>
          <a:prstGeom prst="rect">
            <a:avLst/>
          </a:prstGeom>
          <a:noFill/>
        </p:spPr>
        <p:txBody>
          <a:bodyPr wrap="square" rtlCol="0">
            <a:spAutoFit/>
          </a:bodyPr>
          <a:lstStyle/>
          <a:p>
            <a:r>
              <a:rPr lang="en-GB" sz="3200" dirty="0" smtClean="0">
                <a:solidFill>
                  <a:srgbClr val="C00000"/>
                </a:solidFill>
              </a:rPr>
              <a:t>Use these to remind you  - </a:t>
            </a:r>
            <a:endParaRPr lang="en-GB" sz="3200" dirty="0">
              <a:solidFill>
                <a:srgbClr val="C00000"/>
              </a:solidFill>
            </a:endParaRPr>
          </a:p>
        </p:txBody>
      </p:sp>
    </p:spTree>
    <p:extLst>
      <p:ext uri="{BB962C8B-B14F-4D97-AF65-F5344CB8AC3E}">
        <p14:creationId xmlns:p14="http://schemas.microsoft.com/office/powerpoint/2010/main" val="25667530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0261" y="5751111"/>
            <a:ext cx="1299108" cy="964684"/>
          </a:xfrm>
          <a:prstGeom prst="rect">
            <a:avLst/>
          </a:prstGeom>
        </p:spPr>
      </p:pic>
      <p:pic>
        <p:nvPicPr>
          <p:cNvPr id="5" name="Picture 4"/>
          <p:cNvPicPr>
            <a:picLocks noChangeAspect="1"/>
          </p:cNvPicPr>
          <p:nvPr/>
        </p:nvPicPr>
        <p:blipFill>
          <a:blip r:embed="rId3"/>
          <a:stretch>
            <a:fillRect/>
          </a:stretch>
        </p:blipFill>
        <p:spPr>
          <a:xfrm>
            <a:off x="3798458" y="197962"/>
            <a:ext cx="5238840" cy="6438508"/>
          </a:xfrm>
          <a:prstGeom prst="rect">
            <a:avLst/>
          </a:prstGeom>
        </p:spPr>
      </p:pic>
    </p:spTree>
    <p:extLst>
      <p:ext uri="{BB962C8B-B14F-4D97-AF65-F5344CB8AC3E}">
        <p14:creationId xmlns:p14="http://schemas.microsoft.com/office/powerpoint/2010/main" val="9719065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0261" y="5751111"/>
            <a:ext cx="1299108" cy="964684"/>
          </a:xfrm>
          <a:prstGeom prst="rect">
            <a:avLst/>
          </a:prstGeom>
        </p:spPr>
      </p:pic>
      <p:grpSp>
        <p:nvGrpSpPr>
          <p:cNvPr id="6" name="Group 5"/>
          <p:cNvGrpSpPr/>
          <p:nvPr/>
        </p:nvGrpSpPr>
        <p:grpSpPr>
          <a:xfrm>
            <a:off x="933252" y="1140643"/>
            <a:ext cx="10275218" cy="4232636"/>
            <a:chOff x="1753386" y="3544477"/>
            <a:chExt cx="7858026" cy="2939936"/>
          </a:xfrm>
        </p:grpSpPr>
        <p:pic>
          <p:nvPicPr>
            <p:cNvPr id="7" name="Picture 6"/>
            <p:cNvPicPr>
              <a:picLocks noChangeAspect="1"/>
            </p:cNvPicPr>
            <p:nvPr/>
          </p:nvPicPr>
          <p:blipFill rotWithShape="1">
            <a:blip r:embed="rId3"/>
            <a:srcRect l="7895"/>
            <a:stretch/>
          </p:blipFill>
          <p:spPr>
            <a:xfrm>
              <a:off x="1753386" y="3544478"/>
              <a:ext cx="2670140" cy="2939935"/>
            </a:xfrm>
            <a:prstGeom prst="rect">
              <a:avLst/>
            </a:prstGeom>
          </p:spPr>
        </p:pic>
        <p:pic>
          <p:nvPicPr>
            <p:cNvPr id="8" name="Picture 7"/>
            <p:cNvPicPr>
              <a:picLocks noChangeAspect="1"/>
            </p:cNvPicPr>
            <p:nvPr/>
          </p:nvPicPr>
          <p:blipFill rotWithShape="1">
            <a:blip r:embed="rId3"/>
            <a:srcRect l="7895"/>
            <a:stretch/>
          </p:blipFill>
          <p:spPr>
            <a:xfrm>
              <a:off x="4347329" y="3544477"/>
              <a:ext cx="2670140" cy="2939935"/>
            </a:xfrm>
            <a:prstGeom prst="rect">
              <a:avLst/>
            </a:prstGeom>
          </p:spPr>
        </p:pic>
        <p:pic>
          <p:nvPicPr>
            <p:cNvPr id="9" name="Picture 8"/>
            <p:cNvPicPr>
              <a:picLocks noChangeAspect="1"/>
            </p:cNvPicPr>
            <p:nvPr/>
          </p:nvPicPr>
          <p:blipFill rotWithShape="1">
            <a:blip r:embed="rId3"/>
            <a:srcRect l="7895"/>
            <a:stretch/>
          </p:blipFill>
          <p:spPr>
            <a:xfrm>
              <a:off x="6941272" y="3544477"/>
              <a:ext cx="2670140" cy="2939935"/>
            </a:xfrm>
            <a:prstGeom prst="rect">
              <a:avLst/>
            </a:prstGeom>
          </p:spPr>
        </p:pic>
      </p:grpSp>
      <p:sp>
        <p:nvSpPr>
          <p:cNvPr id="10" name="TextBox 9"/>
          <p:cNvSpPr txBox="1"/>
          <p:nvPr/>
        </p:nvSpPr>
        <p:spPr>
          <a:xfrm>
            <a:off x="1269910" y="86200"/>
            <a:ext cx="11274458" cy="954107"/>
          </a:xfrm>
          <a:prstGeom prst="rect">
            <a:avLst/>
          </a:prstGeom>
          <a:noFill/>
        </p:spPr>
        <p:txBody>
          <a:bodyPr wrap="square" rtlCol="0">
            <a:spAutoFit/>
          </a:bodyPr>
          <a:lstStyle/>
          <a:p>
            <a:r>
              <a:rPr lang="en-GB" sz="2800" dirty="0" smtClean="0">
                <a:solidFill>
                  <a:srgbClr val="FF0000"/>
                </a:solidFill>
              </a:rPr>
              <a:t>Use the squares to draw your own right, acute and obtuse angle</a:t>
            </a:r>
          </a:p>
          <a:p>
            <a:r>
              <a:rPr lang="en-GB" sz="2800" dirty="0" smtClean="0">
                <a:solidFill>
                  <a:srgbClr val="FF0000"/>
                </a:solidFill>
              </a:rPr>
              <a:t>Label your angles.  </a:t>
            </a:r>
            <a:endParaRPr lang="en-GB" sz="2800" dirty="0">
              <a:solidFill>
                <a:srgbClr val="FF0000"/>
              </a:solidFill>
            </a:endParaRPr>
          </a:p>
        </p:txBody>
      </p:sp>
      <p:cxnSp>
        <p:nvCxnSpPr>
          <p:cNvPr id="12" name="Straight Connector 11"/>
          <p:cNvCxnSpPr/>
          <p:nvPr/>
        </p:nvCxnSpPr>
        <p:spPr>
          <a:xfrm>
            <a:off x="1478604" y="3754877"/>
            <a:ext cx="1926077" cy="972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70828" y="3764604"/>
            <a:ext cx="1926077" cy="972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221054" y="3774331"/>
            <a:ext cx="1926077" cy="972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6928" y="5573949"/>
            <a:ext cx="9445557" cy="646331"/>
          </a:xfrm>
          <a:prstGeom prst="rect">
            <a:avLst/>
          </a:prstGeom>
          <a:noFill/>
        </p:spPr>
        <p:txBody>
          <a:bodyPr wrap="square" rtlCol="0">
            <a:spAutoFit/>
          </a:bodyPr>
          <a:lstStyle/>
          <a:p>
            <a:r>
              <a:rPr lang="en-GB" dirty="0" smtClean="0"/>
              <a:t>Use a ruler or a straight line if working on paper</a:t>
            </a:r>
          </a:p>
          <a:p>
            <a:r>
              <a:rPr lang="en-GB" dirty="0" smtClean="0"/>
              <a:t>If working electronically, you can draw a line on PowerPoint </a:t>
            </a:r>
            <a:r>
              <a:rPr lang="en-GB" dirty="0" smtClean="0">
                <a:sym typeface="Wingdings" panose="05000000000000000000" pitchFamily="2" charset="2"/>
              </a:rPr>
              <a:t> </a:t>
            </a:r>
            <a:endParaRPr lang="en-GB" dirty="0"/>
          </a:p>
        </p:txBody>
      </p:sp>
      <p:pic>
        <p:nvPicPr>
          <p:cNvPr id="16" name="Picture 15"/>
          <p:cNvPicPr>
            <a:picLocks noChangeAspect="1"/>
          </p:cNvPicPr>
          <p:nvPr/>
        </p:nvPicPr>
        <p:blipFill>
          <a:blip r:embed="rId4"/>
          <a:stretch>
            <a:fillRect/>
          </a:stretch>
        </p:blipFill>
        <p:spPr>
          <a:xfrm>
            <a:off x="6596560" y="4828241"/>
            <a:ext cx="3573667" cy="1845740"/>
          </a:xfrm>
          <a:prstGeom prst="rect">
            <a:avLst/>
          </a:prstGeom>
        </p:spPr>
      </p:pic>
    </p:spTree>
    <p:extLst>
      <p:ext uri="{BB962C8B-B14F-4D97-AF65-F5344CB8AC3E}">
        <p14:creationId xmlns:p14="http://schemas.microsoft.com/office/powerpoint/2010/main" val="9706422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47439" y="77820"/>
            <a:ext cx="3531694" cy="5282119"/>
          </a:xfrm>
          <a:prstGeom prst="rect">
            <a:avLst/>
          </a:prstGeom>
        </p:spPr>
      </p:pic>
      <p:sp>
        <p:nvSpPr>
          <p:cNvPr id="5" name="TextBox 4"/>
          <p:cNvSpPr txBox="1"/>
          <p:nvPr/>
        </p:nvSpPr>
        <p:spPr>
          <a:xfrm>
            <a:off x="207390" y="273377"/>
            <a:ext cx="2432115" cy="523220"/>
          </a:xfrm>
          <a:prstGeom prst="rect">
            <a:avLst/>
          </a:prstGeom>
          <a:noFill/>
        </p:spPr>
        <p:txBody>
          <a:bodyPr wrap="square" rtlCol="0">
            <a:spAutoFit/>
          </a:bodyPr>
          <a:lstStyle/>
          <a:p>
            <a:r>
              <a:rPr lang="en-GB" sz="2800" dirty="0" smtClean="0"/>
              <a:t>Challenge - </a:t>
            </a:r>
            <a:endParaRPr lang="en-GB" sz="2800" dirty="0"/>
          </a:p>
        </p:txBody>
      </p:sp>
      <p:pic>
        <p:nvPicPr>
          <p:cNvPr id="6" name="Picture 5"/>
          <p:cNvPicPr>
            <a:picLocks noChangeAspect="1"/>
          </p:cNvPicPr>
          <p:nvPr/>
        </p:nvPicPr>
        <p:blipFill>
          <a:blip r:embed="rId3"/>
          <a:stretch>
            <a:fillRect/>
          </a:stretch>
        </p:blipFill>
        <p:spPr>
          <a:xfrm>
            <a:off x="482092" y="1544870"/>
            <a:ext cx="4314825" cy="3371850"/>
          </a:xfrm>
          <a:prstGeom prst="rect">
            <a:avLst/>
          </a:prstGeom>
        </p:spPr>
      </p:pic>
      <p:sp>
        <p:nvSpPr>
          <p:cNvPr id="7" name="TextBox 6"/>
          <p:cNvSpPr txBox="1"/>
          <p:nvPr/>
        </p:nvSpPr>
        <p:spPr>
          <a:xfrm>
            <a:off x="408562" y="5359939"/>
            <a:ext cx="4863829" cy="1200329"/>
          </a:xfrm>
          <a:prstGeom prst="rect">
            <a:avLst/>
          </a:prstGeom>
          <a:noFill/>
        </p:spPr>
        <p:txBody>
          <a:bodyPr wrap="square" rtlCol="0">
            <a:spAutoFit/>
          </a:bodyPr>
          <a:lstStyle/>
          <a:p>
            <a:r>
              <a:rPr lang="en-GB" dirty="0" smtClean="0"/>
              <a:t>________________________________________________________________________________________________________________________________________________________________</a:t>
            </a:r>
            <a:endParaRPr lang="en-GB" dirty="0"/>
          </a:p>
        </p:txBody>
      </p:sp>
      <p:sp>
        <p:nvSpPr>
          <p:cNvPr id="8" name="TextBox 7"/>
          <p:cNvSpPr txBox="1"/>
          <p:nvPr/>
        </p:nvSpPr>
        <p:spPr>
          <a:xfrm>
            <a:off x="6076545" y="5359938"/>
            <a:ext cx="4863829" cy="1200329"/>
          </a:xfrm>
          <a:prstGeom prst="rect">
            <a:avLst/>
          </a:prstGeom>
          <a:noFill/>
        </p:spPr>
        <p:txBody>
          <a:bodyPr wrap="square" rtlCol="0">
            <a:spAutoFit/>
          </a:bodyPr>
          <a:lstStyle/>
          <a:p>
            <a:r>
              <a:rPr lang="en-GB" dirty="0" smtClean="0"/>
              <a:t>________________________________________________________________________________________________________________________________________________________________</a:t>
            </a:r>
            <a:endParaRPr lang="en-GB" dirty="0"/>
          </a:p>
        </p:txBody>
      </p:sp>
    </p:spTree>
    <p:extLst>
      <p:ext uri="{BB962C8B-B14F-4D97-AF65-F5344CB8AC3E}">
        <p14:creationId xmlns:p14="http://schemas.microsoft.com/office/powerpoint/2010/main" val="920099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ell Done St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653" y="445533"/>
            <a:ext cx="6363438" cy="64124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31742" y="2300748"/>
            <a:ext cx="3790335" cy="2123658"/>
          </a:xfrm>
          <a:prstGeom prst="rect">
            <a:avLst/>
          </a:prstGeom>
          <a:noFill/>
        </p:spPr>
        <p:txBody>
          <a:bodyPr wrap="square" rtlCol="0">
            <a:spAutoFit/>
          </a:bodyPr>
          <a:lstStyle/>
          <a:p>
            <a:pPr algn="ctr"/>
            <a:r>
              <a:rPr lang="en-GB" sz="4400" dirty="0" smtClean="0"/>
              <a:t>Well done for all your hard work everyone!</a:t>
            </a:r>
            <a:endParaRPr lang="en-GB" sz="4400" dirty="0"/>
          </a:p>
        </p:txBody>
      </p:sp>
    </p:spTree>
    <p:extLst>
      <p:ext uri="{BB962C8B-B14F-4D97-AF65-F5344CB8AC3E}">
        <p14:creationId xmlns:p14="http://schemas.microsoft.com/office/powerpoint/2010/main" val="148311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28804" y="338834"/>
            <a:ext cx="9010370" cy="588930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41" y="5692554"/>
            <a:ext cx="1442518" cy="1071177"/>
          </a:xfrm>
          <a:prstGeom prst="rect">
            <a:avLst/>
          </a:prstGeom>
        </p:spPr>
      </p:pic>
    </p:spTree>
    <p:extLst>
      <p:ext uri="{BB962C8B-B14F-4D97-AF65-F5344CB8AC3E}">
        <p14:creationId xmlns:p14="http://schemas.microsoft.com/office/powerpoint/2010/main" val="2005254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7795"/>
          <a:stretch/>
        </p:blipFill>
        <p:spPr>
          <a:xfrm>
            <a:off x="3248172" y="301656"/>
            <a:ext cx="8410575" cy="576134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37" y="5789419"/>
            <a:ext cx="1254732" cy="931732"/>
          </a:xfrm>
          <a:prstGeom prst="rect">
            <a:avLst/>
          </a:prstGeom>
        </p:spPr>
      </p:pic>
      <p:sp>
        <p:nvSpPr>
          <p:cNvPr id="7" name="TextBox 6"/>
          <p:cNvSpPr txBox="1"/>
          <p:nvPr/>
        </p:nvSpPr>
        <p:spPr>
          <a:xfrm>
            <a:off x="5835192" y="1112363"/>
            <a:ext cx="386499" cy="377072"/>
          </a:xfrm>
          <a:prstGeom prst="rect">
            <a:avLst/>
          </a:prstGeom>
          <a:noFill/>
          <a:ln>
            <a:solidFill>
              <a:schemeClr val="tx1"/>
            </a:solidFill>
          </a:ln>
        </p:spPr>
        <p:txBody>
          <a:bodyPr wrap="square" rtlCol="0">
            <a:spAutoFit/>
          </a:bodyPr>
          <a:lstStyle/>
          <a:p>
            <a:r>
              <a:rPr lang="en-GB" dirty="0" smtClean="0"/>
              <a:t>A</a:t>
            </a:r>
            <a:endParaRPr lang="en-GB" dirty="0"/>
          </a:p>
        </p:txBody>
      </p:sp>
      <p:sp>
        <p:nvSpPr>
          <p:cNvPr id="8" name="TextBox 7"/>
          <p:cNvSpPr txBox="1"/>
          <p:nvPr/>
        </p:nvSpPr>
        <p:spPr>
          <a:xfrm>
            <a:off x="9532071" y="1010240"/>
            <a:ext cx="386499" cy="377072"/>
          </a:xfrm>
          <a:prstGeom prst="rect">
            <a:avLst/>
          </a:prstGeom>
          <a:noFill/>
          <a:ln>
            <a:solidFill>
              <a:schemeClr val="tx1"/>
            </a:solidFill>
          </a:ln>
        </p:spPr>
        <p:txBody>
          <a:bodyPr wrap="square" rtlCol="0">
            <a:spAutoFit/>
          </a:bodyPr>
          <a:lstStyle/>
          <a:p>
            <a:r>
              <a:rPr lang="en-GB" dirty="0" smtClean="0"/>
              <a:t>B</a:t>
            </a:r>
            <a:endParaRPr lang="en-GB" dirty="0"/>
          </a:p>
        </p:txBody>
      </p:sp>
      <p:sp>
        <p:nvSpPr>
          <p:cNvPr id="10" name="TextBox 9"/>
          <p:cNvSpPr txBox="1"/>
          <p:nvPr/>
        </p:nvSpPr>
        <p:spPr>
          <a:xfrm>
            <a:off x="5472260" y="3125769"/>
            <a:ext cx="386499" cy="377072"/>
          </a:xfrm>
          <a:prstGeom prst="rect">
            <a:avLst/>
          </a:prstGeom>
          <a:noFill/>
          <a:ln>
            <a:solidFill>
              <a:schemeClr val="tx1"/>
            </a:solidFill>
          </a:ln>
        </p:spPr>
        <p:txBody>
          <a:bodyPr wrap="square" rtlCol="0">
            <a:spAutoFit/>
          </a:bodyPr>
          <a:lstStyle/>
          <a:p>
            <a:r>
              <a:rPr lang="en-GB" dirty="0"/>
              <a:t>C</a:t>
            </a:r>
          </a:p>
        </p:txBody>
      </p:sp>
      <p:sp>
        <p:nvSpPr>
          <p:cNvPr id="11" name="TextBox 10"/>
          <p:cNvSpPr txBox="1"/>
          <p:nvPr/>
        </p:nvSpPr>
        <p:spPr>
          <a:xfrm>
            <a:off x="7732462" y="3502841"/>
            <a:ext cx="386499" cy="377072"/>
          </a:xfrm>
          <a:prstGeom prst="rect">
            <a:avLst/>
          </a:prstGeom>
          <a:noFill/>
          <a:ln>
            <a:solidFill>
              <a:schemeClr val="tx1"/>
            </a:solidFill>
          </a:ln>
        </p:spPr>
        <p:txBody>
          <a:bodyPr wrap="square" rtlCol="0">
            <a:spAutoFit/>
          </a:bodyPr>
          <a:lstStyle/>
          <a:p>
            <a:r>
              <a:rPr lang="en-GB" dirty="0"/>
              <a:t>D</a:t>
            </a:r>
          </a:p>
        </p:txBody>
      </p:sp>
      <p:sp>
        <p:nvSpPr>
          <p:cNvPr id="12" name="TextBox 11"/>
          <p:cNvSpPr txBox="1"/>
          <p:nvPr/>
        </p:nvSpPr>
        <p:spPr>
          <a:xfrm>
            <a:off x="9145572" y="3502841"/>
            <a:ext cx="386499" cy="377072"/>
          </a:xfrm>
          <a:prstGeom prst="rect">
            <a:avLst/>
          </a:prstGeom>
          <a:noFill/>
          <a:ln>
            <a:solidFill>
              <a:schemeClr val="tx1"/>
            </a:solidFill>
          </a:ln>
        </p:spPr>
        <p:txBody>
          <a:bodyPr wrap="square" rtlCol="0">
            <a:spAutoFit/>
          </a:bodyPr>
          <a:lstStyle/>
          <a:p>
            <a:r>
              <a:rPr lang="en-GB" dirty="0"/>
              <a:t>E</a:t>
            </a:r>
          </a:p>
        </p:txBody>
      </p:sp>
      <p:sp>
        <p:nvSpPr>
          <p:cNvPr id="13" name="TextBox 12"/>
          <p:cNvSpPr txBox="1"/>
          <p:nvPr/>
        </p:nvSpPr>
        <p:spPr>
          <a:xfrm>
            <a:off x="4356755" y="5412347"/>
            <a:ext cx="386499" cy="377072"/>
          </a:xfrm>
          <a:prstGeom prst="rect">
            <a:avLst/>
          </a:prstGeom>
          <a:noFill/>
          <a:ln>
            <a:solidFill>
              <a:schemeClr val="tx1"/>
            </a:solidFill>
          </a:ln>
        </p:spPr>
        <p:txBody>
          <a:bodyPr wrap="square" rtlCol="0">
            <a:spAutoFit/>
          </a:bodyPr>
          <a:lstStyle/>
          <a:p>
            <a:r>
              <a:rPr lang="en-GB" dirty="0"/>
              <a:t>F</a:t>
            </a:r>
          </a:p>
        </p:txBody>
      </p:sp>
      <p:sp>
        <p:nvSpPr>
          <p:cNvPr id="14" name="TextBox 13"/>
          <p:cNvSpPr txBox="1"/>
          <p:nvPr/>
        </p:nvSpPr>
        <p:spPr>
          <a:xfrm>
            <a:off x="7406325" y="5685933"/>
            <a:ext cx="386499" cy="377072"/>
          </a:xfrm>
          <a:prstGeom prst="rect">
            <a:avLst/>
          </a:prstGeom>
          <a:noFill/>
          <a:ln>
            <a:solidFill>
              <a:schemeClr val="tx1"/>
            </a:solidFill>
          </a:ln>
        </p:spPr>
        <p:txBody>
          <a:bodyPr wrap="square" rtlCol="0">
            <a:spAutoFit/>
          </a:bodyPr>
          <a:lstStyle/>
          <a:p>
            <a:r>
              <a:rPr lang="en-GB" dirty="0"/>
              <a:t>G</a:t>
            </a:r>
          </a:p>
        </p:txBody>
      </p:sp>
      <p:sp>
        <p:nvSpPr>
          <p:cNvPr id="15" name="TextBox 14"/>
          <p:cNvSpPr txBox="1"/>
          <p:nvPr/>
        </p:nvSpPr>
        <p:spPr>
          <a:xfrm>
            <a:off x="10569020" y="5685933"/>
            <a:ext cx="347220" cy="369332"/>
          </a:xfrm>
          <a:prstGeom prst="rect">
            <a:avLst/>
          </a:prstGeom>
          <a:noFill/>
          <a:ln>
            <a:solidFill>
              <a:schemeClr val="tx1"/>
            </a:solidFill>
          </a:ln>
        </p:spPr>
        <p:txBody>
          <a:bodyPr wrap="square" rtlCol="0">
            <a:spAutoFit/>
          </a:bodyPr>
          <a:lstStyle/>
          <a:p>
            <a:r>
              <a:rPr lang="en-GB" dirty="0"/>
              <a:t>H</a:t>
            </a:r>
          </a:p>
        </p:txBody>
      </p:sp>
      <p:sp>
        <p:nvSpPr>
          <p:cNvPr id="17" name="TextBox 16"/>
          <p:cNvSpPr txBox="1"/>
          <p:nvPr/>
        </p:nvSpPr>
        <p:spPr>
          <a:xfrm>
            <a:off x="119737" y="1744765"/>
            <a:ext cx="3462449" cy="3170099"/>
          </a:xfrm>
          <a:prstGeom prst="rect">
            <a:avLst/>
          </a:prstGeom>
          <a:noFill/>
        </p:spPr>
        <p:txBody>
          <a:bodyPr wrap="square" rtlCol="0">
            <a:spAutoFit/>
          </a:bodyPr>
          <a:lstStyle/>
          <a:p>
            <a:r>
              <a:rPr lang="en-GB" sz="2000" dirty="0" smtClean="0">
                <a:solidFill>
                  <a:srgbClr val="C00000"/>
                </a:solidFill>
              </a:rPr>
              <a:t>Identify which shapes are </a:t>
            </a:r>
          </a:p>
          <a:p>
            <a:r>
              <a:rPr lang="en-GB" sz="2000" dirty="0" smtClean="0">
                <a:solidFill>
                  <a:srgbClr val="C00000"/>
                </a:solidFill>
              </a:rPr>
              <a:t>Quadrilaterals </a:t>
            </a:r>
          </a:p>
          <a:p>
            <a:endParaRPr lang="en-GB" sz="2000" dirty="0">
              <a:solidFill>
                <a:srgbClr val="C00000"/>
              </a:solidFill>
            </a:endParaRPr>
          </a:p>
          <a:p>
            <a:endParaRPr lang="en-GB" sz="2000" dirty="0" smtClean="0">
              <a:solidFill>
                <a:srgbClr val="C00000"/>
              </a:solidFill>
            </a:endParaRPr>
          </a:p>
          <a:p>
            <a:r>
              <a:rPr lang="en-GB" sz="2000" dirty="0" smtClean="0">
                <a:solidFill>
                  <a:srgbClr val="C00000"/>
                </a:solidFill>
              </a:rPr>
              <a:t>Remember that the sides must be straight </a:t>
            </a:r>
          </a:p>
          <a:p>
            <a:endParaRPr lang="en-GB" sz="2000" dirty="0">
              <a:solidFill>
                <a:srgbClr val="C00000"/>
              </a:solidFill>
            </a:endParaRPr>
          </a:p>
          <a:p>
            <a:endParaRPr lang="en-GB" sz="2000" dirty="0" smtClean="0">
              <a:solidFill>
                <a:srgbClr val="C00000"/>
              </a:solidFill>
            </a:endParaRPr>
          </a:p>
          <a:p>
            <a:r>
              <a:rPr lang="en-GB" sz="2000" dirty="0" smtClean="0">
                <a:solidFill>
                  <a:srgbClr val="C00000"/>
                </a:solidFill>
              </a:rPr>
              <a:t>How do you know which shapes are not quadrilaterals? </a:t>
            </a:r>
            <a:endParaRPr lang="en-GB" sz="2000" dirty="0">
              <a:solidFill>
                <a:srgbClr val="C00000"/>
              </a:solidFill>
            </a:endParaRPr>
          </a:p>
        </p:txBody>
      </p:sp>
    </p:spTree>
    <p:extLst>
      <p:ext uri="{BB962C8B-B14F-4D97-AF65-F5344CB8AC3E}">
        <p14:creationId xmlns:p14="http://schemas.microsoft.com/office/powerpoint/2010/main" val="1504266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368DE3-117D-4F7A-BC13-7C0A78A09114}"/>
              </a:ext>
            </a:extLst>
          </p:cNvPr>
          <p:cNvPicPr>
            <a:picLocks noChangeAspect="1"/>
          </p:cNvPicPr>
          <p:nvPr/>
        </p:nvPicPr>
        <p:blipFill>
          <a:blip r:embed="rId2"/>
          <a:stretch>
            <a:fillRect/>
          </a:stretch>
        </p:blipFill>
        <p:spPr>
          <a:xfrm>
            <a:off x="458204" y="304839"/>
            <a:ext cx="3289233" cy="2432268"/>
          </a:xfrm>
          <a:prstGeom prst="rect">
            <a:avLst/>
          </a:prstGeom>
        </p:spPr>
      </p:pic>
      <p:pic>
        <p:nvPicPr>
          <p:cNvPr id="7" name="Picture 6">
            <a:extLst>
              <a:ext uri="{FF2B5EF4-FFF2-40B4-BE49-F238E27FC236}">
                <a16:creationId xmlns:a16="http://schemas.microsoft.com/office/drawing/2014/main" id="{A8F14E28-157E-4F4F-ACAB-FE581D803199}"/>
              </a:ext>
            </a:extLst>
          </p:cNvPr>
          <p:cNvPicPr>
            <a:picLocks noChangeAspect="1"/>
          </p:cNvPicPr>
          <p:nvPr/>
        </p:nvPicPr>
        <p:blipFill>
          <a:blip r:embed="rId3"/>
          <a:stretch>
            <a:fillRect/>
          </a:stretch>
        </p:blipFill>
        <p:spPr>
          <a:xfrm>
            <a:off x="7015739" y="253181"/>
            <a:ext cx="2347913" cy="2347913"/>
          </a:xfrm>
          <a:prstGeom prst="rect">
            <a:avLst/>
          </a:prstGeom>
        </p:spPr>
      </p:pic>
      <p:pic>
        <p:nvPicPr>
          <p:cNvPr id="8" name="Picture 7">
            <a:extLst>
              <a:ext uri="{FF2B5EF4-FFF2-40B4-BE49-F238E27FC236}">
                <a16:creationId xmlns:a16="http://schemas.microsoft.com/office/drawing/2014/main" id="{18D61605-29B7-40CF-91F2-894AEA33C075}"/>
              </a:ext>
            </a:extLst>
          </p:cNvPr>
          <p:cNvPicPr/>
          <p:nvPr/>
        </p:nvPicPr>
        <p:blipFill rotWithShape="1">
          <a:blip r:embed="rId4"/>
          <a:srcRect l="24528" r="25157"/>
          <a:stretch/>
        </p:blipFill>
        <p:spPr bwMode="auto">
          <a:xfrm>
            <a:off x="975790" y="3162871"/>
            <a:ext cx="2466975" cy="2143124"/>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0AAFDCB3-6449-44BB-8D4D-BC818AC3D668}"/>
              </a:ext>
            </a:extLst>
          </p:cNvPr>
          <p:cNvSpPr txBox="1"/>
          <p:nvPr/>
        </p:nvSpPr>
        <p:spPr>
          <a:xfrm>
            <a:off x="1309343" y="2643326"/>
            <a:ext cx="2847109" cy="584775"/>
          </a:xfrm>
          <a:prstGeom prst="rect">
            <a:avLst/>
          </a:prstGeom>
          <a:noFill/>
        </p:spPr>
        <p:txBody>
          <a:bodyPr wrap="square" rtlCol="0">
            <a:spAutoFit/>
          </a:bodyPr>
          <a:lstStyle/>
          <a:p>
            <a:r>
              <a:rPr lang="en-GB" sz="3200" dirty="0"/>
              <a:t>Pentagon </a:t>
            </a:r>
          </a:p>
        </p:txBody>
      </p:sp>
      <p:sp>
        <p:nvSpPr>
          <p:cNvPr id="10" name="TextBox 9">
            <a:extLst>
              <a:ext uri="{FF2B5EF4-FFF2-40B4-BE49-F238E27FC236}">
                <a16:creationId xmlns:a16="http://schemas.microsoft.com/office/drawing/2014/main" id="{B3385AD1-0E55-44E6-BB56-20A49D8B9259}"/>
              </a:ext>
            </a:extLst>
          </p:cNvPr>
          <p:cNvSpPr txBox="1"/>
          <p:nvPr/>
        </p:nvSpPr>
        <p:spPr>
          <a:xfrm>
            <a:off x="7478335" y="2695715"/>
            <a:ext cx="1622279" cy="595746"/>
          </a:xfrm>
          <a:prstGeom prst="rect">
            <a:avLst/>
          </a:prstGeom>
          <a:noFill/>
        </p:spPr>
        <p:txBody>
          <a:bodyPr wrap="square" rtlCol="0">
            <a:spAutoFit/>
          </a:bodyPr>
          <a:lstStyle/>
          <a:p>
            <a:r>
              <a:rPr lang="en-GB" sz="3200" dirty="0"/>
              <a:t>Hexagon</a:t>
            </a:r>
          </a:p>
        </p:txBody>
      </p:sp>
      <p:sp>
        <p:nvSpPr>
          <p:cNvPr id="11" name="TextBox 10">
            <a:extLst>
              <a:ext uri="{FF2B5EF4-FFF2-40B4-BE49-F238E27FC236}">
                <a16:creationId xmlns:a16="http://schemas.microsoft.com/office/drawing/2014/main" id="{C0C35349-95EE-4541-9217-2B11BF4B1A15}"/>
              </a:ext>
            </a:extLst>
          </p:cNvPr>
          <p:cNvSpPr txBox="1"/>
          <p:nvPr/>
        </p:nvSpPr>
        <p:spPr>
          <a:xfrm>
            <a:off x="975790" y="5274200"/>
            <a:ext cx="2273011" cy="584775"/>
          </a:xfrm>
          <a:prstGeom prst="rect">
            <a:avLst/>
          </a:prstGeom>
          <a:noFill/>
        </p:spPr>
        <p:txBody>
          <a:bodyPr wrap="square" rtlCol="0">
            <a:spAutoFit/>
          </a:bodyPr>
          <a:lstStyle/>
          <a:p>
            <a:r>
              <a:rPr lang="en-GB" sz="3200" dirty="0"/>
              <a:t>Octagon </a:t>
            </a:r>
          </a:p>
        </p:txBody>
      </p:sp>
      <p:sp>
        <p:nvSpPr>
          <p:cNvPr id="12" name="TextBox 11">
            <a:extLst>
              <a:ext uri="{FF2B5EF4-FFF2-40B4-BE49-F238E27FC236}">
                <a16:creationId xmlns:a16="http://schemas.microsoft.com/office/drawing/2014/main" id="{785711FD-D6CC-424E-BB28-AA310757DF09}"/>
              </a:ext>
            </a:extLst>
          </p:cNvPr>
          <p:cNvSpPr txBox="1"/>
          <p:nvPr/>
        </p:nvSpPr>
        <p:spPr>
          <a:xfrm>
            <a:off x="7144329" y="5475180"/>
            <a:ext cx="2219323" cy="523220"/>
          </a:xfrm>
          <a:prstGeom prst="rect">
            <a:avLst/>
          </a:prstGeom>
          <a:noFill/>
        </p:spPr>
        <p:txBody>
          <a:bodyPr wrap="square" rtlCol="0">
            <a:spAutoFit/>
          </a:bodyPr>
          <a:lstStyle/>
          <a:p>
            <a:r>
              <a:rPr lang="en-GB" sz="2800" dirty="0" smtClean="0"/>
              <a:t>Trapezium </a:t>
            </a:r>
            <a:endParaRPr lang="en-GB" sz="2800" dirty="0"/>
          </a:p>
        </p:txBody>
      </p:sp>
      <p:sp>
        <p:nvSpPr>
          <p:cNvPr id="13" name="TextBox 12">
            <a:extLst>
              <a:ext uri="{FF2B5EF4-FFF2-40B4-BE49-F238E27FC236}">
                <a16:creationId xmlns:a16="http://schemas.microsoft.com/office/drawing/2014/main" id="{45227393-7BA9-4366-8FAD-4F8E2F7D92BA}"/>
              </a:ext>
            </a:extLst>
          </p:cNvPr>
          <p:cNvSpPr txBox="1"/>
          <p:nvPr/>
        </p:nvSpPr>
        <p:spPr>
          <a:xfrm>
            <a:off x="3582354" y="605197"/>
            <a:ext cx="3268504" cy="1384995"/>
          </a:xfrm>
          <a:prstGeom prst="rect">
            <a:avLst/>
          </a:prstGeom>
          <a:noFill/>
        </p:spPr>
        <p:txBody>
          <a:bodyPr wrap="square" rtlCol="0">
            <a:spAutoFit/>
          </a:bodyPr>
          <a:lstStyle/>
          <a:p>
            <a:r>
              <a:rPr lang="en-GB" sz="2800" dirty="0"/>
              <a:t>I have ____sides</a:t>
            </a:r>
          </a:p>
          <a:p>
            <a:endParaRPr lang="en-GB" sz="2800" dirty="0"/>
          </a:p>
          <a:p>
            <a:r>
              <a:rPr lang="en-GB" sz="2800" dirty="0"/>
              <a:t>I have ____ corners</a:t>
            </a:r>
          </a:p>
        </p:txBody>
      </p:sp>
      <p:pic>
        <p:nvPicPr>
          <p:cNvPr id="14" name="Picture 13">
            <a:extLst>
              <a:ext uri="{FF2B5EF4-FFF2-40B4-BE49-F238E27FC236}">
                <a16:creationId xmlns:a16="http://schemas.microsoft.com/office/drawing/2014/main" id="{FDD28EAC-0481-44B1-8172-53B51176ABB7}"/>
              </a:ext>
            </a:extLst>
          </p:cNvPr>
          <p:cNvPicPr>
            <a:picLocks noChangeAspect="1"/>
          </p:cNvPicPr>
          <p:nvPr/>
        </p:nvPicPr>
        <p:blipFill>
          <a:blip r:embed="rId5"/>
          <a:stretch>
            <a:fillRect/>
          </a:stretch>
        </p:blipFill>
        <p:spPr>
          <a:xfrm>
            <a:off x="8901056" y="1328642"/>
            <a:ext cx="3395766" cy="1603387"/>
          </a:xfrm>
          <a:prstGeom prst="rect">
            <a:avLst/>
          </a:prstGeom>
        </p:spPr>
      </p:pic>
      <p:pic>
        <p:nvPicPr>
          <p:cNvPr id="15" name="Picture 14">
            <a:extLst>
              <a:ext uri="{FF2B5EF4-FFF2-40B4-BE49-F238E27FC236}">
                <a16:creationId xmlns:a16="http://schemas.microsoft.com/office/drawing/2014/main" id="{A7948F51-4197-4E91-847F-1A2994184B87}"/>
              </a:ext>
            </a:extLst>
          </p:cNvPr>
          <p:cNvPicPr>
            <a:picLocks noChangeAspect="1"/>
          </p:cNvPicPr>
          <p:nvPr/>
        </p:nvPicPr>
        <p:blipFill>
          <a:blip r:embed="rId5"/>
          <a:stretch>
            <a:fillRect/>
          </a:stretch>
        </p:blipFill>
        <p:spPr>
          <a:xfrm>
            <a:off x="3492680" y="3484022"/>
            <a:ext cx="3395766" cy="1603387"/>
          </a:xfrm>
          <a:prstGeom prst="rect">
            <a:avLst/>
          </a:prstGeom>
        </p:spPr>
      </p:pic>
      <p:pic>
        <p:nvPicPr>
          <p:cNvPr id="16" name="Picture 15">
            <a:extLst>
              <a:ext uri="{FF2B5EF4-FFF2-40B4-BE49-F238E27FC236}">
                <a16:creationId xmlns:a16="http://schemas.microsoft.com/office/drawing/2014/main" id="{99796CB4-D10B-4D1B-B886-FA2CFF151054}"/>
              </a:ext>
            </a:extLst>
          </p:cNvPr>
          <p:cNvPicPr>
            <a:picLocks noChangeAspect="1"/>
          </p:cNvPicPr>
          <p:nvPr/>
        </p:nvPicPr>
        <p:blipFill>
          <a:blip r:embed="rId5"/>
          <a:stretch>
            <a:fillRect/>
          </a:stretch>
        </p:blipFill>
        <p:spPr>
          <a:xfrm>
            <a:off x="9100614" y="3581627"/>
            <a:ext cx="3395766" cy="1603387"/>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926268"/>
            <a:ext cx="1254732" cy="931732"/>
          </a:xfrm>
          <a:prstGeom prst="rect">
            <a:avLst/>
          </a:prstGeom>
        </p:spPr>
      </p:pic>
      <p:pic>
        <p:nvPicPr>
          <p:cNvPr id="4" name="Picture 3"/>
          <p:cNvPicPr>
            <a:picLocks noChangeAspect="1"/>
          </p:cNvPicPr>
          <p:nvPr/>
        </p:nvPicPr>
        <p:blipFill>
          <a:blip r:embed="rId7"/>
          <a:stretch>
            <a:fillRect/>
          </a:stretch>
        </p:blipFill>
        <p:spPr>
          <a:xfrm>
            <a:off x="6629381" y="3386082"/>
            <a:ext cx="2676180" cy="2042348"/>
          </a:xfrm>
          <a:prstGeom prst="rect">
            <a:avLst/>
          </a:prstGeom>
        </p:spPr>
      </p:pic>
      <p:sp>
        <p:nvSpPr>
          <p:cNvPr id="5" name="TextBox 4"/>
          <p:cNvSpPr txBox="1"/>
          <p:nvPr/>
        </p:nvSpPr>
        <p:spPr>
          <a:xfrm>
            <a:off x="2525818" y="43429"/>
            <a:ext cx="10883306" cy="461665"/>
          </a:xfrm>
          <a:prstGeom prst="rect">
            <a:avLst/>
          </a:prstGeom>
          <a:noFill/>
        </p:spPr>
        <p:txBody>
          <a:bodyPr wrap="square" rtlCol="0">
            <a:spAutoFit/>
          </a:bodyPr>
          <a:lstStyle/>
          <a:p>
            <a:r>
              <a:rPr lang="en-GB" sz="2400" dirty="0" smtClean="0">
                <a:solidFill>
                  <a:srgbClr val="FF0000"/>
                </a:solidFill>
              </a:rPr>
              <a:t>Find the properties of these polygons </a:t>
            </a:r>
            <a:endParaRPr lang="en-GB" sz="2400" dirty="0">
              <a:solidFill>
                <a:srgbClr val="FF0000"/>
              </a:solidFill>
            </a:endParaRPr>
          </a:p>
        </p:txBody>
      </p:sp>
      <p:cxnSp>
        <p:nvCxnSpPr>
          <p:cNvPr id="21" name="Straight Arrow Connector 20"/>
          <p:cNvCxnSpPr/>
          <p:nvPr/>
        </p:nvCxnSpPr>
        <p:spPr>
          <a:xfrm flipH="1">
            <a:off x="2732898" y="711085"/>
            <a:ext cx="928445" cy="149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240117" y="1297694"/>
            <a:ext cx="842452" cy="254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021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E695C2F-C874-4386-A865-F4DF79EEF3EC}"/>
              </a:ext>
            </a:extLst>
          </p:cNvPr>
          <p:cNvGraphicFramePr>
            <a:graphicFrameLocks noGrp="1"/>
          </p:cNvGraphicFramePr>
          <p:nvPr>
            <p:extLst>
              <p:ext uri="{D42A27DB-BD31-4B8C-83A1-F6EECF244321}">
                <p14:modId xmlns:p14="http://schemas.microsoft.com/office/powerpoint/2010/main" val="1918838973"/>
              </p:ext>
            </p:extLst>
          </p:nvPr>
        </p:nvGraphicFramePr>
        <p:xfrm>
          <a:off x="241532" y="193921"/>
          <a:ext cx="11569150" cy="5268923"/>
        </p:xfrm>
        <a:graphic>
          <a:graphicData uri="http://schemas.openxmlformats.org/drawingml/2006/table">
            <a:tbl>
              <a:tblPr firstRow="1" bandRow="1">
                <a:tableStyleId>{073A0DAA-6AF3-43AB-8588-CEC1D06C72B9}</a:tableStyleId>
              </a:tblPr>
              <a:tblGrid>
                <a:gridCol w="2313830">
                  <a:extLst>
                    <a:ext uri="{9D8B030D-6E8A-4147-A177-3AD203B41FA5}">
                      <a16:colId xmlns:a16="http://schemas.microsoft.com/office/drawing/2014/main" val="2163893161"/>
                    </a:ext>
                  </a:extLst>
                </a:gridCol>
                <a:gridCol w="2313830">
                  <a:extLst>
                    <a:ext uri="{9D8B030D-6E8A-4147-A177-3AD203B41FA5}">
                      <a16:colId xmlns:a16="http://schemas.microsoft.com/office/drawing/2014/main" val="1234717380"/>
                    </a:ext>
                  </a:extLst>
                </a:gridCol>
                <a:gridCol w="2313830">
                  <a:extLst>
                    <a:ext uri="{9D8B030D-6E8A-4147-A177-3AD203B41FA5}">
                      <a16:colId xmlns:a16="http://schemas.microsoft.com/office/drawing/2014/main" val="2029479777"/>
                    </a:ext>
                  </a:extLst>
                </a:gridCol>
                <a:gridCol w="2313830">
                  <a:extLst>
                    <a:ext uri="{9D8B030D-6E8A-4147-A177-3AD203B41FA5}">
                      <a16:colId xmlns:a16="http://schemas.microsoft.com/office/drawing/2014/main" val="3145239765"/>
                    </a:ext>
                  </a:extLst>
                </a:gridCol>
                <a:gridCol w="2313830">
                  <a:extLst>
                    <a:ext uri="{9D8B030D-6E8A-4147-A177-3AD203B41FA5}">
                      <a16:colId xmlns:a16="http://schemas.microsoft.com/office/drawing/2014/main" val="20004"/>
                    </a:ext>
                  </a:extLst>
                </a:gridCol>
              </a:tblGrid>
              <a:tr h="503512">
                <a:tc>
                  <a:txBody>
                    <a:bodyPr/>
                    <a:lstStyle/>
                    <a:p>
                      <a:r>
                        <a:rPr lang="en-GB" sz="2800" dirty="0">
                          <a:solidFill>
                            <a:schemeClr val="tx1"/>
                          </a:solidFill>
                        </a:rPr>
                        <a:t>Shape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600" dirty="0">
                          <a:solidFill>
                            <a:schemeClr val="tx1"/>
                          </a:solidFill>
                        </a:rPr>
                        <a:t>Name of shape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600" dirty="0">
                          <a:solidFill>
                            <a:schemeClr val="tx1"/>
                          </a:solidFill>
                        </a:rPr>
                        <a:t>Number of sides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600" dirty="0">
                          <a:solidFill>
                            <a:schemeClr val="tx1"/>
                          </a:solidFill>
                        </a:rPr>
                        <a:t>Number of corners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600" dirty="0" smtClean="0">
                          <a:solidFill>
                            <a:schemeClr val="tx1"/>
                          </a:solidFill>
                        </a:rPr>
                        <a:t>Is</a:t>
                      </a:r>
                      <a:r>
                        <a:rPr lang="en-GB" sz="2600" baseline="0" dirty="0" smtClean="0">
                          <a:solidFill>
                            <a:schemeClr val="tx1"/>
                          </a:solidFill>
                        </a:rPr>
                        <a:t> it a quadrilateral? </a:t>
                      </a:r>
                      <a:endParaRPr lang="en-GB" sz="2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6597566"/>
                  </a:ext>
                </a:extLst>
              </a:tr>
              <a:tr h="74735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2530418"/>
                  </a:ext>
                </a:extLst>
              </a:tr>
              <a:tr h="762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7348013"/>
                  </a:ext>
                </a:extLst>
              </a:tr>
              <a:tr h="78970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3123403"/>
                  </a:ext>
                </a:extLst>
              </a:tr>
              <a:tr h="67121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1762933"/>
                  </a:ext>
                </a:extLst>
              </a:tr>
              <a:tr h="769661">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5110802"/>
                  </a:ext>
                </a:extLst>
              </a:tr>
              <a:tr h="64506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1207849"/>
                  </a:ext>
                </a:extLst>
              </a:tr>
            </a:tbl>
          </a:graphicData>
        </a:graphic>
      </p:graphicFrame>
      <p:pic>
        <p:nvPicPr>
          <p:cNvPr id="6" name="Picture 5">
            <a:extLst>
              <a:ext uri="{FF2B5EF4-FFF2-40B4-BE49-F238E27FC236}">
                <a16:creationId xmlns:a16="http://schemas.microsoft.com/office/drawing/2014/main" id="{2A12B3AD-8813-4AF5-8433-977798CA4814}"/>
              </a:ext>
            </a:extLst>
          </p:cNvPr>
          <p:cNvPicPr>
            <a:picLocks noChangeAspect="1"/>
          </p:cNvPicPr>
          <p:nvPr/>
        </p:nvPicPr>
        <p:blipFill>
          <a:blip r:embed="rId2"/>
          <a:stretch>
            <a:fillRect/>
          </a:stretch>
        </p:blipFill>
        <p:spPr>
          <a:xfrm>
            <a:off x="1007018" y="1132848"/>
            <a:ext cx="658036" cy="658036"/>
          </a:xfrm>
          <a:prstGeom prst="rect">
            <a:avLst/>
          </a:prstGeom>
        </p:spPr>
      </p:pic>
      <p:pic>
        <p:nvPicPr>
          <p:cNvPr id="8" name="Picture 7">
            <a:extLst>
              <a:ext uri="{FF2B5EF4-FFF2-40B4-BE49-F238E27FC236}">
                <a16:creationId xmlns:a16="http://schemas.microsoft.com/office/drawing/2014/main" id="{4840F2E2-2D4F-4ED4-9E60-6B95B02AF6FD}"/>
              </a:ext>
            </a:extLst>
          </p:cNvPr>
          <p:cNvPicPr>
            <a:picLocks noChangeAspect="1"/>
          </p:cNvPicPr>
          <p:nvPr/>
        </p:nvPicPr>
        <p:blipFill>
          <a:blip r:embed="rId3"/>
          <a:stretch>
            <a:fillRect/>
          </a:stretch>
        </p:blipFill>
        <p:spPr>
          <a:xfrm>
            <a:off x="996001" y="1907279"/>
            <a:ext cx="741033" cy="642228"/>
          </a:xfrm>
          <a:prstGeom prst="rect">
            <a:avLst/>
          </a:prstGeom>
        </p:spPr>
      </p:pic>
      <p:pic>
        <p:nvPicPr>
          <p:cNvPr id="10" name="Picture 9">
            <a:extLst>
              <a:ext uri="{FF2B5EF4-FFF2-40B4-BE49-F238E27FC236}">
                <a16:creationId xmlns:a16="http://schemas.microsoft.com/office/drawing/2014/main" id="{0C277B9A-B692-4FB1-9846-7AD6E398CEDA}"/>
              </a:ext>
            </a:extLst>
          </p:cNvPr>
          <p:cNvPicPr>
            <a:picLocks noChangeAspect="1"/>
          </p:cNvPicPr>
          <p:nvPr/>
        </p:nvPicPr>
        <p:blipFill>
          <a:blip r:embed="rId4"/>
          <a:stretch>
            <a:fillRect/>
          </a:stretch>
        </p:blipFill>
        <p:spPr>
          <a:xfrm>
            <a:off x="901001" y="2660431"/>
            <a:ext cx="892434" cy="660633"/>
          </a:xfrm>
          <a:prstGeom prst="rect">
            <a:avLst/>
          </a:prstGeom>
        </p:spPr>
      </p:pic>
      <p:pic>
        <p:nvPicPr>
          <p:cNvPr id="11" name="Picture 10">
            <a:extLst>
              <a:ext uri="{FF2B5EF4-FFF2-40B4-BE49-F238E27FC236}">
                <a16:creationId xmlns:a16="http://schemas.microsoft.com/office/drawing/2014/main" id="{322489E6-FF90-4890-BA98-397910B02C47}"/>
              </a:ext>
            </a:extLst>
          </p:cNvPr>
          <p:cNvPicPr>
            <a:picLocks noChangeAspect="1"/>
          </p:cNvPicPr>
          <p:nvPr/>
        </p:nvPicPr>
        <p:blipFill>
          <a:blip r:embed="rId5"/>
          <a:stretch>
            <a:fillRect/>
          </a:stretch>
        </p:blipFill>
        <p:spPr>
          <a:xfrm>
            <a:off x="1042385" y="3462943"/>
            <a:ext cx="597651" cy="532027"/>
          </a:xfrm>
          <a:prstGeom prst="rect">
            <a:avLst/>
          </a:prstGeom>
        </p:spPr>
      </p:pic>
      <p:pic>
        <p:nvPicPr>
          <p:cNvPr id="12" name="Picture 11">
            <a:extLst>
              <a:ext uri="{FF2B5EF4-FFF2-40B4-BE49-F238E27FC236}">
                <a16:creationId xmlns:a16="http://schemas.microsoft.com/office/drawing/2014/main" id="{6048D727-B872-4DE9-933B-40F255DE1E72}"/>
              </a:ext>
            </a:extLst>
          </p:cNvPr>
          <p:cNvPicPr>
            <a:picLocks noChangeAspect="1"/>
          </p:cNvPicPr>
          <p:nvPr/>
        </p:nvPicPr>
        <p:blipFill>
          <a:blip r:embed="rId6"/>
          <a:stretch>
            <a:fillRect/>
          </a:stretch>
        </p:blipFill>
        <p:spPr>
          <a:xfrm>
            <a:off x="1032899" y="4105590"/>
            <a:ext cx="667235" cy="665506"/>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532" y="5616694"/>
            <a:ext cx="1299108" cy="964684"/>
          </a:xfrm>
          <a:prstGeom prst="rect">
            <a:avLst/>
          </a:prstGeom>
        </p:spPr>
      </p:pic>
      <p:sp>
        <p:nvSpPr>
          <p:cNvPr id="4" name="Flowchart: Manual Operation 3"/>
          <p:cNvSpPr/>
          <p:nvPr/>
        </p:nvSpPr>
        <p:spPr>
          <a:xfrm rot="10800000">
            <a:off x="1007018" y="4881716"/>
            <a:ext cx="633018" cy="501445"/>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1122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87794" y="809862"/>
            <a:ext cx="4932260" cy="434583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32" y="5616694"/>
            <a:ext cx="1299108" cy="964684"/>
          </a:xfrm>
          <a:prstGeom prst="rect">
            <a:avLst/>
          </a:prstGeom>
        </p:spPr>
      </p:pic>
      <p:sp>
        <p:nvSpPr>
          <p:cNvPr id="6" name="TextBox 5"/>
          <p:cNvSpPr txBox="1"/>
          <p:nvPr/>
        </p:nvSpPr>
        <p:spPr>
          <a:xfrm>
            <a:off x="7049729" y="486697"/>
            <a:ext cx="4277032" cy="646331"/>
          </a:xfrm>
          <a:prstGeom prst="rect">
            <a:avLst/>
          </a:prstGeom>
          <a:noFill/>
        </p:spPr>
        <p:txBody>
          <a:bodyPr wrap="square" rtlCol="0">
            <a:spAutoFit/>
          </a:bodyPr>
          <a:lstStyle/>
          <a:p>
            <a:endParaRPr lang="en-GB" dirty="0"/>
          </a:p>
          <a:p>
            <a:endParaRPr lang="en-GB" dirty="0"/>
          </a:p>
        </p:txBody>
      </p:sp>
      <p:sp>
        <p:nvSpPr>
          <p:cNvPr id="7" name="TextBox 6"/>
          <p:cNvSpPr txBox="1"/>
          <p:nvPr/>
        </p:nvSpPr>
        <p:spPr>
          <a:xfrm>
            <a:off x="7182464" y="1902542"/>
            <a:ext cx="4277032" cy="2554545"/>
          </a:xfrm>
          <a:prstGeom prst="rect">
            <a:avLst/>
          </a:prstGeom>
          <a:noFill/>
        </p:spPr>
        <p:txBody>
          <a:bodyPr wrap="square" rtlCol="0">
            <a:spAutoFit/>
          </a:bodyPr>
          <a:lstStyle/>
          <a:p>
            <a:r>
              <a:rPr lang="en-GB" sz="3200" dirty="0" smtClean="0"/>
              <a:t>____________________________________________________________________________________________________</a:t>
            </a:r>
            <a:endParaRPr lang="en-GB" sz="3200" dirty="0"/>
          </a:p>
        </p:txBody>
      </p:sp>
      <p:sp>
        <p:nvSpPr>
          <p:cNvPr id="2" name="TextBox 1"/>
          <p:cNvSpPr txBox="1"/>
          <p:nvPr/>
        </p:nvSpPr>
        <p:spPr>
          <a:xfrm>
            <a:off x="7390614" y="565608"/>
            <a:ext cx="3846137" cy="646331"/>
          </a:xfrm>
          <a:prstGeom prst="rect">
            <a:avLst/>
          </a:prstGeom>
          <a:noFill/>
        </p:spPr>
        <p:txBody>
          <a:bodyPr wrap="square" rtlCol="0">
            <a:spAutoFit/>
          </a:bodyPr>
          <a:lstStyle/>
          <a:p>
            <a:r>
              <a:rPr lang="en-GB" sz="3600" dirty="0" smtClean="0"/>
              <a:t>Challenge</a:t>
            </a:r>
            <a:endParaRPr lang="en-GB" sz="3600" dirty="0"/>
          </a:p>
        </p:txBody>
      </p:sp>
    </p:spTree>
    <p:extLst>
      <p:ext uri="{BB962C8B-B14F-4D97-AF65-F5344CB8AC3E}">
        <p14:creationId xmlns:p14="http://schemas.microsoft.com/office/powerpoint/2010/main" val="1413407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1475</TotalTime>
  <Words>1083</Words>
  <Application>Microsoft Office PowerPoint</Application>
  <PresentationFormat>Widescreen</PresentationFormat>
  <Paragraphs>169</Paragraphs>
  <Slides>49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 triangle?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Sally-Jo Harkness</dc:creator>
  <cp:lastModifiedBy>P. Gingell [ Wheatley Hill Primary School ]</cp:lastModifiedBy>
  <cp:revision>162</cp:revision>
  <cp:lastPrinted>2021-01-27T11:54:13Z</cp:lastPrinted>
  <dcterms:created xsi:type="dcterms:W3CDTF">2021-01-11T09:54:41Z</dcterms:created>
  <dcterms:modified xsi:type="dcterms:W3CDTF">2021-01-29T11:29:43Z</dcterms:modified>
</cp:coreProperties>
</file>