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8" r:id="rId9"/>
    <p:sldId id="257" r:id="rId10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92FC-CD90-4B48-9CDC-21577BAD6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27E4E-69F7-47E6-AF42-1746C4073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F404A-AF2A-4A07-BBFD-052B72C5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65ADA-0AA9-4BCF-BD5C-EEB1D599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9D88E-D8FE-4424-85B6-B3C94CD9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48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6486-677C-41EC-938B-27B82A1D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E7F5C-9515-4B43-8A53-ED8DE3C9B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814A9-6953-42B4-9427-292D58A2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5522E-48A0-416F-804B-00743870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6944A-8E23-493E-8D79-F68D0B7C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28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CEC1F-B5D5-475E-8DB8-C66BCC15F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FE7AD-1BCA-4AEF-8231-72CE6567F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68714-7672-4AE5-9109-A104887E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1F928-00AE-471A-A1F1-86D6FF54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36BCF-188A-4B7F-AA89-1D1AF6AA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42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7964-F87D-425E-A7D8-350A31F1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62652-5C5B-4AF0-99A9-005A8138C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AB4F4-199E-401F-AFDA-D2FB1A97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F32BC-EAF8-4BEA-BDF1-AC8579CC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50A44-C1E9-408B-9285-3339E7D0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4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9450-2279-4D2A-BA4B-FF21C80E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59CDF-F203-43A3-A0B3-EE904B6F3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9A15D-B87B-4DBB-87D0-10C1A56E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A0D2F-220D-4F85-A766-25BBE67F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F4968-E93E-4FB8-B3CA-4E4BA01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23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A99C6-2005-4397-ACAF-D250F71E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5B8A5-A176-4A36-B9EE-278A6E32D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7832D-30AB-4A99-888B-6D49A8D54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6A7CE-B155-4D74-9542-FE09EDBF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3F890-8750-4A57-B9B0-06586771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AAF7B-4DA3-4A7C-B0FD-AE1025C8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1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F34A-9500-4374-B8A9-D02FA503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30497-B9BD-4F9F-A135-06F3BA4F5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B2739-9908-4BD8-AE48-300C33300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533ED-5B7B-495B-8F71-7E2523671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CB96C-01A1-4556-8BC7-3E0B9E0B1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70843-3CF4-4C6A-AE08-3644D376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5503DC-B9B0-4C1B-8AB1-520F5A48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D7D86-36AC-4866-8BCD-81627056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61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514EC-7EF5-4AAC-8F23-27E8E9DA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90857-712C-4723-81DF-85DDE4F2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5B6C8-5F4E-437C-9BF5-F1441033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3A17D-3784-4FCE-BA21-638A58A1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77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F1355-BC2A-463A-825C-94ED381A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7AD97-F6FB-428B-8CC0-A81F4964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74FD7-7C2D-4AED-900F-89F0673F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64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25AB6-6C57-4148-88D8-3D255653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A3FD9-8733-49D4-8C32-7AB67321C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758FE-7FD5-4510-BC32-FDAA1EA36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7CB08-C078-4D03-9ABD-362AAB84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CF333-CE78-4EF8-B571-216D947C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A0DB8-DDBA-4C19-B43D-482C4C9C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09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EA74-43BF-407F-8852-04DC68566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F3057B-C88D-4AD1-8A71-4B224D0A8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044CF-BBCB-4C1A-8389-06A061179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6B842-2C06-4DA5-A2AD-39754C9B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E1574-FF4D-4804-BE99-8FE7DF59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46774-9067-4F73-81E4-6B4D269E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85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676DB-8FC2-4B0E-9E13-1E5674EB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70E93-4372-471A-BC78-2DDEBFC5F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C596F-A3FD-4C05-A1A8-55FA34774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CF3B2-66CA-445D-8429-84B0C2DF611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66890-226E-4757-B289-7F7202313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DAA82-DBE9-426D-870F-3A36415B2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40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72137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Tuesday 18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</a:t>
            </a:r>
            <a:r>
              <a:rPr lang="en-GB" sz="3200" dirty="0"/>
              <a:t>– Friday </a:t>
            </a:r>
            <a:r>
              <a:rPr lang="en-GB" sz="3200" dirty="0" smtClean="0"/>
              <a:t>22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</a:t>
            </a:r>
            <a:r>
              <a:rPr lang="en-GB" sz="4000" dirty="0"/>
              <a:t>To be able to </a:t>
            </a:r>
            <a:r>
              <a:rPr lang="en-GB" sz="4000" dirty="0" smtClean="0"/>
              <a:t>recognise special friends.</a:t>
            </a:r>
            <a:endParaRPr lang="en-GB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2767079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Special Friends – Sound 1  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8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‘Special friends’ are two letters that make one sound.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When we put </a:t>
            </a:r>
            <a:r>
              <a:rPr lang="en-GB" sz="2000" dirty="0" smtClean="0"/>
              <a:t>‘e’ </a:t>
            </a:r>
            <a:r>
              <a:rPr lang="en-GB" sz="2000" dirty="0" smtClean="0"/>
              <a:t>and </a:t>
            </a:r>
            <a:r>
              <a:rPr lang="en-GB" sz="2000" dirty="0" smtClean="0"/>
              <a:t>‘a’ </a:t>
            </a:r>
            <a:r>
              <a:rPr lang="en-GB" sz="2000" dirty="0" smtClean="0"/>
              <a:t>together they form the sound </a:t>
            </a:r>
            <a:r>
              <a:rPr lang="en-GB" sz="2000" dirty="0" smtClean="0"/>
              <a:t>‘</a:t>
            </a:r>
            <a:r>
              <a:rPr lang="en-GB" sz="2000" dirty="0" err="1" smtClean="0"/>
              <a:t>ea</a:t>
            </a:r>
            <a:r>
              <a:rPr lang="en-GB" sz="2000" dirty="0" smtClean="0"/>
              <a:t>’. 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Try my turn, your turn with a partner </a:t>
            </a:r>
            <a:r>
              <a:rPr lang="en-GB" sz="2000" dirty="0" smtClean="0"/>
              <a:t>“</a:t>
            </a:r>
            <a:r>
              <a:rPr lang="en-GB" sz="2000" dirty="0" err="1" smtClean="0"/>
              <a:t>ea</a:t>
            </a:r>
            <a:r>
              <a:rPr lang="en-GB" sz="2000" dirty="0" smtClean="0"/>
              <a:t>” </a:t>
            </a:r>
            <a:r>
              <a:rPr lang="en-GB" sz="2000" dirty="0" smtClean="0"/>
              <a:t>&gt; </a:t>
            </a:r>
            <a:r>
              <a:rPr lang="en-GB" sz="2000" dirty="0" smtClean="0"/>
              <a:t>“</a:t>
            </a:r>
            <a:r>
              <a:rPr lang="en-GB" sz="2000" dirty="0" err="1" smtClean="0"/>
              <a:t>ea</a:t>
            </a:r>
            <a:r>
              <a:rPr lang="en-GB" sz="2000" dirty="0" smtClean="0"/>
              <a:t>”</a:t>
            </a:r>
            <a:endParaRPr lang="en-GB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705100" y="4426679"/>
            <a:ext cx="1260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Say:</a:t>
            </a:r>
            <a:r>
              <a:rPr lang="en-GB" dirty="0" smtClean="0"/>
              <a:t> </a:t>
            </a:r>
            <a:r>
              <a:rPr lang="en-GB" dirty="0"/>
              <a:t> </a:t>
            </a:r>
            <a:r>
              <a:rPr lang="en-GB" dirty="0" err="1" smtClean="0"/>
              <a:t>ea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Cup of t</a:t>
            </a:r>
            <a:r>
              <a:rPr lang="en-GB" u="sng" dirty="0" smtClean="0"/>
              <a:t>ea</a:t>
            </a:r>
            <a:r>
              <a:rPr lang="en-GB" dirty="0" smtClean="0"/>
              <a:t>. 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644" t="23614" r="60501" b="24088"/>
          <a:stretch/>
        </p:blipFill>
        <p:spPr>
          <a:xfrm>
            <a:off x="1248568" y="4336868"/>
            <a:ext cx="1046165" cy="19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5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509"/>
            <a:ext cx="10515600" cy="1123091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Blending Independently – Special Friends </a:t>
            </a:r>
            <a:endParaRPr lang="en-GB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646109" y="2713534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</a:t>
            </a:r>
            <a:r>
              <a:rPr lang="en-GB" sz="3600" u="sng" dirty="0" smtClean="0">
                <a:solidFill>
                  <a:schemeClr val="tx1"/>
                </a:solidFill>
              </a:rPr>
              <a:t>ea</a:t>
            </a:r>
            <a:r>
              <a:rPr lang="en-GB" sz="3600" dirty="0" smtClean="0">
                <a:solidFill>
                  <a:schemeClr val="tx1"/>
                </a:solidFill>
              </a:rPr>
              <a:t>t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838197" y="1106795"/>
            <a:ext cx="10644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            Fred Talk -  Fred Frog can only say words in sounds but not the entire word all at once for example </a:t>
            </a:r>
            <a:r>
              <a:rPr lang="en-GB" dirty="0" smtClean="0">
                <a:solidFill>
                  <a:schemeClr val="bg1"/>
                </a:solidFill>
              </a:rPr>
              <a:t>s-</a:t>
            </a:r>
            <a:r>
              <a:rPr lang="en-GB" dirty="0" err="1" smtClean="0">
                <a:solidFill>
                  <a:schemeClr val="bg1"/>
                </a:solidFill>
              </a:rPr>
              <a:t>ea</a:t>
            </a:r>
            <a:r>
              <a:rPr lang="en-GB" dirty="0" smtClean="0">
                <a:solidFill>
                  <a:schemeClr val="bg1"/>
                </a:solidFill>
              </a:rPr>
              <a:t>-l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Read the Phonics green word card: Special Friends, Fred talk, read the word.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94976" y="2713534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chemeClr val="tx1"/>
                </a:solidFill>
              </a:rPr>
              <a:t>l</a:t>
            </a:r>
            <a:r>
              <a:rPr lang="en-GB" sz="3600" u="sng" dirty="0" err="1" smtClean="0">
                <a:solidFill>
                  <a:schemeClr val="tx1"/>
                </a:solidFill>
              </a:rPr>
              <a:t>ea</a:t>
            </a:r>
            <a:r>
              <a:rPr lang="en-GB" sz="3600" dirty="0" err="1" smtClean="0">
                <a:solidFill>
                  <a:schemeClr val="tx1"/>
                </a:solidFill>
              </a:rPr>
              <a:t>t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05201" y="2713534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m</a:t>
            </a:r>
            <a:r>
              <a:rPr lang="en-GB" sz="3600" u="sng" dirty="0" smtClean="0">
                <a:solidFill>
                  <a:schemeClr val="tx1"/>
                </a:solidFill>
              </a:rPr>
              <a:t>ea</a:t>
            </a:r>
            <a:r>
              <a:rPr lang="en-GB" sz="3600" dirty="0" smtClean="0">
                <a:solidFill>
                  <a:schemeClr val="tx1"/>
                </a:solidFill>
              </a:rPr>
              <a:t>t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836525" y="2713534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chemeClr val="tx1"/>
                </a:solidFill>
              </a:rPr>
              <a:t>c</a:t>
            </a:r>
            <a:r>
              <a:rPr lang="en-GB" sz="3600" u="sng" dirty="0" err="1" smtClean="0">
                <a:solidFill>
                  <a:schemeClr val="tx1"/>
                </a:solidFill>
              </a:rPr>
              <a:t>ea</a:t>
            </a:r>
            <a:r>
              <a:rPr lang="en-GB" sz="3600" dirty="0" err="1" smtClean="0">
                <a:solidFill>
                  <a:schemeClr val="tx1"/>
                </a:solidFill>
              </a:rPr>
              <a:t>r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94" b="99083" l="0" r="100000">
                        <a14:foregroundMark x1="47009" y1="28899" x2="47009" y2="28899"/>
                        <a14:foregroundMark x1="58547" y1="32110" x2="58547" y2="321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1821" y="5014646"/>
            <a:ext cx="1721641" cy="1603922"/>
          </a:xfrm>
          <a:prstGeom prst="rect">
            <a:avLst/>
          </a:prstGeom>
        </p:spPr>
      </p:pic>
      <p:sp>
        <p:nvSpPr>
          <p:cNvPr id="23" name="Oval Callout 22"/>
          <p:cNvSpPr/>
          <p:nvPr/>
        </p:nvSpPr>
        <p:spPr>
          <a:xfrm rot="1970671">
            <a:off x="8655554" y="4356191"/>
            <a:ext cx="2142306" cy="1519009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 you separate the real words from the alien words?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838200" y="4227110"/>
            <a:ext cx="43135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Review the words</a:t>
            </a:r>
          </a:p>
          <a:p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Special Friends, Fred Talk, read the word</a:t>
            </a:r>
          </a:p>
          <a:p>
            <a:pPr marL="342900" indent="-342900">
              <a:buAutoNum type="arabicPeriod"/>
            </a:pPr>
            <a:r>
              <a:rPr lang="en-GB" dirty="0" smtClean="0"/>
              <a:t>Fred in your head</a:t>
            </a:r>
          </a:p>
          <a:p>
            <a:pPr marL="342900" indent="-342900">
              <a:buAutoNum type="arabicPeriod"/>
            </a:pPr>
            <a:r>
              <a:rPr lang="en-GB" dirty="0" smtClean="0"/>
              <a:t>Speedy reading</a:t>
            </a:r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9594" y1="20673" x2="39594" y2="20673"/>
                        <a14:foregroundMark x1="33503" y1="20673" x2="33503" y2="20673"/>
                        <a14:foregroundMark x1="41117" y1="14904" x2="41117" y2="14904"/>
                        <a14:foregroundMark x1="69543" y1="26442" x2="69543" y2="26442"/>
                        <a14:foregroundMark x1="74619" y1="24038" x2="74619" y2="24038"/>
                        <a14:foregroundMark x1="54822" y1="43750" x2="54822" y2="43750"/>
                        <a14:foregroundMark x1="48731" y1="42308" x2="48731" y2="423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075" y="960561"/>
            <a:ext cx="536362" cy="56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9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Review and Write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199" y="1810318"/>
            <a:ext cx="3662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Can you spot todays Special Friends?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838199" y="3195439"/>
            <a:ext cx="6143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Try thinking of some other words that have the sound </a:t>
            </a:r>
            <a:r>
              <a:rPr lang="en-GB" dirty="0" smtClean="0"/>
              <a:t>‘</a:t>
            </a:r>
            <a:r>
              <a:rPr lang="en-GB" dirty="0" err="1" smtClean="0"/>
              <a:t>ea</a:t>
            </a:r>
            <a:r>
              <a:rPr lang="en-GB" dirty="0" smtClean="0"/>
              <a:t>’.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>
                <a:solidFill>
                  <a:schemeClr val="bg1"/>
                </a:solidFill>
              </a:rPr>
              <a:t>Examples -  </a:t>
            </a:r>
            <a:r>
              <a:rPr lang="en-GB" dirty="0" smtClean="0">
                <a:solidFill>
                  <a:schemeClr val="bg1"/>
                </a:solidFill>
              </a:rPr>
              <a:t>sea, team, tea, fear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199" y="4672204"/>
            <a:ext cx="6143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Challenge! Can you put a word from your list into a sentence?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Example- 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There are so many fish in the sea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2926" y="970423"/>
            <a:ext cx="3024146" cy="15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8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Special Friends – Sound 2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‘Special friends’ are two letters that make one sound.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When we put </a:t>
            </a:r>
            <a:r>
              <a:rPr lang="en-GB" sz="2000" dirty="0" smtClean="0"/>
              <a:t>‘e’ </a:t>
            </a:r>
            <a:r>
              <a:rPr lang="en-GB" sz="2000" dirty="0"/>
              <a:t>and </a:t>
            </a:r>
            <a:r>
              <a:rPr lang="en-GB" sz="2000" dirty="0" smtClean="0"/>
              <a:t>‘e’ </a:t>
            </a:r>
            <a:r>
              <a:rPr lang="en-GB" sz="2000" dirty="0"/>
              <a:t>together they form the sound </a:t>
            </a:r>
            <a:r>
              <a:rPr lang="en-GB" sz="2000" dirty="0" smtClean="0"/>
              <a:t>‘</a:t>
            </a:r>
            <a:r>
              <a:rPr lang="en-GB" sz="2000" dirty="0" err="1" smtClean="0"/>
              <a:t>ee</a:t>
            </a:r>
            <a:r>
              <a:rPr lang="en-GB" sz="2000" dirty="0" smtClean="0"/>
              <a:t>’. 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Try my turn, your turn with a partner </a:t>
            </a:r>
            <a:r>
              <a:rPr lang="en-GB" sz="2000" dirty="0" smtClean="0"/>
              <a:t>“</a:t>
            </a:r>
            <a:r>
              <a:rPr lang="en-GB" sz="2000" dirty="0" err="1" smtClean="0"/>
              <a:t>ee</a:t>
            </a:r>
            <a:r>
              <a:rPr lang="en-GB" sz="2000" dirty="0" smtClean="0"/>
              <a:t>” </a:t>
            </a:r>
            <a:r>
              <a:rPr lang="en-GB" sz="2000" dirty="0"/>
              <a:t>&gt; </a:t>
            </a:r>
            <a:r>
              <a:rPr lang="en-GB" sz="2000" dirty="0" smtClean="0"/>
              <a:t>“</a:t>
            </a:r>
            <a:r>
              <a:rPr lang="en-GB" sz="2000" dirty="0" err="1" smtClean="0"/>
              <a:t>ee</a:t>
            </a:r>
            <a:r>
              <a:rPr lang="en-GB" sz="2000" dirty="0" smtClean="0"/>
              <a:t>”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754087" y="4423384"/>
            <a:ext cx="20174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Say: 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“</a:t>
            </a:r>
            <a:r>
              <a:rPr lang="en-GB" dirty="0" err="1" smtClean="0">
                <a:solidFill>
                  <a:schemeClr val="bg1"/>
                </a:solidFill>
              </a:rPr>
              <a:t>ee</a:t>
            </a:r>
            <a:r>
              <a:rPr lang="en-GB" dirty="0" smtClean="0">
                <a:solidFill>
                  <a:schemeClr val="bg1"/>
                </a:solidFill>
              </a:rPr>
              <a:t>”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/>
              <a:t>What can you see?</a:t>
            </a:r>
            <a:endParaRPr lang="en-GB" u="sng" dirty="0" smtClean="0"/>
          </a:p>
          <a:p>
            <a:endParaRPr lang="en-GB" u="sng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1312"/>
          <a:stretch/>
        </p:blipFill>
        <p:spPr>
          <a:xfrm>
            <a:off x="1344975" y="4147133"/>
            <a:ext cx="1128260" cy="202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8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Blending Independently – Special Friends 2 </a:t>
            </a:r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05063"/>
            <a:ext cx="737716" cy="771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5916" y="1430297"/>
            <a:ext cx="9820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 Fred Talk -  Fred Frog can only say words in sounds but not the entire word all at once for </a:t>
            </a:r>
            <a:r>
              <a:rPr lang="en-GB" dirty="0" smtClean="0">
                <a:solidFill>
                  <a:schemeClr val="bg1"/>
                </a:solidFill>
              </a:rPr>
              <a:t>example .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Read the Phonics green word card: Special Friends, Fred talk, read the word.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619983" y="2707096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f</a:t>
            </a:r>
            <a:r>
              <a:rPr lang="en-GB" sz="3600" u="sng" dirty="0" smtClean="0">
                <a:solidFill>
                  <a:schemeClr val="tx1"/>
                </a:solidFill>
              </a:rPr>
              <a:t>ee</a:t>
            </a:r>
            <a:r>
              <a:rPr lang="en-GB" sz="3600" dirty="0" smtClean="0">
                <a:solidFill>
                  <a:schemeClr val="tx1"/>
                </a:solidFill>
              </a:rPr>
              <a:t>t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0" y="2707096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u="sng" dirty="0" smtClean="0">
                <a:solidFill>
                  <a:schemeClr val="tx1"/>
                </a:solidFill>
              </a:rPr>
              <a:t>qu</a:t>
            </a:r>
            <a:r>
              <a:rPr lang="en-GB" sz="3600" dirty="0" smtClean="0">
                <a:solidFill>
                  <a:schemeClr val="tx1"/>
                </a:solidFill>
              </a:rPr>
              <a:t>een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14782" y="2707096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chemeClr val="tx1"/>
                </a:solidFill>
              </a:rPr>
              <a:t>t</a:t>
            </a:r>
            <a:r>
              <a:rPr lang="en-GB" sz="3600" u="sng" dirty="0" err="1" smtClean="0">
                <a:solidFill>
                  <a:schemeClr val="tx1"/>
                </a:solidFill>
              </a:rPr>
              <a:t>ee</a:t>
            </a:r>
            <a:r>
              <a:rPr lang="en-GB" sz="3600" dirty="0" err="1" smtClean="0">
                <a:solidFill>
                  <a:schemeClr val="tx1"/>
                </a:solidFill>
              </a:rPr>
              <a:t>p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790799" y="2707096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chemeClr val="tx1"/>
                </a:solidFill>
              </a:rPr>
              <a:t>n</a:t>
            </a:r>
            <a:r>
              <a:rPr lang="en-GB" sz="3600" u="sng" dirty="0" err="1" smtClean="0">
                <a:solidFill>
                  <a:schemeClr val="tx1"/>
                </a:solidFill>
              </a:rPr>
              <a:t>ee</a:t>
            </a:r>
            <a:r>
              <a:rPr lang="en-GB" sz="3600" dirty="0" err="1" smtClean="0">
                <a:solidFill>
                  <a:schemeClr val="tx1"/>
                </a:solidFill>
              </a:rPr>
              <a:t>p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961" y="5071446"/>
            <a:ext cx="1719221" cy="16033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8182" y="3989313"/>
            <a:ext cx="1993565" cy="18838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089" y="4423729"/>
            <a:ext cx="4377307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5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Review and Write 2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3694496" cy="4328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581605"/>
            <a:ext cx="596451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Try and think of other words that have the sound </a:t>
            </a:r>
            <a:r>
              <a:rPr lang="en-GB" dirty="0" smtClean="0"/>
              <a:t>‘</a:t>
            </a:r>
            <a:r>
              <a:rPr lang="en-GB" dirty="0" err="1" smtClean="0"/>
              <a:t>ee</a:t>
            </a:r>
            <a:r>
              <a:rPr lang="en-GB" dirty="0" smtClean="0"/>
              <a:t>’.</a:t>
            </a:r>
            <a:endParaRPr lang="en-GB" dirty="0" smtClean="0"/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Examples – </a:t>
            </a:r>
            <a:r>
              <a:rPr lang="en-GB" dirty="0" smtClean="0">
                <a:solidFill>
                  <a:schemeClr val="bg1"/>
                </a:solidFill>
              </a:rPr>
              <a:t>bee, see, tree, bee, knee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Challenge! Can you put a word from your list into a sentence?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Example – </a:t>
            </a:r>
            <a:r>
              <a:rPr lang="en-GB" dirty="0" smtClean="0">
                <a:solidFill>
                  <a:schemeClr val="bg1"/>
                </a:solidFill>
              </a:rPr>
              <a:t>I am going to eat my lunch under the tree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55475" y="910608"/>
            <a:ext cx="3024146" cy="15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0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721615-28A2-46B0-9E9D-D6C44BD1E9E5}"/>
              </a:ext>
            </a:extLst>
          </p:cNvPr>
          <p:cNvSpPr/>
          <p:nvPr/>
        </p:nvSpPr>
        <p:spPr>
          <a:xfrm>
            <a:off x="3109659" y="4766695"/>
            <a:ext cx="6247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https://www.bbc.co.uk/bitesize/topics/zvq9bdm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8472F-88DC-4C48-B81F-B09B716994CD}"/>
              </a:ext>
            </a:extLst>
          </p:cNvPr>
          <p:cNvSpPr txBox="1">
            <a:spLocks/>
          </p:cNvSpPr>
          <p:nvPr/>
        </p:nvSpPr>
        <p:spPr>
          <a:xfrm>
            <a:off x="-267797" y="151075"/>
            <a:ext cx="3623247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Phonics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D4B0A-C95B-46AA-9AE0-F8F82943B26D}"/>
              </a:ext>
            </a:extLst>
          </p:cNvPr>
          <p:cNvSpPr txBox="1"/>
          <p:nvPr/>
        </p:nvSpPr>
        <p:spPr>
          <a:xfrm>
            <a:off x="6934138" y="614269"/>
            <a:ext cx="467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BBC Bitesize has lots of 30 second videos focusing on each of the phonics sounds.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E4541-EEB1-4F69-BEDF-2010D71B15DB}"/>
              </a:ext>
            </a:extLst>
          </p:cNvPr>
          <p:cNvSpPr txBox="1"/>
          <p:nvPr/>
        </p:nvSpPr>
        <p:spPr>
          <a:xfrm>
            <a:off x="4826224" y="5318120"/>
            <a:ext cx="467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Copy and paste the link.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8F683-7A60-4A8C-A79E-0B3BE6ABA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71" y="1943100"/>
            <a:ext cx="3810058" cy="2130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E06B21-DF4D-4C8A-840D-1FFCE9EF7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068" y="1943100"/>
            <a:ext cx="3810058" cy="2115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77277C-A56E-425E-A294-8720C54DF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74" y="1943100"/>
            <a:ext cx="3810058" cy="213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7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60B212-695B-4C85-862D-3A493419667B}"/>
              </a:ext>
            </a:extLst>
          </p:cNvPr>
          <p:cNvSpPr txBox="1"/>
          <p:nvPr/>
        </p:nvSpPr>
        <p:spPr>
          <a:xfrm>
            <a:off x="448134" y="340743"/>
            <a:ext cx="672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Fun Phonics Games!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5DA6F3-4AB1-46E9-BAC3-D03C394520FF}"/>
              </a:ext>
            </a:extLst>
          </p:cNvPr>
          <p:cNvSpPr txBox="1"/>
          <p:nvPr/>
        </p:nvSpPr>
        <p:spPr>
          <a:xfrm>
            <a:off x="8034834" y="315726"/>
            <a:ext cx="352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Copy and paste the link to play these fun phonics games!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41EFDC-98BA-4BAF-9F45-0C59FCB11399}"/>
              </a:ext>
            </a:extLst>
          </p:cNvPr>
          <p:cNvSpPr/>
          <p:nvPr/>
        </p:nvSpPr>
        <p:spPr>
          <a:xfrm>
            <a:off x="5453809" y="18407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https://www.phonicsplay.co.uk/resources/phase/2/buried-treasure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311F778-8265-4B23-B593-948F6F64AA7A}"/>
              </a:ext>
            </a:extLst>
          </p:cNvPr>
          <p:cNvSpPr/>
          <p:nvPr/>
        </p:nvSpPr>
        <p:spPr>
          <a:xfrm>
            <a:off x="4173740" y="1787703"/>
            <a:ext cx="1181528" cy="719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E613B-3831-49EF-8D1B-362FC33A0F3F}"/>
              </a:ext>
            </a:extLst>
          </p:cNvPr>
          <p:cNvSpPr txBox="1"/>
          <p:nvPr/>
        </p:nvSpPr>
        <p:spPr>
          <a:xfrm>
            <a:off x="106136" y="3656661"/>
            <a:ext cx="620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https://www.phonicsplay.co.uk/resources/phase/2/dragons-den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448175-F83A-414A-9BF7-227C8A99E900}"/>
              </a:ext>
            </a:extLst>
          </p:cNvPr>
          <p:cNvSpPr txBox="1"/>
          <p:nvPr/>
        </p:nvSpPr>
        <p:spPr>
          <a:xfrm>
            <a:off x="2680172" y="3979916"/>
            <a:ext cx="200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All phases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4EEBB566-79EB-492E-B8CC-3E9DA864383C}"/>
              </a:ext>
            </a:extLst>
          </p:cNvPr>
          <p:cNvSpPr/>
          <p:nvPr/>
        </p:nvSpPr>
        <p:spPr>
          <a:xfrm>
            <a:off x="6478409" y="3596057"/>
            <a:ext cx="1398593" cy="7531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2D3B5C-1DFF-4834-B2FF-031A76CC6652}"/>
              </a:ext>
            </a:extLst>
          </p:cNvPr>
          <p:cNvSpPr txBox="1"/>
          <p:nvPr/>
        </p:nvSpPr>
        <p:spPr>
          <a:xfrm>
            <a:off x="8368691" y="5893689"/>
            <a:ext cx="156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All phases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9AF304C-50B9-4105-96D5-678C4CA95BEC}"/>
              </a:ext>
            </a:extLst>
          </p:cNvPr>
          <p:cNvSpPr/>
          <p:nvPr/>
        </p:nvSpPr>
        <p:spPr>
          <a:xfrm>
            <a:off x="4193108" y="5359164"/>
            <a:ext cx="1181528" cy="719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985ED4-E85F-41A3-B124-58A541D5D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20" y="1143811"/>
            <a:ext cx="3552979" cy="20034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01E527-EE88-47C4-B1FF-521B310BF62A}"/>
              </a:ext>
            </a:extLst>
          </p:cNvPr>
          <p:cNvSpPr txBox="1"/>
          <p:nvPr/>
        </p:nvSpPr>
        <p:spPr>
          <a:xfrm>
            <a:off x="7499945" y="2137562"/>
            <a:ext cx="200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All phases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B55102-D3C4-4257-9098-598001500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437" y="2983783"/>
            <a:ext cx="3534596" cy="19922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0EA706-4BAA-4D50-9F37-D73CE4CEA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91" y="4711508"/>
            <a:ext cx="3552979" cy="20053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B08DD9-A363-4CF7-BFE6-460FB8DD2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593" y="4563694"/>
            <a:ext cx="1857375" cy="5810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F52B4C1-9DEA-4040-8839-5743320FAB3A}"/>
              </a:ext>
            </a:extLst>
          </p:cNvPr>
          <p:cNvSpPr txBox="1"/>
          <p:nvPr/>
        </p:nvSpPr>
        <p:spPr>
          <a:xfrm>
            <a:off x="5524144" y="5534093"/>
            <a:ext cx="650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https://www.phonicsplay.co.uk/resources/phase/2/picnic-on-pluto</a:t>
            </a:r>
          </a:p>
        </p:txBody>
      </p:sp>
    </p:spTree>
    <p:extLst>
      <p:ext uri="{BB962C8B-B14F-4D97-AF65-F5344CB8AC3E}">
        <p14:creationId xmlns:p14="http://schemas.microsoft.com/office/powerpoint/2010/main" val="1534412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445</Words>
  <Application>Microsoft Office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Special Friends – Sound 1  </vt:lpstr>
      <vt:lpstr>Blending Independently – Special Friends </vt:lpstr>
      <vt:lpstr>Review and Write</vt:lpstr>
      <vt:lpstr>Special Friends – Sound 2</vt:lpstr>
      <vt:lpstr>Blending Independently – Special Friends 2 </vt:lpstr>
      <vt:lpstr>Review and Write 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Elle Hutton</cp:lastModifiedBy>
  <cp:revision>32</cp:revision>
  <cp:lastPrinted>2021-01-05T13:14:29Z</cp:lastPrinted>
  <dcterms:created xsi:type="dcterms:W3CDTF">2020-11-14T12:23:39Z</dcterms:created>
  <dcterms:modified xsi:type="dcterms:W3CDTF">2021-01-22T11:09:19Z</dcterms:modified>
</cp:coreProperties>
</file>