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handoutMasterIdLst>
    <p:handoutMasterId r:id="rId83"/>
  </p:handoutMasterIdLst>
  <p:sldIdLst>
    <p:sldId id="324" r:id="rId2"/>
    <p:sldId id="257" r:id="rId3"/>
    <p:sldId id="401" r:id="rId4"/>
    <p:sldId id="325" r:id="rId5"/>
    <p:sldId id="326" r:id="rId6"/>
    <p:sldId id="328" r:id="rId7"/>
    <p:sldId id="327" r:id="rId8"/>
    <p:sldId id="330" r:id="rId9"/>
    <p:sldId id="331" r:id="rId10"/>
    <p:sldId id="332" r:id="rId11"/>
    <p:sldId id="329" r:id="rId12"/>
    <p:sldId id="334" r:id="rId13"/>
    <p:sldId id="333" r:id="rId14"/>
    <p:sldId id="263" r:id="rId15"/>
    <p:sldId id="402" r:id="rId16"/>
    <p:sldId id="338" r:id="rId17"/>
    <p:sldId id="339" r:id="rId18"/>
    <p:sldId id="336" r:id="rId19"/>
    <p:sldId id="340" r:id="rId20"/>
    <p:sldId id="400" r:id="rId21"/>
    <p:sldId id="341" r:id="rId22"/>
    <p:sldId id="342" r:id="rId23"/>
    <p:sldId id="345" r:id="rId24"/>
    <p:sldId id="346" r:id="rId25"/>
    <p:sldId id="337" r:id="rId26"/>
    <p:sldId id="343" r:id="rId27"/>
    <p:sldId id="344" r:id="rId28"/>
    <p:sldId id="280" r:id="rId29"/>
    <p:sldId id="318"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06" r:id="rId54"/>
    <p:sldId id="371" r:id="rId55"/>
    <p:sldId id="372" r:id="rId56"/>
    <p:sldId id="374" r:id="rId57"/>
    <p:sldId id="375" r:id="rId58"/>
    <p:sldId id="377" r:id="rId59"/>
    <p:sldId id="378" r:id="rId60"/>
    <p:sldId id="379" r:id="rId61"/>
    <p:sldId id="380" r:id="rId62"/>
    <p:sldId id="381" r:id="rId63"/>
    <p:sldId id="382" r:id="rId64"/>
    <p:sldId id="383" r:id="rId65"/>
    <p:sldId id="315" r:id="rId66"/>
    <p:sldId id="399" r:id="rId67"/>
    <p:sldId id="387" r:id="rId68"/>
    <p:sldId id="384" r:id="rId69"/>
    <p:sldId id="388" r:id="rId70"/>
    <p:sldId id="386" r:id="rId71"/>
    <p:sldId id="385" r:id="rId72"/>
    <p:sldId id="389" r:id="rId73"/>
    <p:sldId id="391" r:id="rId74"/>
    <p:sldId id="392" r:id="rId75"/>
    <p:sldId id="394" r:id="rId76"/>
    <p:sldId id="393" r:id="rId77"/>
    <p:sldId id="396" r:id="rId78"/>
    <p:sldId id="395" r:id="rId79"/>
    <p:sldId id="397" r:id="rId80"/>
    <p:sldId id="39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E9CE8-BF8D-4E22-D0C0-D1C4B51DF551}" v="97" dt="2021-02-05T15:11:57.626"/>
    <p1510:client id="{1FADB691-B7FE-E2FB-7D92-0CE19F130AFC}" v="4" dt="2021-02-08T08:43:56.272"/>
    <p1510:client id="{956C0A1B-CEEA-49DB-B8E4-D1DC00755D51}" v="16" dt="2021-02-04T14:54:28.219"/>
    <p1510:client id="{9E088FB3-32D6-9826-311B-24008B49C1BA}" v="55" dt="2021-02-05T09:16:51.364"/>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2/12/2021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7630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75797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0362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77135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05826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41142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66934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79807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86725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54861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718516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16809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831299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980176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93474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6358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2867CD5-F2DB-4B12-B0B2-04E1F6C822DD}"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2867CD5-F2DB-4B12-B0B2-04E1F6C822DD}" type="datetimeFigureOut">
              <a:rPr lang="en-GB" smtClean="0"/>
              <a:t>12/02/2021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2867CD5-F2DB-4B12-B0B2-04E1F6C822DD}" type="datetimeFigureOut">
              <a:rPr lang="en-GB" smtClean="0"/>
              <a:t>12/02/2021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67CD5-F2DB-4B12-B0B2-04E1F6C822DD}" type="datetimeFigureOut">
              <a:rPr lang="en-GB" smtClean="0"/>
              <a:t>12/02/2021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867CD5-F2DB-4B12-B0B2-04E1F6C822DD}"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867CD5-F2DB-4B12-B0B2-04E1F6C822DD}"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67CD5-F2DB-4B12-B0B2-04E1F6C822DD}" type="datetimeFigureOut">
              <a:rPr lang="en-GB" smtClean="0"/>
              <a:t>12/02/2021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6F4A7-9EDD-4802-9E5E-77F2A5EF4AE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s://classroom.thenational.academy/lessons/converting-between-years-months-and-weeks-70rk2d?activity=video&amp;step=2&amp;view=1"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hyperlink" Target="https://classroom.thenational.academy/lessons/reading-the-time-on-the-clock-to-the-nearest-five-minutes-part-1-71jp4c?activity=video&amp;step=2&amp;view=1"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lassroom.thenational.academy/lessons/to-recognise-and-describe-repeating-patterns-6hjk4c?step=1&amp;activity=video"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lassroom.thenational.academy/lessons/converting-between-hours-minutes-and-seconds-6djket"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lassroom.thenational.academy/lessons/to-recognise-and-describe-repeating-patterns-6hjk4c?step=1&amp;activity=vide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hyperlink" Target="https://classroom.thenational.academy/lessons/reading-analogue-time-to-the-nearest-minute-cdgkjd"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lassroom.thenational.academy/lessons/to-recognise-and-describe-repeating-patterns-6hjk4c?step=1&amp;activity=video"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hyperlink" Target="https://www.twinkl.co.uk/resources/measurement-maths-key-stage-2/ks2-time/telling-the-time-to-the-minute-time-measurement-maths-key-stage-2-year-3-4-5-6"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twinkl.co.uk/resources/measurement-maths-key-stage-2/ks2-time/telling-the-time-to-the-minute-time-measurement-maths-key-stage-2-year-3-4-5-6" TargetMode="External"/><Relationship Id="rId2" Type="http://schemas.openxmlformats.org/officeDocument/2006/relationships/image" Target="../media/image76.pn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hyperlink" Target="https://www.twinkl.co.uk/resources/measurement-maths-key-stage-2/ks2-time/telling-the-time-to-the-minute-time-measurement-maths-key-stage-2-year-3-4-5-6" TargetMode="External"/><Relationship Id="rId2" Type="http://schemas.openxmlformats.org/officeDocument/2006/relationships/image" Target="../media/image75.png"/><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png"/><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hyperlink" Target="https://www.twinkl.co.uk/resources/measurement-maths-key-stage-2/ks2-time/telling-the-time-to-the-minute-time-measurement-maths-key-stage-2-year-3-4-5-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hyperlink" Target="https://classroom.thenational.academy/lessons/telling-the-time-to-am-and-pm-68w3cd?activity=video&amp;step=1"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lassroom.thenational.academy/lessons/to-recognise-and-describe-repeating-patterns-6hjk4c?step=1&amp;activity=video"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3.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4.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iagram&#10;&#10;Description automatically generated">
            <a:extLst>
              <a:ext uri="{FF2B5EF4-FFF2-40B4-BE49-F238E27FC236}">
                <a16:creationId xmlns:a16="http://schemas.microsoft.com/office/drawing/2014/main" id="{C88B7D9C-9DB9-4258-8C36-A6711F54DE4B}"/>
              </a:ext>
            </a:extLst>
          </p:cNvPr>
          <p:cNvPicPr>
            <a:picLocks noChangeAspect="1"/>
          </p:cNvPicPr>
          <p:nvPr/>
        </p:nvPicPr>
        <p:blipFill>
          <a:blip r:embed="rId2"/>
          <a:stretch>
            <a:fillRect/>
          </a:stretch>
        </p:blipFill>
        <p:spPr>
          <a:xfrm>
            <a:off x="109268" y="56549"/>
            <a:ext cx="11915954" cy="6716147"/>
          </a:xfrm>
          <a:prstGeom prst="rect">
            <a:avLst/>
          </a:prstGeom>
        </p:spPr>
      </p:pic>
    </p:spTree>
    <p:extLst>
      <p:ext uri="{BB962C8B-B14F-4D97-AF65-F5344CB8AC3E}">
        <p14:creationId xmlns:p14="http://schemas.microsoft.com/office/powerpoint/2010/main" val="462530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51" y="365125"/>
            <a:ext cx="10996749" cy="1325563"/>
          </a:xfrm>
        </p:spPr>
        <p:txBody>
          <a:bodyPr>
            <a:normAutofit/>
          </a:bodyPr>
          <a:lstStyle/>
          <a:p>
            <a:r>
              <a:rPr lang="en-GB" sz="4000" dirty="0" smtClean="0"/>
              <a:t>How did you do?</a:t>
            </a:r>
            <a:endParaRPr lang="en-GB" sz="4000" dirty="0"/>
          </a:p>
        </p:txBody>
      </p:sp>
      <p:pic>
        <p:nvPicPr>
          <p:cNvPr id="4" name="Content Placeholder 3"/>
          <p:cNvPicPr>
            <a:picLocks noChangeAspect="1"/>
          </p:cNvPicPr>
          <p:nvPr/>
        </p:nvPicPr>
        <p:blipFill>
          <a:blip r:embed="rId2"/>
          <a:stretch>
            <a:fillRect/>
          </a:stretch>
        </p:blipFill>
        <p:spPr>
          <a:xfrm>
            <a:off x="357051" y="2429362"/>
            <a:ext cx="5220152" cy="3810330"/>
          </a:xfrm>
          <a:prstGeom prst="rect">
            <a:avLst/>
          </a:prstGeom>
        </p:spPr>
      </p:pic>
      <p:sp>
        <p:nvSpPr>
          <p:cNvPr id="6" name="TextBox 5"/>
          <p:cNvSpPr txBox="1"/>
          <p:nvPr/>
        </p:nvSpPr>
        <p:spPr>
          <a:xfrm>
            <a:off x="4380412" y="3074126"/>
            <a:ext cx="949234" cy="369332"/>
          </a:xfrm>
          <a:prstGeom prst="rect">
            <a:avLst/>
          </a:prstGeom>
          <a:noFill/>
        </p:spPr>
        <p:txBody>
          <a:bodyPr wrap="square" rtlCol="0">
            <a:spAutoFit/>
          </a:bodyPr>
          <a:lstStyle/>
          <a:p>
            <a:r>
              <a:rPr lang="en-GB" dirty="0" smtClean="0"/>
              <a:t>75</a:t>
            </a:r>
            <a:endParaRPr lang="en-GB" dirty="0"/>
          </a:p>
        </p:txBody>
      </p:sp>
      <p:sp>
        <p:nvSpPr>
          <p:cNvPr id="5" name="TextBox 4"/>
          <p:cNvSpPr txBox="1"/>
          <p:nvPr/>
        </p:nvSpPr>
        <p:spPr>
          <a:xfrm>
            <a:off x="4014652" y="5772003"/>
            <a:ext cx="2255520" cy="369332"/>
          </a:xfrm>
          <a:prstGeom prst="rect">
            <a:avLst/>
          </a:prstGeom>
          <a:noFill/>
        </p:spPr>
        <p:txBody>
          <a:bodyPr wrap="square" rtlCol="0">
            <a:spAutoFit/>
          </a:bodyPr>
          <a:lstStyle/>
          <a:p>
            <a:r>
              <a:rPr lang="en-GB" dirty="0" smtClean="0"/>
              <a:t>250 minutes</a:t>
            </a:r>
            <a:endParaRPr lang="en-GB" dirty="0"/>
          </a:p>
        </p:txBody>
      </p:sp>
      <p:sp>
        <p:nvSpPr>
          <p:cNvPr id="7" name="TextBox 6"/>
          <p:cNvSpPr txBox="1"/>
          <p:nvPr/>
        </p:nvSpPr>
        <p:spPr>
          <a:xfrm>
            <a:off x="962297" y="5013960"/>
            <a:ext cx="2255520" cy="369332"/>
          </a:xfrm>
          <a:prstGeom prst="rect">
            <a:avLst/>
          </a:prstGeom>
          <a:noFill/>
        </p:spPr>
        <p:txBody>
          <a:bodyPr wrap="square" rtlCol="0">
            <a:spAutoFit/>
          </a:bodyPr>
          <a:lstStyle/>
          <a:p>
            <a:r>
              <a:rPr lang="en-GB" dirty="0" smtClean="0"/>
              <a:t>3 hours 5 minutes</a:t>
            </a:r>
            <a:endParaRPr lang="en-GB" dirty="0"/>
          </a:p>
        </p:txBody>
      </p:sp>
      <p:sp>
        <p:nvSpPr>
          <p:cNvPr id="8" name="TextBox 7"/>
          <p:cNvSpPr txBox="1"/>
          <p:nvPr/>
        </p:nvSpPr>
        <p:spPr>
          <a:xfrm>
            <a:off x="3949338" y="4388565"/>
            <a:ext cx="2255520" cy="369332"/>
          </a:xfrm>
          <a:prstGeom prst="rect">
            <a:avLst/>
          </a:prstGeom>
          <a:noFill/>
        </p:spPr>
        <p:txBody>
          <a:bodyPr wrap="square" rtlCol="0">
            <a:spAutoFit/>
          </a:bodyPr>
          <a:lstStyle/>
          <a:p>
            <a:r>
              <a:rPr lang="en-GB" dirty="0" smtClean="0"/>
              <a:t>160 minutes</a:t>
            </a:r>
            <a:endParaRPr lang="en-GB" dirty="0"/>
          </a:p>
        </p:txBody>
      </p:sp>
      <p:sp>
        <p:nvSpPr>
          <p:cNvPr id="9" name="TextBox 8"/>
          <p:cNvSpPr txBox="1"/>
          <p:nvPr/>
        </p:nvSpPr>
        <p:spPr>
          <a:xfrm>
            <a:off x="1031966" y="3940629"/>
            <a:ext cx="2255520" cy="369332"/>
          </a:xfrm>
          <a:prstGeom prst="rect">
            <a:avLst/>
          </a:prstGeom>
          <a:noFill/>
        </p:spPr>
        <p:txBody>
          <a:bodyPr wrap="square" rtlCol="0">
            <a:spAutoFit/>
          </a:bodyPr>
          <a:lstStyle/>
          <a:p>
            <a:r>
              <a:rPr lang="en-GB" dirty="0" smtClean="0"/>
              <a:t>1 hour 35 minutes</a:t>
            </a:r>
            <a:endParaRPr lang="en-GB" dirty="0"/>
          </a:p>
        </p:txBody>
      </p:sp>
      <p:pic>
        <p:nvPicPr>
          <p:cNvPr id="10" name="Picture 9"/>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3858367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Copy out the table and complete.</a:t>
            </a:r>
            <a:endParaRPr lang="en-GB" dirty="0"/>
          </a:p>
        </p:txBody>
      </p:sp>
      <p:sp>
        <p:nvSpPr>
          <p:cNvPr id="6" name="Content Placeholder 5"/>
          <p:cNvSpPr>
            <a:spLocks noGrp="1"/>
          </p:cNvSpPr>
          <p:nvPr>
            <p:ph idx="1"/>
          </p:nvPr>
        </p:nvSpPr>
        <p:spPr>
          <a:xfrm>
            <a:off x="8395063" y="1825625"/>
            <a:ext cx="3413760" cy="4322626"/>
          </a:xfrm>
        </p:spPr>
        <p:txBody>
          <a:bodyPr/>
          <a:lstStyle/>
          <a:p>
            <a:pPr marL="0" indent="0">
              <a:buNone/>
            </a:pPr>
            <a:r>
              <a:rPr lang="en-GB" dirty="0" smtClean="0"/>
              <a:t>We know that there are 60 minutes in 1 hour. So you would do 60+20=80 minutes</a:t>
            </a:r>
            <a:endParaRPr lang="en-GB" dirty="0"/>
          </a:p>
        </p:txBody>
      </p:sp>
      <p:pic>
        <p:nvPicPr>
          <p:cNvPr id="8" name="Picture 7"/>
          <p:cNvPicPr>
            <a:picLocks noChangeAspect="1"/>
          </p:cNvPicPr>
          <p:nvPr/>
        </p:nvPicPr>
        <p:blipFill>
          <a:blip r:embed="rId2"/>
          <a:stretch>
            <a:fillRect/>
          </a:stretch>
        </p:blipFill>
        <p:spPr>
          <a:xfrm>
            <a:off x="357974" y="1825625"/>
            <a:ext cx="7054118" cy="3747994"/>
          </a:xfrm>
          <a:prstGeom prst="rect">
            <a:avLst/>
          </a:prstGeom>
        </p:spPr>
      </p:pic>
      <p:cxnSp>
        <p:nvCxnSpPr>
          <p:cNvPr id="10" name="Straight Arrow Connector 9"/>
          <p:cNvCxnSpPr/>
          <p:nvPr/>
        </p:nvCxnSpPr>
        <p:spPr>
          <a:xfrm flipH="1" flipV="1">
            <a:off x="5617029" y="2168434"/>
            <a:ext cx="2778034" cy="95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42561" y="1983768"/>
            <a:ext cx="1436914" cy="369332"/>
          </a:xfrm>
          <a:prstGeom prst="rect">
            <a:avLst/>
          </a:prstGeom>
          <a:noFill/>
        </p:spPr>
        <p:txBody>
          <a:bodyPr wrap="square" rtlCol="0">
            <a:spAutoFit/>
          </a:bodyPr>
          <a:lstStyle/>
          <a:p>
            <a:r>
              <a:rPr lang="en-GB" dirty="0" smtClean="0"/>
              <a:t>80</a:t>
            </a:r>
            <a:endParaRPr lang="en-GB" dirty="0"/>
          </a:p>
        </p:txBody>
      </p:sp>
      <p:pic>
        <p:nvPicPr>
          <p:cNvPr id="13" name="Picture 12"/>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2148420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&lt;, &gt; or = to make the statements </a:t>
            </a:r>
            <a:r>
              <a:rPr lang="en-GB" dirty="0" smtClean="0"/>
              <a:t>correct.</a:t>
            </a:r>
            <a:endParaRPr lang="en-GB" dirty="0"/>
          </a:p>
        </p:txBody>
      </p:sp>
      <p:pic>
        <p:nvPicPr>
          <p:cNvPr id="4" name="Picture 3"/>
          <p:cNvPicPr>
            <a:picLocks noChangeAspect="1"/>
          </p:cNvPicPr>
          <p:nvPr/>
        </p:nvPicPr>
        <p:blipFill>
          <a:blip r:embed="rId2"/>
          <a:stretch>
            <a:fillRect/>
          </a:stretch>
        </p:blipFill>
        <p:spPr>
          <a:xfrm>
            <a:off x="826231" y="1816967"/>
            <a:ext cx="10527569" cy="4662209"/>
          </a:xfrm>
          <a:prstGeom prst="rect">
            <a:avLst/>
          </a:prstGeom>
        </p:spPr>
      </p:pic>
      <p:pic>
        <p:nvPicPr>
          <p:cNvPr id="5" name="Picture 4"/>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1839342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the </a:t>
            </a:r>
            <a:r>
              <a:rPr lang="en-GB" dirty="0" smtClean="0"/>
              <a:t>challenges. </a:t>
            </a:r>
            <a:endParaRPr lang="en-GB" dirty="0"/>
          </a:p>
        </p:txBody>
      </p:sp>
      <p:pic>
        <p:nvPicPr>
          <p:cNvPr id="5" name="Content Placeholder 4"/>
          <p:cNvPicPr>
            <a:picLocks noGrp="1" noChangeAspect="1"/>
          </p:cNvPicPr>
          <p:nvPr>
            <p:ph idx="1"/>
          </p:nvPr>
        </p:nvPicPr>
        <p:blipFill>
          <a:blip r:embed="rId2"/>
          <a:stretch>
            <a:fillRect/>
          </a:stretch>
        </p:blipFill>
        <p:spPr>
          <a:xfrm>
            <a:off x="6096000" y="1494699"/>
            <a:ext cx="3944983" cy="5609120"/>
          </a:xfrm>
          <a:prstGeom prst="rect">
            <a:avLst/>
          </a:prstGeom>
        </p:spPr>
      </p:pic>
      <p:pic>
        <p:nvPicPr>
          <p:cNvPr id="4" name="Picture 3"/>
          <p:cNvPicPr>
            <a:picLocks noChangeAspect="1"/>
          </p:cNvPicPr>
          <p:nvPr/>
        </p:nvPicPr>
        <p:blipFill>
          <a:blip r:embed="rId3"/>
          <a:stretch>
            <a:fillRect/>
          </a:stretch>
        </p:blipFill>
        <p:spPr>
          <a:xfrm>
            <a:off x="838200" y="1825625"/>
            <a:ext cx="4047309" cy="3340310"/>
          </a:xfrm>
          <a:prstGeom prst="rect">
            <a:avLst/>
          </a:prstGeom>
        </p:spPr>
      </p:pic>
      <p:pic>
        <p:nvPicPr>
          <p:cNvPr id="6" name="Picture 5"/>
          <p:cNvPicPr>
            <a:picLocks noChangeAspect="1"/>
          </p:cNvPicPr>
          <p:nvPr/>
        </p:nvPicPr>
        <p:blipFill>
          <a:blip r:embed="rId4"/>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1931198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23.2.2021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563818" cy="1323439"/>
          </a:xfrm>
          <a:prstGeom prst="rect">
            <a:avLst/>
          </a:prstGeom>
          <a:noFill/>
        </p:spPr>
        <p:txBody>
          <a:bodyPr wrap="square" rtlCol="0">
            <a:spAutoFit/>
          </a:bodyPr>
          <a:lstStyle/>
          <a:p>
            <a:r>
              <a:rPr lang="en-GB" sz="4000" dirty="0" smtClean="0"/>
              <a:t>L.O. </a:t>
            </a:r>
            <a:r>
              <a:rPr lang="en-GB" sz="4000" dirty="0"/>
              <a:t>To be able </a:t>
            </a:r>
            <a:r>
              <a:rPr lang="en-GB" sz="4000" dirty="0" smtClean="0"/>
              <a:t>to convert between years, months, weeks and days.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1107996"/>
          </a:xfrm>
          <a:prstGeom prst="rect">
            <a:avLst/>
          </a:prstGeom>
          <a:solidFill>
            <a:schemeClr val="bg1"/>
          </a:solidFill>
        </p:spPr>
        <p:txBody>
          <a:bodyPr wrap="square" rtlCol="0">
            <a:spAutoFit/>
          </a:bodyPr>
          <a:lstStyle/>
          <a:p>
            <a:r>
              <a:rPr lang="en-GB" dirty="0"/>
              <a:t>You can also copy and paste this link if you would prefer</a:t>
            </a:r>
            <a:r>
              <a:rPr lang="en-GB" dirty="0" smtClean="0"/>
              <a:t>:</a:t>
            </a:r>
          </a:p>
          <a:p>
            <a:r>
              <a:rPr lang="en-GB" sz="1600" dirty="0"/>
              <a:t>https://classroom.thenational.academy/lessons/converting-between-years-months-and-weeks-70rk2d?activity=video&amp;step=2&amp;view=1</a:t>
            </a:r>
          </a:p>
          <a:p>
            <a:endParaRPr lang="en-GB" sz="1600" dirty="0"/>
          </a:p>
        </p:txBody>
      </p:sp>
    </p:spTree>
    <p:extLst>
      <p:ext uri="{BB962C8B-B14F-4D97-AF65-F5344CB8AC3E}">
        <p14:creationId xmlns:p14="http://schemas.microsoft.com/office/powerpoint/2010/main" val="354761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45" y="2783634"/>
            <a:ext cx="5257800" cy="1325563"/>
          </a:xfrm>
        </p:spPr>
        <p:txBody>
          <a:bodyPr>
            <a:normAutofit/>
          </a:bodyPr>
          <a:lstStyle/>
          <a:p>
            <a:r>
              <a:rPr lang="en-GB" sz="2800" dirty="0" smtClean="0"/>
              <a:t>Look at the calendar for 2021 and </a:t>
            </a:r>
            <a:r>
              <a:rPr lang="en-GB" sz="2800" dirty="0" smtClean="0"/>
              <a:t>work </a:t>
            </a:r>
            <a:r>
              <a:rPr lang="en-GB" sz="2800" dirty="0" smtClean="0"/>
              <a:t>out how many days are in each </a:t>
            </a:r>
            <a:r>
              <a:rPr lang="en-GB" sz="2800" dirty="0" smtClean="0"/>
              <a:t>month.</a:t>
            </a:r>
            <a:endParaRPr lang="en-GB" sz="2800" dirty="0"/>
          </a:p>
        </p:txBody>
      </p:sp>
      <p:pic>
        <p:nvPicPr>
          <p:cNvPr id="4" name="Picture 3"/>
          <p:cNvPicPr>
            <a:picLocks noChangeAspect="1"/>
          </p:cNvPicPr>
          <p:nvPr/>
        </p:nvPicPr>
        <p:blipFill>
          <a:blip r:embed="rId2"/>
          <a:stretch>
            <a:fillRect/>
          </a:stretch>
        </p:blipFill>
        <p:spPr>
          <a:xfrm>
            <a:off x="6096000" y="104757"/>
            <a:ext cx="5357324" cy="6683319"/>
          </a:xfrm>
          <a:prstGeom prst="rect">
            <a:avLst/>
          </a:prstGeom>
        </p:spPr>
      </p:pic>
      <p:pic>
        <p:nvPicPr>
          <p:cNvPr id="5" name="Picture 4"/>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5597442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66857"/>
            <a:ext cx="5257800" cy="1325563"/>
          </a:xfrm>
        </p:spPr>
        <p:txBody>
          <a:bodyPr>
            <a:normAutofit/>
          </a:bodyPr>
          <a:lstStyle/>
          <a:p>
            <a:r>
              <a:rPr lang="en-GB" sz="2800" dirty="0" smtClean="0"/>
              <a:t>How did you do?</a:t>
            </a:r>
            <a:endParaRPr lang="en-GB" sz="2800" dirty="0"/>
          </a:p>
        </p:txBody>
      </p:sp>
      <p:sp>
        <p:nvSpPr>
          <p:cNvPr id="3" name="Content Placeholder 2"/>
          <p:cNvSpPr>
            <a:spLocks noGrp="1"/>
          </p:cNvSpPr>
          <p:nvPr>
            <p:ph idx="1"/>
          </p:nvPr>
        </p:nvSpPr>
        <p:spPr>
          <a:xfrm>
            <a:off x="838199" y="1825625"/>
            <a:ext cx="5118463" cy="4351338"/>
          </a:xfrm>
        </p:spPr>
        <p:txBody>
          <a:bodyPr>
            <a:normAutofit fontScale="77500" lnSpcReduction="20000"/>
          </a:bodyPr>
          <a:lstStyle/>
          <a:p>
            <a:pPr marL="0" indent="0">
              <a:buNone/>
            </a:pPr>
            <a:r>
              <a:rPr lang="en-GB" dirty="0" smtClean="0"/>
              <a:t>January – 31</a:t>
            </a:r>
          </a:p>
          <a:p>
            <a:pPr marL="0" indent="0">
              <a:buNone/>
            </a:pPr>
            <a:r>
              <a:rPr lang="en-GB" dirty="0" smtClean="0"/>
              <a:t>February – 28 (or 29 in a leap year)</a:t>
            </a:r>
          </a:p>
          <a:p>
            <a:pPr marL="0" indent="0">
              <a:buNone/>
            </a:pPr>
            <a:r>
              <a:rPr lang="en-GB" dirty="0" smtClean="0"/>
              <a:t>March – 31</a:t>
            </a:r>
          </a:p>
          <a:p>
            <a:pPr marL="0" indent="0">
              <a:buNone/>
            </a:pPr>
            <a:r>
              <a:rPr lang="en-GB" dirty="0" smtClean="0"/>
              <a:t>April -30</a:t>
            </a:r>
          </a:p>
          <a:p>
            <a:pPr marL="0" indent="0">
              <a:buNone/>
            </a:pPr>
            <a:r>
              <a:rPr lang="en-GB" dirty="0" smtClean="0"/>
              <a:t>May – 31</a:t>
            </a:r>
          </a:p>
          <a:p>
            <a:pPr marL="0" indent="0">
              <a:buNone/>
            </a:pPr>
            <a:r>
              <a:rPr lang="en-GB" dirty="0" smtClean="0"/>
              <a:t>June – 30</a:t>
            </a:r>
          </a:p>
          <a:p>
            <a:pPr marL="0" indent="0">
              <a:buNone/>
            </a:pPr>
            <a:r>
              <a:rPr lang="en-GB" dirty="0" smtClean="0"/>
              <a:t>July – 31</a:t>
            </a:r>
          </a:p>
          <a:p>
            <a:pPr marL="0" indent="0">
              <a:buNone/>
            </a:pPr>
            <a:r>
              <a:rPr lang="en-GB" dirty="0" smtClean="0"/>
              <a:t>August – 31</a:t>
            </a:r>
          </a:p>
          <a:p>
            <a:pPr marL="0" indent="0">
              <a:buNone/>
            </a:pPr>
            <a:r>
              <a:rPr lang="en-GB" dirty="0" smtClean="0"/>
              <a:t>September – 30</a:t>
            </a:r>
          </a:p>
          <a:p>
            <a:pPr marL="0" indent="0">
              <a:buNone/>
            </a:pPr>
            <a:r>
              <a:rPr lang="en-GB" dirty="0" smtClean="0"/>
              <a:t>October – 31</a:t>
            </a:r>
          </a:p>
          <a:p>
            <a:pPr marL="0" indent="0">
              <a:buNone/>
            </a:pPr>
            <a:r>
              <a:rPr lang="en-GB" dirty="0" smtClean="0"/>
              <a:t>November – 30</a:t>
            </a:r>
          </a:p>
          <a:p>
            <a:pPr marL="0" indent="0">
              <a:buNone/>
            </a:pPr>
            <a:r>
              <a:rPr lang="en-GB" dirty="0" smtClean="0"/>
              <a:t>December - 31</a:t>
            </a:r>
            <a:endParaRPr lang="en-GB" dirty="0"/>
          </a:p>
        </p:txBody>
      </p:sp>
      <p:pic>
        <p:nvPicPr>
          <p:cNvPr id="4" name="Picture 3"/>
          <p:cNvPicPr>
            <a:picLocks noChangeAspect="1"/>
          </p:cNvPicPr>
          <p:nvPr/>
        </p:nvPicPr>
        <p:blipFill>
          <a:blip r:embed="rId2"/>
          <a:stretch>
            <a:fillRect/>
          </a:stretch>
        </p:blipFill>
        <p:spPr>
          <a:xfrm>
            <a:off x="6096000" y="104757"/>
            <a:ext cx="5357324" cy="6683319"/>
          </a:xfrm>
          <a:prstGeom prst="rect">
            <a:avLst/>
          </a:prstGeom>
        </p:spPr>
      </p:pic>
      <p:pic>
        <p:nvPicPr>
          <p:cNvPr id="5" name="Picture 4"/>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244450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046"/>
            <a:ext cx="12313920" cy="811121"/>
          </a:xfrm>
        </p:spPr>
        <p:txBody>
          <a:bodyPr/>
          <a:lstStyle/>
          <a:p>
            <a:r>
              <a:rPr lang="en-GB" dirty="0" smtClean="0"/>
              <a:t>Use the calendar to help you complete the </a:t>
            </a:r>
            <a:r>
              <a:rPr lang="en-GB" dirty="0" smtClean="0"/>
              <a:t>sentences.</a:t>
            </a:r>
            <a:endParaRPr lang="en-GB" dirty="0"/>
          </a:p>
        </p:txBody>
      </p:sp>
      <p:pic>
        <p:nvPicPr>
          <p:cNvPr id="5" name="Picture 4"/>
          <p:cNvPicPr>
            <a:picLocks noChangeAspect="1"/>
          </p:cNvPicPr>
          <p:nvPr/>
        </p:nvPicPr>
        <p:blipFill rotWithShape="1">
          <a:blip r:embed="rId2"/>
          <a:srcRect l="7156" t="18646" r="1484"/>
          <a:stretch/>
        </p:blipFill>
        <p:spPr>
          <a:xfrm>
            <a:off x="296091" y="2011680"/>
            <a:ext cx="6448009" cy="2180593"/>
          </a:xfrm>
          <a:prstGeom prst="rect">
            <a:avLst/>
          </a:prstGeom>
        </p:spPr>
      </p:pic>
      <p:pic>
        <p:nvPicPr>
          <p:cNvPr id="6" name="Picture 5"/>
          <p:cNvPicPr>
            <a:picLocks noChangeAspect="1"/>
          </p:cNvPicPr>
          <p:nvPr/>
        </p:nvPicPr>
        <p:blipFill>
          <a:blip r:embed="rId3"/>
          <a:stretch>
            <a:fillRect/>
          </a:stretch>
        </p:blipFill>
        <p:spPr>
          <a:xfrm>
            <a:off x="6818812" y="959167"/>
            <a:ext cx="4598126" cy="5736211"/>
          </a:xfrm>
          <a:prstGeom prst="rect">
            <a:avLst/>
          </a:prstGeom>
        </p:spPr>
      </p:pic>
      <p:pic>
        <p:nvPicPr>
          <p:cNvPr id="7" name="Picture 6"/>
          <p:cNvPicPr>
            <a:picLocks noChangeAspect="1"/>
          </p:cNvPicPr>
          <p:nvPr/>
        </p:nvPicPr>
        <p:blipFill>
          <a:blip r:embed="rId4"/>
          <a:stretch>
            <a:fillRect/>
          </a:stretch>
        </p:blipFill>
        <p:spPr>
          <a:xfrm>
            <a:off x="11347961" y="6034113"/>
            <a:ext cx="765663" cy="548053"/>
          </a:xfrm>
          <a:prstGeom prst="rect">
            <a:avLst/>
          </a:prstGeom>
        </p:spPr>
      </p:pic>
    </p:spTree>
    <p:extLst>
      <p:ext uri="{BB962C8B-B14F-4D97-AF65-F5344CB8AC3E}">
        <p14:creationId xmlns:p14="http://schemas.microsoft.com/office/powerpoint/2010/main" val="3807487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046"/>
            <a:ext cx="12313920" cy="811121"/>
          </a:xfrm>
        </p:spPr>
        <p:txBody>
          <a:bodyPr/>
          <a:lstStyle/>
          <a:p>
            <a:r>
              <a:rPr lang="en-GB" dirty="0" smtClean="0"/>
              <a:t>Use the calendar to help you complete the </a:t>
            </a:r>
            <a:r>
              <a:rPr lang="en-GB" dirty="0" smtClean="0"/>
              <a:t>sentences.</a:t>
            </a:r>
            <a:endParaRPr lang="en-GB" dirty="0"/>
          </a:p>
        </p:txBody>
      </p:sp>
      <p:pic>
        <p:nvPicPr>
          <p:cNvPr id="5" name="Picture 4"/>
          <p:cNvPicPr>
            <a:picLocks noChangeAspect="1"/>
          </p:cNvPicPr>
          <p:nvPr/>
        </p:nvPicPr>
        <p:blipFill rotWithShape="1">
          <a:blip r:embed="rId2"/>
          <a:srcRect l="7156" t="18646" r="1484"/>
          <a:stretch/>
        </p:blipFill>
        <p:spPr>
          <a:xfrm>
            <a:off x="296091" y="2011680"/>
            <a:ext cx="6448009" cy="2180593"/>
          </a:xfrm>
          <a:prstGeom prst="rect">
            <a:avLst/>
          </a:prstGeom>
        </p:spPr>
      </p:pic>
      <p:pic>
        <p:nvPicPr>
          <p:cNvPr id="6" name="Picture 5"/>
          <p:cNvPicPr>
            <a:picLocks noChangeAspect="1"/>
          </p:cNvPicPr>
          <p:nvPr/>
        </p:nvPicPr>
        <p:blipFill>
          <a:blip r:embed="rId3"/>
          <a:stretch>
            <a:fillRect/>
          </a:stretch>
        </p:blipFill>
        <p:spPr>
          <a:xfrm>
            <a:off x="6818812" y="959167"/>
            <a:ext cx="4598126" cy="5736211"/>
          </a:xfrm>
          <a:prstGeom prst="rect">
            <a:avLst/>
          </a:prstGeom>
        </p:spPr>
      </p:pic>
      <p:sp>
        <p:nvSpPr>
          <p:cNvPr id="3" name="TextBox 2"/>
          <p:cNvSpPr txBox="1"/>
          <p:nvPr/>
        </p:nvSpPr>
        <p:spPr>
          <a:xfrm>
            <a:off x="2865120" y="2090057"/>
            <a:ext cx="505097" cy="369332"/>
          </a:xfrm>
          <a:prstGeom prst="rect">
            <a:avLst/>
          </a:prstGeom>
          <a:noFill/>
        </p:spPr>
        <p:txBody>
          <a:bodyPr wrap="square" rtlCol="0">
            <a:spAutoFit/>
          </a:bodyPr>
          <a:lstStyle/>
          <a:p>
            <a:r>
              <a:rPr lang="en-GB" dirty="0" smtClean="0"/>
              <a:t>12</a:t>
            </a:r>
            <a:endParaRPr lang="en-GB" dirty="0"/>
          </a:p>
        </p:txBody>
      </p:sp>
      <p:sp>
        <p:nvSpPr>
          <p:cNvPr id="7" name="TextBox 6"/>
          <p:cNvSpPr txBox="1"/>
          <p:nvPr/>
        </p:nvSpPr>
        <p:spPr>
          <a:xfrm>
            <a:off x="2865119" y="2537766"/>
            <a:ext cx="505097" cy="369332"/>
          </a:xfrm>
          <a:prstGeom prst="rect">
            <a:avLst/>
          </a:prstGeom>
          <a:noFill/>
        </p:spPr>
        <p:txBody>
          <a:bodyPr wrap="square" rtlCol="0">
            <a:spAutoFit/>
          </a:bodyPr>
          <a:lstStyle/>
          <a:p>
            <a:r>
              <a:rPr lang="en-GB" dirty="0" smtClean="0"/>
              <a:t>28</a:t>
            </a:r>
            <a:endParaRPr lang="en-GB" dirty="0"/>
          </a:p>
        </p:txBody>
      </p:sp>
      <p:sp>
        <p:nvSpPr>
          <p:cNvPr id="8" name="TextBox 7"/>
          <p:cNvSpPr txBox="1"/>
          <p:nvPr/>
        </p:nvSpPr>
        <p:spPr>
          <a:xfrm>
            <a:off x="422366" y="3121179"/>
            <a:ext cx="505097" cy="369332"/>
          </a:xfrm>
          <a:prstGeom prst="rect">
            <a:avLst/>
          </a:prstGeom>
          <a:noFill/>
        </p:spPr>
        <p:txBody>
          <a:bodyPr wrap="square" rtlCol="0">
            <a:spAutoFit/>
          </a:bodyPr>
          <a:lstStyle/>
          <a:p>
            <a:r>
              <a:rPr lang="en-GB" dirty="0" smtClean="0"/>
              <a:t>4</a:t>
            </a:r>
            <a:endParaRPr lang="en-GB" dirty="0"/>
          </a:p>
        </p:txBody>
      </p:sp>
      <p:sp>
        <p:nvSpPr>
          <p:cNvPr id="9" name="TextBox 8"/>
          <p:cNvSpPr txBox="1"/>
          <p:nvPr/>
        </p:nvSpPr>
        <p:spPr>
          <a:xfrm>
            <a:off x="3810000" y="3101976"/>
            <a:ext cx="505097" cy="369332"/>
          </a:xfrm>
          <a:prstGeom prst="rect">
            <a:avLst/>
          </a:prstGeom>
          <a:noFill/>
        </p:spPr>
        <p:txBody>
          <a:bodyPr wrap="square" rtlCol="0">
            <a:spAutoFit/>
          </a:bodyPr>
          <a:lstStyle/>
          <a:p>
            <a:r>
              <a:rPr lang="en-GB" dirty="0" smtClean="0"/>
              <a:t>7</a:t>
            </a:r>
            <a:endParaRPr lang="en-GB" dirty="0"/>
          </a:p>
        </p:txBody>
      </p:sp>
      <p:sp>
        <p:nvSpPr>
          <p:cNvPr id="10" name="TextBox 9"/>
          <p:cNvSpPr txBox="1"/>
          <p:nvPr/>
        </p:nvSpPr>
        <p:spPr>
          <a:xfrm>
            <a:off x="1493520" y="3644392"/>
            <a:ext cx="657497" cy="369332"/>
          </a:xfrm>
          <a:prstGeom prst="rect">
            <a:avLst/>
          </a:prstGeom>
          <a:noFill/>
        </p:spPr>
        <p:txBody>
          <a:bodyPr wrap="square" rtlCol="0">
            <a:spAutoFit/>
          </a:bodyPr>
          <a:lstStyle/>
          <a:p>
            <a:r>
              <a:rPr lang="en-GB" dirty="0" smtClean="0"/>
              <a:t>365</a:t>
            </a:r>
            <a:endParaRPr lang="en-GB" dirty="0"/>
          </a:p>
        </p:txBody>
      </p:sp>
      <p:sp>
        <p:nvSpPr>
          <p:cNvPr id="11" name="TextBox 10"/>
          <p:cNvSpPr txBox="1"/>
          <p:nvPr/>
        </p:nvSpPr>
        <p:spPr>
          <a:xfrm>
            <a:off x="3986348" y="3642606"/>
            <a:ext cx="657497" cy="369332"/>
          </a:xfrm>
          <a:prstGeom prst="rect">
            <a:avLst/>
          </a:prstGeom>
          <a:noFill/>
        </p:spPr>
        <p:txBody>
          <a:bodyPr wrap="square" rtlCol="0">
            <a:spAutoFit/>
          </a:bodyPr>
          <a:lstStyle/>
          <a:p>
            <a:r>
              <a:rPr lang="en-GB" dirty="0" smtClean="0"/>
              <a:t>366</a:t>
            </a:r>
            <a:endParaRPr lang="en-GB" dirty="0"/>
          </a:p>
        </p:txBody>
      </p:sp>
      <p:pic>
        <p:nvPicPr>
          <p:cNvPr id="12" name="Picture 11"/>
          <p:cNvPicPr>
            <a:picLocks noChangeAspect="1"/>
          </p:cNvPicPr>
          <p:nvPr/>
        </p:nvPicPr>
        <p:blipFill>
          <a:blip r:embed="rId4"/>
          <a:stretch>
            <a:fillRect/>
          </a:stretch>
        </p:blipFill>
        <p:spPr>
          <a:xfrm>
            <a:off x="11286999" y="5935753"/>
            <a:ext cx="905001" cy="647790"/>
          </a:xfrm>
          <a:prstGeom prst="rect">
            <a:avLst/>
          </a:prstGeom>
        </p:spPr>
      </p:pic>
    </p:spTree>
    <p:extLst>
      <p:ext uri="{BB962C8B-B14F-4D97-AF65-F5344CB8AC3E}">
        <p14:creationId xmlns:p14="http://schemas.microsoft.com/office/powerpoint/2010/main" val="4107501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22.2.2021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to </a:t>
            </a:r>
            <a:r>
              <a:rPr lang="en-GB" sz="4000" dirty="0" smtClean="0"/>
              <a:t>convert between hours, minutes and seconds</a:t>
            </a:r>
            <a:r>
              <a:rPr lang="en-US" altLang="en-GB" sz="4000" dirty="0" smtClean="0"/>
              <a:t>.</a:t>
            </a:r>
            <a:endParaRPr lang="en-US" alt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Here is a useful poem to help you remember how many days are in each </a:t>
            </a:r>
            <a:r>
              <a:rPr lang="en-GB" dirty="0" smtClean="0"/>
              <a:t>month. </a:t>
            </a:r>
            <a:endParaRPr lang="en-GB" dirty="0"/>
          </a:p>
        </p:txBody>
      </p:sp>
      <p:pic>
        <p:nvPicPr>
          <p:cNvPr id="6" name="Picture 5"/>
          <p:cNvPicPr>
            <a:picLocks noChangeAspect="1"/>
          </p:cNvPicPr>
          <p:nvPr/>
        </p:nvPicPr>
        <p:blipFill>
          <a:blip r:embed="rId2"/>
          <a:stretch>
            <a:fillRect/>
          </a:stretch>
        </p:blipFill>
        <p:spPr>
          <a:xfrm>
            <a:off x="1430759" y="1690688"/>
            <a:ext cx="8259328" cy="4801270"/>
          </a:xfrm>
          <a:prstGeom prst="rect">
            <a:avLst/>
          </a:prstGeom>
        </p:spPr>
      </p:pic>
    </p:spTree>
    <p:extLst>
      <p:ext uri="{BB962C8B-B14F-4D97-AF65-F5344CB8AC3E}">
        <p14:creationId xmlns:p14="http://schemas.microsoft.com/office/powerpoint/2010/main" val="1858648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many days are in 2 weeks and 4 days?</a:t>
            </a:r>
            <a:br>
              <a:rPr lang="en-GB" dirty="0"/>
            </a:br>
            <a:endParaRPr lang="en-GB" dirty="0"/>
          </a:p>
        </p:txBody>
      </p:sp>
      <p:sp>
        <p:nvSpPr>
          <p:cNvPr id="3" name="Content Placeholder 2"/>
          <p:cNvSpPr>
            <a:spLocks noGrp="1"/>
          </p:cNvSpPr>
          <p:nvPr>
            <p:ph idx="1"/>
          </p:nvPr>
        </p:nvSpPr>
        <p:spPr>
          <a:xfrm>
            <a:off x="542108" y="1303110"/>
            <a:ext cx="10515600" cy="4351338"/>
          </a:xfrm>
        </p:spPr>
        <p:txBody>
          <a:bodyPr>
            <a:normAutofit/>
          </a:bodyPr>
          <a:lstStyle/>
          <a:p>
            <a:pPr marL="0" indent="0">
              <a:buNone/>
            </a:pPr>
            <a:endParaRPr lang="en-GB" dirty="0"/>
          </a:p>
          <a:p>
            <a:pPr marL="0" indent="0">
              <a:buNone/>
            </a:pPr>
            <a:r>
              <a:rPr lang="en-GB" dirty="0" smtClean="0"/>
              <a:t>In order to work this </a:t>
            </a:r>
            <a:r>
              <a:rPr lang="en-GB" dirty="0" smtClean="0"/>
              <a:t>out, </a:t>
            </a:r>
            <a:r>
              <a:rPr lang="en-GB" dirty="0" smtClean="0"/>
              <a:t>we need to know how many days are in 1 week.</a:t>
            </a:r>
          </a:p>
          <a:p>
            <a:pPr marL="0" indent="0">
              <a:buNone/>
            </a:pPr>
            <a:endParaRPr lang="en-GB" dirty="0"/>
          </a:p>
          <a:p>
            <a:pPr marL="0" indent="0">
              <a:buNone/>
            </a:pPr>
            <a:r>
              <a:rPr lang="en-GB" dirty="0" smtClean="0"/>
              <a:t>We know that 7 days are in 1 week.</a:t>
            </a:r>
          </a:p>
          <a:p>
            <a:pPr marL="0" indent="0">
              <a:buNone/>
            </a:pPr>
            <a:endParaRPr lang="en-GB" dirty="0"/>
          </a:p>
          <a:p>
            <a:pPr marL="0" indent="0">
              <a:buNone/>
            </a:pPr>
            <a:r>
              <a:rPr lang="en-GB" dirty="0" smtClean="0"/>
              <a:t>Our calculation would therefore be 7+7+4= </a:t>
            </a:r>
            <a:r>
              <a:rPr lang="en-GB" dirty="0" smtClean="0"/>
              <a:t>18 days</a:t>
            </a:r>
            <a:endParaRPr lang="en-GB" dirty="0" smtClean="0"/>
          </a:p>
          <a:p>
            <a:pPr marL="0" indent="0">
              <a:buNone/>
            </a:pPr>
            <a:r>
              <a:rPr lang="en-GB" dirty="0" smtClean="0"/>
              <a:t>Or you could do 7x2=14 and then </a:t>
            </a:r>
            <a:r>
              <a:rPr lang="en-GB" dirty="0" smtClean="0"/>
              <a:t>14+4=18 days  </a:t>
            </a:r>
            <a:endParaRPr lang="en-GB" dirty="0"/>
          </a:p>
        </p:txBody>
      </p:sp>
      <p:pic>
        <p:nvPicPr>
          <p:cNvPr id="4" name="Picture 3"/>
          <p:cNvPicPr>
            <a:picLocks noChangeAspect="1"/>
          </p:cNvPicPr>
          <p:nvPr/>
        </p:nvPicPr>
        <p:blipFill>
          <a:blip r:embed="rId2"/>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1629419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many months are in 4 years?</a:t>
            </a:r>
            <a:endParaRPr lang="en-GB" dirty="0"/>
          </a:p>
        </p:txBody>
      </p:sp>
      <p:sp>
        <p:nvSpPr>
          <p:cNvPr id="3" name="Content Placeholder 2"/>
          <p:cNvSpPr>
            <a:spLocks noGrp="1"/>
          </p:cNvSpPr>
          <p:nvPr>
            <p:ph idx="1"/>
          </p:nvPr>
        </p:nvSpPr>
        <p:spPr/>
        <p:txBody>
          <a:bodyPr/>
          <a:lstStyle/>
          <a:p>
            <a:r>
              <a:rPr lang="en-GB" dirty="0" smtClean="0"/>
              <a:t>We know that there are 12 months in 1 </a:t>
            </a:r>
            <a:r>
              <a:rPr lang="en-GB" dirty="0" smtClean="0"/>
              <a:t>year. </a:t>
            </a:r>
            <a:endParaRPr lang="en-GB" dirty="0" smtClean="0"/>
          </a:p>
          <a:p>
            <a:endParaRPr lang="en-GB" dirty="0"/>
          </a:p>
          <a:p>
            <a:r>
              <a:rPr lang="en-GB" dirty="0" smtClean="0"/>
              <a:t>To work this out we can do </a:t>
            </a:r>
            <a:r>
              <a:rPr lang="en-GB" dirty="0" smtClean="0"/>
              <a:t>12 x 4 = 48 months. </a:t>
            </a:r>
            <a:endParaRPr lang="en-GB" dirty="0" smtClean="0"/>
          </a:p>
          <a:p>
            <a:endParaRPr lang="en-GB" dirty="0"/>
          </a:p>
          <a:p>
            <a:r>
              <a:rPr lang="en-GB" dirty="0" smtClean="0"/>
              <a:t>Or we can do </a:t>
            </a:r>
            <a:r>
              <a:rPr lang="en-GB" dirty="0" smtClean="0"/>
              <a:t>12+12+12+12 = 48 months</a:t>
            </a:r>
            <a:endParaRPr lang="en-GB" dirty="0" smtClean="0"/>
          </a:p>
          <a:p>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613314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many days are there in 4 weeks and 3 days? Fill in the </a:t>
            </a:r>
            <a:r>
              <a:rPr lang="en-GB" dirty="0" smtClean="0"/>
              <a:t>blanks. </a:t>
            </a:r>
            <a:endParaRPr lang="en-GB" dirty="0"/>
          </a:p>
        </p:txBody>
      </p:sp>
      <p:sp>
        <p:nvSpPr>
          <p:cNvPr id="3" name="Content Placeholder 2"/>
          <p:cNvSpPr>
            <a:spLocks noGrp="1"/>
          </p:cNvSpPr>
          <p:nvPr>
            <p:ph idx="1"/>
          </p:nvPr>
        </p:nvSpPr>
        <p:spPr>
          <a:xfrm>
            <a:off x="736566" y="2591979"/>
            <a:ext cx="10515600" cy="4351338"/>
          </a:xfrm>
        </p:spPr>
        <p:txBody>
          <a:bodyPr/>
          <a:lstStyle/>
          <a:p>
            <a:pPr marL="0" indent="0">
              <a:buNone/>
            </a:pPr>
            <a:r>
              <a:rPr lang="en-GB" dirty="0" smtClean="0"/>
              <a:t>We know there are 7 days in 1 week</a:t>
            </a:r>
          </a:p>
          <a:p>
            <a:pPr marL="0" indent="0">
              <a:buNone/>
            </a:pPr>
            <a:endParaRPr lang="en-GB" dirty="0"/>
          </a:p>
          <a:p>
            <a:pPr marL="0" indent="0">
              <a:buNone/>
            </a:pPr>
            <a:r>
              <a:rPr lang="en-GB" dirty="0" smtClean="0"/>
              <a:t>So we can do 7x4= ____ and then add 3= _______ </a:t>
            </a:r>
          </a:p>
          <a:p>
            <a:pPr marL="0" indent="0">
              <a:buNone/>
            </a:pPr>
            <a:endParaRPr lang="en-GB" dirty="0"/>
          </a:p>
          <a:p>
            <a:pPr marL="0" indent="0">
              <a:buNone/>
            </a:pPr>
            <a:r>
              <a:rPr lang="en-GB" dirty="0" smtClean="0"/>
              <a:t>Or we can add 7+7+7+7+3=__________</a:t>
            </a:r>
            <a:endParaRPr lang="en-GB" dirty="0"/>
          </a:p>
        </p:txBody>
      </p:sp>
      <p:pic>
        <p:nvPicPr>
          <p:cNvPr id="4" name="Picture 3"/>
          <p:cNvPicPr>
            <a:picLocks noChangeAspect="1"/>
          </p:cNvPicPr>
          <p:nvPr/>
        </p:nvPicPr>
        <p:blipFill>
          <a:blip r:embed="rId2"/>
          <a:stretch>
            <a:fillRect/>
          </a:stretch>
        </p:blipFill>
        <p:spPr>
          <a:xfrm>
            <a:off x="11252166" y="6065006"/>
            <a:ext cx="905001" cy="647790"/>
          </a:xfrm>
          <a:prstGeom prst="rect">
            <a:avLst/>
          </a:prstGeom>
        </p:spPr>
      </p:pic>
    </p:spTree>
    <p:extLst>
      <p:ext uri="{BB962C8B-B14F-4D97-AF65-F5344CB8AC3E}">
        <p14:creationId xmlns:p14="http://schemas.microsoft.com/office/powerpoint/2010/main" val="1920042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many days are there in 4 weeks and 3 days?</a:t>
            </a:r>
            <a:endParaRPr lang="en-GB" dirty="0"/>
          </a:p>
        </p:txBody>
      </p:sp>
      <p:sp>
        <p:nvSpPr>
          <p:cNvPr id="3" name="Content Placeholder 2"/>
          <p:cNvSpPr>
            <a:spLocks noGrp="1"/>
          </p:cNvSpPr>
          <p:nvPr>
            <p:ph idx="1"/>
          </p:nvPr>
        </p:nvSpPr>
        <p:spPr>
          <a:xfrm>
            <a:off x="736566" y="2506662"/>
            <a:ext cx="10515600" cy="4351338"/>
          </a:xfrm>
        </p:spPr>
        <p:txBody>
          <a:bodyPr/>
          <a:lstStyle/>
          <a:p>
            <a:pPr marL="0" indent="0">
              <a:buNone/>
            </a:pPr>
            <a:r>
              <a:rPr lang="en-GB" dirty="0" smtClean="0"/>
              <a:t>We know there are 7 days in 1 week</a:t>
            </a:r>
          </a:p>
          <a:p>
            <a:pPr marL="0" indent="0">
              <a:buNone/>
            </a:pPr>
            <a:endParaRPr lang="en-GB" dirty="0"/>
          </a:p>
          <a:p>
            <a:pPr marL="0" indent="0">
              <a:buNone/>
            </a:pPr>
            <a:r>
              <a:rPr lang="en-GB" dirty="0" smtClean="0"/>
              <a:t>So we can do 7x4= 28 and then add 3= 31days</a:t>
            </a:r>
          </a:p>
          <a:p>
            <a:pPr marL="0" indent="0">
              <a:buNone/>
            </a:pPr>
            <a:endParaRPr lang="en-GB" dirty="0"/>
          </a:p>
          <a:p>
            <a:pPr marL="0" indent="0">
              <a:buNone/>
            </a:pPr>
            <a:r>
              <a:rPr lang="en-GB" dirty="0" smtClean="0"/>
              <a:t>Or we can add 7+7+7+7+3= 31 days</a:t>
            </a:r>
            <a:endParaRPr lang="en-GB" dirty="0"/>
          </a:p>
        </p:txBody>
      </p:sp>
      <p:pic>
        <p:nvPicPr>
          <p:cNvPr id="4" name="Picture 3"/>
          <p:cNvPicPr>
            <a:picLocks noChangeAspect="1"/>
          </p:cNvPicPr>
          <p:nvPr/>
        </p:nvPicPr>
        <p:blipFill>
          <a:blip r:embed="rId2"/>
          <a:stretch>
            <a:fillRect/>
          </a:stretch>
        </p:blipFill>
        <p:spPr>
          <a:xfrm>
            <a:off x="11252166" y="6047588"/>
            <a:ext cx="905001" cy="647790"/>
          </a:xfrm>
          <a:prstGeom prst="rect">
            <a:avLst/>
          </a:prstGeom>
        </p:spPr>
      </p:pic>
    </p:spTree>
    <p:extLst>
      <p:ext uri="{BB962C8B-B14F-4D97-AF65-F5344CB8AC3E}">
        <p14:creationId xmlns:p14="http://schemas.microsoft.com/office/powerpoint/2010/main" val="3735328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Copy and complete the </a:t>
            </a:r>
            <a:r>
              <a:rPr lang="en-GB" dirty="0" smtClean="0"/>
              <a:t>statements. </a:t>
            </a:r>
            <a:endParaRPr lang="en-GB" dirty="0"/>
          </a:p>
        </p:txBody>
      </p:sp>
      <p:sp>
        <p:nvSpPr>
          <p:cNvPr id="3" name="Content Placeholder 2"/>
          <p:cNvSpPr>
            <a:spLocks noGrp="1"/>
          </p:cNvSpPr>
          <p:nvPr>
            <p:ph idx="1"/>
          </p:nvPr>
        </p:nvSpPr>
        <p:spPr/>
        <p:txBody>
          <a:bodyPr>
            <a:normAutofit lnSpcReduction="10000"/>
          </a:bodyPr>
          <a:lstStyle/>
          <a:p>
            <a:r>
              <a:rPr lang="en-GB" dirty="0" smtClean="0"/>
              <a:t>There are ____ days in a </a:t>
            </a:r>
            <a:r>
              <a:rPr lang="en-GB" dirty="0" smtClean="0"/>
              <a:t>fortnight.</a:t>
            </a:r>
            <a:endParaRPr lang="en-GB" dirty="0" smtClean="0"/>
          </a:p>
          <a:p>
            <a:r>
              <a:rPr lang="en-GB" dirty="0" smtClean="0"/>
              <a:t>There are ____ days in 3 weeks and 6 </a:t>
            </a:r>
            <a:r>
              <a:rPr lang="en-GB" dirty="0" smtClean="0"/>
              <a:t>days.</a:t>
            </a:r>
            <a:endParaRPr lang="en-GB" dirty="0" smtClean="0"/>
          </a:p>
          <a:p>
            <a:r>
              <a:rPr lang="en-GB" dirty="0" smtClean="0"/>
              <a:t>There are ____ months in 3 </a:t>
            </a:r>
            <a:r>
              <a:rPr lang="en-GB" dirty="0" smtClean="0"/>
              <a:t>years.</a:t>
            </a:r>
            <a:endParaRPr lang="en-GB" dirty="0" smtClean="0"/>
          </a:p>
          <a:p>
            <a:r>
              <a:rPr lang="en-GB" dirty="0" smtClean="0"/>
              <a:t>There are ____days in 2 weeks and 8 </a:t>
            </a:r>
            <a:r>
              <a:rPr lang="en-GB" dirty="0" smtClean="0"/>
              <a:t>days.</a:t>
            </a:r>
            <a:endParaRPr lang="en-GB" dirty="0" smtClean="0"/>
          </a:p>
          <a:p>
            <a:endParaRPr lang="en-GB" dirty="0"/>
          </a:p>
          <a:p>
            <a:pPr marL="0" indent="0">
              <a:buNone/>
            </a:pPr>
            <a:r>
              <a:rPr lang="en-GB" dirty="0" smtClean="0"/>
              <a:t>Match the </a:t>
            </a:r>
            <a:r>
              <a:rPr lang="en-GB" dirty="0" smtClean="0"/>
              <a:t>durations.</a:t>
            </a:r>
            <a:endParaRPr lang="en-GB" dirty="0" smtClean="0"/>
          </a:p>
          <a:p>
            <a:pPr marL="0" indent="0">
              <a:buNone/>
            </a:pPr>
            <a:r>
              <a:rPr lang="en-GB" dirty="0" smtClean="0"/>
              <a:t>3 weeks = </a:t>
            </a:r>
          </a:p>
          <a:p>
            <a:pPr marL="0" indent="0">
              <a:buNone/>
            </a:pPr>
            <a:r>
              <a:rPr lang="en-GB" dirty="0" smtClean="0"/>
              <a:t>16 months = </a:t>
            </a:r>
          </a:p>
          <a:p>
            <a:pPr marL="0" indent="0">
              <a:buNone/>
            </a:pPr>
            <a:r>
              <a:rPr lang="en-GB" dirty="0" smtClean="0"/>
              <a:t>A fortnight = </a:t>
            </a:r>
            <a:endParaRPr lang="en-GB" dirty="0"/>
          </a:p>
        </p:txBody>
      </p:sp>
      <p:pic>
        <p:nvPicPr>
          <p:cNvPr id="5" name="Picture 4"/>
          <p:cNvPicPr>
            <a:picLocks noChangeAspect="1"/>
          </p:cNvPicPr>
          <p:nvPr/>
        </p:nvPicPr>
        <p:blipFill rotWithShape="1">
          <a:blip r:embed="rId2"/>
          <a:srcRect l="55720" t="3694"/>
          <a:stretch/>
        </p:blipFill>
        <p:spPr>
          <a:xfrm>
            <a:off x="4966831" y="4204424"/>
            <a:ext cx="1494623" cy="2107476"/>
          </a:xfrm>
          <a:prstGeom prst="rect">
            <a:avLst/>
          </a:prstGeom>
        </p:spPr>
      </p:pic>
      <p:pic>
        <p:nvPicPr>
          <p:cNvPr id="6" name="Picture 5"/>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3498310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the table using the correct symbol &lt;,&gt; or </a:t>
            </a:r>
            <a:r>
              <a:rPr lang="en-GB" dirty="0" smtClean="0"/>
              <a:t>=.</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939363086"/>
              </p:ext>
            </p:extLst>
          </p:nvPr>
        </p:nvGraphicFramePr>
        <p:xfrm>
          <a:off x="687976" y="2342604"/>
          <a:ext cx="5695407" cy="3339520"/>
        </p:xfrm>
        <a:graphic>
          <a:graphicData uri="http://schemas.openxmlformats.org/drawingml/2006/table">
            <a:tbl>
              <a:tblPr firstRow="1" bandRow="1">
                <a:tableStyleId>{5940675A-B579-460E-94D1-54222C63F5DA}</a:tableStyleId>
              </a:tblPr>
              <a:tblGrid>
                <a:gridCol w="1898469">
                  <a:extLst>
                    <a:ext uri="{9D8B030D-6E8A-4147-A177-3AD203B41FA5}">
                      <a16:colId xmlns:a16="http://schemas.microsoft.com/office/drawing/2014/main" val="845879869"/>
                    </a:ext>
                  </a:extLst>
                </a:gridCol>
                <a:gridCol w="1898469">
                  <a:extLst>
                    <a:ext uri="{9D8B030D-6E8A-4147-A177-3AD203B41FA5}">
                      <a16:colId xmlns:a16="http://schemas.microsoft.com/office/drawing/2014/main" val="2744327201"/>
                    </a:ext>
                  </a:extLst>
                </a:gridCol>
                <a:gridCol w="1898469">
                  <a:extLst>
                    <a:ext uri="{9D8B030D-6E8A-4147-A177-3AD203B41FA5}">
                      <a16:colId xmlns:a16="http://schemas.microsoft.com/office/drawing/2014/main" val="2719037868"/>
                    </a:ext>
                  </a:extLst>
                </a:gridCol>
              </a:tblGrid>
              <a:tr h="834880">
                <a:tc>
                  <a:txBody>
                    <a:bodyPr/>
                    <a:lstStyle/>
                    <a:p>
                      <a:r>
                        <a:rPr lang="en-GB" sz="2400" dirty="0" smtClean="0"/>
                        <a:t>3</a:t>
                      </a:r>
                      <a:r>
                        <a:rPr lang="en-GB" sz="2400" baseline="0" dirty="0" smtClean="0"/>
                        <a:t> weeks and 4 days</a:t>
                      </a:r>
                      <a:endParaRPr lang="en-GB" sz="2400" dirty="0"/>
                    </a:p>
                  </a:txBody>
                  <a:tcPr/>
                </a:tc>
                <a:tc>
                  <a:txBody>
                    <a:bodyPr/>
                    <a:lstStyle/>
                    <a:p>
                      <a:endParaRPr lang="en-GB" sz="2400" dirty="0"/>
                    </a:p>
                  </a:txBody>
                  <a:tcPr/>
                </a:tc>
                <a:tc>
                  <a:txBody>
                    <a:bodyPr/>
                    <a:lstStyle/>
                    <a:p>
                      <a:r>
                        <a:rPr lang="en-GB" sz="2400" dirty="0" smtClean="0"/>
                        <a:t>23 days</a:t>
                      </a:r>
                      <a:endParaRPr lang="en-GB" sz="2400" dirty="0"/>
                    </a:p>
                  </a:txBody>
                  <a:tcPr/>
                </a:tc>
                <a:extLst>
                  <a:ext uri="{0D108BD9-81ED-4DB2-BD59-A6C34878D82A}">
                    <a16:rowId xmlns:a16="http://schemas.microsoft.com/office/drawing/2014/main" val="3945121662"/>
                  </a:ext>
                </a:extLst>
              </a:tr>
              <a:tr h="834880">
                <a:tc>
                  <a:txBody>
                    <a:bodyPr/>
                    <a:lstStyle/>
                    <a:p>
                      <a:r>
                        <a:rPr lang="en-GB" sz="2400" dirty="0" smtClean="0"/>
                        <a:t>365 days</a:t>
                      </a:r>
                      <a:endParaRPr lang="en-GB" sz="2400" dirty="0"/>
                    </a:p>
                  </a:txBody>
                  <a:tcPr/>
                </a:tc>
                <a:tc>
                  <a:txBody>
                    <a:bodyPr/>
                    <a:lstStyle/>
                    <a:p>
                      <a:endParaRPr lang="en-GB" sz="2400" dirty="0"/>
                    </a:p>
                  </a:txBody>
                  <a:tcPr/>
                </a:tc>
                <a:tc>
                  <a:txBody>
                    <a:bodyPr/>
                    <a:lstStyle/>
                    <a:p>
                      <a:r>
                        <a:rPr lang="en-GB" sz="2400" dirty="0" smtClean="0"/>
                        <a:t>1 year and 2 weeks</a:t>
                      </a:r>
                      <a:endParaRPr lang="en-GB" sz="2400" dirty="0"/>
                    </a:p>
                  </a:txBody>
                  <a:tcPr/>
                </a:tc>
                <a:extLst>
                  <a:ext uri="{0D108BD9-81ED-4DB2-BD59-A6C34878D82A}">
                    <a16:rowId xmlns:a16="http://schemas.microsoft.com/office/drawing/2014/main" val="986168330"/>
                  </a:ext>
                </a:extLst>
              </a:tr>
              <a:tr h="834880">
                <a:tc>
                  <a:txBody>
                    <a:bodyPr/>
                    <a:lstStyle/>
                    <a:p>
                      <a:r>
                        <a:rPr lang="en-GB" sz="2400" dirty="0" smtClean="0"/>
                        <a:t>11 months</a:t>
                      </a:r>
                      <a:endParaRPr lang="en-GB" sz="2400" dirty="0"/>
                    </a:p>
                  </a:txBody>
                  <a:tcPr/>
                </a:tc>
                <a:tc>
                  <a:txBody>
                    <a:bodyPr/>
                    <a:lstStyle/>
                    <a:p>
                      <a:endParaRPr lang="en-GB" sz="2400"/>
                    </a:p>
                  </a:txBody>
                  <a:tcPr/>
                </a:tc>
                <a:tc>
                  <a:txBody>
                    <a:bodyPr/>
                    <a:lstStyle/>
                    <a:p>
                      <a:r>
                        <a:rPr lang="en-GB" sz="2400" dirty="0" smtClean="0"/>
                        <a:t>52 weeks</a:t>
                      </a:r>
                      <a:endParaRPr lang="en-GB" sz="2400" dirty="0"/>
                    </a:p>
                  </a:txBody>
                  <a:tcPr/>
                </a:tc>
                <a:extLst>
                  <a:ext uri="{0D108BD9-81ED-4DB2-BD59-A6C34878D82A}">
                    <a16:rowId xmlns:a16="http://schemas.microsoft.com/office/drawing/2014/main" val="395356003"/>
                  </a:ext>
                </a:extLst>
              </a:tr>
              <a:tr h="834880">
                <a:tc>
                  <a:txBody>
                    <a:bodyPr/>
                    <a:lstStyle/>
                    <a:p>
                      <a:r>
                        <a:rPr lang="en-GB" sz="2400" dirty="0" smtClean="0"/>
                        <a:t>19 weeks</a:t>
                      </a:r>
                      <a:endParaRPr lang="en-GB" sz="2400" dirty="0"/>
                    </a:p>
                  </a:txBody>
                  <a:tcPr/>
                </a:tc>
                <a:tc>
                  <a:txBody>
                    <a:bodyPr/>
                    <a:lstStyle/>
                    <a:p>
                      <a:endParaRPr lang="en-GB" sz="2400" dirty="0"/>
                    </a:p>
                  </a:txBody>
                  <a:tcPr/>
                </a:tc>
                <a:tc>
                  <a:txBody>
                    <a:bodyPr/>
                    <a:lstStyle/>
                    <a:p>
                      <a:r>
                        <a:rPr lang="en-GB" sz="2400" dirty="0" smtClean="0"/>
                        <a:t>Half a year</a:t>
                      </a:r>
                      <a:endParaRPr lang="en-GB" sz="2400" dirty="0"/>
                    </a:p>
                  </a:txBody>
                  <a:tcPr/>
                </a:tc>
                <a:extLst>
                  <a:ext uri="{0D108BD9-81ED-4DB2-BD59-A6C34878D82A}">
                    <a16:rowId xmlns:a16="http://schemas.microsoft.com/office/drawing/2014/main" val="3670319357"/>
                  </a:ext>
                </a:extLst>
              </a:tr>
            </a:tbl>
          </a:graphicData>
        </a:graphic>
      </p:graphicFrame>
      <p:pic>
        <p:nvPicPr>
          <p:cNvPr id="9" name="Picture 8"/>
          <p:cNvPicPr>
            <a:picLocks noChangeAspect="1"/>
          </p:cNvPicPr>
          <p:nvPr/>
        </p:nvPicPr>
        <p:blipFill>
          <a:blip r:embed="rId2"/>
          <a:stretch>
            <a:fillRect/>
          </a:stretch>
        </p:blipFill>
        <p:spPr>
          <a:xfrm>
            <a:off x="11172647" y="5992768"/>
            <a:ext cx="847843" cy="638264"/>
          </a:xfrm>
          <a:prstGeom prst="rect">
            <a:avLst/>
          </a:prstGeom>
        </p:spPr>
      </p:pic>
      <p:sp>
        <p:nvSpPr>
          <p:cNvPr id="3" name="TextBox 2"/>
          <p:cNvSpPr txBox="1"/>
          <p:nvPr/>
        </p:nvSpPr>
        <p:spPr>
          <a:xfrm>
            <a:off x="8208934" y="3108237"/>
            <a:ext cx="3387634" cy="1477328"/>
          </a:xfrm>
          <a:prstGeom prst="rect">
            <a:avLst/>
          </a:prstGeom>
          <a:noFill/>
        </p:spPr>
        <p:txBody>
          <a:bodyPr wrap="square" rtlCol="0">
            <a:spAutoFit/>
          </a:bodyPr>
          <a:lstStyle/>
          <a:p>
            <a:r>
              <a:rPr lang="en-GB" dirty="0" smtClean="0"/>
              <a:t>Remember:</a:t>
            </a:r>
            <a:endParaRPr lang="en-GB" dirty="0" smtClean="0"/>
          </a:p>
          <a:p>
            <a:endParaRPr lang="en-GB" dirty="0" smtClean="0"/>
          </a:p>
          <a:p>
            <a:r>
              <a:rPr lang="en-GB" dirty="0" smtClean="0"/>
              <a:t>&lt; means less than a </a:t>
            </a:r>
            <a:r>
              <a:rPr lang="en-GB" dirty="0" smtClean="0"/>
              <a:t>number.</a:t>
            </a:r>
            <a:endParaRPr lang="en-GB" dirty="0" smtClean="0"/>
          </a:p>
          <a:p>
            <a:r>
              <a:rPr lang="en-GB" dirty="0" smtClean="0"/>
              <a:t>&gt; Means  greater than a </a:t>
            </a:r>
            <a:r>
              <a:rPr lang="en-GB" dirty="0" smtClean="0"/>
              <a:t>number.</a:t>
            </a:r>
            <a:endParaRPr lang="en-GB" dirty="0" smtClean="0"/>
          </a:p>
          <a:p>
            <a:r>
              <a:rPr lang="en-GB" dirty="0" smtClean="0"/>
              <a:t>= means the same </a:t>
            </a:r>
            <a:r>
              <a:rPr lang="en-GB" dirty="0" smtClean="0"/>
              <a:t>as.</a:t>
            </a:r>
            <a:endParaRPr lang="en-GB" dirty="0"/>
          </a:p>
        </p:txBody>
      </p:sp>
      <p:sp>
        <p:nvSpPr>
          <p:cNvPr id="5" name="Oval 4"/>
          <p:cNvSpPr/>
          <p:nvPr/>
        </p:nvSpPr>
        <p:spPr>
          <a:xfrm>
            <a:off x="7698377" y="2499360"/>
            <a:ext cx="3898191" cy="2795451"/>
          </a:xfrm>
          <a:prstGeom prst="ellipse">
            <a:avLst/>
          </a:prstGeom>
          <a:noFill/>
          <a:ln w="57150">
            <a:solidFill>
              <a:srgbClr val="CF0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66873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the </a:t>
            </a:r>
            <a:r>
              <a:rPr lang="en-GB" dirty="0" smtClean="0"/>
              <a:t>challenges. </a:t>
            </a:r>
            <a:endParaRPr lang="en-GB" dirty="0"/>
          </a:p>
        </p:txBody>
      </p:sp>
      <p:pic>
        <p:nvPicPr>
          <p:cNvPr id="4" name="Content Placeholder 3"/>
          <p:cNvPicPr>
            <a:picLocks noGrp="1" noChangeAspect="1"/>
          </p:cNvPicPr>
          <p:nvPr>
            <p:ph idx="1"/>
          </p:nvPr>
        </p:nvPicPr>
        <p:blipFill>
          <a:blip r:embed="rId2"/>
          <a:stretch>
            <a:fillRect/>
          </a:stretch>
        </p:blipFill>
        <p:spPr>
          <a:xfrm>
            <a:off x="660722" y="2037472"/>
            <a:ext cx="5435278" cy="1994597"/>
          </a:xfrm>
          <a:prstGeom prst="rect">
            <a:avLst/>
          </a:prstGeom>
        </p:spPr>
      </p:pic>
      <p:pic>
        <p:nvPicPr>
          <p:cNvPr id="5" name="Picture 4"/>
          <p:cNvPicPr>
            <a:picLocks noChangeAspect="1"/>
          </p:cNvPicPr>
          <p:nvPr/>
        </p:nvPicPr>
        <p:blipFill>
          <a:blip r:embed="rId3"/>
          <a:stretch>
            <a:fillRect/>
          </a:stretch>
        </p:blipFill>
        <p:spPr>
          <a:xfrm>
            <a:off x="7930113" y="1531439"/>
            <a:ext cx="3002540" cy="4160881"/>
          </a:xfrm>
          <a:prstGeom prst="rect">
            <a:avLst/>
          </a:prstGeom>
        </p:spPr>
      </p:pic>
      <p:pic>
        <p:nvPicPr>
          <p:cNvPr id="6" name="Picture 5"/>
          <p:cNvPicPr>
            <a:picLocks noChangeAspect="1"/>
          </p:cNvPicPr>
          <p:nvPr/>
        </p:nvPicPr>
        <p:blipFill>
          <a:blip r:embed="rId4"/>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2089280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24.2.2021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smtClean="0"/>
              <a:t>L.O. </a:t>
            </a:r>
            <a:r>
              <a:rPr lang="en-GB" sz="4000" dirty="0"/>
              <a:t>To be able to </a:t>
            </a:r>
            <a:r>
              <a:rPr lang="en-GB" sz="4000" dirty="0" smtClean="0"/>
              <a:t>tell the time to 5 </a:t>
            </a:r>
            <a:r>
              <a:rPr lang="en-GB" sz="4000" dirty="0" smtClean="0"/>
              <a:t>minutes.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861774"/>
          </a:xfrm>
          <a:prstGeom prst="rect">
            <a:avLst/>
          </a:prstGeom>
          <a:solidFill>
            <a:schemeClr val="bg1"/>
          </a:solidFill>
        </p:spPr>
        <p:txBody>
          <a:bodyPr wrap="square" rtlCol="0">
            <a:spAutoFit/>
          </a:bodyPr>
          <a:lstStyle/>
          <a:p>
            <a:r>
              <a:rPr lang="en-GB" dirty="0"/>
              <a:t>You can also copy and paste this link if you would prefer:</a:t>
            </a:r>
            <a:endParaRPr lang="en-GB" dirty="0">
              <a:hlinkClick r:id="rId4"/>
            </a:endParaRPr>
          </a:p>
          <a:p>
            <a:r>
              <a:rPr lang="en-GB" sz="1600" dirty="0"/>
              <a:t>https://classroom.thenational.academy/lessons/reading-the-time-on-the-clock-to-the-nearest-five-minutes-part-1-71jp4c?activity=video&amp;step=2&amp;view=1</a:t>
            </a:r>
          </a:p>
        </p:txBody>
      </p:sp>
    </p:spTree>
    <p:extLst>
      <p:ext uri="{BB962C8B-B14F-4D97-AF65-F5344CB8AC3E}">
        <p14:creationId xmlns:p14="http://schemas.microsoft.com/office/powerpoint/2010/main" val="274819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r>
              <a:rPr lang="en-GB" dirty="0"/>
              <a:t>You can also copy and paste this link if you would prefer:</a:t>
            </a:r>
            <a:endParaRPr lang="en-GB" dirty="0">
              <a:hlinkClick r:id="rId4"/>
            </a:endParaRPr>
          </a:p>
          <a:p>
            <a:r>
              <a:rPr lang="en-GB" sz="1600" dirty="0"/>
              <a:t>https://classroom.thenational.academy/lessons/converting-between-hours-minutes-and-seconds-6djket</a:t>
            </a:r>
          </a:p>
        </p:txBody>
      </p:sp>
    </p:spTree>
    <p:extLst>
      <p:ext uri="{BB962C8B-B14F-4D97-AF65-F5344CB8AC3E}">
        <p14:creationId xmlns:p14="http://schemas.microsoft.com/office/powerpoint/2010/main" val="3972383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1981201" y="479426"/>
            <a:ext cx="8220075" cy="993775"/>
          </a:xfrm>
        </p:spPr>
        <p:txBody>
          <a:bodyPr/>
          <a:lstStyle/>
          <a:p>
            <a:r>
              <a:rPr lang="en-GB" altLang="en-US" dirty="0" smtClean="0">
                <a:latin typeface="+mn-lt"/>
              </a:rPr>
              <a:t>Hours and Minutes</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7838" y="2489201"/>
            <a:ext cx="36068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274888" y="1473201"/>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eaLnBrk="1" hangingPunct="1"/>
            <a:r>
              <a:rPr lang="en-GB" altLang="en-US" dirty="0">
                <a:latin typeface="+mn-lt"/>
              </a:rPr>
              <a:t>This is the </a:t>
            </a:r>
            <a:r>
              <a:rPr lang="en-GB" altLang="en-US" b="1" dirty="0">
                <a:latin typeface="+mn-lt"/>
              </a:rPr>
              <a:t>hour</a:t>
            </a:r>
            <a:r>
              <a:rPr lang="en-GB" altLang="en-US" dirty="0">
                <a:latin typeface="+mn-lt"/>
              </a:rPr>
              <a:t> hand. </a:t>
            </a:r>
          </a:p>
          <a:p>
            <a:pPr eaLnBrk="1" hangingPunct="1"/>
            <a:endParaRPr lang="en-GB" altLang="en-US" dirty="0">
              <a:latin typeface="+mn-lt"/>
            </a:endParaRPr>
          </a:p>
          <a:p>
            <a:pPr eaLnBrk="1" hangingPunct="1"/>
            <a:r>
              <a:rPr lang="en-GB" altLang="en-US" dirty="0">
                <a:latin typeface="+mn-lt"/>
              </a:rPr>
              <a:t>It is the shortest hand on the clock.</a:t>
            </a:r>
          </a:p>
        </p:txBody>
      </p:sp>
      <p:sp>
        <p:nvSpPr>
          <p:cNvPr id="6" name="TextBox 5"/>
          <p:cNvSpPr txBox="1">
            <a:spLocks noChangeArrowheads="1"/>
          </p:cNvSpPr>
          <p:nvPr/>
        </p:nvSpPr>
        <p:spPr bwMode="auto">
          <a:xfrm>
            <a:off x="6237288" y="1462089"/>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eaLnBrk="1" hangingPunct="1"/>
            <a:r>
              <a:rPr lang="en-GB" altLang="en-US" dirty="0">
                <a:latin typeface="+mn-lt"/>
              </a:rPr>
              <a:t>This is the </a:t>
            </a:r>
            <a:r>
              <a:rPr lang="en-GB" altLang="en-US" b="1" dirty="0">
                <a:latin typeface="+mn-lt"/>
              </a:rPr>
              <a:t>minute</a:t>
            </a:r>
            <a:r>
              <a:rPr lang="en-GB" altLang="en-US" dirty="0">
                <a:latin typeface="+mn-lt"/>
              </a:rPr>
              <a:t> hand. </a:t>
            </a:r>
          </a:p>
          <a:p>
            <a:pPr eaLnBrk="1" hangingPunct="1"/>
            <a:endParaRPr lang="en-GB" altLang="en-US" dirty="0">
              <a:latin typeface="+mn-lt"/>
            </a:endParaRPr>
          </a:p>
          <a:p>
            <a:pPr eaLnBrk="1" hangingPunct="1"/>
            <a:r>
              <a:rPr lang="en-GB" altLang="en-US" dirty="0">
                <a:latin typeface="+mn-lt"/>
              </a:rPr>
              <a:t>It is longer than the hour hand.</a:t>
            </a:r>
          </a:p>
        </p:txBody>
      </p:sp>
      <p:cxnSp>
        <p:nvCxnSpPr>
          <p:cNvPr id="8" name="Straight Arrow Connector 7">
            <a:extLst>
              <a:ext uri="{FF2B5EF4-FFF2-40B4-BE49-F238E27FC236}">
                <a16:creationId xmlns:a16="http://schemas.microsoft.com/office/drawing/2014/main" id="{1D2DCC2C-73B4-44E0-A3DB-8046DD355C41}"/>
              </a:ext>
            </a:extLst>
          </p:cNvPr>
          <p:cNvCxnSpPr>
            <a:cxnSpLocks/>
          </p:cNvCxnSpPr>
          <p:nvPr/>
        </p:nvCxnSpPr>
        <p:spPr>
          <a:xfrm flipH="1">
            <a:off x="5253038" y="4264026"/>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99DE97-17ED-48F5-A6F0-B445981C211A}"/>
              </a:ext>
            </a:extLst>
          </p:cNvPr>
          <p:cNvCxnSpPr>
            <a:cxnSpLocks/>
          </p:cNvCxnSpPr>
          <p:nvPr/>
        </p:nvCxnSpPr>
        <p:spPr>
          <a:xfrm flipV="1">
            <a:off x="6088063" y="3036889"/>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EDFFA3-58EE-4F50-A562-D0F182680BF2}"/>
              </a:ext>
            </a:extLst>
          </p:cNvPr>
          <p:cNvCxnSpPr>
            <a:cxnSpLocks/>
          </p:cNvCxnSpPr>
          <p:nvPr/>
        </p:nvCxnSpPr>
        <p:spPr>
          <a:xfrm>
            <a:off x="4394200" y="2397125"/>
            <a:ext cx="1143000" cy="2063750"/>
          </a:xfrm>
          <a:prstGeom prst="straightConnector1">
            <a:avLst/>
          </a:prstGeom>
          <a:ln w="19050">
            <a:solidFill>
              <a:srgbClr val="1C1C1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1FA7E2F-0B08-45C8-8BAF-23B94A4099A1}"/>
              </a:ext>
            </a:extLst>
          </p:cNvPr>
          <p:cNvCxnSpPr>
            <a:cxnSpLocks/>
          </p:cNvCxnSpPr>
          <p:nvPr/>
        </p:nvCxnSpPr>
        <p:spPr>
          <a:xfrm flipH="1">
            <a:off x="6196013" y="2386014"/>
            <a:ext cx="1130300" cy="1411287"/>
          </a:xfrm>
          <a:prstGeom prst="straightConnector1">
            <a:avLst/>
          </a:prstGeom>
          <a:ln w="19050">
            <a:solidFill>
              <a:srgbClr val="1C1C1C"/>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562055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1981201" y="479426"/>
            <a:ext cx="8220075" cy="993775"/>
          </a:xfrm>
        </p:spPr>
        <p:txBody>
          <a:bodyPr/>
          <a:lstStyle/>
          <a:p>
            <a:r>
              <a:rPr lang="en-GB" altLang="en-US" dirty="0" smtClean="0">
                <a:latin typeface="+mn-lt"/>
              </a:rPr>
              <a:t>Hours and Minutes</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2489201"/>
            <a:ext cx="3605212"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p:cNvSpPr txBox="1">
            <a:spLocks noChangeArrowheads="1"/>
          </p:cNvSpPr>
          <p:nvPr/>
        </p:nvSpPr>
        <p:spPr bwMode="auto">
          <a:xfrm>
            <a:off x="2274888" y="1473201"/>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eaLnBrk="1" hangingPunct="1"/>
            <a:r>
              <a:rPr lang="en-GB" altLang="en-US" dirty="0">
                <a:latin typeface="+mn-lt"/>
              </a:rPr>
              <a:t>When the minute hand is pointing to 12, it is showing a full hour. </a:t>
            </a:r>
            <a:br>
              <a:rPr lang="en-GB" altLang="en-US" dirty="0">
                <a:latin typeface="+mn-lt"/>
              </a:rPr>
            </a:br>
            <a:r>
              <a:rPr lang="en-GB" altLang="en-US" dirty="0">
                <a:latin typeface="+mn-lt"/>
              </a:rPr>
              <a:t>We call this time ‘</a:t>
            </a:r>
            <a:r>
              <a:rPr lang="en-GB" altLang="en-US" b="1" dirty="0">
                <a:latin typeface="+mn-lt"/>
              </a:rPr>
              <a:t>o’clock</a:t>
            </a:r>
            <a:r>
              <a:rPr lang="en-GB" altLang="en-US" dirty="0">
                <a:latin typeface="+mn-lt"/>
              </a:rPr>
              <a:t>’.</a:t>
            </a:r>
          </a:p>
        </p:txBody>
      </p:sp>
      <p:sp>
        <p:nvSpPr>
          <p:cNvPr id="9221" name="TextBox 5"/>
          <p:cNvSpPr txBox="1">
            <a:spLocks noChangeArrowheads="1"/>
          </p:cNvSpPr>
          <p:nvPr/>
        </p:nvSpPr>
        <p:spPr bwMode="auto">
          <a:xfrm>
            <a:off x="6237288" y="2489200"/>
            <a:ext cx="38163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eaLnBrk="1" hangingPunct="1"/>
            <a:r>
              <a:rPr lang="en-GB" altLang="en-US" dirty="0">
                <a:latin typeface="+mn-lt"/>
              </a:rPr>
              <a:t>On this clock, the hour hand is pointing at the 8 and the minute hand is pointing to the 12.</a:t>
            </a:r>
          </a:p>
          <a:p>
            <a:pPr eaLnBrk="1" hangingPunct="1"/>
            <a:endParaRPr lang="en-GB" altLang="en-US" dirty="0">
              <a:latin typeface="+mn-lt"/>
            </a:endParaRPr>
          </a:p>
          <a:p>
            <a:pPr eaLnBrk="1" hangingPunct="1"/>
            <a:r>
              <a:rPr lang="en-GB" altLang="en-US" dirty="0">
                <a:latin typeface="+mn-lt"/>
              </a:rPr>
              <a:t>This clock is showing that the time is </a:t>
            </a:r>
            <a:r>
              <a:rPr lang="en-GB" altLang="en-US" b="1" dirty="0">
                <a:latin typeface="+mn-lt"/>
              </a:rPr>
              <a:t>8 o’clock</a:t>
            </a:r>
            <a:r>
              <a:rPr lang="en-GB" altLang="en-US" dirty="0">
                <a:latin typeface="+mn-lt"/>
              </a:rPr>
              <a:t>.</a:t>
            </a:r>
          </a:p>
        </p:txBody>
      </p:sp>
      <p:cxnSp>
        <p:nvCxnSpPr>
          <p:cNvPr id="8" name="Straight Arrow Connector 7">
            <a:extLst>
              <a:ext uri="{FF2B5EF4-FFF2-40B4-BE49-F238E27FC236}">
                <a16:creationId xmlns:a16="http://schemas.microsoft.com/office/drawing/2014/main" id="{1D2DCC2C-73B4-44E0-A3DB-8046DD355C41}"/>
              </a:ext>
            </a:extLst>
          </p:cNvPr>
          <p:cNvCxnSpPr>
            <a:cxnSpLocks/>
          </p:cNvCxnSpPr>
          <p:nvPr/>
        </p:nvCxnSpPr>
        <p:spPr>
          <a:xfrm flipH="1">
            <a:off x="3454401" y="4264026"/>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99DE97-17ED-48F5-A6F0-B445981C211A}"/>
              </a:ext>
            </a:extLst>
          </p:cNvPr>
          <p:cNvCxnSpPr>
            <a:cxnSpLocks/>
          </p:cNvCxnSpPr>
          <p:nvPr/>
        </p:nvCxnSpPr>
        <p:spPr>
          <a:xfrm flipV="1">
            <a:off x="4289425" y="3036889"/>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412377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1981201" y="479426"/>
            <a:ext cx="8220075" cy="993775"/>
          </a:xfrm>
        </p:spPr>
        <p:txBody>
          <a:bodyPr/>
          <a:lstStyle/>
          <a:p>
            <a:r>
              <a:rPr lang="en-GB" altLang="en-US" smtClean="0">
                <a:latin typeface="+mn-lt"/>
              </a:rPr>
              <a:t>What Time Is It?</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363" y="1781176"/>
            <a:ext cx="36068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2 o'clock"/>
          <p:cNvSpPr txBox="1">
            <a:spLocks noChangeArrowheads="1"/>
          </p:cNvSpPr>
          <p:nvPr/>
        </p:nvSpPr>
        <p:spPr bwMode="auto">
          <a:xfrm>
            <a:off x="5519739" y="1346201"/>
            <a:ext cx="1152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dirty="0">
                <a:latin typeface="+mn-lt"/>
              </a:rPr>
              <a:t>12 o’clock</a:t>
            </a:r>
          </a:p>
        </p:txBody>
      </p:sp>
      <p:cxnSp>
        <p:nvCxnSpPr>
          <p:cNvPr id="33" name="Big Hand12">
            <a:extLst>
              <a:ext uri="{FF2B5EF4-FFF2-40B4-BE49-F238E27FC236}">
                <a16:creationId xmlns:a16="http://schemas.microsoft.com/office/drawing/2014/main" id="{20797E78-8E1E-4385-9AEC-30BB8C638C1C}"/>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Big Hand11">
            <a:extLst>
              <a:ext uri="{FF2B5EF4-FFF2-40B4-BE49-F238E27FC236}">
                <a16:creationId xmlns:a16="http://schemas.microsoft.com/office/drawing/2014/main" id="{91D9C172-1611-417B-A44B-A8B9CB852AE1}"/>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Big Hand10">
            <a:extLst>
              <a:ext uri="{FF2B5EF4-FFF2-40B4-BE49-F238E27FC236}">
                <a16:creationId xmlns:a16="http://schemas.microsoft.com/office/drawing/2014/main" id="{76C09EF6-24DF-47D8-86C5-AFA178A5983D}"/>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Big Hand9">
            <a:extLst>
              <a:ext uri="{FF2B5EF4-FFF2-40B4-BE49-F238E27FC236}">
                <a16:creationId xmlns:a16="http://schemas.microsoft.com/office/drawing/2014/main" id="{DA5E9BC7-6E29-4E28-B499-25227FACFCC3}"/>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Big Hand8">
            <a:extLst>
              <a:ext uri="{FF2B5EF4-FFF2-40B4-BE49-F238E27FC236}">
                <a16:creationId xmlns:a16="http://schemas.microsoft.com/office/drawing/2014/main" id="{7E99DE97-17ED-48F5-A6F0-B445981C211A}"/>
              </a:ext>
            </a:extLst>
          </p:cNvPr>
          <p:cNvCxnSpPr>
            <a:cxnSpLocks/>
          </p:cNvCxnSpPr>
          <p:nvPr/>
        </p:nvCxnSpPr>
        <p:spPr>
          <a:xfrm flipV="1">
            <a:off x="609758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Big Hand7">
            <a:extLst>
              <a:ext uri="{FF2B5EF4-FFF2-40B4-BE49-F238E27FC236}">
                <a16:creationId xmlns:a16="http://schemas.microsoft.com/office/drawing/2014/main" id="{F995D91C-A3B0-4685-9562-971D85E75B5D}"/>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Big Hand6">
            <a:extLst>
              <a:ext uri="{FF2B5EF4-FFF2-40B4-BE49-F238E27FC236}">
                <a16:creationId xmlns:a16="http://schemas.microsoft.com/office/drawing/2014/main" id="{0150B51C-55E1-4A4D-9B8F-2BDFB08719F2}"/>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Big Hand5">
            <a:extLst>
              <a:ext uri="{FF2B5EF4-FFF2-40B4-BE49-F238E27FC236}">
                <a16:creationId xmlns:a16="http://schemas.microsoft.com/office/drawing/2014/main" id="{A0C22912-AAB7-42E8-A26D-9A3B100FCDFE}"/>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Big Hand4">
            <a:extLst>
              <a:ext uri="{FF2B5EF4-FFF2-40B4-BE49-F238E27FC236}">
                <a16:creationId xmlns:a16="http://schemas.microsoft.com/office/drawing/2014/main" id="{F90042C7-FDFA-469A-BA44-9BF86900361D}"/>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Big Hand3">
            <a:extLst>
              <a:ext uri="{FF2B5EF4-FFF2-40B4-BE49-F238E27FC236}">
                <a16:creationId xmlns:a16="http://schemas.microsoft.com/office/drawing/2014/main" id="{12A13F7C-3E0F-45B6-96B1-56A9C2EAB7F1}"/>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Big Hand2">
            <a:extLst>
              <a:ext uri="{FF2B5EF4-FFF2-40B4-BE49-F238E27FC236}">
                <a16:creationId xmlns:a16="http://schemas.microsoft.com/office/drawing/2014/main" id="{03D1BED5-BC1B-4CCA-9264-707F30E221AB}"/>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Big Hand1">
            <a:extLst>
              <a:ext uri="{FF2B5EF4-FFF2-40B4-BE49-F238E27FC236}">
                <a16:creationId xmlns:a16="http://schemas.microsoft.com/office/drawing/2014/main" id="{CA492331-D6CD-4481-9D00-5A92B8D62288}"/>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Little Hand9">
            <a:extLst>
              <a:ext uri="{FF2B5EF4-FFF2-40B4-BE49-F238E27FC236}">
                <a16:creationId xmlns:a16="http://schemas.microsoft.com/office/drawing/2014/main" id="{1D2DCC2C-73B4-44E0-A3DB-8046DD355C41}"/>
              </a:ext>
            </a:extLst>
          </p:cNvPr>
          <p:cNvCxnSpPr>
            <a:cxnSpLocks/>
          </p:cNvCxnSpPr>
          <p:nvPr/>
        </p:nvCxnSpPr>
        <p:spPr>
          <a:xfrm rot="1920000" flipH="1">
            <a:off x="5180013" y="3287714"/>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1 o'clock"/>
          <p:cNvSpPr txBox="1">
            <a:spLocks noChangeArrowheads="1"/>
          </p:cNvSpPr>
          <p:nvPr/>
        </p:nvSpPr>
        <p:spPr bwMode="auto">
          <a:xfrm>
            <a:off x="7200901" y="1801814"/>
            <a:ext cx="1154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1 o’clock</a:t>
            </a:r>
          </a:p>
        </p:txBody>
      </p:sp>
      <p:sp>
        <p:nvSpPr>
          <p:cNvPr id="11" name="2 o'clock"/>
          <p:cNvSpPr txBox="1">
            <a:spLocks noChangeArrowheads="1"/>
          </p:cNvSpPr>
          <p:nvPr/>
        </p:nvSpPr>
        <p:spPr bwMode="auto">
          <a:xfrm>
            <a:off x="7747001" y="2497139"/>
            <a:ext cx="1154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2 o’clock</a:t>
            </a:r>
          </a:p>
        </p:txBody>
      </p:sp>
      <p:sp>
        <p:nvSpPr>
          <p:cNvPr id="12" name="3 o'clock"/>
          <p:cNvSpPr txBox="1">
            <a:spLocks noChangeArrowheads="1"/>
          </p:cNvSpPr>
          <p:nvPr/>
        </p:nvSpPr>
        <p:spPr bwMode="auto">
          <a:xfrm>
            <a:off x="7904164" y="3371850"/>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3 o’clock</a:t>
            </a:r>
          </a:p>
        </p:txBody>
      </p:sp>
      <p:sp>
        <p:nvSpPr>
          <p:cNvPr id="13" name="10 o'clock"/>
          <p:cNvSpPr txBox="1">
            <a:spLocks noChangeArrowheads="1"/>
          </p:cNvSpPr>
          <p:nvPr/>
        </p:nvSpPr>
        <p:spPr bwMode="auto">
          <a:xfrm>
            <a:off x="3209926" y="2497139"/>
            <a:ext cx="123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10 o’clock</a:t>
            </a:r>
          </a:p>
        </p:txBody>
      </p:sp>
      <p:sp>
        <p:nvSpPr>
          <p:cNvPr id="14" name="11 o'clock"/>
          <p:cNvSpPr txBox="1">
            <a:spLocks noChangeArrowheads="1"/>
          </p:cNvSpPr>
          <p:nvPr/>
        </p:nvSpPr>
        <p:spPr bwMode="auto">
          <a:xfrm>
            <a:off x="3836988" y="1804989"/>
            <a:ext cx="115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11 o’clock</a:t>
            </a:r>
          </a:p>
        </p:txBody>
      </p:sp>
      <p:sp>
        <p:nvSpPr>
          <p:cNvPr id="15" name="9 o'clock"/>
          <p:cNvSpPr txBox="1">
            <a:spLocks noChangeArrowheads="1"/>
          </p:cNvSpPr>
          <p:nvPr/>
        </p:nvSpPr>
        <p:spPr bwMode="auto">
          <a:xfrm>
            <a:off x="3144838" y="3371850"/>
            <a:ext cx="115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9 o’clock</a:t>
            </a:r>
          </a:p>
        </p:txBody>
      </p:sp>
      <p:sp>
        <p:nvSpPr>
          <p:cNvPr id="16" name="8 o'clock"/>
          <p:cNvSpPr txBox="1">
            <a:spLocks noChangeArrowheads="1"/>
          </p:cNvSpPr>
          <p:nvPr/>
        </p:nvSpPr>
        <p:spPr bwMode="auto">
          <a:xfrm>
            <a:off x="3290888" y="424497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8 o’clock</a:t>
            </a:r>
          </a:p>
        </p:txBody>
      </p:sp>
      <p:sp>
        <p:nvSpPr>
          <p:cNvPr id="18" name="4 o'clock"/>
          <p:cNvSpPr txBox="1">
            <a:spLocks noChangeArrowheads="1"/>
          </p:cNvSpPr>
          <p:nvPr/>
        </p:nvSpPr>
        <p:spPr bwMode="auto">
          <a:xfrm>
            <a:off x="7778751" y="4244975"/>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4 o’clock</a:t>
            </a:r>
          </a:p>
        </p:txBody>
      </p:sp>
      <p:sp>
        <p:nvSpPr>
          <p:cNvPr id="20" name="5 o'clock"/>
          <p:cNvSpPr txBox="1">
            <a:spLocks noChangeArrowheads="1"/>
          </p:cNvSpPr>
          <p:nvPr/>
        </p:nvSpPr>
        <p:spPr bwMode="auto">
          <a:xfrm>
            <a:off x="7200901" y="5013325"/>
            <a:ext cx="1154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5 o’clock</a:t>
            </a:r>
          </a:p>
        </p:txBody>
      </p:sp>
      <p:sp>
        <p:nvSpPr>
          <p:cNvPr id="21" name="7 o'clock"/>
          <p:cNvSpPr txBox="1">
            <a:spLocks noChangeArrowheads="1"/>
          </p:cNvSpPr>
          <p:nvPr/>
        </p:nvSpPr>
        <p:spPr bwMode="auto">
          <a:xfrm>
            <a:off x="3836988" y="5014914"/>
            <a:ext cx="1154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7 o’clock</a:t>
            </a:r>
          </a:p>
        </p:txBody>
      </p:sp>
      <p:sp>
        <p:nvSpPr>
          <p:cNvPr id="22" name="6 o'clock"/>
          <p:cNvSpPr txBox="1">
            <a:spLocks noChangeArrowheads="1"/>
          </p:cNvSpPr>
          <p:nvPr/>
        </p:nvSpPr>
        <p:spPr bwMode="auto">
          <a:xfrm>
            <a:off x="5519739" y="5451475"/>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6 o’clock</a:t>
            </a:r>
          </a:p>
        </p:txBody>
      </p:sp>
      <p:cxnSp>
        <p:nvCxnSpPr>
          <p:cNvPr id="34" name="Little Hand3">
            <a:extLst>
              <a:ext uri="{FF2B5EF4-FFF2-40B4-BE49-F238E27FC236}">
                <a16:creationId xmlns:a16="http://schemas.microsoft.com/office/drawing/2014/main" id="{D4F89473-F935-4D3F-A476-44B90190D708}"/>
              </a:ext>
            </a:extLst>
          </p:cNvPr>
          <p:cNvCxnSpPr>
            <a:cxnSpLocks/>
          </p:cNvCxnSpPr>
          <p:nvPr/>
        </p:nvCxnSpPr>
        <p:spPr>
          <a:xfrm rot="19680000">
            <a:off x="6178551" y="3287714"/>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Little Hand4">
            <a:extLst>
              <a:ext uri="{FF2B5EF4-FFF2-40B4-BE49-F238E27FC236}">
                <a16:creationId xmlns:a16="http://schemas.microsoft.com/office/drawing/2014/main" id="{8AA047E3-688B-42CD-B982-66FFEF252E0A}"/>
              </a:ext>
            </a:extLst>
          </p:cNvPr>
          <p:cNvCxnSpPr>
            <a:cxnSpLocks/>
          </p:cNvCxnSpPr>
          <p:nvPr/>
        </p:nvCxnSpPr>
        <p:spPr>
          <a:xfrm rot="21480000">
            <a:off x="6073776" y="3549651"/>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Little Hand2">
            <a:extLst>
              <a:ext uri="{FF2B5EF4-FFF2-40B4-BE49-F238E27FC236}">
                <a16:creationId xmlns:a16="http://schemas.microsoft.com/office/drawing/2014/main" id="{017AB722-0B23-4B0C-B384-975F6DF593BA}"/>
              </a:ext>
            </a:extLst>
          </p:cNvPr>
          <p:cNvCxnSpPr>
            <a:cxnSpLocks/>
          </p:cNvCxnSpPr>
          <p:nvPr/>
        </p:nvCxnSpPr>
        <p:spPr>
          <a:xfrm rot="120000" flipV="1">
            <a:off x="6073776" y="3040064"/>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Little Hand8">
            <a:extLst>
              <a:ext uri="{FF2B5EF4-FFF2-40B4-BE49-F238E27FC236}">
                <a16:creationId xmlns:a16="http://schemas.microsoft.com/office/drawing/2014/main" id="{337DCF90-8895-439A-AC91-D4EC94DC7859}"/>
              </a:ext>
            </a:extLst>
          </p:cNvPr>
          <p:cNvCxnSpPr>
            <a:cxnSpLocks/>
          </p:cNvCxnSpPr>
          <p:nvPr/>
        </p:nvCxnSpPr>
        <p:spPr>
          <a:xfrm rot="120000" flipH="1">
            <a:off x="5248276" y="3549651"/>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Little Hand10">
            <a:extLst>
              <a:ext uri="{FF2B5EF4-FFF2-40B4-BE49-F238E27FC236}">
                <a16:creationId xmlns:a16="http://schemas.microsoft.com/office/drawing/2014/main" id="{8651D4C6-6992-4923-A4C5-E76533982173}"/>
              </a:ext>
            </a:extLst>
          </p:cNvPr>
          <p:cNvCxnSpPr>
            <a:cxnSpLocks/>
          </p:cNvCxnSpPr>
          <p:nvPr/>
        </p:nvCxnSpPr>
        <p:spPr>
          <a:xfrm rot="21480000" flipH="1" flipV="1">
            <a:off x="5248276" y="3040064"/>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Little Hand11">
            <a:extLst>
              <a:ext uri="{FF2B5EF4-FFF2-40B4-BE49-F238E27FC236}">
                <a16:creationId xmlns:a16="http://schemas.microsoft.com/office/drawing/2014/main" id="{8B3DFA8F-557D-4374-9E4A-302E2CC92A01}"/>
              </a:ext>
            </a:extLst>
          </p:cNvPr>
          <p:cNvCxnSpPr>
            <a:cxnSpLocks/>
          </p:cNvCxnSpPr>
          <p:nvPr/>
        </p:nvCxnSpPr>
        <p:spPr>
          <a:xfrm rot="1620000" flipH="1" flipV="1">
            <a:off x="5419726" y="2884489"/>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Little Hand1">
            <a:extLst>
              <a:ext uri="{FF2B5EF4-FFF2-40B4-BE49-F238E27FC236}">
                <a16:creationId xmlns:a16="http://schemas.microsoft.com/office/drawing/2014/main" id="{FDC1CBC0-11C5-4FF7-B1CE-1058E2FBD865}"/>
              </a:ext>
            </a:extLst>
          </p:cNvPr>
          <p:cNvCxnSpPr>
            <a:cxnSpLocks/>
          </p:cNvCxnSpPr>
          <p:nvPr/>
        </p:nvCxnSpPr>
        <p:spPr>
          <a:xfrm rot="19980000" flipV="1">
            <a:off x="5934076" y="2884489"/>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Little Hand7">
            <a:extLst>
              <a:ext uri="{FF2B5EF4-FFF2-40B4-BE49-F238E27FC236}">
                <a16:creationId xmlns:a16="http://schemas.microsoft.com/office/drawing/2014/main" id="{C415466A-BBD9-4047-882D-3AF4CC35336D}"/>
              </a:ext>
            </a:extLst>
          </p:cNvPr>
          <p:cNvCxnSpPr>
            <a:cxnSpLocks/>
          </p:cNvCxnSpPr>
          <p:nvPr/>
        </p:nvCxnSpPr>
        <p:spPr>
          <a:xfrm rot="19980000" flipH="1">
            <a:off x="5419726" y="3717926"/>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Little Hand5">
            <a:extLst>
              <a:ext uri="{FF2B5EF4-FFF2-40B4-BE49-F238E27FC236}">
                <a16:creationId xmlns:a16="http://schemas.microsoft.com/office/drawing/2014/main" id="{1555FB76-875D-4C27-A90B-5D0502BD6555}"/>
              </a:ext>
            </a:extLst>
          </p:cNvPr>
          <p:cNvCxnSpPr>
            <a:cxnSpLocks/>
          </p:cNvCxnSpPr>
          <p:nvPr/>
        </p:nvCxnSpPr>
        <p:spPr>
          <a:xfrm rot="1620000">
            <a:off x="5934076" y="3717926"/>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Little Hand12">
            <a:extLst>
              <a:ext uri="{FF2B5EF4-FFF2-40B4-BE49-F238E27FC236}">
                <a16:creationId xmlns:a16="http://schemas.microsoft.com/office/drawing/2014/main" id="{228142FA-6C81-4DE8-B9DF-A61843D4282D}"/>
              </a:ext>
            </a:extLst>
          </p:cNvPr>
          <p:cNvCxnSpPr>
            <a:cxnSpLocks/>
          </p:cNvCxnSpPr>
          <p:nvPr/>
        </p:nvCxnSpPr>
        <p:spPr>
          <a:xfrm rot="7320000" flipH="1">
            <a:off x="5674520" y="2780507"/>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Little Hand6">
            <a:extLst>
              <a:ext uri="{FF2B5EF4-FFF2-40B4-BE49-F238E27FC236}">
                <a16:creationId xmlns:a16="http://schemas.microsoft.com/office/drawing/2014/main" id="{5F4DEAD5-77D0-4929-B3F0-B436E8E65520}"/>
              </a:ext>
            </a:extLst>
          </p:cNvPr>
          <p:cNvCxnSpPr>
            <a:cxnSpLocks/>
          </p:cNvCxnSpPr>
          <p:nvPr/>
        </p:nvCxnSpPr>
        <p:spPr>
          <a:xfrm rot="14280000" flipH="1" flipV="1">
            <a:off x="5674520" y="3780632"/>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842693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nodeType="click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10" presetClass="entr" presetSubtype="0" fill="hold"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xit" presetSubtype="0" fill="hold" nodeType="clickEffect">
                                  <p:stCondLst>
                                    <p:cond delay="0"/>
                                  </p:stCondLst>
                                  <p:childTnLst>
                                    <p:animEffect transition="out" filter="fade">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4" restart="whenNotActive" fill="hold" evtFilter="cancelBubble" nodeType="interactiveSeq">
                <p:stCondLst>
                  <p:cond evt="onClick" delay="0">
                    <p:tgtEl>
                      <p:spTgt spid="22"/>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ntr" presetSubtype="0" fill="hold" nodeType="click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par>
                                <p:cTn id="110" presetID="10" presetClass="entr" presetSubtype="0" fill="hold"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xit" presetSubtype="0" fill="hold" nodeType="clickEffect">
                                  <p:stCondLst>
                                    <p:cond delay="0"/>
                                  </p:stCondLst>
                                  <p:childTnLst>
                                    <p:animEffect transition="out" filter="fade">
                                      <p:cBhvr>
                                        <p:cTn id="116" dur="500"/>
                                        <p:tgtEl>
                                          <p:spTgt spid="45"/>
                                        </p:tgtEl>
                                      </p:cBhvr>
                                    </p:animEffect>
                                    <p:set>
                                      <p:cBhvr>
                                        <p:cTn id="117" dur="1" fill="hold">
                                          <p:stCondLst>
                                            <p:cond delay="499"/>
                                          </p:stCondLst>
                                        </p:cTn>
                                        <p:tgtEl>
                                          <p:spTgt spid="45"/>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27"/>
                                        </p:tgtEl>
                                      </p:cBhvr>
                                    </p:animEffect>
                                    <p:set>
                                      <p:cBhvr>
                                        <p:cTn id="12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1" restart="whenNotActive" fill="hold" evtFilter="cancelBubble" nodeType="interactiveSeq">
                <p:stCondLst>
                  <p:cond evt="onClick" delay="0">
                    <p:tgtEl>
                      <p:spTgt spid="21"/>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0" presetClass="entr" presetSubtype="0" fill="hold" nodeType="click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fade">
                                      <p:cBhvr>
                                        <p:cTn id="126" dur="500"/>
                                        <p:tgtEl>
                                          <p:spTgt spid="42"/>
                                        </p:tgtEl>
                                      </p:cBhvr>
                                    </p:animEffect>
                                  </p:childTnLst>
                                </p:cTn>
                              </p:par>
                              <p:par>
                                <p:cTn id="127" presetID="10" presetClass="entr" presetSubtype="0" fill="hold" nodeType="with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500"/>
                                        <p:tgtEl>
                                          <p:spTgt spid="26"/>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0" presetClass="exit" presetSubtype="0" fill="hold" nodeType="clickEffect">
                                  <p:stCondLst>
                                    <p:cond delay="0"/>
                                  </p:stCondLst>
                                  <p:childTnLst>
                                    <p:animEffect transition="out" filter="fade">
                                      <p:cBhvr>
                                        <p:cTn id="133" dur="500"/>
                                        <p:tgtEl>
                                          <p:spTgt spid="42"/>
                                        </p:tgtEl>
                                      </p:cBhvr>
                                    </p:animEffect>
                                    <p:set>
                                      <p:cBhvr>
                                        <p:cTn id="134" dur="1" fill="hold">
                                          <p:stCondLst>
                                            <p:cond delay="499"/>
                                          </p:stCondLst>
                                        </p:cTn>
                                        <p:tgtEl>
                                          <p:spTgt spid="42"/>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8" restart="whenNotActive" fill="hold" evtFilter="cancelBubble" nodeType="interactiveSeq">
                <p:stCondLst>
                  <p:cond evt="onClick" delay="0">
                    <p:tgtEl>
                      <p:spTgt spid="16"/>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0" presetClass="entr" presetSubtype="0" fill="hold" nodeType="clickEffect">
                                  <p:stCondLst>
                                    <p:cond delay="0"/>
                                  </p:stCondLst>
                                  <p:childTnLst>
                                    <p:set>
                                      <p:cBhvr>
                                        <p:cTn id="142" dur="1" fill="hold">
                                          <p:stCondLst>
                                            <p:cond delay="0"/>
                                          </p:stCondLst>
                                        </p:cTn>
                                        <p:tgtEl>
                                          <p:spTgt spid="38"/>
                                        </p:tgtEl>
                                        <p:attrNameLst>
                                          <p:attrName>style.visibility</p:attrName>
                                        </p:attrNameLst>
                                      </p:cBhvr>
                                      <p:to>
                                        <p:strVal val="visible"/>
                                      </p:to>
                                    </p:set>
                                    <p:animEffect transition="in" filter="fade">
                                      <p:cBhvr>
                                        <p:cTn id="143" dur="500"/>
                                        <p:tgtEl>
                                          <p:spTgt spid="38"/>
                                        </p:tgtEl>
                                      </p:cBhvr>
                                    </p:animEffect>
                                  </p:childTnLst>
                                </p:cTn>
                              </p:par>
                              <p:par>
                                <p:cTn id="144" presetID="10" presetClass="entr" presetSubtype="0" fill="hold"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500"/>
                                        <p:tgtEl>
                                          <p:spTgt spid="10"/>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nodeType="clickEffect">
                                  <p:stCondLst>
                                    <p:cond delay="0"/>
                                  </p:stCondLst>
                                  <p:childTnLst>
                                    <p:animEffect transition="out" filter="fade">
                                      <p:cBhvr>
                                        <p:cTn id="150" dur="500"/>
                                        <p:tgtEl>
                                          <p:spTgt spid="38"/>
                                        </p:tgtEl>
                                      </p:cBhvr>
                                    </p:animEffect>
                                    <p:set>
                                      <p:cBhvr>
                                        <p:cTn id="151" dur="1" fill="hold">
                                          <p:stCondLst>
                                            <p:cond delay="499"/>
                                          </p:stCondLst>
                                        </p:cTn>
                                        <p:tgtEl>
                                          <p:spTgt spid="38"/>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5" restart="whenNotActive" fill="hold" evtFilter="cancelBubble" nodeType="interactiveSeq">
                <p:stCondLst>
                  <p:cond evt="onClick" delay="0">
                    <p:tgtEl>
                      <p:spTgt spid="15"/>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0" presetClass="entr" presetSubtype="0" fill="hold" nodeType="clickEffect">
                                  <p:stCondLst>
                                    <p:cond delay="0"/>
                                  </p:stCondLst>
                                  <p:childTnLst>
                                    <p:set>
                                      <p:cBhvr>
                                        <p:cTn id="159" dur="1" fill="hold">
                                          <p:stCondLst>
                                            <p:cond delay="0"/>
                                          </p:stCondLst>
                                        </p:cTn>
                                        <p:tgtEl>
                                          <p:spTgt spid="8"/>
                                        </p:tgtEl>
                                        <p:attrNameLst>
                                          <p:attrName>style.visibility</p:attrName>
                                        </p:attrNameLst>
                                      </p:cBhvr>
                                      <p:to>
                                        <p:strVal val="visible"/>
                                      </p:to>
                                    </p:set>
                                    <p:animEffect transition="in" filter="fade">
                                      <p:cBhvr>
                                        <p:cTn id="160" dur="500"/>
                                        <p:tgtEl>
                                          <p:spTgt spid="8"/>
                                        </p:tgtEl>
                                      </p:cBhvr>
                                    </p:animEffect>
                                  </p:childTnLst>
                                </p:cTn>
                              </p:par>
                              <p:par>
                                <p:cTn id="161" presetID="10" presetClass="entr" presetSubtype="0" fill="hold" nodeType="withEffect">
                                  <p:stCondLst>
                                    <p:cond delay="0"/>
                                  </p:stCondLst>
                                  <p:childTnLst>
                                    <p:set>
                                      <p:cBhvr>
                                        <p:cTn id="162" dur="1" fill="hold">
                                          <p:stCondLst>
                                            <p:cond delay="0"/>
                                          </p:stCondLst>
                                        </p:cTn>
                                        <p:tgtEl>
                                          <p:spTgt spid="25"/>
                                        </p:tgtEl>
                                        <p:attrNameLst>
                                          <p:attrName>style.visibility</p:attrName>
                                        </p:attrNameLst>
                                      </p:cBhvr>
                                      <p:to>
                                        <p:strVal val="visible"/>
                                      </p:to>
                                    </p:set>
                                    <p:animEffect transition="in" filter="fade">
                                      <p:cBhvr>
                                        <p:cTn id="163" dur="500"/>
                                        <p:tgtEl>
                                          <p:spTgt spid="25"/>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0" presetClass="exit" presetSubtype="0" fill="hold" nodeType="clickEffect">
                                  <p:stCondLst>
                                    <p:cond delay="0"/>
                                  </p:stCondLst>
                                  <p:childTnLst>
                                    <p:animEffect transition="out" filter="fade">
                                      <p:cBhvr>
                                        <p:cTn id="167" dur="500"/>
                                        <p:tgtEl>
                                          <p:spTgt spid="8"/>
                                        </p:tgtEl>
                                      </p:cBhvr>
                                    </p:animEffect>
                                    <p:set>
                                      <p:cBhvr>
                                        <p:cTn id="168" dur="1" fill="hold">
                                          <p:stCondLst>
                                            <p:cond delay="499"/>
                                          </p:stCondLst>
                                        </p:cTn>
                                        <p:tgtEl>
                                          <p:spTgt spid="8"/>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25"/>
                                        </p:tgtEl>
                                      </p:cBhvr>
                                    </p:animEffect>
                                    <p:set>
                                      <p:cBhvr>
                                        <p:cTn id="17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2" restart="whenNotActive" fill="hold" evtFilter="cancelBubble" nodeType="interactiveSeq">
                <p:stCondLst>
                  <p:cond evt="onClick" delay="0">
                    <p:tgtEl>
                      <p:spTgt spid="13"/>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39"/>
                                        </p:tgtEl>
                                        <p:attrNameLst>
                                          <p:attrName>style.visibility</p:attrName>
                                        </p:attrNameLst>
                                      </p:cBhvr>
                                      <p:to>
                                        <p:strVal val="visible"/>
                                      </p:to>
                                    </p:set>
                                    <p:animEffect transition="in" filter="fade">
                                      <p:cBhvr>
                                        <p:cTn id="177" dur="500"/>
                                        <p:tgtEl>
                                          <p:spTgt spid="39"/>
                                        </p:tgtEl>
                                      </p:cBhvr>
                                    </p:animEffect>
                                  </p:childTnLst>
                                </p:cTn>
                              </p:par>
                              <p:par>
                                <p:cTn id="178" presetID="10" presetClass="entr" presetSubtype="0" fill="hold" nodeType="withEffect">
                                  <p:stCondLst>
                                    <p:cond delay="0"/>
                                  </p:stCondLst>
                                  <p:childTnLst>
                                    <p:set>
                                      <p:cBhvr>
                                        <p:cTn id="179" dur="1" fill="hold">
                                          <p:stCondLst>
                                            <p:cond delay="0"/>
                                          </p:stCondLst>
                                        </p:cTn>
                                        <p:tgtEl>
                                          <p:spTgt spid="24"/>
                                        </p:tgtEl>
                                        <p:attrNameLst>
                                          <p:attrName>style.visibility</p:attrName>
                                        </p:attrNameLst>
                                      </p:cBhvr>
                                      <p:to>
                                        <p:strVal val="visible"/>
                                      </p:to>
                                    </p:set>
                                    <p:animEffect transition="in" filter="fade">
                                      <p:cBhvr>
                                        <p:cTn id="180" dur="500"/>
                                        <p:tgtEl>
                                          <p:spTgt spid="24"/>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xit" presetSubtype="0" fill="hold" nodeType="clickEffect">
                                  <p:stCondLst>
                                    <p:cond delay="0"/>
                                  </p:stCondLst>
                                  <p:childTnLst>
                                    <p:animEffect transition="out" filter="fade">
                                      <p:cBhvr>
                                        <p:cTn id="184" dur="500"/>
                                        <p:tgtEl>
                                          <p:spTgt spid="39"/>
                                        </p:tgtEl>
                                      </p:cBhvr>
                                    </p:animEffect>
                                    <p:set>
                                      <p:cBhvr>
                                        <p:cTn id="185" dur="1" fill="hold">
                                          <p:stCondLst>
                                            <p:cond delay="499"/>
                                          </p:stCondLst>
                                        </p:cTn>
                                        <p:tgtEl>
                                          <p:spTgt spid="39"/>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24"/>
                                        </p:tgtEl>
                                      </p:cBhvr>
                                    </p:animEffect>
                                    <p:set>
                                      <p:cBhvr>
                                        <p:cTn id="18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10" presetClass="entr" presetSubtype="0" fill="hold" nodeType="clickEffect">
                                  <p:stCondLst>
                                    <p:cond delay="0"/>
                                  </p:stCondLst>
                                  <p:childTnLst>
                                    <p:set>
                                      <p:cBhvr>
                                        <p:cTn id="193" dur="1" fill="hold">
                                          <p:stCondLst>
                                            <p:cond delay="0"/>
                                          </p:stCondLst>
                                        </p:cTn>
                                        <p:tgtEl>
                                          <p:spTgt spid="40"/>
                                        </p:tgtEl>
                                        <p:attrNameLst>
                                          <p:attrName>style.visibility</p:attrName>
                                        </p:attrNameLst>
                                      </p:cBhvr>
                                      <p:to>
                                        <p:strVal val="visible"/>
                                      </p:to>
                                    </p:set>
                                    <p:animEffect transition="in" filter="fade">
                                      <p:cBhvr>
                                        <p:cTn id="194" dur="500"/>
                                        <p:tgtEl>
                                          <p:spTgt spid="40"/>
                                        </p:tgtEl>
                                      </p:cBhvr>
                                    </p:animEffect>
                                  </p:childTnLst>
                                </p:cTn>
                              </p:par>
                              <p:par>
                                <p:cTn id="195" presetID="10" presetClass="entr" presetSubtype="0" fill="hold" nodeType="withEffect">
                                  <p:stCondLst>
                                    <p:cond delay="0"/>
                                  </p:stCondLst>
                                  <p:childTnLst>
                                    <p:set>
                                      <p:cBhvr>
                                        <p:cTn id="196" dur="1" fill="hold">
                                          <p:stCondLst>
                                            <p:cond delay="0"/>
                                          </p:stCondLst>
                                        </p:cTn>
                                        <p:tgtEl>
                                          <p:spTgt spid="23"/>
                                        </p:tgtEl>
                                        <p:attrNameLst>
                                          <p:attrName>style.visibility</p:attrName>
                                        </p:attrNameLst>
                                      </p:cBhvr>
                                      <p:to>
                                        <p:strVal val="visible"/>
                                      </p:to>
                                    </p:set>
                                    <p:animEffect transition="in" filter="fade">
                                      <p:cBhvr>
                                        <p:cTn id="197" dur="500"/>
                                        <p:tgtEl>
                                          <p:spTgt spid="23"/>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0" presetClass="exit" presetSubtype="0" fill="hold" nodeType="clickEffect">
                                  <p:stCondLst>
                                    <p:cond delay="0"/>
                                  </p:stCondLst>
                                  <p:childTnLst>
                                    <p:animEffect transition="out" filter="fade">
                                      <p:cBhvr>
                                        <p:cTn id="201" dur="500"/>
                                        <p:tgtEl>
                                          <p:spTgt spid="40"/>
                                        </p:tgtEl>
                                      </p:cBhvr>
                                    </p:animEffect>
                                    <p:set>
                                      <p:cBhvr>
                                        <p:cTn id="202" dur="1" fill="hold">
                                          <p:stCondLst>
                                            <p:cond delay="499"/>
                                          </p:stCondLst>
                                        </p:cTn>
                                        <p:tgtEl>
                                          <p:spTgt spid="40"/>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23"/>
                                        </p:tgtEl>
                                      </p:cBhvr>
                                    </p:animEffect>
                                    <p:set>
                                      <p:cBhvr>
                                        <p:cTn id="20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1600200"/>
            <a:ext cx="36068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Big Hand7">
            <a:extLst>
              <a:ext uri="{FF2B5EF4-FFF2-40B4-BE49-F238E27FC236}">
                <a16:creationId xmlns:a16="http://schemas.microsoft.com/office/drawing/2014/main" id="{C0BBA942-96FA-4AAA-8F36-C541D3C9A091}"/>
              </a:ext>
            </a:extLst>
          </p:cNvPr>
          <p:cNvCxnSpPr>
            <a:cxnSpLocks/>
          </p:cNvCxnSpPr>
          <p:nvPr/>
        </p:nvCxnSpPr>
        <p:spPr>
          <a:xfrm flipV="1">
            <a:off x="6103938" y="2146301"/>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Little Hand7">
            <a:extLst>
              <a:ext uri="{FF2B5EF4-FFF2-40B4-BE49-F238E27FC236}">
                <a16:creationId xmlns:a16="http://schemas.microsoft.com/office/drawing/2014/main" id="{FE902D2E-3447-4B6B-890C-CBEA31B73878}"/>
              </a:ext>
            </a:extLst>
          </p:cNvPr>
          <p:cNvCxnSpPr>
            <a:cxnSpLocks/>
          </p:cNvCxnSpPr>
          <p:nvPr/>
        </p:nvCxnSpPr>
        <p:spPr>
          <a:xfrm rot="19980000" flipH="1">
            <a:off x="5430838" y="3535364"/>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1 o'clock"/>
          <p:cNvSpPr txBox="1">
            <a:spLocks noChangeArrowheads="1"/>
          </p:cNvSpPr>
          <p:nvPr/>
        </p:nvSpPr>
        <p:spPr bwMode="auto">
          <a:xfrm>
            <a:off x="5194300" y="5434014"/>
            <a:ext cx="181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b="1"/>
              <a:t>It is 7 o’clock.</a:t>
            </a:r>
          </a:p>
        </p:txBody>
      </p:sp>
      <p:pic>
        <p:nvPicPr>
          <p:cNvPr id="7" name="Picture 6"/>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4141398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1600200"/>
            <a:ext cx="36068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Big Hand7">
            <a:extLst>
              <a:ext uri="{FF2B5EF4-FFF2-40B4-BE49-F238E27FC236}">
                <a16:creationId xmlns:a16="http://schemas.microsoft.com/office/drawing/2014/main" id="{C0BBA942-96FA-4AAA-8F36-C541D3C9A091}"/>
              </a:ext>
            </a:extLst>
          </p:cNvPr>
          <p:cNvCxnSpPr>
            <a:cxnSpLocks/>
          </p:cNvCxnSpPr>
          <p:nvPr/>
        </p:nvCxnSpPr>
        <p:spPr>
          <a:xfrm flipV="1">
            <a:off x="6103938" y="2146301"/>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1 o'clock"/>
          <p:cNvSpPr txBox="1">
            <a:spLocks noChangeArrowheads="1"/>
          </p:cNvSpPr>
          <p:nvPr/>
        </p:nvSpPr>
        <p:spPr bwMode="auto">
          <a:xfrm>
            <a:off x="5194300" y="5434014"/>
            <a:ext cx="181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b="1"/>
              <a:t>It is 3 o’clock.</a:t>
            </a:r>
          </a:p>
        </p:txBody>
      </p:sp>
      <p:cxnSp>
        <p:nvCxnSpPr>
          <p:cNvPr id="8" name="Little Hand3">
            <a:extLst>
              <a:ext uri="{FF2B5EF4-FFF2-40B4-BE49-F238E27FC236}">
                <a16:creationId xmlns:a16="http://schemas.microsoft.com/office/drawing/2014/main" id="{B0473020-118C-4FD1-95A1-5272F54F87EE}"/>
              </a:ext>
            </a:extLst>
          </p:cNvPr>
          <p:cNvCxnSpPr>
            <a:cxnSpLocks/>
          </p:cNvCxnSpPr>
          <p:nvPr/>
        </p:nvCxnSpPr>
        <p:spPr>
          <a:xfrm rot="19680000">
            <a:off x="6153151" y="3132139"/>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896606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1600200"/>
            <a:ext cx="36068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Big Hand7">
            <a:extLst>
              <a:ext uri="{FF2B5EF4-FFF2-40B4-BE49-F238E27FC236}">
                <a16:creationId xmlns:a16="http://schemas.microsoft.com/office/drawing/2014/main" id="{C0BBA942-96FA-4AAA-8F36-C541D3C9A091}"/>
              </a:ext>
            </a:extLst>
          </p:cNvPr>
          <p:cNvCxnSpPr>
            <a:cxnSpLocks/>
          </p:cNvCxnSpPr>
          <p:nvPr/>
        </p:nvCxnSpPr>
        <p:spPr>
          <a:xfrm flipV="1">
            <a:off x="6103938" y="2146301"/>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1 o'clock"/>
          <p:cNvSpPr txBox="1">
            <a:spLocks noChangeArrowheads="1"/>
          </p:cNvSpPr>
          <p:nvPr/>
        </p:nvSpPr>
        <p:spPr bwMode="auto">
          <a:xfrm>
            <a:off x="5194300" y="5434014"/>
            <a:ext cx="181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b="1"/>
              <a:t>It is 11 o’clock.</a:t>
            </a:r>
          </a:p>
        </p:txBody>
      </p:sp>
      <p:cxnSp>
        <p:nvCxnSpPr>
          <p:cNvPr id="7" name="Little Hand11">
            <a:extLst>
              <a:ext uri="{FF2B5EF4-FFF2-40B4-BE49-F238E27FC236}">
                <a16:creationId xmlns:a16="http://schemas.microsoft.com/office/drawing/2014/main" id="{F6FB9E8F-B093-48F7-97DA-22E01D39C1D5}"/>
              </a:ext>
            </a:extLst>
          </p:cNvPr>
          <p:cNvCxnSpPr>
            <a:cxnSpLocks/>
          </p:cNvCxnSpPr>
          <p:nvPr/>
        </p:nvCxnSpPr>
        <p:spPr>
          <a:xfrm rot="1620000" flipH="1" flipV="1">
            <a:off x="5434013" y="2717801"/>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521345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sp>
        <p:nvSpPr>
          <p:cNvPr id="17411" name="1 o'clock"/>
          <p:cNvSpPr txBox="1">
            <a:spLocks noChangeArrowheads="1"/>
          </p:cNvSpPr>
          <p:nvPr/>
        </p:nvSpPr>
        <p:spPr bwMode="auto">
          <a:xfrm>
            <a:off x="4492625" y="1473200"/>
            <a:ext cx="320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t>Which clock shows 2 o’clock?</a:t>
            </a:r>
          </a:p>
        </p:txBody>
      </p:sp>
      <p:grpSp>
        <p:nvGrpSpPr>
          <p:cNvPr id="24" name="Group 23"/>
          <p:cNvGrpSpPr>
            <a:grpSpLocks/>
          </p:cNvGrpSpPr>
          <p:nvPr/>
        </p:nvGrpSpPr>
        <p:grpSpPr bwMode="auto">
          <a:xfrm>
            <a:off x="2279650" y="2009775"/>
            <a:ext cx="2344738" cy="2343150"/>
            <a:chOff x="755650" y="2009236"/>
            <a:chExt cx="2345155" cy="2343689"/>
          </a:xfrm>
        </p:grpSpPr>
        <p:pic>
          <p:nvPicPr>
            <p:cNvPr id="174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Big Hand1">
              <a:extLst>
                <a:ext uri="{FF2B5EF4-FFF2-40B4-BE49-F238E27FC236}">
                  <a16:creationId xmlns:a16="http://schemas.microsoft.com/office/drawing/2014/main" id="{81D94ECB-6D51-4910-96A9-44E063C8A2C4}"/>
                </a:ext>
              </a:extLst>
            </p:cNvPr>
            <p:cNvCxnSpPr>
              <a:cxnSpLocks/>
            </p:cNvCxnSpPr>
            <p:nvPr/>
          </p:nvCxnSpPr>
          <p:spPr>
            <a:xfrm flipV="1">
              <a:off x="1929022"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ttle Hand8">
              <a:extLst>
                <a:ext uri="{FF2B5EF4-FFF2-40B4-BE49-F238E27FC236}">
                  <a16:creationId xmlns:a16="http://schemas.microsoft.com/office/drawing/2014/main" id="{D3954152-A662-4F44-BBAD-B4333DA12663}"/>
                </a:ext>
              </a:extLst>
            </p:cNvPr>
            <p:cNvCxnSpPr>
              <a:cxnSpLocks/>
            </p:cNvCxnSpPr>
            <p:nvPr/>
          </p:nvCxnSpPr>
          <p:spPr>
            <a:xfrm flipH="1">
              <a:off x="1393938" y="3160439"/>
              <a:ext cx="550961" cy="3445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18076" y="2009775"/>
            <a:ext cx="2346325" cy="2343150"/>
            <a:chOff x="3394657" y="2009236"/>
            <a:chExt cx="2345155" cy="2343689"/>
          </a:xfrm>
        </p:grpSpPr>
        <p:pic>
          <p:nvPicPr>
            <p:cNvPr id="174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57"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Big Hand1">
              <a:extLst>
                <a:ext uri="{FF2B5EF4-FFF2-40B4-BE49-F238E27FC236}">
                  <a16:creationId xmlns:a16="http://schemas.microsoft.com/office/drawing/2014/main" id="{36B1C2EA-D7B8-48E3-B294-30C706E994FA}"/>
                </a:ext>
              </a:extLst>
            </p:cNvPr>
            <p:cNvCxnSpPr>
              <a:cxnSpLocks/>
            </p:cNvCxnSpPr>
            <p:nvPr/>
          </p:nvCxnSpPr>
          <p:spPr>
            <a:xfrm flipV="1">
              <a:off x="4567235"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ttle Hand8">
              <a:extLst>
                <a:ext uri="{FF2B5EF4-FFF2-40B4-BE49-F238E27FC236}">
                  <a16:creationId xmlns:a16="http://schemas.microsoft.com/office/drawing/2014/main" id="{D2FB1D8F-B98C-4870-A288-8632A2DD2F92}"/>
                </a:ext>
              </a:extLst>
            </p:cNvPr>
            <p:cNvCxnSpPr>
              <a:cxnSpLocks/>
            </p:cNvCxnSpPr>
            <p:nvPr/>
          </p:nvCxnSpPr>
          <p:spPr>
            <a:xfrm>
              <a:off x="4538674" y="3160439"/>
              <a:ext cx="7108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7558089" y="2009775"/>
            <a:ext cx="2344737" cy="2343150"/>
            <a:chOff x="6033664" y="2009236"/>
            <a:chExt cx="2345155" cy="2343689"/>
          </a:xfrm>
        </p:grpSpPr>
        <p:pic>
          <p:nvPicPr>
            <p:cNvPr id="174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64"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Big Hand1">
              <a:extLst>
                <a:ext uri="{FF2B5EF4-FFF2-40B4-BE49-F238E27FC236}">
                  <a16:creationId xmlns:a16="http://schemas.microsoft.com/office/drawing/2014/main" id="{2FFBB33A-113B-4229-A606-4705846EBAEF}"/>
                </a:ext>
              </a:extLst>
            </p:cNvPr>
            <p:cNvCxnSpPr>
              <a:cxnSpLocks/>
            </p:cNvCxnSpPr>
            <p:nvPr/>
          </p:nvCxnSpPr>
          <p:spPr>
            <a:xfrm flipV="1">
              <a:off x="7199097"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ttle Hand8">
              <a:extLst>
                <a:ext uri="{FF2B5EF4-FFF2-40B4-BE49-F238E27FC236}">
                  <a16:creationId xmlns:a16="http://schemas.microsoft.com/office/drawing/2014/main" id="{1234B76B-6AD4-49D0-A03F-D8683D666B33}"/>
                </a:ext>
              </a:extLst>
            </p:cNvPr>
            <p:cNvCxnSpPr>
              <a:cxnSpLocks/>
            </p:cNvCxnSpPr>
            <p:nvPr/>
          </p:nvCxnSpPr>
          <p:spPr>
            <a:xfrm flipV="1">
              <a:off x="7184806" y="2868272"/>
              <a:ext cx="550961" cy="3429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42050959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sp>
        <p:nvSpPr>
          <p:cNvPr id="17411" name="1 o'clock"/>
          <p:cNvSpPr txBox="1">
            <a:spLocks noChangeArrowheads="1"/>
          </p:cNvSpPr>
          <p:nvPr/>
        </p:nvSpPr>
        <p:spPr bwMode="auto">
          <a:xfrm>
            <a:off x="4492625" y="1473200"/>
            <a:ext cx="320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t>Which clock shows 2 o’clock?</a:t>
            </a:r>
          </a:p>
        </p:txBody>
      </p:sp>
      <p:grpSp>
        <p:nvGrpSpPr>
          <p:cNvPr id="24" name="Group 23"/>
          <p:cNvGrpSpPr>
            <a:grpSpLocks/>
          </p:cNvGrpSpPr>
          <p:nvPr/>
        </p:nvGrpSpPr>
        <p:grpSpPr bwMode="auto">
          <a:xfrm>
            <a:off x="2279650" y="2009775"/>
            <a:ext cx="2344738" cy="2343150"/>
            <a:chOff x="755650" y="2009236"/>
            <a:chExt cx="2345155" cy="2343689"/>
          </a:xfrm>
        </p:grpSpPr>
        <p:pic>
          <p:nvPicPr>
            <p:cNvPr id="174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Big Hand1">
              <a:extLst>
                <a:ext uri="{FF2B5EF4-FFF2-40B4-BE49-F238E27FC236}">
                  <a16:creationId xmlns:a16="http://schemas.microsoft.com/office/drawing/2014/main" id="{81D94ECB-6D51-4910-96A9-44E063C8A2C4}"/>
                </a:ext>
              </a:extLst>
            </p:cNvPr>
            <p:cNvCxnSpPr>
              <a:cxnSpLocks/>
            </p:cNvCxnSpPr>
            <p:nvPr/>
          </p:nvCxnSpPr>
          <p:spPr>
            <a:xfrm flipV="1">
              <a:off x="1929022"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ttle Hand8">
              <a:extLst>
                <a:ext uri="{FF2B5EF4-FFF2-40B4-BE49-F238E27FC236}">
                  <a16:creationId xmlns:a16="http://schemas.microsoft.com/office/drawing/2014/main" id="{D3954152-A662-4F44-BBAD-B4333DA12663}"/>
                </a:ext>
              </a:extLst>
            </p:cNvPr>
            <p:cNvCxnSpPr>
              <a:cxnSpLocks/>
            </p:cNvCxnSpPr>
            <p:nvPr/>
          </p:nvCxnSpPr>
          <p:spPr>
            <a:xfrm flipH="1">
              <a:off x="1393938" y="3160439"/>
              <a:ext cx="550961" cy="3445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18076" y="2009775"/>
            <a:ext cx="2346325" cy="2343150"/>
            <a:chOff x="3394657" y="2009236"/>
            <a:chExt cx="2345155" cy="2343689"/>
          </a:xfrm>
        </p:grpSpPr>
        <p:pic>
          <p:nvPicPr>
            <p:cNvPr id="174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57"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Big Hand1">
              <a:extLst>
                <a:ext uri="{FF2B5EF4-FFF2-40B4-BE49-F238E27FC236}">
                  <a16:creationId xmlns:a16="http://schemas.microsoft.com/office/drawing/2014/main" id="{36B1C2EA-D7B8-48E3-B294-30C706E994FA}"/>
                </a:ext>
              </a:extLst>
            </p:cNvPr>
            <p:cNvCxnSpPr>
              <a:cxnSpLocks/>
            </p:cNvCxnSpPr>
            <p:nvPr/>
          </p:nvCxnSpPr>
          <p:spPr>
            <a:xfrm flipV="1">
              <a:off x="4567235"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ttle Hand8">
              <a:extLst>
                <a:ext uri="{FF2B5EF4-FFF2-40B4-BE49-F238E27FC236}">
                  <a16:creationId xmlns:a16="http://schemas.microsoft.com/office/drawing/2014/main" id="{D2FB1D8F-B98C-4870-A288-8632A2DD2F92}"/>
                </a:ext>
              </a:extLst>
            </p:cNvPr>
            <p:cNvCxnSpPr>
              <a:cxnSpLocks/>
            </p:cNvCxnSpPr>
            <p:nvPr/>
          </p:nvCxnSpPr>
          <p:spPr>
            <a:xfrm>
              <a:off x="4538674" y="3160439"/>
              <a:ext cx="7108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7558089" y="2009775"/>
            <a:ext cx="2344737" cy="2343150"/>
            <a:chOff x="6033664" y="2009236"/>
            <a:chExt cx="2345155" cy="2343689"/>
          </a:xfrm>
        </p:grpSpPr>
        <p:pic>
          <p:nvPicPr>
            <p:cNvPr id="174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64"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Big Hand1">
              <a:extLst>
                <a:ext uri="{FF2B5EF4-FFF2-40B4-BE49-F238E27FC236}">
                  <a16:creationId xmlns:a16="http://schemas.microsoft.com/office/drawing/2014/main" id="{2FFBB33A-113B-4229-A606-4705846EBAEF}"/>
                </a:ext>
              </a:extLst>
            </p:cNvPr>
            <p:cNvCxnSpPr>
              <a:cxnSpLocks/>
            </p:cNvCxnSpPr>
            <p:nvPr/>
          </p:nvCxnSpPr>
          <p:spPr>
            <a:xfrm flipV="1">
              <a:off x="7199097"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ttle Hand8">
              <a:extLst>
                <a:ext uri="{FF2B5EF4-FFF2-40B4-BE49-F238E27FC236}">
                  <a16:creationId xmlns:a16="http://schemas.microsoft.com/office/drawing/2014/main" id="{1234B76B-6AD4-49D0-A03F-D8683D666B33}"/>
                </a:ext>
              </a:extLst>
            </p:cNvPr>
            <p:cNvCxnSpPr>
              <a:cxnSpLocks/>
            </p:cNvCxnSpPr>
            <p:nvPr/>
          </p:nvCxnSpPr>
          <p:spPr>
            <a:xfrm flipV="1">
              <a:off x="7184806" y="2868272"/>
              <a:ext cx="550961" cy="3429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4513263"/>
            <a:ext cx="1454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764" y="4511675"/>
            <a:ext cx="11953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738" y="4513263"/>
            <a:ext cx="1454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222166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nextCondLst>
                <p:cond evt="onClick" delay="0">
                  <p:tgtEl>
                    <p:spTgt spid="2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sp>
        <p:nvSpPr>
          <p:cNvPr id="20483" name="1 o'clock"/>
          <p:cNvSpPr txBox="1">
            <a:spLocks noChangeArrowheads="1"/>
          </p:cNvSpPr>
          <p:nvPr/>
        </p:nvSpPr>
        <p:spPr bwMode="auto">
          <a:xfrm>
            <a:off x="4492625" y="1473200"/>
            <a:ext cx="320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t>Which clock shows 3 o’clock?</a:t>
            </a:r>
          </a:p>
        </p:txBody>
      </p:sp>
      <p:grpSp>
        <p:nvGrpSpPr>
          <p:cNvPr id="24" name="Group 23"/>
          <p:cNvGrpSpPr>
            <a:grpSpLocks/>
          </p:cNvGrpSpPr>
          <p:nvPr/>
        </p:nvGrpSpPr>
        <p:grpSpPr bwMode="auto">
          <a:xfrm>
            <a:off x="2279650" y="2009775"/>
            <a:ext cx="2344738" cy="2343150"/>
            <a:chOff x="755650" y="2009236"/>
            <a:chExt cx="2345155" cy="2343689"/>
          </a:xfrm>
        </p:grpSpPr>
        <p:pic>
          <p:nvPicPr>
            <p:cNvPr id="204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Big Hand1">
              <a:extLst>
                <a:ext uri="{FF2B5EF4-FFF2-40B4-BE49-F238E27FC236}">
                  <a16:creationId xmlns:a16="http://schemas.microsoft.com/office/drawing/2014/main" id="{81D94ECB-6D51-4910-96A9-44E063C8A2C4}"/>
                </a:ext>
              </a:extLst>
            </p:cNvPr>
            <p:cNvCxnSpPr>
              <a:cxnSpLocks/>
            </p:cNvCxnSpPr>
            <p:nvPr/>
          </p:nvCxnSpPr>
          <p:spPr>
            <a:xfrm flipV="1">
              <a:off x="1929022"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ttle Hand8">
              <a:extLst>
                <a:ext uri="{FF2B5EF4-FFF2-40B4-BE49-F238E27FC236}">
                  <a16:creationId xmlns:a16="http://schemas.microsoft.com/office/drawing/2014/main" id="{D3954152-A662-4F44-BBAD-B4333DA12663}"/>
                </a:ext>
              </a:extLst>
            </p:cNvPr>
            <p:cNvCxnSpPr>
              <a:cxnSpLocks/>
            </p:cNvCxnSpPr>
            <p:nvPr/>
          </p:nvCxnSpPr>
          <p:spPr>
            <a:xfrm flipH="1">
              <a:off x="1393938" y="3160439"/>
              <a:ext cx="550961" cy="3445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18076" y="2009775"/>
            <a:ext cx="2346325" cy="2343150"/>
            <a:chOff x="3394657" y="2009236"/>
            <a:chExt cx="2345155" cy="2343689"/>
          </a:xfrm>
        </p:grpSpPr>
        <p:pic>
          <p:nvPicPr>
            <p:cNvPr id="2049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57"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Big Hand1">
              <a:extLst>
                <a:ext uri="{FF2B5EF4-FFF2-40B4-BE49-F238E27FC236}">
                  <a16:creationId xmlns:a16="http://schemas.microsoft.com/office/drawing/2014/main" id="{36B1C2EA-D7B8-48E3-B294-30C706E994FA}"/>
                </a:ext>
              </a:extLst>
            </p:cNvPr>
            <p:cNvCxnSpPr>
              <a:cxnSpLocks/>
            </p:cNvCxnSpPr>
            <p:nvPr/>
          </p:nvCxnSpPr>
          <p:spPr>
            <a:xfrm flipV="1">
              <a:off x="4567235"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ttle Hand8">
              <a:extLst>
                <a:ext uri="{FF2B5EF4-FFF2-40B4-BE49-F238E27FC236}">
                  <a16:creationId xmlns:a16="http://schemas.microsoft.com/office/drawing/2014/main" id="{D2FB1D8F-B98C-4870-A288-8632A2DD2F92}"/>
                </a:ext>
              </a:extLst>
            </p:cNvPr>
            <p:cNvCxnSpPr>
              <a:cxnSpLocks/>
            </p:cNvCxnSpPr>
            <p:nvPr/>
          </p:nvCxnSpPr>
          <p:spPr>
            <a:xfrm>
              <a:off x="4538674" y="3160439"/>
              <a:ext cx="7108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7558089" y="2009775"/>
            <a:ext cx="2344737" cy="2343150"/>
            <a:chOff x="6033664" y="2009236"/>
            <a:chExt cx="2345155" cy="2343689"/>
          </a:xfrm>
        </p:grpSpPr>
        <p:pic>
          <p:nvPicPr>
            <p:cNvPr id="204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64"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Big Hand1">
              <a:extLst>
                <a:ext uri="{FF2B5EF4-FFF2-40B4-BE49-F238E27FC236}">
                  <a16:creationId xmlns:a16="http://schemas.microsoft.com/office/drawing/2014/main" id="{2FFBB33A-113B-4229-A606-4705846EBAEF}"/>
                </a:ext>
              </a:extLst>
            </p:cNvPr>
            <p:cNvCxnSpPr>
              <a:cxnSpLocks/>
            </p:cNvCxnSpPr>
            <p:nvPr/>
          </p:nvCxnSpPr>
          <p:spPr>
            <a:xfrm flipV="1">
              <a:off x="7199097"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ttle Hand8">
              <a:extLst>
                <a:ext uri="{FF2B5EF4-FFF2-40B4-BE49-F238E27FC236}">
                  <a16:creationId xmlns:a16="http://schemas.microsoft.com/office/drawing/2014/main" id="{1234B76B-6AD4-49D0-A03F-D8683D666B33}"/>
                </a:ext>
              </a:extLst>
            </p:cNvPr>
            <p:cNvCxnSpPr>
              <a:cxnSpLocks/>
            </p:cNvCxnSpPr>
            <p:nvPr/>
          </p:nvCxnSpPr>
          <p:spPr>
            <a:xfrm flipV="1">
              <a:off x="7184806" y="2868272"/>
              <a:ext cx="550961" cy="3429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3310347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sp>
        <p:nvSpPr>
          <p:cNvPr id="20483" name="1 o'clock"/>
          <p:cNvSpPr txBox="1">
            <a:spLocks noChangeArrowheads="1"/>
          </p:cNvSpPr>
          <p:nvPr/>
        </p:nvSpPr>
        <p:spPr bwMode="auto">
          <a:xfrm>
            <a:off x="4492625" y="1473200"/>
            <a:ext cx="320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t>Which clock shows 3 o’clock?</a:t>
            </a:r>
          </a:p>
        </p:txBody>
      </p:sp>
      <p:grpSp>
        <p:nvGrpSpPr>
          <p:cNvPr id="24" name="Group 23"/>
          <p:cNvGrpSpPr>
            <a:grpSpLocks/>
          </p:cNvGrpSpPr>
          <p:nvPr/>
        </p:nvGrpSpPr>
        <p:grpSpPr bwMode="auto">
          <a:xfrm>
            <a:off x="2279650" y="2009775"/>
            <a:ext cx="2344738" cy="2343150"/>
            <a:chOff x="755650" y="2009236"/>
            <a:chExt cx="2345155" cy="2343689"/>
          </a:xfrm>
        </p:grpSpPr>
        <p:pic>
          <p:nvPicPr>
            <p:cNvPr id="204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Big Hand1">
              <a:extLst>
                <a:ext uri="{FF2B5EF4-FFF2-40B4-BE49-F238E27FC236}">
                  <a16:creationId xmlns:a16="http://schemas.microsoft.com/office/drawing/2014/main" id="{81D94ECB-6D51-4910-96A9-44E063C8A2C4}"/>
                </a:ext>
              </a:extLst>
            </p:cNvPr>
            <p:cNvCxnSpPr>
              <a:cxnSpLocks/>
            </p:cNvCxnSpPr>
            <p:nvPr/>
          </p:nvCxnSpPr>
          <p:spPr>
            <a:xfrm flipV="1">
              <a:off x="1929022"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ttle Hand8">
              <a:extLst>
                <a:ext uri="{FF2B5EF4-FFF2-40B4-BE49-F238E27FC236}">
                  <a16:creationId xmlns:a16="http://schemas.microsoft.com/office/drawing/2014/main" id="{D3954152-A662-4F44-BBAD-B4333DA12663}"/>
                </a:ext>
              </a:extLst>
            </p:cNvPr>
            <p:cNvCxnSpPr>
              <a:cxnSpLocks/>
            </p:cNvCxnSpPr>
            <p:nvPr/>
          </p:nvCxnSpPr>
          <p:spPr>
            <a:xfrm flipH="1">
              <a:off x="1393938" y="3160439"/>
              <a:ext cx="550961" cy="3445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18076" y="2009775"/>
            <a:ext cx="2346325" cy="2343150"/>
            <a:chOff x="3394657" y="2009236"/>
            <a:chExt cx="2345155" cy="2343689"/>
          </a:xfrm>
        </p:grpSpPr>
        <p:pic>
          <p:nvPicPr>
            <p:cNvPr id="2049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57"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Big Hand1">
              <a:extLst>
                <a:ext uri="{FF2B5EF4-FFF2-40B4-BE49-F238E27FC236}">
                  <a16:creationId xmlns:a16="http://schemas.microsoft.com/office/drawing/2014/main" id="{36B1C2EA-D7B8-48E3-B294-30C706E994FA}"/>
                </a:ext>
              </a:extLst>
            </p:cNvPr>
            <p:cNvCxnSpPr>
              <a:cxnSpLocks/>
            </p:cNvCxnSpPr>
            <p:nvPr/>
          </p:nvCxnSpPr>
          <p:spPr>
            <a:xfrm flipV="1">
              <a:off x="4567235"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ttle Hand8">
              <a:extLst>
                <a:ext uri="{FF2B5EF4-FFF2-40B4-BE49-F238E27FC236}">
                  <a16:creationId xmlns:a16="http://schemas.microsoft.com/office/drawing/2014/main" id="{D2FB1D8F-B98C-4870-A288-8632A2DD2F92}"/>
                </a:ext>
              </a:extLst>
            </p:cNvPr>
            <p:cNvCxnSpPr>
              <a:cxnSpLocks/>
            </p:cNvCxnSpPr>
            <p:nvPr/>
          </p:nvCxnSpPr>
          <p:spPr>
            <a:xfrm>
              <a:off x="4538674" y="3160439"/>
              <a:ext cx="7108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7558089" y="2009775"/>
            <a:ext cx="2344737" cy="2343150"/>
            <a:chOff x="6033664" y="2009236"/>
            <a:chExt cx="2345155" cy="2343689"/>
          </a:xfrm>
        </p:grpSpPr>
        <p:pic>
          <p:nvPicPr>
            <p:cNvPr id="204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64"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Big Hand1">
              <a:extLst>
                <a:ext uri="{FF2B5EF4-FFF2-40B4-BE49-F238E27FC236}">
                  <a16:creationId xmlns:a16="http://schemas.microsoft.com/office/drawing/2014/main" id="{2FFBB33A-113B-4229-A606-4705846EBAEF}"/>
                </a:ext>
              </a:extLst>
            </p:cNvPr>
            <p:cNvCxnSpPr>
              <a:cxnSpLocks/>
            </p:cNvCxnSpPr>
            <p:nvPr/>
          </p:nvCxnSpPr>
          <p:spPr>
            <a:xfrm flipV="1">
              <a:off x="7199097"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ttle Hand8">
              <a:extLst>
                <a:ext uri="{FF2B5EF4-FFF2-40B4-BE49-F238E27FC236}">
                  <a16:creationId xmlns:a16="http://schemas.microsoft.com/office/drawing/2014/main" id="{1234B76B-6AD4-49D0-A03F-D8683D666B33}"/>
                </a:ext>
              </a:extLst>
            </p:cNvPr>
            <p:cNvCxnSpPr>
              <a:cxnSpLocks/>
            </p:cNvCxnSpPr>
            <p:nvPr/>
          </p:nvCxnSpPr>
          <p:spPr>
            <a:xfrm flipV="1">
              <a:off x="7184806" y="2868272"/>
              <a:ext cx="550961" cy="3429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888" y="4513263"/>
            <a:ext cx="1454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1" y="4511675"/>
            <a:ext cx="11969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738" y="4513263"/>
            <a:ext cx="1454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2991500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week we are going to be looking at time. </a:t>
            </a:r>
            <a:endParaRPr lang="en-GB" dirty="0"/>
          </a:p>
        </p:txBody>
      </p:sp>
      <p:sp>
        <p:nvSpPr>
          <p:cNvPr id="3" name="Content Placeholder 2"/>
          <p:cNvSpPr>
            <a:spLocks noGrp="1"/>
          </p:cNvSpPr>
          <p:nvPr>
            <p:ph idx="1"/>
          </p:nvPr>
        </p:nvSpPr>
        <p:spPr>
          <a:xfrm>
            <a:off x="838200" y="2272937"/>
            <a:ext cx="10515600" cy="3904026"/>
          </a:xfrm>
        </p:spPr>
        <p:txBody>
          <a:bodyPr/>
          <a:lstStyle/>
          <a:p>
            <a:pPr marL="0" indent="0">
              <a:buNone/>
            </a:pPr>
            <a:r>
              <a:rPr lang="en-GB" dirty="0" smtClean="0"/>
              <a:t>The </a:t>
            </a:r>
            <a:r>
              <a:rPr lang="en-GB" dirty="0"/>
              <a:t>are 60 seconds in 1 </a:t>
            </a:r>
            <a:r>
              <a:rPr lang="en-GB" dirty="0" smtClean="0"/>
              <a:t>minute</a:t>
            </a:r>
          </a:p>
          <a:p>
            <a:pPr marL="0" indent="0">
              <a:buNone/>
            </a:pPr>
            <a:endParaRPr lang="en-GB" dirty="0"/>
          </a:p>
          <a:p>
            <a:pPr marL="0" indent="0">
              <a:buNone/>
            </a:pPr>
            <a:r>
              <a:rPr lang="en-GB" dirty="0" smtClean="0"/>
              <a:t>There are 60 minutes in 1 hour </a:t>
            </a:r>
          </a:p>
          <a:p>
            <a:pPr marL="0" indent="0">
              <a:buNone/>
            </a:pPr>
            <a:endParaRPr lang="en-GB" dirty="0"/>
          </a:p>
          <a:p>
            <a:pPr marL="0" indent="0">
              <a:buNone/>
            </a:pPr>
            <a:r>
              <a:rPr lang="en-GB" dirty="0" smtClean="0"/>
              <a:t>There are 24 hours in 1 day </a:t>
            </a:r>
            <a:endParaRPr lang="en-GB" dirty="0"/>
          </a:p>
        </p:txBody>
      </p:sp>
      <p:pic>
        <p:nvPicPr>
          <p:cNvPr id="5" name="Picture 4"/>
          <p:cNvPicPr>
            <a:picLocks noChangeAspect="1"/>
          </p:cNvPicPr>
          <p:nvPr/>
        </p:nvPicPr>
        <p:blipFill>
          <a:blip r:embed="rId2"/>
          <a:stretch>
            <a:fillRect/>
          </a:stretch>
        </p:blipFill>
        <p:spPr>
          <a:xfrm>
            <a:off x="5836033" y="1510642"/>
            <a:ext cx="5398037" cy="4184764"/>
          </a:xfrm>
          <a:prstGeom prst="rect">
            <a:avLst/>
          </a:prstGeom>
        </p:spPr>
      </p:pic>
      <p:pic>
        <p:nvPicPr>
          <p:cNvPr id="6" name="Picture 5"/>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40671512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p:cNvGrpSpPr>
          <p:nvPr/>
        </p:nvGrpSpPr>
        <p:grpSpPr bwMode="auto">
          <a:xfrm>
            <a:off x="4292601" y="2784475"/>
            <a:ext cx="3592513" cy="3587750"/>
            <a:chOff x="2398618" y="2508104"/>
            <a:chExt cx="4357057" cy="4349896"/>
          </a:xfrm>
        </p:grpSpPr>
        <p:pic>
          <p:nvPicPr>
            <p:cNvPr id="10269"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8618" y="2508104"/>
              <a:ext cx="4357057" cy="434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 name="Rectangle 15"/>
            <p:cNvSpPr>
              <a:spLocks noChangeArrowheads="1"/>
            </p:cNvSpPr>
            <p:nvPr/>
          </p:nvSpPr>
          <p:spPr bwMode="auto">
            <a:xfrm>
              <a:off x="4133461" y="5171987"/>
              <a:ext cx="1079390" cy="44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rPr>
                <a:t>o’clock</a:t>
              </a: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a:grpSpLocks/>
          </p:cNvGrpSpPr>
          <p:nvPr/>
        </p:nvGrpSpPr>
        <p:grpSpPr bwMode="auto">
          <a:xfrm>
            <a:off x="5027614" y="4043363"/>
            <a:ext cx="1068387" cy="1231900"/>
            <a:chOff x="3293987" y="4088023"/>
            <a:chExt cx="1067921" cy="1231219"/>
          </a:xfrm>
        </p:grpSpPr>
        <p:sp>
          <p:nvSpPr>
            <p:cNvPr id="20" name="Oval 19"/>
            <p:cNvSpPr/>
            <p:nvPr/>
          </p:nvSpPr>
          <p:spPr>
            <a:xfrm>
              <a:off x="3535182" y="4088023"/>
              <a:ext cx="585531" cy="58546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5</a:t>
              </a:r>
            </a:p>
          </p:txBody>
        </p:sp>
        <p:sp>
          <p:nvSpPr>
            <p:cNvPr id="10268" name="Rectangle 2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a:grpSpLocks/>
          </p:cNvGrpSpPr>
          <p:nvPr/>
        </p:nvGrpSpPr>
        <p:grpSpPr bwMode="auto">
          <a:xfrm>
            <a:off x="5027614" y="4043363"/>
            <a:ext cx="1068387" cy="1231900"/>
            <a:chOff x="3293987" y="4088023"/>
            <a:chExt cx="1067921" cy="1231219"/>
          </a:xfrm>
        </p:grpSpPr>
        <p:sp>
          <p:nvSpPr>
            <p:cNvPr id="24" name="Oval 23"/>
            <p:cNvSpPr/>
            <p:nvPr/>
          </p:nvSpPr>
          <p:spPr>
            <a:xfrm>
              <a:off x="3535182" y="4088023"/>
              <a:ext cx="585531" cy="58546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b="1" dirty="0"/>
                <a:t>10</a:t>
              </a:r>
            </a:p>
          </p:txBody>
        </p:sp>
        <p:sp>
          <p:nvSpPr>
            <p:cNvPr id="10266" name="Rectangle 24"/>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a:off x="5027614" y="4043363"/>
            <a:ext cx="1068387" cy="1231900"/>
            <a:chOff x="3293987" y="4088023"/>
            <a:chExt cx="1067921" cy="1231219"/>
          </a:xfrm>
        </p:grpSpPr>
        <p:sp>
          <p:nvSpPr>
            <p:cNvPr id="28" name="Oval 27"/>
            <p:cNvSpPr/>
            <p:nvPr/>
          </p:nvSpPr>
          <p:spPr>
            <a:xfrm>
              <a:off x="3535182" y="4088023"/>
              <a:ext cx="585531" cy="58546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15</a:t>
              </a:r>
            </a:p>
          </p:txBody>
        </p:sp>
        <p:sp>
          <p:nvSpPr>
            <p:cNvPr id="10264" name="Rectangle 28"/>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a:grpSpLocks/>
          </p:cNvGrpSpPr>
          <p:nvPr/>
        </p:nvGrpSpPr>
        <p:grpSpPr bwMode="auto">
          <a:xfrm>
            <a:off x="5027614" y="4019551"/>
            <a:ext cx="1068387" cy="1255713"/>
            <a:chOff x="3293987" y="4064783"/>
            <a:chExt cx="1067921" cy="1254459"/>
          </a:xfrm>
        </p:grpSpPr>
        <p:sp>
          <p:nvSpPr>
            <p:cNvPr id="32" name="Oval 31"/>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20</a:t>
              </a:r>
            </a:p>
          </p:txBody>
        </p:sp>
        <p:sp>
          <p:nvSpPr>
            <p:cNvPr id="10262" name="Rectangle 32"/>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a:grpSpLocks/>
          </p:cNvGrpSpPr>
          <p:nvPr/>
        </p:nvGrpSpPr>
        <p:grpSpPr bwMode="auto">
          <a:xfrm>
            <a:off x="5027614" y="4019551"/>
            <a:ext cx="1068387" cy="1255713"/>
            <a:chOff x="3293987" y="4064783"/>
            <a:chExt cx="1067921" cy="1254459"/>
          </a:xfrm>
        </p:grpSpPr>
        <p:sp>
          <p:nvSpPr>
            <p:cNvPr id="36" name="Oval 35"/>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b="1" dirty="0"/>
                <a:t>25</a:t>
              </a:r>
            </a:p>
          </p:txBody>
        </p:sp>
        <p:sp>
          <p:nvSpPr>
            <p:cNvPr id="10260" name="Rectangle 36"/>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a:grpSpLocks/>
          </p:cNvGrpSpPr>
          <p:nvPr/>
        </p:nvGrpSpPr>
        <p:grpSpPr bwMode="auto">
          <a:xfrm>
            <a:off x="5027614" y="4019551"/>
            <a:ext cx="1068387" cy="1255713"/>
            <a:chOff x="3293987" y="4064783"/>
            <a:chExt cx="1067921" cy="1254459"/>
          </a:xfrm>
        </p:grpSpPr>
        <p:sp>
          <p:nvSpPr>
            <p:cNvPr id="40" name="Oval 39"/>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30</a:t>
              </a:r>
            </a:p>
          </p:txBody>
        </p:sp>
        <p:sp>
          <p:nvSpPr>
            <p:cNvPr id="10258"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sp>
        <p:nvSpPr>
          <p:cNvPr id="10242" name="Title 1"/>
          <p:cNvSpPr>
            <a:spLocks noGrp="1"/>
          </p:cNvSpPr>
          <p:nvPr>
            <p:ph type="title"/>
          </p:nvPr>
        </p:nvSpPr>
        <p:spPr>
          <a:xfrm>
            <a:off x="1981201" y="479426"/>
            <a:ext cx="8220075" cy="993775"/>
          </a:xfrm>
        </p:spPr>
        <p:txBody>
          <a:bodyPr/>
          <a:lstStyle/>
          <a:p>
            <a:pPr eaLnBrk="1" hangingPunct="1"/>
            <a:r>
              <a:rPr lang="en-GB" altLang="en-US" dirty="0" smtClean="0">
                <a:latin typeface="+mn-lt"/>
              </a:rPr>
              <a:t>Telling the Time</a:t>
            </a:r>
          </a:p>
        </p:txBody>
      </p:sp>
      <p:sp>
        <p:nvSpPr>
          <p:cNvPr id="3" name="Rectangle 2"/>
          <p:cNvSpPr/>
          <p:nvPr/>
        </p:nvSpPr>
        <p:spPr>
          <a:xfrm>
            <a:off x="2320926" y="1473200"/>
            <a:ext cx="7540625" cy="121285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dirty="0">
                <a:solidFill>
                  <a:schemeClr val="tx1"/>
                </a:solidFill>
              </a:rPr>
              <a:t>The big hand on the clock counts the minutes and is called </a:t>
            </a:r>
            <a:br>
              <a:rPr lang="en-IE" dirty="0">
                <a:solidFill>
                  <a:schemeClr val="tx1"/>
                </a:solidFill>
              </a:rPr>
            </a:br>
            <a:r>
              <a:rPr lang="en-IE" b="1" dirty="0">
                <a:solidFill>
                  <a:schemeClr val="tx1"/>
                </a:solidFill>
              </a:rPr>
              <a:t>the minute hand. </a:t>
            </a:r>
          </a:p>
          <a:p>
            <a:pPr algn="ctr">
              <a:defRPr/>
            </a:pPr>
            <a:r>
              <a:rPr lang="en-IE" dirty="0">
                <a:solidFill>
                  <a:schemeClr val="tx1"/>
                </a:solidFill>
              </a:rPr>
              <a:t>We are going to look now at the minutes</a:t>
            </a:r>
            <a:r>
              <a:rPr lang="en-IE" b="1" dirty="0">
                <a:solidFill>
                  <a:schemeClr val="tx1"/>
                </a:solidFill>
              </a:rPr>
              <a:t> past </a:t>
            </a:r>
            <a:r>
              <a:rPr lang="en-IE" dirty="0">
                <a:solidFill>
                  <a:schemeClr val="tx1"/>
                </a:solidFill>
              </a:rPr>
              <a:t>the hour.</a:t>
            </a:r>
          </a:p>
        </p:txBody>
      </p:sp>
      <p:pic>
        <p:nvPicPr>
          <p:cNvPr id="33" name="Picture 32"/>
          <p:cNvPicPr>
            <a:picLocks noChangeAspect="1"/>
          </p:cNvPicPr>
          <p:nvPr/>
        </p:nvPicPr>
        <p:blipFill>
          <a:blip r:embed="rId9"/>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334160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0242"/>
                                        </p:tgtEl>
                                        <p:attrNameLst>
                                          <p:attrName>style.visibility</p:attrName>
                                        </p:attrNameLst>
                                      </p:cBhvr>
                                      <p:to>
                                        <p:strVal val="visible"/>
                                      </p:to>
                                    </p:set>
                                    <p:animEffect transition="in" filter="wipe(left)">
                                      <p:cBhvr>
                                        <p:cTn id="7" dur="1000"/>
                                        <p:tgtEl>
                                          <p:spTgt spid="10242"/>
                                        </p:tgtEl>
                                      </p:cBhvr>
                                    </p:animEffect>
                                  </p:childTnLst>
                                </p:cTn>
                              </p:par>
                            </p:childTnLst>
                          </p:cTn>
                        </p:par>
                        <p:par>
                          <p:cTn id="8" fill="hold" nodeType="afterGroup">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par>
                          <p:cTn id="22" fill="hold" nodeType="afterGroup">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1000"/>
                                        <p:tgtEl>
                                          <p:spTgt spid="22"/>
                                        </p:tgtEl>
                                      </p:cBhvr>
                                    </p:animEffect>
                                  </p:childTnLst>
                                </p:cTn>
                              </p:par>
                            </p:childTnLst>
                          </p:cTn>
                        </p:par>
                        <p:par>
                          <p:cTn id="31" fill="hold" nodeType="afterGroup">
                            <p:stCondLst>
                              <p:cond delay="1500"/>
                            </p:stCondLst>
                            <p:childTnLst>
                              <p:par>
                                <p:cTn id="32" presetID="22" presetClass="entr" presetSubtype="8" fill="hold" nodeType="after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1000"/>
                                        <p:tgtEl>
                                          <p:spTgt spid="2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1000"/>
                                        <p:tgtEl>
                                          <p:spTgt spid="26"/>
                                        </p:tgtEl>
                                      </p:cBhvr>
                                    </p:animEffect>
                                  </p:childTnLst>
                                </p:cTn>
                              </p:par>
                            </p:childTnLst>
                          </p:cTn>
                        </p:par>
                        <p:par>
                          <p:cTn id="40" fill="hold" nodeType="afterGroup">
                            <p:stCondLst>
                              <p:cond delay="1500"/>
                            </p:stCondLst>
                            <p:childTnLst>
                              <p:par>
                                <p:cTn id="41" presetID="22" presetClass="entr" presetSubtype="8" fill="hold" nodeType="afterEffect">
                                  <p:stCondLst>
                                    <p:cond delay="50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1000"/>
                                        <p:tgtEl>
                                          <p:spTgt spid="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50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1000"/>
                                        <p:tgtEl>
                                          <p:spTgt spid="30"/>
                                        </p:tgtEl>
                                      </p:cBhvr>
                                    </p:animEffect>
                                  </p:childTnLst>
                                </p:cTn>
                              </p:par>
                            </p:childTnLst>
                          </p:cTn>
                        </p:par>
                        <p:par>
                          <p:cTn id="49" fill="hold" nodeType="afterGroup">
                            <p:stCondLst>
                              <p:cond delay="1500"/>
                            </p:stCondLst>
                            <p:childTnLst>
                              <p:par>
                                <p:cTn id="50" presetID="22" presetClass="entr" presetSubtype="8" fill="hold" nodeType="afterEffect">
                                  <p:stCondLst>
                                    <p:cond delay="50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1000"/>
                                        <p:tgtEl>
                                          <p:spTgt spid="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50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1000"/>
                                        <p:tgtEl>
                                          <p:spTgt spid="34"/>
                                        </p:tgtEl>
                                      </p:cBhvr>
                                    </p:animEffect>
                                  </p:childTnLst>
                                </p:cTn>
                              </p:par>
                            </p:childTnLst>
                          </p:cTn>
                        </p:par>
                        <p:par>
                          <p:cTn id="58" fill="hold" nodeType="afterGroup">
                            <p:stCondLst>
                              <p:cond delay="1500"/>
                            </p:stCondLst>
                            <p:childTnLst>
                              <p:par>
                                <p:cTn id="59" presetID="22" presetClass="entr" presetSubtype="8" fill="hold" nodeType="afterEffect">
                                  <p:stCondLst>
                                    <p:cond delay="50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1000"/>
                                        <p:tgtEl>
                                          <p:spTgt spid="3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50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1000"/>
                                        <p:tgtEl>
                                          <p:spTgt spid="38"/>
                                        </p:tgtEl>
                                      </p:cBhvr>
                                    </p:animEffect>
                                  </p:childTnLst>
                                </p:cTn>
                              </p:par>
                            </p:childTnLst>
                          </p:cTn>
                        </p:par>
                        <p:par>
                          <p:cTn id="67" fill="hold" nodeType="afterGroup">
                            <p:stCondLst>
                              <p:cond delay="1500"/>
                            </p:stCondLst>
                            <p:childTnLst>
                              <p:par>
                                <p:cTn id="68" presetID="22" presetClass="entr" presetSubtype="8" fill="hold" nodeType="afterEffect">
                                  <p:stCondLst>
                                    <p:cond delay="500"/>
                                  </p:stCondLst>
                                  <p:childTnLst>
                                    <p:set>
                                      <p:cBhvr>
                                        <p:cTn id="69" dur="1" fill="hold">
                                          <p:stCondLst>
                                            <p:cond delay="0"/>
                                          </p:stCondLst>
                                        </p:cTn>
                                        <p:tgtEl>
                                          <p:spTgt spid="39"/>
                                        </p:tgtEl>
                                        <p:attrNameLst>
                                          <p:attrName>style.visibility</p:attrName>
                                        </p:attrNameLst>
                                      </p:cBhvr>
                                      <p:to>
                                        <p:strVal val="visible"/>
                                      </p:to>
                                    </p:set>
                                    <p:animEffect transition="in" filter="wipe(left)">
                                      <p:cBhvr>
                                        <p:cTn id="7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11898" y="225522"/>
            <a:ext cx="4447734" cy="1310416"/>
          </a:xfrm>
        </p:spPr>
        <p:txBody>
          <a:bodyPr/>
          <a:lstStyle/>
          <a:p>
            <a:pPr eaLnBrk="1" hangingPunct="1"/>
            <a:r>
              <a:rPr lang="en-GB" altLang="en-US" sz="3600" dirty="0" smtClean="0">
                <a:latin typeface="+mn-lt"/>
              </a:rPr>
              <a:t>When the big hand points to 1, it means…</a:t>
            </a:r>
          </a:p>
        </p:txBody>
      </p:sp>
      <p:pic>
        <p:nvPicPr>
          <p:cNvPr id="1126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66" y="1682226"/>
            <a:ext cx="4538662"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635765" y="3500535"/>
            <a:ext cx="1068387" cy="1255712"/>
            <a:chOff x="3293987" y="4064783"/>
            <a:chExt cx="1067921" cy="1254459"/>
          </a:xfrm>
        </p:grpSpPr>
        <p:sp>
          <p:nvSpPr>
            <p:cNvPr id="6" name="Oval 5"/>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5</a:t>
              </a:r>
            </a:p>
          </p:txBody>
        </p:sp>
        <p:sp>
          <p:nvSpPr>
            <p:cNvPr id="11272"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rPr>
                <a:t>minutes </a:t>
              </a:r>
            </a:p>
            <a:p>
              <a:pPr algn="ctr">
                <a:lnSpc>
                  <a:spcPct val="100000"/>
                </a:lnSpc>
                <a:spcBef>
                  <a:spcPct val="0"/>
                </a:spcBef>
                <a:buFontTx/>
                <a:buNone/>
              </a:pPr>
              <a:r>
                <a:rPr lang="en-IE" altLang="en-US" b="1" dirty="0">
                  <a:solidFill>
                    <a:schemeClr val="tx1"/>
                  </a:solidFill>
                </a:rPr>
                <a:t>past</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0535" y="1682226"/>
            <a:ext cx="4548187"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5643562" y="466715"/>
            <a:ext cx="5362134" cy="867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sz="3600" dirty="0" smtClean="0">
                <a:latin typeface="+mn-lt"/>
              </a:rPr>
              <a:t>When the big hand points to 2, it means…</a:t>
            </a:r>
          </a:p>
        </p:txBody>
      </p:sp>
      <p:grpSp>
        <p:nvGrpSpPr>
          <p:cNvPr id="12" name="Group 11"/>
          <p:cNvGrpSpPr>
            <a:grpSpLocks/>
          </p:cNvGrpSpPr>
          <p:nvPr/>
        </p:nvGrpSpPr>
        <p:grpSpPr bwMode="auto">
          <a:xfrm>
            <a:off x="7174428" y="3236414"/>
            <a:ext cx="998094" cy="1407844"/>
            <a:chOff x="3837191" y="3927798"/>
            <a:chExt cx="997659" cy="1406439"/>
          </a:xfrm>
        </p:grpSpPr>
        <p:sp>
          <p:nvSpPr>
            <p:cNvPr id="13" name="Oval 12"/>
            <p:cNvSpPr/>
            <p:nvPr/>
          </p:nvSpPr>
          <p:spPr>
            <a:xfrm>
              <a:off x="4070450" y="3927798"/>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10</a:t>
              </a:r>
            </a:p>
          </p:txBody>
        </p:sp>
        <p:sp>
          <p:nvSpPr>
            <p:cNvPr id="14" name="Rectangle 40"/>
            <p:cNvSpPr>
              <a:spLocks noChangeArrowheads="1"/>
            </p:cNvSpPr>
            <p:nvPr/>
          </p:nvSpPr>
          <p:spPr bwMode="auto">
            <a:xfrm>
              <a:off x="3837191" y="468855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latin typeface="+mn-lt"/>
                </a:rPr>
                <a:t>minutes </a:t>
              </a:r>
            </a:p>
            <a:p>
              <a:pPr algn="ctr">
                <a:lnSpc>
                  <a:spcPct val="100000"/>
                </a:lnSpc>
                <a:spcBef>
                  <a:spcPct val="0"/>
                </a:spcBef>
                <a:buFontTx/>
                <a:buNone/>
              </a:pPr>
              <a:r>
                <a:rPr lang="en-IE" altLang="en-US" b="1" dirty="0">
                  <a:solidFill>
                    <a:schemeClr val="tx1"/>
                  </a:solidFill>
                  <a:latin typeface="+mn-lt"/>
                </a:rPr>
                <a:t>past</a:t>
              </a:r>
            </a:p>
          </p:txBody>
        </p:sp>
      </p:grpSp>
      <p:pic>
        <p:nvPicPr>
          <p:cNvPr id="15" name="Picture 14"/>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073866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11267"/>
                                        </p:tgtEl>
                                        <p:attrNameLst>
                                          <p:attrName>style.visibility</p:attrName>
                                        </p:attrNameLst>
                                      </p:cBhvr>
                                      <p:to>
                                        <p:strVal val="visible"/>
                                      </p:to>
                                    </p:set>
                                    <p:animEffect transition="in" filter="wipe(left)">
                                      <p:cBhvr>
                                        <p:cTn id="11" dur="1000"/>
                                        <p:tgtEl>
                                          <p:spTgt spid="112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6" y="1814074"/>
            <a:ext cx="45307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504826" y="654272"/>
            <a:ext cx="4813494" cy="822836"/>
          </a:xfrm>
        </p:spPr>
        <p:txBody>
          <a:bodyPr/>
          <a:lstStyle/>
          <a:p>
            <a:pPr eaLnBrk="1" hangingPunct="1"/>
            <a:r>
              <a:rPr lang="en-GB" altLang="en-US" dirty="0" smtClean="0">
                <a:latin typeface="+mn-lt"/>
              </a:rPr>
              <a:t>When the big hand points to 3, it means…</a:t>
            </a:r>
          </a:p>
        </p:txBody>
      </p:sp>
      <p:grpSp>
        <p:nvGrpSpPr>
          <p:cNvPr id="5" name="Group 4"/>
          <p:cNvGrpSpPr>
            <a:grpSpLocks/>
          </p:cNvGrpSpPr>
          <p:nvPr/>
        </p:nvGrpSpPr>
        <p:grpSpPr bwMode="auto">
          <a:xfrm>
            <a:off x="1736946" y="3447610"/>
            <a:ext cx="998094" cy="1255066"/>
            <a:chOff x="3329118" y="4064783"/>
            <a:chExt cx="997659" cy="1253814"/>
          </a:xfrm>
        </p:grpSpPr>
        <p:sp>
          <p:nvSpPr>
            <p:cNvPr id="6" name="Oval 5"/>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15</a:t>
              </a:r>
            </a:p>
          </p:txBody>
        </p:sp>
        <p:sp>
          <p:nvSpPr>
            <p:cNvPr id="13320"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latin typeface="+mn-lt"/>
                </a:rPr>
                <a:t>minutes </a:t>
              </a:r>
            </a:p>
            <a:p>
              <a:pPr algn="ctr">
                <a:lnSpc>
                  <a:spcPct val="100000"/>
                </a:lnSpc>
                <a:spcBef>
                  <a:spcPct val="0"/>
                </a:spcBef>
                <a:buFontTx/>
                <a:buNone/>
              </a:pPr>
              <a:r>
                <a:rPr lang="en-IE" altLang="en-US" b="1">
                  <a:solidFill>
                    <a:schemeClr val="tx1"/>
                  </a:solidFill>
                  <a:latin typeface="+mn-lt"/>
                </a:rPr>
                <a:t>past</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312" y="1888832"/>
            <a:ext cx="4513262"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6092043" y="591933"/>
            <a:ext cx="5179254" cy="885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dirty="0" smtClean="0">
                <a:latin typeface="+mn-lt"/>
              </a:rPr>
              <a:t>When the big hand points to 4, it means…</a:t>
            </a:r>
          </a:p>
        </p:txBody>
      </p:sp>
      <p:grpSp>
        <p:nvGrpSpPr>
          <p:cNvPr id="12" name="Group 11"/>
          <p:cNvGrpSpPr>
            <a:grpSpLocks/>
          </p:cNvGrpSpPr>
          <p:nvPr/>
        </p:nvGrpSpPr>
        <p:grpSpPr bwMode="auto">
          <a:xfrm>
            <a:off x="7073558" y="3389018"/>
            <a:ext cx="998094" cy="1255066"/>
            <a:chOff x="3329118" y="4064783"/>
            <a:chExt cx="997659" cy="1253814"/>
          </a:xfrm>
        </p:grpSpPr>
        <p:sp>
          <p:nvSpPr>
            <p:cNvPr id="13" name="Oval 12"/>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20</a:t>
              </a:r>
            </a:p>
          </p:txBody>
        </p:sp>
        <p:sp>
          <p:nvSpPr>
            <p:cNvPr id="14"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latin typeface="+mn-lt"/>
                </a:rPr>
                <a:t>minutes </a:t>
              </a:r>
            </a:p>
            <a:p>
              <a:pPr algn="ctr">
                <a:lnSpc>
                  <a:spcPct val="100000"/>
                </a:lnSpc>
                <a:spcBef>
                  <a:spcPct val="0"/>
                </a:spcBef>
                <a:buFontTx/>
                <a:buNone/>
              </a:pPr>
              <a:r>
                <a:rPr lang="en-IE" altLang="en-US" b="1">
                  <a:solidFill>
                    <a:schemeClr val="tx1"/>
                  </a:solidFill>
                  <a:latin typeface="+mn-lt"/>
                </a:rPr>
                <a:t>past</a:t>
              </a:r>
            </a:p>
          </p:txBody>
        </p:sp>
      </p:grpSp>
      <p:pic>
        <p:nvPicPr>
          <p:cNvPr id="15" name="Picture 14"/>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580773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06" y="1935164"/>
            <a:ext cx="455612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391552" y="443255"/>
            <a:ext cx="4968239" cy="1060448"/>
          </a:xfrm>
        </p:spPr>
        <p:txBody>
          <a:bodyPr/>
          <a:lstStyle/>
          <a:p>
            <a:pPr eaLnBrk="1" hangingPunct="1"/>
            <a:r>
              <a:rPr lang="en-GB" altLang="en-US" sz="3600" dirty="0" smtClean="0">
                <a:latin typeface="+mn-lt"/>
              </a:rPr>
              <a:t>When the big hand points to 5, it means…</a:t>
            </a:r>
          </a:p>
        </p:txBody>
      </p:sp>
      <p:grpSp>
        <p:nvGrpSpPr>
          <p:cNvPr id="5" name="Group 4"/>
          <p:cNvGrpSpPr>
            <a:grpSpLocks/>
          </p:cNvGrpSpPr>
          <p:nvPr/>
        </p:nvGrpSpPr>
        <p:grpSpPr bwMode="auto">
          <a:xfrm>
            <a:off x="1362614" y="3478212"/>
            <a:ext cx="998094" cy="1255066"/>
            <a:chOff x="3329118" y="4064783"/>
            <a:chExt cx="997659" cy="1253814"/>
          </a:xfrm>
        </p:grpSpPr>
        <p:sp>
          <p:nvSpPr>
            <p:cNvPr id="6" name="Oval 5"/>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25</a:t>
              </a:r>
            </a:p>
          </p:txBody>
        </p:sp>
        <p:sp>
          <p:nvSpPr>
            <p:cNvPr id="15368"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latin typeface="+mn-lt"/>
                </a:rPr>
                <a:t>minutes </a:t>
              </a:r>
            </a:p>
            <a:p>
              <a:pPr algn="ctr">
                <a:lnSpc>
                  <a:spcPct val="100000"/>
                </a:lnSpc>
                <a:spcBef>
                  <a:spcPct val="0"/>
                </a:spcBef>
                <a:buFontTx/>
                <a:buNone/>
              </a:pPr>
              <a:r>
                <a:rPr lang="en-IE" altLang="en-US" b="1" dirty="0">
                  <a:solidFill>
                    <a:schemeClr val="tx1"/>
                  </a:solidFill>
                  <a:latin typeface="+mn-lt"/>
                </a:rPr>
                <a:t>past</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754" y="1787525"/>
            <a:ext cx="4529137"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6138459" y="709771"/>
            <a:ext cx="5165725" cy="527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sz="3600" dirty="0" smtClean="0">
                <a:latin typeface="+mn-lt"/>
              </a:rPr>
              <a:t>When the big hand points to 6, it means…</a:t>
            </a:r>
          </a:p>
        </p:txBody>
      </p:sp>
      <p:grpSp>
        <p:nvGrpSpPr>
          <p:cNvPr id="12" name="Group 11"/>
          <p:cNvGrpSpPr>
            <a:grpSpLocks/>
          </p:cNvGrpSpPr>
          <p:nvPr/>
        </p:nvGrpSpPr>
        <p:grpSpPr bwMode="auto">
          <a:xfrm>
            <a:off x="7561874" y="3303587"/>
            <a:ext cx="998094" cy="1255066"/>
            <a:chOff x="3329118" y="4064783"/>
            <a:chExt cx="997659" cy="1253814"/>
          </a:xfrm>
        </p:grpSpPr>
        <p:sp>
          <p:nvSpPr>
            <p:cNvPr id="13" name="Oval 12"/>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30</a:t>
              </a:r>
            </a:p>
          </p:txBody>
        </p:sp>
        <p:sp>
          <p:nvSpPr>
            <p:cNvPr id="14"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latin typeface="+mn-lt"/>
                </a:rPr>
                <a:t>minutes </a:t>
              </a:r>
            </a:p>
            <a:p>
              <a:pPr algn="ctr">
                <a:lnSpc>
                  <a:spcPct val="100000"/>
                </a:lnSpc>
                <a:spcBef>
                  <a:spcPct val="0"/>
                </a:spcBef>
                <a:buFontTx/>
                <a:buNone/>
              </a:pPr>
              <a:r>
                <a:rPr lang="en-IE" altLang="en-US" b="1">
                  <a:solidFill>
                    <a:schemeClr val="tx1"/>
                  </a:solidFill>
                  <a:latin typeface="+mn-lt"/>
                </a:rPr>
                <a:t>past</a:t>
              </a:r>
            </a:p>
          </p:txBody>
        </p:sp>
      </p:grpSp>
      <p:pic>
        <p:nvPicPr>
          <p:cNvPr id="15" name="Picture 14"/>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285938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9050" y="1447800"/>
            <a:ext cx="22479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251" y="1473200"/>
            <a:ext cx="222091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itle 1"/>
          <p:cNvSpPr>
            <a:spLocks noGrp="1"/>
          </p:cNvSpPr>
          <p:nvPr>
            <p:ph type="title"/>
          </p:nvPr>
        </p:nvSpPr>
        <p:spPr>
          <a:xfrm>
            <a:off x="1981201" y="479426"/>
            <a:ext cx="8220075" cy="993775"/>
          </a:xfrm>
        </p:spPr>
        <p:txBody>
          <a:bodyPr/>
          <a:lstStyle/>
          <a:p>
            <a:r>
              <a:rPr lang="en-GB" altLang="en-US" smtClean="0">
                <a:latin typeface="Twinkl" panose="020B0604020202020204" charset="0"/>
              </a:rPr>
              <a:t>Telling the Time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3214" y="1341438"/>
            <a:ext cx="36163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98701" y="3898900"/>
            <a:ext cx="2092325" cy="1011238"/>
          </a:xfrm>
          <a:prstGeom prst="rect">
            <a:avLst/>
          </a:prstGeom>
          <a:solidFill>
            <a:srgbClr val="EEBC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How many minutes are in </a:t>
            </a:r>
            <a:br>
              <a:rPr lang="en-GB" dirty="0">
                <a:solidFill>
                  <a:schemeClr val="tx1"/>
                </a:solidFill>
              </a:rPr>
            </a:br>
            <a:r>
              <a:rPr lang="en-GB" dirty="0">
                <a:solidFill>
                  <a:schemeClr val="tx1"/>
                </a:solidFill>
              </a:rPr>
              <a:t>an hour?</a:t>
            </a:r>
          </a:p>
        </p:txBody>
      </p:sp>
      <p:grpSp>
        <p:nvGrpSpPr>
          <p:cNvPr id="13" name="Group 12"/>
          <p:cNvGrpSpPr>
            <a:grpSpLocks/>
          </p:cNvGrpSpPr>
          <p:nvPr/>
        </p:nvGrpSpPr>
        <p:grpSpPr bwMode="auto">
          <a:xfrm>
            <a:off x="2425701" y="5091113"/>
            <a:ext cx="1704975" cy="608012"/>
            <a:chOff x="1387926" y="5140538"/>
            <a:chExt cx="1705582" cy="608013"/>
          </a:xfrm>
        </p:grpSpPr>
        <p:sp>
          <p:nvSpPr>
            <p:cNvPr id="12" name="Rectangle 11"/>
            <p:cNvSpPr/>
            <p:nvPr/>
          </p:nvSpPr>
          <p:spPr>
            <a:xfrm>
              <a:off x="1857993" y="5272300"/>
              <a:ext cx="1235515" cy="361951"/>
            </a:xfrm>
            <a:prstGeom prst="rect">
              <a:avLst/>
            </a:prstGeom>
            <a:solidFill>
              <a:srgbClr val="ED7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minutes</a:t>
              </a:r>
            </a:p>
          </p:txBody>
        </p:sp>
        <p:sp>
          <p:nvSpPr>
            <p:cNvPr id="9" name="Oval 8"/>
            <p:cNvSpPr/>
            <p:nvPr/>
          </p:nvSpPr>
          <p:spPr bwMode="auto">
            <a:xfrm>
              <a:off x="1387926" y="5140538"/>
              <a:ext cx="608229" cy="60801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60</a:t>
              </a:r>
            </a:p>
          </p:txBody>
        </p:sp>
      </p:grpSp>
      <p:sp>
        <p:nvSpPr>
          <p:cNvPr id="10" name="Rectangle 40"/>
          <p:cNvSpPr>
            <a:spLocks noChangeArrowheads="1"/>
          </p:cNvSpPr>
          <p:nvPr/>
        </p:nvSpPr>
        <p:spPr bwMode="auto">
          <a:xfrm>
            <a:off x="2603500" y="5870575"/>
            <a:ext cx="120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 an hour</a:t>
            </a:r>
          </a:p>
        </p:txBody>
      </p:sp>
      <p:sp>
        <p:nvSpPr>
          <p:cNvPr id="11" name="Rectangle 10"/>
          <p:cNvSpPr/>
          <p:nvPr/>
        </p:nvSpPr>
        <p:spPr>
          <a:xfrm>
            <a:off x="5049839" y="3898900"/>
            <a:ext cx="2092325" cy="1011238"/>
          </a:xfrm>
          <a:prstGeom prst="rect">
            <a:avLst/>
          </a:prstGeom>
          <a:solidFill>
            <a:srgbClr val="EEBC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Why is 15 minutes called ‘quarter past’?</a:t>
            </a:r>
          </a:p>
        </p:txBody>
      </p:sp>
      <p:grpSp>
        <p:nvGrpSpPr>
          <p:cNvPr id="14" name="Group 13"/>
          <p:cNvGrpSpPr>
            <a:grpSpLocks/>
          </p:cNvGrpSpPr>
          <p:nvPr/>
        </p:nvGrpSpPr>
        <p:grpSpPr bwMode="auto">
          <a:xfrm>
            <a:off x="5189539" y="5091113"/>
            <a:ext cx="1704975" cy="608012"/>
            <a:chOff x="1387926" y="5140538"/>
            <a:chExt cx="1705582" cy="608013"/>
          </a:xfrm>
        </p:grpSpPr>
        <p:sp>
          <p:nvSpPr>
            <p:cNvPr id="15" name="Rectangle 14"/>
            <p:cNvSpPr/>
            <p:nvPr/>
          </p:nvSpPr>
          <p:spPr>
            <a:xfrm>
              <a:off x="1857993" y="5272300"/>
              <a:ext cx="1235515" cy="361951"/>
            </a:xfrm>
            <a:prstGeom prst="rect">
              <a:avLst/>
            </a:prstGeom>
            <a:solidFill>
              <a:srgbClr val="ED7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minutes</a:t>
              </a:r>
            </a:p>
          </p:txBody>
        </p:sp>
        <p:sp>
          <p:nvSpPr>
            <p:cNvPr id="16" name="Oval 15"/>
            <p:cNvSpPr/>
            <p:nvPr/>
          </p:nvSpPr>
          <p:spPr bwMode="auto">
            <a:xfrm>
              <a:off x="1387926" y="5140538"/>
              <a:ext cx="608228" cy="60801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15</a:t>
              </a:r>
            </a:p>
          </p:txBody>
        </p:sp>
      </p:grpSp>
      <p:sp>
        <p:nvSpPr>
          <p:cNvPr id="18" name="Rectangle 40"/>
          <p:cNvSpPr>
            <a:spLocks noChangeArrowheads="1"/>
          </p:cNvSpPr>
          <p:nvPr/>
        </p:nvSpPr>
        <p:spPr bwMode="auto">
          <a:xfrm>
            <a:off x="4806950" y="5870575"/>
            <a:ext cx="2495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 a quarter of an hour</a:t>
            </a:r>
          </a:p>
        </p:txBody>
      </p:sp>
      <p:sp>
        <p:nvSpPr>
          <p:cNvPr id="21" name="Rectangle 20"/>
          <p:cNvSpPr/>
          <p:nvPr/>
        </p:nvSpPr>
        <p:spPr>
          <a:xfrm>
            <a:off x="7794626" y="3898900"/>
            <a:ext cx="2092325" cy="1011238"/>
          </a:xfrm>
          <a:prstGeom prst="rect">
            <a:avLst/>
          </a:prstGeom>
          <a:solidFill>
            <a:srgbClr val="EEBC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Why is 30 minutes called ‘half past’?</a:t>
            </a:r>
          </a:p>
        </p:txBody>
      </p:sp>
      <p:grpSp>
        <p:nvGrpSpPr>
          <p:cNvPr id="22" name="Group 21"/>
          <p:cNvGrpSpPr>
            <a:grpSpLocks/>
          </p:cNvGrpSpPr>
          <p:nvPr/>
        </p:nvGrpSpPr>
        <p:grpSpPr bwMode="auto">
          <a:xfrm>
            <a:off x="7934326" y="5091113"/>
            <a:ext cx="1704975" cy="608012"/>
            <a:chOff x="1387926" y="5140538"/>
            <a:chExt cx="1705582" cy="608013"/>
          </a:xfrm>
        </p:grpSpPr>
        <p:sp>
          <p:nvSpPr>
            <p:cNvPr id="23" name="Rectangle 22"/>
            <p:cNvSpPr/>
            <p:nvPr/>
          </p:nvSpPr>
          <p:spPr>
            <a:xfrm>
              <a:off x="1857993" y="5272300"/>
              <a:ext cx="1235515" cy="361951"/>
            </a:xfrm>
            <a:prstGeom prst="rect">
              <a:avLst/>
            </a:prstGeom>
            <a:solidFill>
              <a:srgbClr val="ED7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minutes</a:t>
              </a:r>
            </a:p>
          </p:txBody>
        </p:sp>
        <p:sp>
          <p:nvSpPr>
            <p:cNvPr id="24" name="Oval 23"/>
            <p:cNvSpPr/>
            <p:nvPr/>
          </p:nvSpPr>
          <p:spPr bwMode="auto">
            <a:xfrm>
              <a:off x="1387926" y="5140538"/>
              <a:ext cx="608229" cy="60801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30</a:t>
              </a:r>
            </a:p>
          </p:txBody>
        </p:sp>
      </p:grpSp>
      <p:sp>
        <p:nvSpPr>
          <p:cNvPr id="25" name="Rectangle 40"/>
          <p:cNvSpPr>
            <a:spLocks noChangeArrowheads="1"/>
          </p:cNvSpPr>
          <p:nvPr/>
        </p:nvSpPr>
        <p:spPr bwMode="auto">
          <a:xfrm>
            <a:off x="7999447" y="5870575"/>
            <a:ext cx="1601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 half an hour</a:t>
            </a:r>
          </a:p>
        </p:txBody>
      </p:sp>
      <p:pic>
        <p:nvPicPr>
          <p:cNvPr id="26" name="Picture 25"/>
          <p:cNvPicPr>
            <a:picLocks noChangeAspect="1"/>
          </p:cNvPicPr>
          <p:nvPr/>
        </p:nvPicPr>
        <p:blipFill>
          <a:blip r:embed="rId5"/>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559031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0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1000"/>
                                        <p:tgtEl>
                                          <p:spTgt spid="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1000"/>
                                        <p:tgtEl>
                                          <p:spTgt spid="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50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1000"/>
                                        <p:tgtEl>
                                          <p:spTgt spid="2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50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1000"/>
                                        <p:tgtEl>
                                          <p:spTgt spid="22"/>
                                        </p:tgtEl>
                                      </p:cBhvr>
                                    </p:animEffect>
                                  </p:childTnLst>
                                </p:cTn>
                              </p:par>
                              <p:par>
                                <p:cTn id="54" presetID="22" presetClass="entr" presetSubtype="8" fill="hold" grpId="0" nodeType="withEffect">
                                  <p:stCondLst>
                                    <p:cond delay="50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P spid="18" grpId="0"/>
      <p:bldP spid="21" grpId="0" animBg="1"/>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6564" y="2562225"/>
            <a:ext cx="3754437"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a:grpSpLocks/>
          </p:cNvGrpSpPr>
          <p:nvPr/>
        </p:nvGrpSpPr>
        <p:grpSpPr bwMode="auto">
          <a:xfrm>
            <a:off x="6240684" y="3841750"/>
            <a:ext cx="998094" cy="1255067"/>
            <a:chOff x="3329118" y="4064783"/>
            <a:chExt cx="997659" cy="1253814"/>
          </a:xfrm>
        </p:grpSpPr>
        <p:sp>
          <p:nvSpPr>
            <p:cNvPr id="40" name="Oval 39"/>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25</a:t>
              </a:r>
            </a:p>
          </p:txBody>
        </p:sp>
        <p:sp>
          <p:nvSpPr>
            <p:cNvPr id="22554"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564" y="2562225"/>
            <a:ext cx="3754437"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p:cNvGrpSpPr>
            <a:grpSpLocks/>
          </p:cNvGrpSpPr>
          <p:nvPr/>
        </p:nvGrpSpPr>
        <p:grpSpPr bwMode="auto">
          <a:xfrm>
            <a:off x="6240684" y="3841750"/>
            <a:ext cx="998094" cy="1255067"/>
            <a:chOff x="3329118" y="4064783"/>
            <a:chExt cx="997659" cy="1253814"/>
          </a:xfrm>
        </p:grpSpPr>
        <p:sp>
          <p:nvSpPr>
            <p:cNvPr id="29" name="Oval 28"/>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20</a:t>
              </a:r>
            </a:p>
          </p:txBody>
        </p:sp>
        <p:sp>
          <p:nvSpPr>
            <p:cNvPr id="22552"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563" y="2551114"/>
            <a:ext cx="3770312"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43"/>
          <p:cNvGrpSpPr>
            <a:grpSpLocks/>
          </p:cNvGrpSpPr>
          <p:nvPr/>
        </p:nvGrpSpPr>
        <p:grpSpPr bwMode="auto">
          <a:xfrm>
            <a:off x="6240684" y="3832225"/>
            <a:ext cx="998094" cy="1255067"/>
            <a:chOff x="3329118" y="4064783"/>
            <a:chExt cx="997659" cy="1253814"/>
          </a:xfrm>
        </p:grpSpPr>
        <p:sp>
          <p:nvSpPr>
            <p:cNvPr id="45" name="Oval 44"/>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15</a:t>
              </a:r>
            </a:p>
          </p:txBody>
        </p:sp>
        <p:sp>
          <p:nvSpPr>
            <p:cNvPr id="22550"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4975" y="2547938"/>
            <a:ext cx="37719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7"/>
          <p:cNvGrpSpPr>
            <a:grpSpLocks/>
          </p:cNvGrpSpPr>
          <p:nvPr/>
        </p:nvGrpSpPr>
        <p:grpSpPr bwMode="auto">
          <a:xfrm>
            <a:off x="6240684" y="3829050"/>
            <a:ext cx="998094" cy="1255067"/>
            <a:chOff x="3329118" y="4064783"/>
            <a:chExt cx="997659" cy="1253814"/>
          </a:xfrm>
        </p:grpSpPr>
        <p:sp>
          <p:nvSpPr>
            <p:cNvPr id="49" name="Oval 48"/>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10</a:t>
              </a:r>
            </a:p>
          </p:txBody>
        </p:sp>
        <p:sp>
          <p:nvSpPr>
            <p:cNvPr id="22548"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4975" y="2538413"/>
            <a:ext cx="37719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a:grpSpLocks/>
          </p:cNvGrpSpPr>
          <p:nvPr/>
        </p:nvGrpSpPr>
        <p:grpSpPr bwMode="auto">
          <a:xfrm>
            <a:off x="6240684" y="3817937"/>
            <a:ext cx="998094" cy="1255066"/>
            <a:chOff x="3329118" y="4064783"/>
            <a:chExt cx="997659" cy="1253814"/>
          </a:xfrm>
        </p:grpSpPr>
        <p:sp>
          <p:nvSpPr>
            <p:cNvPr id="53" name="Oval 52"/>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5</a:t>
              </a:r>
            </a:p>
          </p:txBody>
        </p:sp>
        <p:sp>
          <p:nvSpPr>
            <p:cNvPr id="22546"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grpSp>
        <p:nvGrpSpPr>
          <p:cNvPr id="55" name="Group 54"/>
          <p:cNvGrpSpPr>
            <a:grpSpLocks/>
          </p:cNvGrpSpPr>
          <p:nvPr/>
        </p:nvGrpSpPr>
        <p:grpSpPr bwMode="auto">
          <a:xfrm>
            <a:off x="4252913" y="2544763"/>
            <a:ext cx="3763962" cy="3752850"/>
            <a:chOff x="2397882" y="2508104"/>
            <a:chExt cx="4358531" cy="4349896"/>
          </a:xfrm>
        </p:grpSpPr>
        <p:pic>
          <p:nvPicPr>
            <p:cNvPr id="2254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7882" y="2508104"/>
              <a:ext cx="4358531" cy="434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Rectangle 15"/>
            <p:cNvSpPr>
              <a:spLocks noChangeArrowheads="1"/>
            </p:cNvSpPr>
            <p:nvPr/>
          </p:nvSpPr>
          <p:spPr bwMode="auto">
            <a:xfrm>
              <a:off x="4133462" y="5171988"/>
              <a:ext cx="951869" cy="4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o’clock</a:t>
              </a:r>
            </a:p>
          </p:txBody>
        </p:sp>
      </p:grpSp>
      <p:sp>
        <p:nvSpPr>
          <p:cNvPr id="22541" name="Title 1"/>
          <p:cNvSpPr>
            <a:spLocks noGrp="1"/>
          </p:cNvSpPr>
          <p:nvPr>
            <p:ph type="title"/>
          </p:nvPr>
        </p:nvSpPr>
        <p:spPr>
          <a:xfrm>
            <a:off x="1981201" y="479426"/>
            <a:ext cx="8220075" cy="993775"/>
          </a:xfrm>
        </p:spPr>
        <p:txBody>
          <a:bodyPr/>
          <a:lstStyle/>
          <a:p>
            <a:pPr eaLnBrk="1" hangingPunct="1"/>
            <a:r>
              <a:rPr lang="en-GB" altLang="en-US" smtClean="0">
                <a:latin typeface="+mn-lt"/>
              </a:rPr>
              <a:t>Telling the Time</a:t>
            </a:r>
          </a:p>
        </p:txBody>
      </p:sp>
      <p:sp>
        <p:nvSpPr>
          <p:cNvPr id="3" name="Rectangle 2"/>
          <p:cNvSpPr/>
          <p:nvPr/>
        </p:nvSpPr>
        <p:spPr>
          <a:xfrm>
            <a:off x="2320926" y="1473201"/>
            <a:ext cx="7540625" cy="957263"/>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E" dirty="0">
                <a:solidFill>
                  <a:schemeClr val="tx1"/>
                </a:solidFill>
              </a:rPr>
              <a:t>Now let’s look at the other half of the clock. </a:t>
            </a:r>
            <a:br>
              <a:rPr lang="en-IE" dirty="0">
                <a:solidFill>
                  <a:schemeClr val="tx1"/>
                </a:solidFill>
              </a:rPr>
            </a:br>
            <a:r>
              <a:rPr lang="en-IE" dirty="0">
                <a:solidFill>
                  <a:schemeClr val="tx1"/>
                </a:solidFill>
              </a:rPr>
              <a:t>We are going to look at the minutes </a:t>
            </a:r>
            <a:r>
              <a:rPr lang="en-IE" b="1" dirty="0">
                <a:solidFill>
                  <a:schemeClr val="tx1"/>
                </a:solidFill>
              </a:rPr>
              <a:t>to </a:t>
            </a:r>
            <a:r>
              <a:rPr lang="en-IE" dirty="0">
                <a:solidFill>
                  <a:schemeClr val="tx1"/>
                </a:solidFill>
              </a:rPr>
              <a:t>the next hour.</a:t>
            </a:r>
          </a:p>
        </p:txBody>
      </p:sp>
      <p:pic>
        <p:nvPicPr>
          <p:cNvPr id="30" name="Picture 29"/>
          <p:cNvPicPr>
            <a:picLocks noChangeAspect="1"/>
          </p:cNvPicPr>
          <p:nvPr/>
        </p:nvPicPr>
        <p:blipFill>
          <a:blip r:embed="rId8"/>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676600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nodeType="afterGroup">
                            <p:stCondLst>
                              <p:cond delay="1500"/>
                            </p:stCondLst>
                            <p:childTnLst>
                              <p:par>
                                <p:cTn id="14" presetID="22" presetClass="entr" presetSubtype="8" fill="hold" nodeType="afterEffect">
                                  <p:stCondLst>
                                    <p:cond delay="50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1000"/>
                                        <p:tgtEl>
                                          <p:spTgt spid="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50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1000"/>
                                        <p:tgtEl>
                                          <p:spTgt spid="27"/>
                                        </p:tgtEl>
                                      </p:cBhvr>
                                    </p:animEffect>
                                  </p:childTnLst>
                                </p:cTn>
                              </p:par>
                            </p:childTnLst>
                          </p:cTn>
                        </p:par>
                        <p:par>
                          <p:cTn id="22" fill="hold" nodeType="afterGroup">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1000"/>
                                        <p:tgtEl>
                                          <p:spTgt spid="2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50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1000"/>
                                        <p:tgtEl>
                                          <p:spTgt spid="43"/>
                                        </p:tgtEl>
                                      </p:cBhvr>
                                    </p:animEffect>
                                  </p:childTnLst>
                                </p:cTn>
                              </p:par>
                            </p:childTnLst>
                          </p:cTn>
                        </p:par>
                        <p:par>
                          <p:cTn id="31" fill="hold" nodeType="afterGroup">
                            <p:stCondLst>
                              <p:cond delay="1500"/>
                            </p:stCondLst>
                            <p:childTnLst>
                              <p:par>
                                <p:cTn id="32" presetID="22" presetClass="entr" presetSubtype="8" fill="hold" nodeType="afterEffect">
                                  <p:stCondLst>
                                    <p:cond delay="50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1000"/>
                                        <p:tgtEl>
                                          <p:spTgt spid="4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5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000"/>
                                        <p:tgtEl>
                                          <p:spTgt spid="47"/>
                                        </p:tgtEl>
                                      </p:cBhvr>
                                    </p:animEffect>
                                  </p:childTnLst>
                                </p:cTn>
                              </p:par>
                            </p:childTnLst>
                          </p:cTn>
                        </p:par>
                        <p:par>
                          <p:cTn id="40" fill="hold" nodeType="afterGroup">
                            <p:stCondLst>
                              <p:cond delay="1500"/>
                            </p:stCondLst>
                            <p:childTnLst>
                              <p:par>
                                <p:cTn id="41" presetID="22" presetClass="entr" presetSubtype="8" fill="hold" nodeType="afterEffect">
                                  <p:stCondLst>
                                    <p:cond delay="50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1000"/>
                                        <p:tgtEl>
                                          <p:spTgt spid="4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50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1000"/>
                                        <p:tgtEl>
                                          <p:spTgt spid="51"/>
                                        </p:tgtEl>
                                      </p:cBhvr>
                                    </p:animEffect>
                                  </p:childTnLst>
                                </p:cTn>
                              </p:par>
                            </p:childTnLst>
                          </p:cTn>
                        </p:par>
                        <p:par>
                          <p:cTn id="49" fill="hold" nodeType="afterGroup">
                            <p:stCondLst>
                              <p:cond delay="1500"/>
                            </p:stCondLst>
                            <p:childTnLst>
                              <p:par>
                                <p:cTn id="50" presetID="22" presetClass="entr" presetSubtype="8" fill="hold" nodeType="afterEffect">
                                  <p:stCondLst>
                                    <p:cond delay="50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1000"/>
                                        <p:tgtEl>
                                          <p:spTgt spid="5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500"/>
                                  </p:stCondLst>
                                  <p:childTnLst>
                                    <p:set>
                                      <p:cBhvr>
                                        <p:cTn id="56" dur="1" fill="hold">
                                          <p:stCondLst>
                                            <p:cond delay="0"/>
                                          </p:stCondLst>
                                        </p:cTn>
                                        <p:tgtEl>
                                          <p:spTgt spid="55"/>
                                        </p:tgtEl>
                                        <p:attrNameLst>
                                          <p:attrName>style.visibility</p:attrName>
                                        </p:attrNameLst>
                                      </p:cBhvr>
                                      <p:to>
                                        <p:strVal val="visible"/>
                                      </p:to>
                                    </p:set>
                                    <p:animEffect transition="in" filter="wipe(left)">
                                      <p:cBhvr>
                                        <p:cTn id="5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4" y="1944689"/>
            <a:ext cx="45466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394774" y="486138"/>
            <a:ext cx="4785359" cy="1275627"/>
          </a:xfrm>
        </p:spPr>
        <p:txBody>
          <a:bodyPr/>
          <a:lstStyle/>
          <a:p>
            <a:pPr eaLnBrk="1" hangingPunct="1"/>
            <a:r>
              <a:rPr lang="en-GB" altLang="en-US" sz="3600" dirty="0" smtClean="0">
                <a:latin typeface="+mn-lt"/>
              </a:rPr>
              <a:t>When the big hand points to 7, it means…</a:t>
            </a:r>
          </a:p>
        </p:txBody>
      </p:sp>
      <p:grpSp>
        <p:nvGrpSpPr>
          <p:cNvPr id="5" name="Group 4"/>
          <p:cNvGrpSpPr>
            <a:grpSpLocks/>
          </p:cNvGrpSpPr>
          <p:nvPr/>
        </p:nvGrpSpPr>
        <p:grpSpPr bwMode="auto">
          <a:xfrm>
            <a:off x="3040429" y="3586164"/>
            <a:ext cx="1068388" cy="1255712"/>
            <a:chOff x="3293987" y="4064783"/>
            <a:chExt cx="1067921" cy="1254459"/>
          </a:xfrm>
        </p:grpSpPr>
        <p:sp>
          <p:nvSpPr>
            <p:cNvPr id="6" name="Oval 5"/>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25</a:t>
              </a:r>
            </a:p>
          </p:txBody>
        </p:sp>
        <p:sp>
          <p:nvSpPr>
            <p:cNvPr id="23560"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b="1">
                  <a:solidFill>
                    <a:schemeClr val="tx1"/>
                  </a:solidFill>
                </a:rPr>
                <a:t>to</a:t>
              </a:r>
            </a:p>
          </p:txBody>
        </p:sp>
      </p:gr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7539" y="1761765"/>
            <a:ext cx="45466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6052455" y="585923"/>
            <a:ext cx="5216768" cy="1076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sz="3600" dirty="0" smtClean="0">
                <a:latin typeface="+mn-lt"/>
              </a:rPr>
              <a:t>When the big hand points to 8, it means…</a:t>
            </a:r>
          </a:p>
        </p:txBody>
      </p:sp>
      <p:grpSp>
        <p:nvGrpSpPr>
          <p:cNvPr id="13" name="Group 12"/>
          <p:cNvGrpSpPr>
            <a:grpSpLocks/>
          </p:cNvGrpSpPr>
          <p:nvPr/>
        </p:nvGrpSpPr>
        <p:grpSpPr bwMode="auto">
          <a:xfrm>
            <a:off x="9094226" y="3295290"/>
            <a:ext cx="1068388" cy="1255712"/>
            <a:chOff x="3293987" y="4064783"/>
            <a:chExt cx="1067921" cy="1254459"/>
          </a:xfrm>
        </p:grpSpPr>
        <p:sp>
          <p:nvSpPr>
            <p:cNvPr id="14" name="Oval 13"/>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20</a:t>
              </a:r>
            </a:p>
          </p:txBody>
        </p:sp>
        <p:sp>
          <p:nvSpPr>
            <p:cNvPr id="15"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rPr>
                <a:t>minutes </a:t>
              </a:r>
            </a:p>
            <a:p>
              <a:pPr algn="ctr">
                <a:lnSpc>
                  <a:spcPct val="100000"/>
                </a:lnSpc>
                <a:spcBef>
                  <a:spcPct val="0"/>
                </a:spcBef>
                <a:buFontTx/>
                <a:buNone/>
              </a:pPr>
              <a:r>
                <a:rPr lang="en-IE" altLang="en-US" b="1" dirty="0">
                  <a:solidFill>
                    <a:schemeClr val="tx1"/>
                  </a:solidFill>
                </a:rPr>
                <a:t>to</a:t>
              </a:r>
            </a:p>
          </p:txBody>
        </p:sp>
      </p:grpSp>
      <p:pic>
        <p:nvPicPr>
          <p:cNvPr id="12" name="Picture 11"/>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731580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906" y="2099749"/>
            <a:ext cx="4554537"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686974" y="668339"/>
            <a:ext cx="3744350" cy="1223448"/>
          </a:xfrm>
        </p:spPr>
        <p:txBody>
          <a:bodyPr/>
          <a:lstStyle/>
          <a:p>
            <a:pPr eaLnBrk="1" hangingPunct="1"/>
            <a:r>
              <a:rPr lang="en-GB" altLang="en-US" sz="3600" dirty="0" smtClean="0">
                <a:latin typeface="+mn-lt"/>
              </a:rPr>
              <a:t>When the big hand points to 9, it means…</a:t>
            </a:r>
          </a:p>
        </p:txBody>
      </p:sp>
      <p:grpSp>
        <p:nvGrpSpPr>
          <p:cNvPr id="10" name="Group 9"/>
          <p:cNvGrpSpPr>
            <a:grpSpLocks/>
          </p:cNvGrpSpPr>
          <p:nvPr/>
        </p:nvGrpSpPr>
        <p:grpSpPr bwMode="auto">
          <a:xfrm>
            <a:off x="3110767" y="3641212"/>
            <a:ext cx="1068388" cy="1255712"/>
            <a:chOff x="3293987" y="4064783"/>
            <a:chExt cx="1067921" cy="1254459"/>
          </a:xfrm>
        </p:grpSpPr>
        <p:sp>
          <p:nvSpPr>
            <p:cNvPr id="11" name="Oval 10"/>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15</a:t>
              </a:r>
            </a:p>
          </p:txBody>
        </p:sp>
        <p:sp>
          <p:nvSpPr>
            <p:cNvPr id="25608"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b="1">
                  <a:solidFill>
                    <a:schemeClr val="tx1"/>
                  </a:solidFill>
                </a:rPr>
                <a:t>to</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8458" y="2099749"/>
            <a:ext cx="456406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6443003" y="668339"/>
            <a:ext cx="3758273" cy="1047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sz="3600" dirty="0" smtClean="0">
                <a:latin typeface="+mn-lt"/>
              </a:rPr>
              <a:t>When the big hand points to 10, it means…</a:t>
            </a:r>
          </a:p>
        </p:txBody>
      </p:sp>
      <p:grpSp>
        <p:nvGrpSpPr>
          <p:cNvPr id="15" name="Group 14"/>
          <p:cNvGrpSpPr>
            <a:grpSpLocks/>
          </p:cNvGrpSpPr>
          <p:nvPr/>
        </p:nvGrpSpPr>
        <p:grpSpPr bwMode="auto">
          <a:xfrm>
            <a:off x="8772991" y="3650735"/>
            <a:ext cx="998094" cy="1255066"/>
            <a:chOff x="3329119" y="4064783"/>
            <a:chExt cx="997658" cy="1253814"/>
          </a:xfrm>
        </p:grpSpPr>
        <p:sp>
          <p:nvSpPr>
            <p:cNvPr id="16" name="Oval 15"/>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10</a:t>
              </a:r>
            </a:p>
          </p:txBody>
        </p:sp>
        <p:sp>
          <p:nvSpPr>
            <p:cNvPr id="17" name="Rectangle 40"/>
            <p:cNvSpPr>
              <a:spLocks noChangeArrowheads="1"/>
            </p:cNvSpPr>
            <p:nvPr/>
          </p:nvSpPr>
          <p:spPr bwMode="auto">
            <a:xfrm>
              <a:off x="3329119" y="4672911"/>
              <a:ext cx="997658"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latin typeface="+mn-lt"/>
                </a:rPr>
                <a:t>minutes </a:t>
              </a:r>
            </a:p>
            <a:p>
              <a:pPr algn="ctr">
                <a:lnSpc>
                  <a:spcPct val="100000"/>
                </a:lnSpc>
                <a:spcBef>
                  <a:spcPct val="0"/>
                </a:spcBef>
                <a:buFontTx/>
                <a:buNone/>
              </a:pPr>
              <a:r>
                <a:rPr lang="en-IE" altLang="en-US" b="1" dirty="0">
                  <a:solidFill>
                    <a:schemeClr val="tx1"/>
                  </a:solidFill>
                  <a:latin typeface="+mn-lt"/>
                </a:rPr>
                <a:t>to</a:t>
              </a:r>
            </a:p>
          </p:txBody>
        </p:sp>
      </p:grpSp>
      <p:pic>
        <p:nvPicPr>
          <p:cNvPr id="13" name="Picture 12"/>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350854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par>
                          <p:cTn id="22" fill="hold">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042" y="1662114"/>
            <a:ext cx="456406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690588" y="470623"/>
            <a:ext cx="4194516" cy="993052"/>
          </a:xfrm>
        </p:spPr>
        <p:txBody>
          <a:bodyPr/>
          <a:lstStyle/>
          <a:p>
            <a:pPr eaLnBrk="1" hangingPunct="1"/>
            <a:r>
              <a:rPr lang="en-GB" altLang="en-US" sz="3600" dirty="0" smtClean="0">
                <a:latin typeface="+mn-lt"/>
              </a:rPr>
              <a:t>When the big hand points to 11, it means…</a:t>
            </a:r>
          </a:p>
        </p:txBody>
      </p:sp>
      <p:grpSp>
        <p:nvGrpSpPr>
          <p:cNvPr id="10" name="Group 9"/>
          <p:cNvGrpSpPr>
            <a:grpSpLocks/>
          </p:cNvGrpSpPr>
          <p:nvPr/>
        </p:nvGrpSpPr>
        <p:grpSpPr bwMode="auto">
          <a:xfrm>
            <a:off x="3040429" y="3213101"/>
            <a:ext cx="1068388" cy="1255712"/>
            <a:chOff x="3293987" y="4064783"/>
            <a:chExt cx="1067921" cy="1254459"/>
          </a:xfrm>
        </p:grpSpPr>
        <p:sp>
          <p:nvSpPr>
            <p:cNvPr id="11" name="Oval 10"/>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5</a:t>
              </a:r>
            </a:p>
          </p:txBody>
        </p:sp>
        <p:sp>
          <p:nvSpPr>
            <p:cNvPr id="27656"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b="1">
                  <a:solidFill>
                    <a:schemeClr val="tx1"/>
                  </a:solidFill>
                </a:rPr>
                <a:t>to</a:t>
              </a:r>
            </a:p>
          </p:txBody>
        </p:sp>
      </p:grpSp>
      <p:pic>
        <p:nvPicPr>
          <p:cNvPr id="7" name="Picture 6"/>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340746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icture 3"/>
          <p:cNvSpPr>
            <a:spLocks noChangeAspect="1"/>
          </p:cNvSpPr>
          <p:nvPr/>
        </p:nvSpPr>
        <p:spPr bwMode="auto">
          <a:xfrm>
            <a:off x="2606675" y="2005013"/>
            <a:ext cx="39370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anose="020B0604020202020204" charset="0"/>
              </a:defRPr>
            </a:lvl1pPr>
            <a:lvl2pPr marL="742950" indent="-285750">
              <a:defRPr>
                <a:solidFill>
                  <a:schemeClr val="tx1"/>
                </a:solidFill>
                <a:latin typeface="Twinkl" panose="020B0604020202020204" charset="0"/>
              </a:defRPr>
            </a:lvl2pPr>
            <a:lvl3pPr marL="1143000" indent="-228600">
              <a:defRPr>
                <a:solidFill>
                  <a:schemeClr val="tx1"/>
                </a:solidFill>
                <a:latin typeface="Twinkl" panose="020B0604020202020204" charset="0"/>
              </a:defRPr>
            </a:lvl3pPr>
            <a:lvl4pPr marL="1600200" indent="-228600">
              <a:defRPr>
                <a:solidFill>
                  <a:schemeClr val="tx1"/>
                </a:solidFill>
                <a:latin typeface="Twinkl" panose="020B0604020202020204" charset="0"/>
              </a:defRPr>
            </a:lvl4pPr>
            <a:lvl5pPr marL="2057400" indent="-228600">
              <a:defRPr>
                <a:solidFill>
                  <a:schemeClr val="tx1"/>
                </a:solidFill>
                <a:latin typeface="Twinkl" panose="020B0604020202020204" charset="0"/>
              </a:defRPr>
            </a:lvl5pPr>
            <a:lvl6pPr marL="2514600" indent="-228600" eaLnBrk="0" fontAlgn="base" hangingPunct="0">
              <a:spcBef>
                <a:spcPct val="0"/>
              </a:spcBef>
              <a:spcAft>
                <a:spcPct val="0"/>
              </a:spcAft>
              <a:defRPr>
                <a:solidFill>
                  <a:schemeClr val="tx1"/>
                </a:solidFill>
                <a:latin typeface="Twinkl" panose="020B0604020202020204" charset="0"/>
              </a:defRPr>
            </a:lvl6pPr>
            <a:lvl7pPr marL="2971800" indent="-228600" eaLnBrk="0" fontAlgn="base" hangingPunct="0">
              <a:spcBef>
                <a:spcPct val="0"/>
              </a:spcBef>
              <a:spcAft>
                <a:spcPct val="0"/>
              </a:spcAft>
              <a:defRPr>
                <a:solidFill>
                  <a:schemeClr val="tx1"/>
                </a:solidFill>
                <a:latin typeface="Twinkl" panose="020B0604020202020204" charset="0"/>
              </a:defRPr>
            </a:lvl7pPr>
            <a:lvl8pPr marL="3429000" indent="-228600" eaLnBrk="0" fontAlgn="base" hangingPunct="0">
              <a:spcBef>
                <a:spcPct val="0"/>
              </a:spcBef>
              <a:spcAft>
                <a:spcPct val="0"/>
              </a:spcAft>
              <a:defRPr>
                <a:solidFill>
                  <a:schemeClr val="tx1"/>
                </a:solidFill>
                <a:latin typeface="Twinkl" panose="020B0604020202020204" charset="0"/>
              </a:defRPr>
            </a:lvl8pPr>
            <a:lvl9pPr marL="3886200" indent="-228600" eaLnBrk="0" fontAlgn="base" hangingPunct="0">
              <a:spcBef>
                <a:spcPct val="0"/>
              </a:spcBef>
              <a:spcAft>
                <a:spcPct val="0"/>
              </a:spcAft>
              <a:defRPr>
                <a:solidFill>
                  <a:schemeClr val="tx1"/>
                </a:solidFill>
                <a:latin typeface="Twinkl" panose="020B0604020202020204" charset="0"/>
              </a:defRPr>
            </a:lvl9pPr>
          </a:lstStyle>
          <a:p>
            <a:endParaRPr lang="en-GB" altLang="en-US"/>
          </a:p>
        </p:txBody>
      </p:sp>
      <p:sp>
        <p:nvSpPr>
          <p:cNvPr id="30723" name="Title 1"/>
          <p:cNvSpPr>
            <a:spLocks noGrp="1"/>
          </p:cNvSpPr>
          <p:nvPr>
            <p:ph type="title"/>
          </p:nvPr>
        </p:nvSpPr>
        <p:spPr>
          <a:xfrm>
            <a:off x="433755" y="119699"/>
            <a:ext cx="10651587" cy="993775"/>
          </a:xfrm>
        </p:spPr>
        <p:txBody>
          <a:bodyPr/>
          <a:lstStyle/>
          <a:p>
            <a:pPr eaLnBrk="1" hangingPunct="1"/>
            <a:r>
              <a:rPr lang="en-GB" altLang="en-US" dirty="0" smtClean="0">
                <a:latin typeface="+mn-lt"/>
              </a:rPr>
              <a:t>What </a:t>
            </a:r>
            <a:r>
              <a:rPr lang="en-GB" altLang="en-US" dirty="0" smtClean="0">
                <a:latin typeface="+mn-lt"/>
              </a:rPr>
              <a:t>time </a:t>
            </a:r>
            <a:r>
              <a:rPr lang="en-GB" altLang="en-US" dirty="0">
                <a:latin typeface="+mn-lt"/>
              </a:rPr>
              <a:t>d</a:t>
            </a:r>
            <a:r>
              <a:rPr lang="en-GB" altLang="en-US" dirty="0" smtClean="0">
                <a:latin typeface="+mn-lt"/>
              </a:rPr>
              <a:t>oes </a:t>
            </a:r>
            <a:r>
              <a:rPr lang="en-GB" altLang="en-US" dirty="0" smtClean="0">
                <a:latin typeface="+mn-lt"/>
              </a:rPr>
              <a:t>it </a:t>
            </a:r>
            <a:r>
              <a:rPr lang="en-GB" altLang="en-US" dirty="0" smtClean="0">
                <a:latin typeface="+mn-lt"/>
              </a:rPr>
              <a:t>say </a:t>
            </a:r>
            <a:r>
              <a:rPr lang="en-GB" altLang="en-US" dirty="0" smtClean="0">
                <a:latin typeface="+mn-lt"/>
              </a:rPr>
              <a:t>on the </a:t>
            </a:r>
            <a:r>
              <a:rPr lang="en-GB" altLang="en-US" dirty="0" smtClean="0">
                <a:latin typeface="+mn-lt"/>
              </a:rPr>
              <a:t>clock?</a:t>
            </a:r>
            <a:endParaRPr lang="en-GB" altLang="en-US" dirty="0" smtClean="0">
              <a:latin typeface="+mn-lt"/>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582" y="1272655"/>
            <a:ext cx="1915056" cy="191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164" y="1322579"/>
            <a:ext cx="1893518" cy="18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4129" y="1272655"/>
            <a:ext cx="1943525" cy="194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813" y="3853656"/>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6207" y="3853655"/>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3207" y="3786559"/>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8813" y="3184623"/>
            <a:ext cx="2285741" cy="369332"/>
          </a:xfrm>
          <a:prstGeom prst="rect">
            <a:avLst/>
          </a:prstGeom>
          <a:noFill/>
        </p:spPr>
        <p:txBody>
          <a:bodyPr wrap="square" rtlCol="0">
            <a:spAutoFit/>
          </a:bodyPr>
          <a:lstStyle/>
          <a:p>
            <a:r>
              <a:rPr lang="en-GB" dirty="0" smtClean="0"/>
              <a:t>___ minutes to ___</a:t>
            </a:r>
            <a:endParaRPr lang="en-GB" dirty="0"/>
          </a:p>
        </p:txBody>
      </p:sp>
      <p:sp>
        <p:nvSpPr>
          <p:cNvPr id="16" name="TextBox 15"/>
          <p:cNvSpPr txBox="1"/>
          <p:nvPr/>
        </p:nvSpPr>
        <p:spPr>
          <a:xfrm>
            <a:off x="4575175" y="3214763"/>
            <a:ext cx="2504469" cy="369332"/>
          </a:xfrm>
          <a:prstGeom prst="rect">
            <a:avLst/>
          </a:prstGeom>
          <a:noFill/>
        </p:spPr>
        <p:txBody>
          <a:bodyPr wrap="square" rtlCol="0">
            <a:spAutoFit/>
          </a:bodyPr>
          <a:lstStyle/>
          <a:p>
            <a:r>
              <a:rPr lang="en-GB" dirty="0" smtClean="0"/>
              <a:t>___ minutes to ___</a:t>
            </a:r>
            <a:endParaRPr lang="en-GB" dirty="0"/>
          </a:p>
        </p:txBody>
      </p:sp>
      <p:sp>
        <p:nvSpPr>
          <p:cNvPr id="17" name="TextBox 16"/>
          <p:cNvSpPr txBox="1"/>
          <p:nvPr/>
        </p:nvSpPr>
        <p:spPr>
          <a:xfrm>
            <a:off x="8427768" y="3315136"/>
            <a:ext cx="2166775" cy="369332"/>
          </a:xfrm>
          <a:prstGeom prst="rect">
            <a:avLst/>
          </a:prstGeom>
          <a:noFill/>
        </p:spPr>
        <p:txBody>
          <a:bodyPr wrap="square" rtlCol="0">
            <a:spAutoFit/>
          </a:bodyPr>
          <a:lstStyle/>
          <a:p>
            <a:r>
              <a:rPr lang="en-GB" dirty="0" smtClean="0"/>
              <a:t>______to ____</a:t>
            </a:r>
            <a:endParaRPr lang="en-GB" dirty="0"/>
          </a:p>
        </p:txBody>
      </p:sp>
      <p:sp>
        <p:nvSpPr>
          <p:cNvPr id="18" name="TextBox 17"/>
          <p:cNvSpPr txBox="1"/>
          <p:nvPr/>
        </p:nvSpPr>
        <p:spPr>
          <a:xfrm>
            <a:off x="1006098" y="6050698"/>
            <a:ext cx="2482690" cy="369332"/>
          </a:xfrm>
          <a:prstGeom prst="rect">
            <a:avLst/>
          </a:prstGeom>
          <a:noFill/>
        </p:spPr>
        <p:txBody>
          <a:bodyPr wrap="square" rtlCol="0">
            <a:spAutoFit/>
          </a:bodyPr>
          <a:lstStyle/>
          <a:p>
            <a:r>
              <a:rPr lang="en-GB" dirty="0" smtClean="0"/>
              <a:t>___ minutes past ____</a:t>
            </a:r>
            <a:endParaRPr lang="en-GB" dirty="0"/>
          </a:p>
        </p:txBody>
      </p:sp>
      <p:sp>
        <p:nvSpPr>
          <p:cNvPr id="21" name="TextBox 20"/>
          <p:cNvSpPr txBox="1"/>
          <p:nvPr/>
        </p:nvSpPr>
        <p:spPr>
          <a:xfrm>
            <a:off x="4166207" y="6109929"/>
            <a:ext cx="2482690" cy="369332"/>
          </a:xfrm>
          <a:prstGeom prst="rect">
            <a:avLst/>
          </a:prstGeom>
          <a:noFill/>
        </p:spPr>
        <p:txBody>
          <a:bodyPr wrap="square" rtlCol="0">
            <a:spAutoFit/>
          </a:bodyPr>
          <a:lstStyle/>
          <a:p>
            <a:r>
              <a:rPr lang="en-GB" dirty="0" smtClean="0"/>
              <a:t>___ minutes past ____</a:t>
            </a:r>
            <a:endParaRPr lang="en-GB" dirty="0"/>
          </a:p>
        </p:txBody>
      </p:sp>
      <p:sp>
        <p:nvSpPr>
          <p:cNvPr id="22" name="TextBox 21"/>
          <p:cNvSpPr txBox="1"/>
          <p:nvPr/>
        </p:nvSpPr>
        <p:spPr>
          <a:xfrm>
            <a:off x="8141988" y="6109929"/>
            <a:ext cx="2482690" cy="369332"/>
          </a:xfrm>
          <a:prstGeom prst="rect">
            <a:avLst/>
          </a:prstGeom>
          <a:noFill/>
        </p:spPr>
        <p:txBody>
          <a:bodyPr wrap="square" rtlCol="0">
            <a:spAutoFit/>
          </a:bodyPr>
          <a:lstStyle/>
          <a:p>
            <a:r>
              <a:rPr lang="en-GB" dirty="0" smtClean="0"/>
              <a:t>___ minutes past ____</a:t>
            </a:r>
            <a:endParaRPr lang="en-GB" dirty="0"/>
          </a:p>
        </p:txBody>
      </p:sp>
      <p:pic>
        <p:nvPicPr>
          <p:cNvPr id="19" name="Picture 18"/>
          <p:cNvPicPr>
            <a:picLocks noChangeAspect="1"/>
          </p:cNvPicPr>
          <p:nvPr/>
        </p:nvPicPr>
        <p:blipFill>
          <a:blip r:embed="rId8"/>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1737554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par>
                          <p:cTn id="15" fill="hold">
                            <p:stCondLst>
                              <p:cond delay="2000"/>
                            </p:stCondLst>
                            <p:childTnLst>
                              <p:par>
                                <p:cTn id="16" presetID="22" presetClass="entr" presetSubtype="8" fill="hold" nodeType="after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3500"/>
                            </p:stCondLst>
                            <p:childTnLst>
                              <p:par>
                                <p:cTn id="20" presetID="22" presetClass="entr" presetSubtype="8"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par>
                          <p:cTn id="23" fill="hold">
                            <p:stCondLst>
                              <p:cond delay="5000"/>
                            </p:stCondLst>
                            <p:childTnLst>
                              <p:par>
                                <p:cTn id="24" presetID="22" presetClass="entr" presetSubtype="8"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365125"/>
            <a:ext cx="12017829" cy="1325563"/>
          </a:xfrm>
        </p:spPr>
        <p:txBody>
          <a:bodyPr>
            <a:noAutofit/>
          </a:bodyPr>
          <a:lstStyle/>
          <a:p>
            <a:r>
              <a:rPr lang="en-GB" sz="3200" dirty="0"/>
              <a:t>Look at the activities. Which ones do you think will take one hour, one minute or one second to </a:t>
            </a:r>
            <a:r>
              <a:rPr lang="en-GB" sz="3200" dirty="0" smtClean="0"/>
              <a:t>complete? Draw </a:t>
            </a:r>
            <a:r>
              <a:rPr lang="en-GB" sz="3200" dirty="0"/>
              <a:t>a line to the correct </a:t>
            </a:r>
            <a:r>
              <a:rPr lang="en-GB" sz="3200" dirty="0" smtClean="0"/>
              <a:t>heading.</a:t>
            </a:r>
            <a:endParaRPr lang="en-GB" sz="3200" dirty="0"/>
          </a:p>
        </p:txBody>
      </p:sp>
      <p:pic>
        <p:nvPicPr>
          <p:cNvPr id="5" name="Content Placeholder 4"/>
          <p:cNvPicPr>
            <a:picLocks noGrp="1" noChangeAspect="1"/>
          </p:cNvPicPr>
          <p:nvPr>
            <p:ph idx="1"/>
          </p:nvPr>
        </p:nvPicPr>
        <p:blipFill rotWithShape="1">
          <a:blip r:embed="rId2"/>
          <a:srcRect r="66409" b="68931"/>
          <a:stretch/>
        </p:blipFill>
        <p:spPr>
          <a:xfrm>
            <a:off x="4314694" y="2520755"/>
            <a:ext cx="2023876" cy="682065"/>
          </a:xfrm>
          <a:prstGeom prst="rect">
            <a:avLst/>
          </a:prstGeom>
        </p:spPr>
      </p:pic>
      <p:pic>
        <p:nvPicPr>
          <p:cNvPr id="7" name="Picture 6"/>
          <p:cNvPicPr>
            <a:picLocks noChangeAspect="1"/>
          </p:cNvPicPr>
          <p:nvPr/>
        </p:nvPicPr>
        <p:blipFill rotWithShape="1">
          <a:blip r:embed="rId3"/>
          <a:srcRect r="66299" b="56502"/>
          <a:stretch/>
        </p:blipFill>
        <p:spPr>
          <a:xfrm>
            <a:off x="361228" y="2228622"/>
            <a:ext cx="2590978" cy="1079376"/>
          </a:xfrm>
          <a:prstGeom prst="rect">
            <a:avLst/>
          </a:prstGeom>
        </p:spPr>
      </p:pic>
      <p:pic>
        <p:nvPicPr>
          <p:cNvPr id="8" name="Picture 7"/>
          <p:cNvPicPr>
            <a:picLocks noChangeAspect="1"/>
          </p:cNvPicPr>
          <p:nvPr/>
        </p:nvPicPr>
        <p:blipFill rotWithShape="1">
          <a:blip r:embed="rId3"/>
          <a:srcRect l="65184" t="41104" r="2983" b="17425"/>
          <a:stretch/>
        </p:blipFill>
        <p:spPr>
          <a:xfrm>
            <a:off x="487680" y="3678634"/>
            <a:ext cx="2464526" cy="1036320"/>
          </a:xfrm>
          <a:prstGeom prst="rect">
            <a:avLst/>
          </a:prstGeom>
        </p:spPr>
      </p:pic>
      <p:pic>
        <p:nvPicPr>
          <p:cNvPr id="9" name="Picture 8"/>
          <p:cNvPicPr>
            <a:picLocks noChangeAspect="1"/>
          </p:cNvPicPr>
          <p:nvPr/>
        </p:nvPicPr>
        <p:blipFill rotWithShape="1">
          <a:blip r:embed="rId3"/>
          <a:srcRect t="41913" r="65510"/>
          <a:stretch/>
        </p:blipFill>
        <p:spPr>
          <a:xfrm>
            <a:off x="302961" y="5138057"/>
            <a:ext cx="2707512" cy="1471748"/>
          </a:xfrm>
          <a:prstGeom prst="rect">
            <a:avLst/>
          </a:prstGeom>
        </p:spPr>
      </p:pic>
      <p:pic>
        <p:nvPicPr>
          <p:cNvPr id="10" name="Picture 9"/>
          <p:cNvPicPr>
            <a:picLocks noChangeAspect="1"/>
          </p:cNvPicPr>
          <p:nvPr/>
        </p:nvPicPr>
        <p:blipFill rotWithShape="1">
          <a:blip r:embed="rId3"/>
          <a:srcRect l="34158" t="2044" r="34780" b="57055"/>
          <a:stretch/>
        </p:blipFill>
        <p:spPr>
          <a:xfrm>
            <a:off x="7768046" y="2166501"/>
            <a:ext cx="2438400" cy="1036320"/>
          </a:xfrm>
          <a:prstGeom prst="rect">
            <a:avLst/>
          </a:prstGeom>
        </p:spPr>
      </p:pic>
      <p:pic>
        <p:nvPicPr>
          <p:cNvPr id="11" name="Picture 10"/>
          <p:cNvPicPr>
            <a:picLocks noChangeAspect="1"/>
          </p:cNvPicPr>
          <p:nvPr/>
        </p:nvPicPr>
        <p:blipFill rotWithShape="1">
          <a:blip r:embed="rId3"/>
          <a:srcRect l="33707" t="41712" r="34567" b="18280"/>
          <a:stretch/>
        </p:blipFill>
        <p:spPr>
          <a:xfrm>
            <a:off x="7746274" y="3544389"/>
            <a:ext cx="2481943" cy="1010194"/>
          </a:xfrm>
          <a:prstGeom prst="rect">
            <a:avLst/>
          </a:prstGeom>
        </p:spPr>
      </p:pic>
      <p:pic>
        <p:nvPicPr>
          <p:cNvPr id="12" name="Picture 11"/>
          <p:cNvPicPr>
            <a:picLocks noChangeAspect="1"/>
          </p:cNvPicPr>
          <p:nvPr/>
        </p:nvPicPr>
        <p:blipFill rotWithShape="1">
          <a:blip r:embed="rId3"/>
          <a:srcRect l="65634" b="56805"/>
          <a:stretch/>
        </p:blipFill>
        <p:spPr>
          <a:xfrm>
            <a:off x="7768046" y="5016623"/>
            <a:ext cx="2660646" cy="1079377"/>
          </a:xfrm>
          <a:prstGeom prst="rect">
            <a:avLst/>
          </a:prstGeom>
        </p:spPr>
      </p:pic>
      <p:pic>
        <p:nvPicPr>
          <p:cNvPr id="14" name="Picture 13"/>
          <p:cNvPicPr>
            <a:picLocks noChangeAspect="1"/>
          </p:cNvPicPr>
          <p:nvPr/>
        </p:nvPicPr>
        <p:blipFill rotWithShape="1">
          <a:blip r:embed="rId4"/>
          <a:srcRect t="11256" r="52843"/>
          <a:stretch/>
        </p:blipFill>
        <p:spPr>
          <a:xfrm>
            <a:off x="4502809" y="3949948"/>
            <a:ext cx="1769318" cy="604635"/>
          </a:xfrm>
          <a:prstGeom prst="rect">
            <a:avLst/>
          </a:prstGeom>
        </p:spPr>
      </p:pic>
      <p:pic>
        <p:nvPicPr>
          <p:cNvPr id="15" name="Picture 14"/>
          <p:cNvPicPr>
            <a:picLocks noChangeAspect="1"/>
          </p:cNvPicPr>
          <p:nvPr/>
        </p:nvPicPr>
        <p:blipFill rotWithShape="1">
          <a:blip r:embed="rId4"/>
          <a:srcRect l="45736" t="19083" r="7359" b="4211"/>
          <a:stretch/>
        </p:blipFill>
        <p:spPr>
          <a:xfrm>
            <a:off x="4450080" y="5342950"/>
            <a:ext cx="1831982" cy="544043"/>
          </a:xfrm>
          <a:prstGeom prst="rect">
            <a:avLst/>
          </a:prstGeom>
        </p:spPr>
      </p:pic>
      <p:pic>
        <p:nvPicPr>
          <p:cNvPr id="17" name="Picture 16"/>
          <p:cNvPicPr>
            <a:picLocks noChangeAspect="1"/>
          </p:cNvPicPr>
          <p:nvPr/>
        </p:nvPicPr>
        <p:blipFill>
          <a:blip r:embed="rId5"/>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41475965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icture 3"/>
          <p:cNvSpPr>
            <a:spLocks noChangeAspect="1"/>
          </p:cNvSpPr>
          <p:nvPr/>
        </p:nvSpPr>
        <p:spPr bwMode="auto">
          <a:xfrm>
            <a:off x="2606675" y="2005013"/>
            <a:ext cx="39370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anose="020B0604020202020204" charset="0"/>
              </a:defRPr>
            </a:lvl1pPr>
            <a:lvl2pPr marL="742950" indent="-285750">
              <a:defRPr>
                <a:solidFill>
                  <a:schemeClr val="tx1"/>
                </a:solidFill>
                <a:latin typeface="Twinkl" panose="020B0604020202020204" charset="0"/>
              </a:defRPr>
            </a:lvl2pPr>
            <a:lvl3pPr marL="1143000" indent="-228600">
              <a:defRPr>
                <a:solidFill>
                  <a:schemeClr val="tx1"/>
                </a:solidFill>
                <a:latin typeface="Twinkl" panose="020B0604020202020204" charset="0"/>
              </a:defRPr>
            </a:lvl3pPr>
            <a:lvl4pPr marL="1600200" indent="-228600">
              <a:defRPr>
                <a:solidFill>
                  <a:schemeClr val="tx1"/>
                </a:solidFill>
                <a:latin typeface="Twinkl" panose="020B0604020202020204" charset="0"/>
              </a:defRPr>
            </a:lvl4pPr>
            <a:lvl5pPr marL="2057400" indent="-228600">
              <a:defRPr>
                <a:solidFill>
                  <a:schemeClr val="tx1"/>
                </a:solidFill>
                <a:latin typeface="Twinkl" panose="020B0604020202020204" charset="0"/>
              </a:defRPr>
            </a:lvl5pPr>
            <a:lvl6pPr marL="2514600" indent="-228600" eaLnBrk="0" fontAlgn="base" hangingPunct="0">
              <a:spcBef>
                <a:spcPct val="0"/>
              </a:spcBef>
              <a:spcAft>
                <a:spcPct val="0"/>
              </a:spcAft>
              <a:defRPr>
                <a:solidFill>
                  <a:schemeClr val="tx1"/>
                </a:solidFill>
                <a:latin typeface="Twinkl" panose="020B0604020202020204" charset="0"/>
              </a:defRPr>
            </a:lvl6pPr>
            <a:lvl7pPr marL="2971800" indent="-228600" eaLnBrk="0" fontAlgn="base" hangingPunct="0">
              <a:spcBef>
                <a:spcPct val="0"/>
              </a:spcBef>
              <a:spcAft>
                <a:spcPct val="0"/>
              </a:spcAft>
              <a:defRPr>
                <a:solidFill>
                  <a:schemeClr val="tx1"/>
                </a:solidFill>
                <a:latin typeface="Twinkl" panose="020B0604020202020204" charset="0"/>
              </a:defRPr>
            </a:lvl7pPr>
            <a:lvl8pPr marL="3429000" indent="-228600" eaLnBrk="0" fontAlgn="base" hangingPunct="0">
              <a:spcBef>
                <a:spcPct val="0"/>
              </a:spcBef>
              <a:spcAft>
                <a:spcPct val="0"/>
              </a:spcAft>
              <a:defRPr>
                <a:solidFill>
                  <a:schemeClr val="tx1"/>
                </a:solidFill>
                <a:latin typeface="Twinkl" panose="020B0604020202020204" charset="0"/>
              </a:defRPr>
            </a:lvl8pPr>
            <a:lvl9pPr marL="3886200" indent="-228600" eaLnBrk="0" fontAlgn="base" hangingPunct="0">
              <a:spcBef>
                <a:spcPct val="0"/>
              </a:spcBef>
              <a:spcAft>
                <a:spcPct val="0"/>
              </a:spcAft>
              <a:defRPr>
                <a:solidFill>
                  <a:schemeClr val="tx1"/>
                </a:solidFill>
                <a:latin typeface="Twinkl" panose="020B0604020202020204" charset="0"/>
              </a:defRPr>
            </a:lvl9pPr>
          </a:lstStyle>
          <a:p>
            <a:endParaRPr lang="en-GB" altLang="en-US"/>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582" y="1272655"/>
            <a:ext cx="1915056" cy="191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7865" y="1272655"/>
            <a:ext cx="1893518" cy="18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4129" y="1272655"/>
            <a:ext cx="1943525" cy="194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813" y="3853656"/>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6207" y="3853655"/>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3207" y="3786559"/>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8813" y="3184623"/>
            <a:ext cx="2285741" cy="369332"/>
          </a:xfrm>
          <a:prstGeom prst="rect">
            <a:avLst/>
          </a:prstGeom>
          <a:noFill/>
        </p:spPr>
        <p:txBody>
          <a:bodyPr wrap="square" rtlCol="0">
            <a:spAutoFit/>
          </a:bodyPr>
          <a:lstStyle/>
          <a:p>
            <a:r>
              <a:rPr lang="en-GB" dirty="0" smtClean="0"/>
              <a:t>25 minutes to 5</a:t>
            </a:r>
            <a:endParaRPr lang="en-GB" dirty="0"/>
          </a:p>
        </p:txBody>
      </p:sp>
      <p:sp>
        <p:nvSpPr>
          <p:cNvPr id="16" name="TextBox 15"/>
          <p:cNvSpPr txBox="1"/>
          <p:nvPr/>
        </p:nvSpPr>
        <p:spPr>
          <a:xfrm>
            <a:off x="4575175" y="3214763"/>
            <a:ext cx="2504469" cy="369332"/>
          </a:xfrm>
          <a:prstGeom prst="rect">
            <a:avLst/>
          </a:prstGeom>
          <a:noFill/>
        </p:spPr>
        <p:txBody>
          <a:bodyPr wrap="square" rtlCol="0">
            <a:spAutoFit/>
          </a:bodyPr>
          <a:lstStyle/>
          <a:p>
            <a:r>
              <a:rPr lang="en-GB" dirty="0" smtClean="0"/>
              <a:t>20 minutes to 1</a:t>
            </a:r>
            <a:endParaRPr lang="en-GB" dirty="0"/>
          </a:p>
        </p:txBody>
      </p:sp>
      <p:sp>
        <p:nvSpPr>
          <p:cNvPr id="17" name="TextBox 16"/>
          <p:cNvSpPr txBox="1"/>
          <p:nvPr/>
        </p:nvSpPr>
        <p:spPr>
          <a:xfrm>
            <a:off x="8427768" y="3315136"/>
            <a:ext cx="2166775" cy="369332"/>
          </a:xfrm>
          <a:prstGeom prst="rect">
            <a:avLst/>
          </a:prstGeom>
          <a:noFill/>
        </p:spPr>
        <p:txBody>
          <a:bodyPr wrap="square" rtlCol="0">
            <a:spAutoFit/>
          </a:bodyPr>
          <a:lstStyle/>
          <a:p>
            <a:r>
              <a:rPr lang="en-GB" dirty="0" smtClean="0"/>
              <a:t>Quarter to 3</a:t>
            </a:r>
            <a:endParaRPr lang="en-GB" dirty="0"/>
          </a:p>
        </p:txBody>
      </p:sp>
      <p:sp>
        <p:nvSpPr>
          <p:cNvPr id="18" name="TextBox 17"/>
          <p:cNvSpPr txBox="1"/>
          <p:nvPr/>
        </p:nvSpPr>
        <p:spPr>
          <a:xfrm>
            <a:off x="1006098" y="6050698"/>
            <a:ext cx="2018456" cy="369332"/>
          </a:xfrm>
          <a:prstGeom prst="rect">
            <a:avLst/>
          </a:prstGeom>
          <a:noFill/>
        </p:spPr>
        <p:txBody>
          <a:bodyPr wrap="square" rtlCol="0">
            <a:spAutoFit/>
          </a:bodyPr>
          <a:lstStyle/>
          <a:p>
            <a:r>
              <a:rPr lang="en-GB" dirty="0" smtClean="0"/>
              <a:t>10 minutes past 4</a:t>
            </a:r>
            <a:endParaRPr lang="en-GB" dirty="0"/>
          </a:p>
        </p:txBody>
      </p:sp>
      <p:sp>
        <p:nvSpPr>
          <p:cNvPr id="19" name="TextBox 18"/>
          <p:cNvSpPr txBox="1"/>
          <p:nvPr/>
        </p:nvSpPr>
        <p:spPr>
          <a:xfrm>
            <a:off x="4166207" y="6066356"/>
            <a:ext cx="2462759" cy="369332"/>
          </a:xfrm>
          <a:prstGeom prst="rect">
            <a:avLst/>
          </a:prstGeom>
          <a:noFill/>
        </p:spPr>
        <p:txBody>
          <a:bodyPr wrap="square" rtlCol="0">
            <a:spAutoFit/>
          </a:bodyPr>
          <a:lstStyle/>
          <a:p>
            <a:r>
              <a:rPr lang="en-GB" dirty="0" smtClean="0"/>
              <a:t>20 minutes past 7</a:t>
            </a:r>
            <a:endParaRPr lang="en-GB" dirty="0"/>
          </a:p>
        </p:txBody>
      </p:sp>
      <p:sp>
        <p:nvSpPr>
          <p:cNvPr id="20" name="TextBox 19"/>
          <p:cNvSpPr txBox="1"/>
          <p:nvPr/>
        </p:nvSpPr>
        <p:spPr>
          <a:xfrm>
            <a:off x="8518246" y="6066356"/>
            <a:ext cx="1934049" cy="369332"/>
          </a:xfrm>
          <a:prstGeom prst="rect">
            <a:avLst/>
          </a:prstGeom>
          <a:noFill/>
        </p:spPr>
        <p:txBody>
          <a:bodyPr wrap="square" rtlCol="0">
            <a:spAutoFit/>
          </a:bodyPr>
          <a:lstStyle/>
          <a:p>
            <a:r>
              <a:rPr lang="en-GB" dirty="0" smtClean="0"/>
              <a:t>Half past nine</a:t>
            </a:r>
            <a:endParaRPr lang="en-GB" dirty="0"/>
          </a:p>
        </p:txBody>
      </p:sp>
      <p:pic>
        <p:nvPicPr>
          <p:cNvPr id="21" name="Picture 20"/>
          <p:cNvPicPr>
            <a:picLocks noChangeAspect="1"/>
          </p:cNvPicPr>
          <p:nvPr/>
        </p:nvPicPr>
        <p:blipFill>
          <a:blip r:embed="rId8"/>
          <a:stretch>
            <a:fillRect/>
          </a:stretch>
        </p:blipFill>
        <p:spPr>
          <a:xfrm>
            <a:off x="11172762" y="5988005"/>
            <a:ext cx="905001" cy="647790"/>
          </a:xfrm>
          <a:prstGeom prst="rect">
            <a:avLst/>
          </a:prstGeom>
        </p:spPr>
      </p:pic>
      <p:sp>
        <p:nvSpPr>
          <p:cNvPr id="22" name="Title 1"/>
          <p:cNvSpPr>
            <a:spLocks noGrp="1"/>
          </p:cNvSpPr>
          <p:nvPr>
            <p:ph type="title"/>
          </p:nvPr>
        </p:nvSpPr>
        <p:spPr>
          <a:xfrm>
            <a:off x="433755" y="119699"/>
            <a:ext cx="10651587" cy="993775"/>
          </a:xfrm>
        </p:spPr>
        <p:txBody>
          <a:bodyPr/>
          <a:lstStyle/>
          <a:p>
            <a:pPr eaLnBrk="1" hangingPunct="1"/>
            <a:r>
              <a:rPr lang="en-GB" altLang="en-US" dirty="0" smtClean="0">
                <a:latin typeface="+mn-lt"/>
              </a:rPr>
              <a:t>What </a:t>
            </a:r>
            <a:r>
              <a:rPr lang="en-GB" altLang="en-US" dirty="0" smtClean="0">
                <a:latin typeface="+mn-lt"/>
              </a:rPr>
              <a:t>time </a:t>
            </a:r>
            <a:r>
              <a:rPr lang="en-GB" altLang="en-US" dirty="0">
                <a:latin typeface="+mn-lt"/>
              </a:rPr>
              <a:t>d</a:t>
            </a:r>
            <a:r>
              <a:rPr lang="en-GB" altLang="en-US" dirty="0" smtClean="0">
                <a:latin typeface="+mn-lt"/>
              </a:rPr>
              <a:t>oes </a:t>
            </a:r>
            <a:r>
              <a:rPr lang="en-GB" altLang="en-US" dirty="0" smtClean="0">
                <a:latin typeface="+mn-lt"/>
              </a:rPr>
              <a:t>it </a:t>
            </a:r>
            <a:r>
              <a:rPr lang="en-GB" altLang="en-US" dirty="0" smtClean="0">
                <a:latin typeface="+mn-lt"/>
              </a:rPr>
              <a:t>say </a:t>
            </a:r>
            <a:r>
              <a:rPr lang="en-GB" altLang="en-US" dirty="0" smtClean="0">
                <a:latin typeface="+mn-lt"/>
              </a:rPr>
              <a:t>on the </a:t>
            </a:r>
            <a:r>
              <a:rPr lang="en-GB" altLang="en-US" dirty="0" smtClean="0">
                <a:latin typeface="+mn-lt"/>
              </a:rPr>
              <a:t>clock?</a:t>
            </a:r>
            <a:endParaRPr lang="en-GB" altLang="en-US" dirty="0" smtClean="0">
              <a:latin typeface="+mn-lt"/>
            </a:endParaRPr>
          </a:p>
        </p:txBody>
      </p:sp>
    </p:spTree>
    <p:extLst>
      <p:ext uri="{BB962C8B-B14F-4D97-AF65-F5344CB8AC3E}">
        <p14:creationId xmlns:p14="http://schemas.microsoft.com/office/powerpoint/2010/main" val="1641718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par>
                          <p:cTn id="15" fill="hold">
                            <p:stCondLst>
                              <p:cond delay="2000"/>
                            </p:stCondLst>
                            <p:childTnLst>
                              <p:par>
                                <p:cTn id="16" presetID="22" presetClass="entr" presetSubtype="8" fill="hold" nodeType="after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3500"/>
                            </p:stCondLst>
                            <p:childTnLst>
                              <p:par>
                                <p:cTn id="20" presetID="22" presetClass="entr" presetSubtype="8"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par>
                          <p:cTn id="23" fill="hold">
                            <p:stCondLst>
                              <p:cond delay="5000"/>
                            </p:stCondLst>
                            <p:childTnLst>
                              <p:par>
                                <p:cTn id="24" presetID="22" presetClass="entr" presetSubtype="8"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598" y="1650914"/>
            <a:ext cx="2086266" cy="1924319"/>
          </a:xfrm>
          <a:prstGeom prst="rect">
            <a:avLst/>
          </a:prstGeom>
        </p:spPr>
      </p:pic>
      <p:pic>
        <p:nvPicPr>
          <p:cNvPr id="4" name="Picture 3"/>
          <p:cNvPicPr>
            <a:picLocks noChangeAspect="1"/>
          </p:cNvPicPr>
          <p:nvPr/>
        </p:nvPicPr>
        <p:blipFill>
          <a:blip r:embed="rId3"/>
          <a:stretch>
            <a:fillRect/>
          </a:stretch>
        </p:blipFill>
        <p:spPr>
          <a:xfrm>
            <a:off x="3307952" y="1650914"/>
            <a:ext cx="2248214" cy="1924319"/>
          </a:xfrm>
          <a:prstGeom prst="rect">
            <a:avLst/>
          </a:prstGeom>
        </p:spPr>
      </p:pic>
      <p:pic>
        <p:nvPicPr>
          <p:cNvPr id="5" name="Picture 4"/>
          <p:cNvPicPr>
            <a:picLocks noChangeAspect="1"/>
          </p:cNvPicPr>
          <p:nvPr/>
        </p:nvPicPr>
        <p:blipFill>
          <a:blip r:embed="rId4"/>
          <a:stretch>
            <a:fillRect/>
          </a:stretch>
        </p:blipFill>
        <p:spPr>
          <a:xfrm>
            <a:off x="6168254" y="1650913"/>
            <a:ext cx="2124371" cy="1914792"/>
          </a:xfrm>
          <a:prstGeom prst="rect">
            <a:avLst/>
          </a:prstGeom>
        </p:spPr>
      </p:pic>
      <p:pic>
        <p:nvPicPr>
          <p:cNvPr id="6" name="Picture 5"/>
          <p:cNvPicPr>
            <a:picLocks noChangeAspect="1"/>
          </p:cNvPicPr>
          <p:nvPr/>
        </p:nvPicPr>
        <p:blipFill>
          <a:blip r:embed="rId5"/>
          <a:stretch>
            <a:fillRect/>
          </a:stretch>
        </p:blipFill>
        <p:spPr>
          <a:xfrm>
            <a:off x="9550116" y="1708071"/>
            <a:ext cx="2019582" cy="1857634"/>
          </a:xfrm>
          <a:prstGeom prst="rect">
            <a:avLst/>
          </a:prstGeom>
        </p:spPr>
      </p:pic>
      <p:pic>
        <p:nvPicPr>
          <p:cNvPr id="7" name="Picture 6"/>
          <p:cNvPicPr>
            <a:picLocks noChangeAspect="1"/>
          </p:cNvPicPr>
          <p:nvPr/>
        </p:nvPicPr>
        <p:blipFill>
          <a:blip r:embed="rId6"/>
          <a:stretch>
            <a:fillRect/>
          </a:stretch>
        </p:blipFill>
        <p:spPr>
          <a:xfrm>
            <a:off x="509571" y="4113426"/>
            <a:ext cx="2286319" cy="1838582"/>
          </a:xfrm>
          <a:prstGeom prst="rect">
            <a:avLst/>
          </a:prstGeom>
        </p:spPr>
      </p:pic>
      <p:pic>
        <p:nvPicPr>
          <p:cNvPr id="8" name="Picture 7"/>
          <p:cNvPicPr>
            <a:picLocks noChangeAspect="1"/>
          </p:cNvPicPr>
          <p:nvPr/>
        </p:nvPicPr>
        <p:blipFill>
          <a:blip r:embed="rId7"/>
          <a:stretch>
            <a:fillRect/>
          </a:stretch>
        </p:blipFill>
        <p:spPr>
          <a:xfrm>
            <a:off x="3495450" y="3951479"/>
            <a:ext cx="2162477" cy="2000529"/>
          </a:xfrm>
          <a:prstGeom prst="rect">
            <a:avLst/>
          </a:prstGeom>
        </p:spPr>
      </p:pic>
      <p:pic>
        <p:nvPicPr>
          <p:cNvPr id="9" name="Picture 8"/>
          <p:cNvPicPr>
            <a:picLocks noChangeAspect="1"/>
          </p:cNvPicPr>
          <p:nvPr/>
        </p:nvPicPr>
        <p:blipFill>
          <a:blip r:embed="rId8"/>
          <a:stretch>
            <a:fillRect/>
          </a:stretch>
        </p:blipFill>
        <p:spPr>
          <a:xfrm>
            <a:off x="9638268" y="3669562"/>
            <a:ext cx="2172003" cy="1971950"/>
          </a:xfrm>
          <a:prstGeom prst="rect">
            <a:avLst/>
          </a:prstGeom>
        </p:spPr>
      </p:pic>
      <p:pic>
        <p:nvPicPr>
          <p:cNvPr id="10" name="Picture 9"/>
          <p:cNvPicPr>
            <a:picLocks noChangeAspect="1"/>
          </p:cNvPicPr>
          <p:nvPr/>
        </p:nvPicPr>
        <p:blipFill>
          <a:blip r:embed="rId8"/>
          <a:stretch>
            <a:fillRect/>
          </a:stretch>
        </p:blipFill>
        <p:spPr>
          <a:xfrm>
            <a:off x="6168254" y="3669562"/>
            <a:ext cx="2172003" cy="1971950"/>
          </a:xfrm>
          <a:prstGeom prst="rect">
            <a:avLst/>
          </a:prstGeom>
        </p:spPr>
      </p:pic>
      <p:sp>
        <p:nvSpPr>
          <p:cNvPr id="11" name="TextBox 10"/>
          <p:cNvSpPr txBox="1"/>
          <p:nvPr/>
        </p:nvSpPr>
        <p:spPr>
          <a:xfrm>
            <a:off x="5936566" y="5516277"/>
            <a:ext cx="6133514" cy="369332"/>
          </a:xfrm>
          <a:prstGeom prst="rect">
            <a:avLst/>
          </a:prstGeom>
          <a:noFill/>
        </p:spPr>
        <p:txBody>
          <a:bodyPr wrap="square" rtlCol="0">
            <a:spAutoFit/>
          </a:bodyPr>
          <a:lstStyle/>
          <a:p>
            <a:r>
              <a:rPr lang="en-GB" dirty="0" smtClean="0"/>
              <a:t>Draw 10 minutes past 4 	              Draw 20 minutes to 3</a:t>
            </a:r>
            <a:endParaRPr lang="en-GB" dirty="0"/>
          </a:p>
        </p:txBody>
      </p:sp>
      <p:pic>
        <p:nvPicPr>
          <p:cNvPr id="12" name="Picture 11"/>
          <p:cNvPicPr>
            <a:picLocks noChangeAspect="1"/>
          </p:cNvPicPr>
          <p:nvPr/>
        </p:nvPicPr>
        <p:blipFill>
          <a:blip r:embed="rId9"/>
          <a:stretch>
            <a:fillRect/>
          </a:stretch>
        </p:blipFill>
        <p:spPr>
          <a:xfrm>
            <a:off x="11172647" y="5992768"/>
            <a:ext cx="847843" cy="638264"/>
          </a:xfrm>
          <a:prstGeom prst="rect">
            <a:avLst/>
          </a:prstGeom>
        </p:spPr>
      </p:pic>
      <p:sp>
        <p:nvSpPr>
          <p:cNvPr id="14" name="Title 1"/>
          <p:cNvSpPr>
            <a:spLocks noGrp="1"/>
          </p:cNvSpPr>
          <p:nvPr>
            <p:ph type="title"/>
          </p:nvPr>
        </p:nvSpPr>
        <p:spPr>
          <a:xfrm>
            <a:off x="433755" y="119699"/>
            <a:ext cx="10651587" cy="993775"/>
          </a:xfrm>
        </p:spPr>
        <p:txBody>
          <a:bodyPr/>
          <a:lstStyle/>
          <a:p>
            <a:pPr eaLnBrk="1" hangingPunct="1"/>
            <a:r>
              <a:rPr lang="en-GB" altLang="en-US" dirty="0" smtClean="0">
                <a:latin typeface="+mn-lt"/>
              </a:rPr>
              <a:t>What </a:t>
            </a:r>
            <a:r>
              <a:rPr lang="en-GB" altLang="en-US" dirty="0" smtClean="0">
                <a:latin typeface="+mn-lt"/>
              </a:rPr>
              <a:t>time </a:t>
            </a:r>
            <a:r>
              <a:rPr lang="en-GB" altLang="en-US" dirty="0">
                <a:latin typeface="+mn-lt"/>
              </a:rPr>
              <a:t>d</a:t>
            </a:r>
            <a:r>
              <a:rPr lang="en-GB" altLang="en-US" dirty="0" smtClean="0">
                <a:latin typeface="+mn-lt"/>
              </a:rPr>
              <a:t>oes </a:t>
            </a:r>
            <a:r>
              <a:rPr lang="en-GB" altLang="en-US" dirty="0" smtClean="0">
                <a:latin typeface="+mn-lt"/>
              </a:rPr>
              <a:t>it </a:t>
            </a:r>
            <a:r>
              <a:rPr lang="en-GB" altLang="en-US" dirty="0" smtClean="0">
                <a:latin typeface="+mn-lt"/>
              </a:rPr>
              <a:t>say </a:t>
            </a:r>
            <a:r>
              <a:rPr lang="en-GB" altLang="en-US" dirty="0" smtClean="0">
                <a:latin typeface="+mn-lt"/>
              </a:rPr>
              <a:t>on the </a:t>
            </a:r>
            <a:r>
              <a:rPr lang="en-GB" altLang="en-US" dirty="0" smtClean="0">
                <a:latin typeface="+mn-lt"/>
              </a:rPr>
              <a:t>clock?</a:t>
            </a:r>
            <a:endParaRPr lang="en-GB" altLang="en-US" dirty="0" smtClean="0">
              <a:latin typeface="+mn-lt"/>
            </a:endParaRPr>
          </a:p>
        </p:txBody>
      </p:sp>
    </p:spTree>
    <p:extLst>
      <p:ext uri="{BB962C8B-B14F-4D97-AF65-F5344CB8AC3E}">
        <p14:creationId xmlns:p14="http://schemas.microsoft.com/office/powerpoint/2010/main" val="2012661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n-lt"/>
              </a:rPr>
              <a:t>Complete the </a:t>
            </a:r>
            <a:r>
              <a:rPr lang="en-GB" dirty="0" smtClean="0">
                <a:latin typeface="+mn-lt"/>
              </a:rPr>
              <a:t>challenge.</a:t>
            </a:r>
            <a:endParaRPr lang="en-GB" dirty="0">
              <a:latin typeface="+mn-lt"/>
            </a:endParaRPr>
          </a:p>
        </p:txBody>
      </p:sp>
      <p:pic>
        <p:nvPicPr>
          <p:cNvPr id="3" name="Picture 2"/>
          <p:cNvPicPr>
            <a:picLocks noChangeAspect="1"/>
          </p:cNvPicPr>
          <p:nvPr/>
        </p:nvPicPr>
        <p:blipFill>
          <a:blip r:embed="rId2"/>
          <a:stretch>
            <a:fillRect/>
          </a:stretch>
        </p:blipFill>
        <p:spPr>
          <a:xfrm>
            <a:off x="1199311" y="1473201"/>
            <a:ext cx="4202683" cy="4687007"/>
          </a:xfrm>
          <a:prstGeom prst="rect">
            <a:avLst/>
          </a:prstGeom>
        </p:spPr>
      </p:pic>
      <p:pic>
        <p:nvPicPr>
          <p:cNvPr id="4" name="Picture 3"/>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1000694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25.2.2021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smtClean="0"/>
              <a:t>L.O. </a:t>
            </a:r>
            <a:r>
              <a:rPr lang="en-GB" sz="4000" dirty="0"/>
              <a:t>To be able to </a:t>
            </a:r>
            <a:r>
              <a:rPr lang="en-GB" sz="4000" dirty="0" smtClean="0"/>
              <a:t>tell the time to 1 </a:t>
            </a:r>
            <a:r>
              <a:rPr lang="en-GB" sz="4000" dirty="0" smtClean="0"/>
              <a:t>minute.</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extLst>
      <p:ext uri="{BB962C8B-B14F-4D97-AF65-F5344CB8AC3E}">
        <p14:creationId xmlns:p14="http://schemas.microsoft.com/office/powerpoint/2010/main" val="15269430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r>
              <a:rPr lang="en-GB" dirty="0"/>
              <a:t>You can also copy and paste this link if you would prefer:</a:t>
            </a:r>
            <a:endParaRPr lang="en-GB" dirty="0">
              <a:hlinkClick r:id="rId4"/>
            </a:endParaRPr>
          </a:p>
          <a:p>
            <a:r>
              <a:rPr lang="en-GB" sz="1600" dirty="0"/>
              <a:t>https://classroom.thenational.academy/lessons/reading-analogue-time-to-the-nearest-minute-cdgkjd</a:t>
            </a:r>
          </a:p>
        </p:txBody>
      </p:sp>
    </p:spTree>
    <p:extLst>
      <p:ext uri="{BB962C8B-B14F-4D97-AF65-F5344CB8AC3E}">
        <p14:creationId xmlns:p14="http://schemas.microsoft.com/office/powerpoint/2010/main" val="2934546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1974" y="141270"/>
            <a:ext cx="6508654" cy="1026347"/>
          </a:xfrm>
        </p:spPr>
        <p:txBody>
          <a:bodyPr/>
          <a:lstStyle/>
          <a:p>
            <a:r>
              <a:rPr lang="en-GB" dirty="0" smtClean="0"/>
              <a:t>Telling the exact time </a:t>
            </a:r>
            <a:endParaRPr lang="en-GB" dirty="0"/>
          </a:p>
        </p:txBody>
      </p:sp>
      <p:pic>
        <p:nvPicPr>
          <p:cNvPr id="8" name="Picture 7"/>
          <p:cNvPicPr>
            <a:picLocks noChangeAspect="1"/>
          </p:cNvPicPr>
          <p:nvPr/>
        </p:nvPicPr>
        <p:blipFill rotWithShape="1">
          <a:blip r:embed="rId2"/>
          <a:srcRect t="25995"/>
          <a:stretch/>
        </p:blipFill>
        <p:spPr>
          <a:xfrm>
            <a:off x="1072203" y="1676793"/>
            <a:ext cx="8668960" cy="4652954"/>
          </a:xfrm>
          <a:prstGeom prst="rect">
            <a:avLst/>
          </a:prstGeom>
        </p:spPr>
      </p:pic>
      <p:sp>
        <p:nvSpPr>
          <p:cNvPr id="14" name="TextBox 13"/>
          <p:cNvSpPr txBox="1"/>
          <p:nvPr/>
        </p:nvSpPr>
        <p:spPr>
          <a:xfrm>
            <a:off x="271974" y="1167617"/>
            <a:ext cx="8975187" cy="461665"/>
          </a:xfrm>
          <a:prstGeom prst="rect">
            <a:avLst/>
          </a:prstGeom>
          <a:noFill/>
        </p:spPr>
        <p:txBody>
          <a:bodyPr wrap="square" rtlCol="0">
            <a:spAutoFit/>
          </a:bodyPr>
          <a:lstStyle/>
          <a:p>
            <a:r>
              <a:rPr lang="en-GB" sz="2400" dirty="0" smtClean="0"/>
              <a:t>Each clock has 4 lines between the numbers. These show the minutes</a:t>
            </a:r>
            <a:endParaRPr lang="en-GB" sz="2400" dirty="0"/>
          </a:p>
        </p:txBody>
      </p:sp>
      <p:sp>
        <p:nvSpPr>
          <p:cNvPr id="15" name="Rounded Rectangle 14"/>
          <p:cNvSpPr/>
          <p:nvPr/>
        </p:nvSpPr>
        <p:spPr>
          <a:xfrm>
            <a:off x="6428936" y="3376245"/>
            <a:ext cx="3727938" cy="1252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305843" y="3494425"/>
            <a:ext cx="3974123" cy="1015663"/>
          </a:xfrm>
          <a:prstGeom prst="rect">
            <a:avLst/>
          </a:prstGeom>
          <a:noFill/>
        </p:spPr>
        <p:txBody>
          <a:bodyPr wrap="square" rtlCol="0">
            <a:spAutoFit/>
          </a:bodyPr>
          <a:lstStyle/>
          <a:p>
            <a:pPr algn="ctr">
              <a:spcBef>
                <a:spcPct val="0"/>
              </a:spcBef>
              <a:buFontTx/>
              <a:buNone/>
            </a:pPr>
            <a:r>
              <a:rPr lang="en-GB" altLang="en-US" sz="2000" dirty="0"/>
              <a:t>The blue hand is pointing to 8.</a:t>
            </a:r>
            <a:br>
              <a:rPr lang="en-GB" altLang="en-US" sz="2000" dirty="0"/>
            </a:br>
            <a:r>
              <a:rPr lang="en-GB" altLang="en-US" sz="2000" dirty="0"/>
              <a:t>That means that the exact time shown is </a:t>
            </a:r>
            <a:r>
              <a:rPr lang="en-GB" altLang="en-US" sz="2000" b="1" dirty="0"/>
              <a:t>8 minutes </a:t>
            </a:r>
            <a:r>
              <a:rPr lang="en-GB" altLang="en-US" sz="2000" dirty="0"/>
              <a:t>past 12.</a:t>
            </a:r>
          </a:p>
        </p:txBody>
      </p:sp>
      <p:pic>
        <p:nvPicPr>
          <p:cNvPr id="42" name="Picture 41"/>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379836352"/>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Telling the exact time </a:t>
            </a:r>
            <a:endParaRPr lang="en-GB" dirty="0">
              <a:solidFill>
                <a:srgbClr val="2C739C"/>
              </a:solidFill>
              <a:latin typeface="+mn-lt"/>
            </a:endParaRPr>
          </a:p>
        </p:txBody>
      </p:sp>
      <p:sp>
        <p:nvSpPr>
          <p:cNvPr id="36" name="Q2"/>
          <p:cNvSpPr/>
          <p:nvPr/>
        </p:nvSpPr>
        <p:spPr>
          <a:xfrm>
            <a:off x="6254395" y="1824803"/>
            <a:ext cx="4296373" cy="914150"/>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en-GB" altLang="en-US" dirty="0"/>
              <a:t>How many minutes past the hour is the </a:t>
            </a:r>
            <a:r>
              <a:rPr lang="en-GB" altLang="en-US" b="1" dirty="0"/>
              <a:t>blue hand </a:t>
            </a:r>
            <a:r>
              <a:rPr lang="en-GB" altLang="en-US" dirty="0"/>
              <a:t>showing?</a:t>
            </a:r>
          </a:p>
        </p:txBody>
      </p:sp>
      <p:pic>
        <p:nvPicPr>
          <p:cNvPr id="52" name="Picture 51"/>
          <p:cNvPicPr>
            <a:picLocks noChangeAspect="1"/>
          </p:cNvPicPr>
          <p:nvPr/>
        </p:nvPicPr>
        <p:blipFill rotWithShape="1">
          <a:blip r:embed="rId2" cstate="print">
            <a:extLst>
              <a:ext uri="{28A0092B-C50C-407E-A947-70E740481C1C}">
                <a14:useLocalDpi xmlns:a14="http://schemas.microsoft.com/office/drawing/2010/main"/>
              </a:ext>
            </a:extLst>
          </a:blip>
          <a:srcRect b="28064"/>
          <a:stretch/>
        </p:blipFill>
        <p:spPr>
          <a:xfrm flipH="1">
            <a:off x="6959468" y="3534275"/>
            <a:ext cx="2638417" cy="3323725"/>
          </a:xfrm>
          <a:prstGeom prst="rect">
            <a:avLst/>
          </a:prstGeom>
        </p:spPr>
      </p:pic>
      <p:sp>
        <p:nvSpPr>
          <p:cNvPr id="51" name="Answer"/>
          <p:cNvSpPr/>
          <p:nvPr/>
        </p:nvSpPr>
        <p:spPr>
          <a:xfrm>
            <a:off x="6389874" y="2964771"/>
            <a:ext cx="4160893" cy="632908"/>
          </a:xfrm>
          <a:prstGeom prst="roundRect">
            <a:avLst>
              <a:gd name="adj" fmla="val 26511"/>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en-GB" altLang="en-US" dirty="0">
                <a:solidFill>
                  <a:schemeClr val="bg1"/>
                </a:solidFill>
              </a:rPr>
              <a:t>The blue hand is showing </a:t>
            </a:r>
            <a:r>
              <a:rPr lang="en-GB" altLang="en-US" b="1" dirty="0">
                <a:solidFill>
                  <a:schemeClr val="bg1"/>
                </a:solidFill>
              </a:rPr>
              <a:t>13 minutes </a:t>
            </a:r>
            <a:r>
              <a:rPr lang="en-GB" altLang="en-US" dirty="0">
                <a:solidFill>
                  <a:schemeClr val="bg1"/>
                </a:solidFill>
              </a:rPr>
              <a:t>past 12.</a:t>
            </a:r>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9669" y="2066409"/>
            <a:ext cx="3984727" cy="3984727"/>
          </a:xfrm>
          <a:prstGeom prst="rect">
            <a:avLst/>
          </a:prstGeom>
        </p:spPr>
      </p:pic>
      <p:grpSp>
        <p:nvGrpSpPr>
          <p:cNvPr id="28" name="Group 27"/>
          <p:cNvGrpSpPr/>
          <p:nvPr/>
        </p:nvGrpSpPr>
        <p:grpSpPr>
          <a:xfrm rot="4706099">
            <a:off x="4941106" y="3041123"/>
            <a:ext cx="260041" cy="1710868"/>
            <a:chOff x="1226483" y="2066409"/>
            <a:chExt cx="339434" cy="1752556"/>
          </a:xfrm>
        </p:grpSpPr>
        <p:sp>
          <p:nvSpPr>
            <p:cNvPr id="29" name="Rectangle 28"/>
            <p:cNvSpPr/>
            <p:nvPr/>
          </p:nvSpPr>
          <p:spPr>
            <a:xfrm>
              <a:off x="1355464" y="2359024"/>
              <a:ext cx="96818" cy="145994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a:off x="1226483" y="2066409"/>
              <a:ext cx="339434" cy="292616"/>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p:cNvGrpSpPr/>
          <p:nvPr/>
        </p:nvGrpSpPr>
        <p:grpSpPr>
          <a:xfrm rot="356360">
            <a:off x="4195878" y="3068902"/>
            <a:ext cx="259401" cy="1035751"/>
            <a:chOff x="1226483" y="2066409"/>
            <a:chExt cx="339434" cy="1752556"/>
          </a:xfrm>
          <a:solidFill>
            <a:schemeClr val="tx1">
              <a:lumMod val="90000"/>
              <a:lumOff val="10000"/>
            </a:schemeClr>
          </a:solidFill>
        </p:grpSpPr>
        <p:sp>
          <p:nvSpPr>
            <p:cNvPr id="32" name="Rectangle 31"/>
            <p:cNvSpPr/>
            <p:nvPr/>
          </p:nvSpPr>
          <p:spPr>
            <a:xfrm>
              <a:off x="1355464" y="2359024"/>
              <a:ext cx="96818" cy="14599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Isosceles Triangle 32"/>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16">
            <a:hlinkClick r:id="rId4"/>
          </p:cNvPr>
          <p:cNvSpPr/>
          <p:nvPr/>
        </p:nvSpPr>
        <p:spPr>
          <a:xfrm>
            <a:off x="9996882" y="6660860"/>
            <a:ext cx="671119" cy="19714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26137" y="1523092"/>
            <a:ext cx="4206240" cy="461665"/>
          </a:xfrm>
          <a:prstGeom prst="rect">
            <a:avLst/>
          </a:prstGeom>
          <a:noFill/>
        </p:spPr>
        <p:txBody>
          <a:bodyPr wrap="square" rtlCol="0">
            <a:spAutoFit/>
          </a:bodyPr>
          <a:lstStyle/>
          <a:p>
            <a:r>
              <a:rPr lang="en-GB" sz="2400" dirty="0" smtClean="0"/>
              <a:t>Have a look at this example</a:t>
            </a:r>
            <a:endParaRPr lang="en-GB" sz="2400" dirty="0"/>
          </a:p>
        </p:txBody>
      </p:sp>
      <p:pic>
        <p:nvPicPr>
          <p:cNvPr id="20" name="Picture 19"/>
          <p:cNvPicPr>
            <a:picLocks noChangeAspect="1"/>
          </p:cNvPicPr>
          <p:nvPr/>
        </p:nvPicPr>
        <p:blipFill>
          <a:blip r:embed="rId5"/>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475512425"/>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grpId="0" nodeType="afterEffect">
                                  <p:stCondLst>
                                    <p:cond delay="20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55" presetClass="entr" presetSubtype="0" fill="hold" nodeType="afterEffect">
                                  <p:stCondLst>
                                    <p:cond delay="10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0.70"/>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par>
                                <p:cTn id="15" presetID="55" presetClass="entr" presetSubtype="0" fill="hold" nodeType="withEffect">
                                  <p:stCondLst>
                                    <p:cond delay="100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0.70"/>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Count On and Count Back</a:t>
            </a:r>
          </a:p>
        </p:txBody>
      </p:sp>
      <p:sp>
        <p:nvSpPr>
          <p:cNvPr id="39" name="Q1"/>
          <p:cNvSpPr/>
          <p:nvPr/>
        </p:nvSpPr>
        <p:spPr>
          <a:xfrm>
            <a:off x="609599" y="1392573"/>
            <a:ext cx="9176988" cy="663150"/>
          </a:xfrm>
          <a:prstGeom prst="roundRect">
            <a:avLst>
              <a:gd name="adj" fmla="val 35029"/>
            </a:avLst>
          </a:prstGeom>
          <a:solidFill>
            <a:srgbClr val="3B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GB" altLang="en-US" sz="2400" dirty="0"/>
              <a:t>When telling the exact time, it helps to look for points around the clock you are familiar with.</a:t>
            </a:r>
          </a:p>
        </p:txBody>
      </p:sp>
      <p:grpSp>
        <p:nvGrpSpPr>
          <p:cNvPr id="16" name="Group 15"/>
          <p:cNvGrpSpPr/>
          <p:nvPr/>
        </p:nvGrpSpPr>
        <p:grpSpPr>
          <a:xfrm>
            <a:off x="2395884" y="2264761"/>
            <a:ext cx="3102144" cy="1409281"/>
            <a:chOff x="871884" y="2264760"/>
            <a:chExt cx="3102144" cy="1409281"/>
          </a:xfrm>
        </p:grpSpPr>
        <p:sp>
          <p:nvSpPr>
            <p:cNvPr id="93" name="Q2"/>
            <p:cNvSpPr/>
            <p:nvPr/>
          </p:nvSpPr>
          <p:spPr>
            <a:xfrm>
              <a:off x="1847305" y="2575298"/>
              <a:ext cx="2126723" cy="814974"/>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spcBef>
                  <a:spcPts val="1200"/>
                </a:spcBef>
              </a:pPr>
              <a:r>
                <a:rPr lang="en-GB" altLang="en-US" b="1" dirty="0"/>
                <a:t>quarter past</a:t>
              </a:r>
              <a:br>
                <a:rPr lang="en-GB" altLang="en-US" b="1" dirty="0"/>
              </a:br>
              <a:r>
                <a:rPr lang="en-GB" altLang="en-US" sz="1400" dirty="0"/>
                <a:t>(15 minutes past)</a:t>
              </a:r>
            </a:p>
          </p:txBody>
        </p:sp>
        <p:grpSp>
          <p:nvGrpSpPr>
            <p:cNvPr id="6" name="Group 5"/>
            <p:cNvGrpSpPr/>
            <p:nvPr/>
          </p:nvGrpSpPr>
          <p:grpSpPr>
            <a:xfrm>
              <a:off x="871884" y="2264760"/>
              <a:ext cx="1409281" cy="1409281"/>
              <a:chOff x="1661186" y="2264760"/>
              <a:chExt cx="1409281" cy="1409281"/>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61186" y="2264760"/>
                <a:ext cx="1409281" cy="1409281"/>
              </a:xfrm>
              <a:prstGeom prst="rect">
                <a:avLst/>
              </a:prstGeom>
            </p:spPr>
          </p:pic>
          <p:grpSp>
            <p:nvGrpSpPr>
              <p:cNvPr id="21" name="Group 20"/>
              <p:cNvGrpSpPr/>
              <p:nvPr/>
            </p:nvGrpSpPr>
            <p:grpSpPr>
              <a:xfrm rot="5400000">
                <a:off x="2550165" y="2729289"/>
                <a:ext cx="111543" cy="480222"/>
                <a:chOff x="1226483" y="2066409"/>
                <a:chExt cx="339434" cy="1146827"/>
              </a:xfrm>
              <a:solidFill>
                <a:schemeClr val="tx1">
                  <a:lumMod val="90000"/>
                  <a:lumOff val="10000"/>
                </a:schemeClr>
              </a:solidFill>
            </p:grpSpPr>
            <p:sp>
              <p:nvSpPr>
                <p:cNvPr id="22" name="Rectangle 21"/>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2" name="Group 11"/>
          <p:cNvGrpSpPr/>
          <p:nvPr/>
        </p:nvGrpSpPr>
        <p:grpSpPr>
          <a:xfrm>
            <a:off x="6202670" y="2264761"/>
            <a:ext cx="3108802" cy="1409281"/>
            <a:chOff x="4678670" y="2264760"/>
            <a:chExt cx="3108802" cy="1409281"/>
          </a:xfrm>
        </p:grpSpPr>
        <p:sp>
          <p:nvSpPr>
            <p:cNvPr id="94" name="Q2"/>
            <p:cNvSpPr/>
            <p:nvPr/>
          </p:nvSpPr>
          <p:spPr>
            <a:xfrm>
              <a:off x="5582349" y="2575298"/>
              <a:ext cx="2205123" cy="814974"/>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spcBef>
                  <a:spcPts val="1200"/>
                </a:spcBef>
              </a:pPr>
              <a:r>
                <a:rPr lang="en-GB" altLang="en-US" b="1" dirty="0"/>
                <a:t>quarter to</a:t>
              </a:r>
              <a:br>
                <a:rPr lang="en-GB" altLang="en-US" b="1" dirty="0"/>
              </a:br>
              <a:r>
                <a:rPr lang="en-GB" altLang="en-US" sz="1400" dirty="0">
                  <a:solidFill>
                    <a:prstClr val="white"/>
                  </a:solidFill>
                </a:rPr>
                <a:t>(45 minutes past)</a:t>
              </a:r>
              <a:endParaRPr lang="en-GB" altLang="en-US" b="1" dirty="0"/>
            </a:p>
          </p:txBody>
        </p:sp>
        <p:grpSp>
          <p:nvGrpSpPr>
            <p:cNvPr id="11" name="Group 10"/>
            <p:cNvGrpSpPr/>
            <p:nvPr/>
          </p:nvGrpSpPr>
          <p:grpSpPr>
            <a:xfrm>
              <a:off x="4678670" y="2264760"/>
              <a:ext cx="1409281" cy="1409281"/>
              <a:chOff x="4678670" y="2264760"/>
              <a:chExt cx="1409281" cy="1409281"/>
            </a:xfrm>
          </p:grpSpPr>
          <p:pic>
            <p:nvPicPr>
              <p:cNvPr id="28" name="Picture 2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8670" y="2264760"/>
                <a:ext cx="1409281" cy="1409281"/>
              </a:xfrm>
              <a:prstGeom prst="rect">
                <a:avLst/>
              </a:prstGeom>
            </p:spPr>
          </p:pic>
          <p:grpSp>
            <p:nvGrpSpPr>
              <p:cNvPr id="29" name="Group 28"/>
              <p:cNvGrpSpPr/>
              <p:nvPr/>
            </p:nvGrpSpPr>
            <p:grpSpPr>
              <a:xfrm rot="16200000">
                <a:off x="5087427" y="2729289"/>
                <a:ext cx="111543" cy="480222"/>
                <a:chOff x="1226483" y="2066409"/>
                <a:chExt cx="339434" cy="1146827"/>
              </a:xfrm>
              <a:solidFill>
                <a:schemeClr val="tx1">
                  <a:lumMod val="90000"/>
                  <a:lumOff val="10000"/>
                </a:schemeClr>
              </a:solidFill>
            </p:grpSpPr>
            <p:sp>
              <p:nvSpPr>
                <p:cNvPr id="30" name="Rectangle 29"/>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5" name="Group 14"/>
          <p:cNvGrpSpPr/>
          <p:nvPr/>
        </p:nvGrpSpPr>
        <p:grpSpPr>
          <a:xfrm>
            <a:off x="2395884" y="3738872"/>
            <a:ext cx="3133692" cy="1409281"/>
            <a:chOff x="871884" y="4321393"/>
            <a:chExt cx="3133692" cy="1409281"/>
          </a:xfrm>
        </p:grpSpPr>
        <p:sp>
          <p:nvSpPr>
            <p:cNvPr id="95" name="Q2"/>
            <p:cNvSpPr/>
            <p:nvPr/>
          </p:nvSpPr>
          <p:spPr>
            <a:xfrm>
              <a:off x="1878853" y="4654288"/>
              <a:ext cx="2126723" cy="785401"/>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spcBef>
                  <a:spcPts val="1200"/>
                </a:spcBef>
              </a:pPr>
              <a:r>
                <a:rPr lang="en-GB" altLang="en-US" b="1" dirty="0"/>
                <a:t>half past</a:t>
              </a:r>
              <a:br>
                <a:rPr lang="en-GB" altLang="en-US" b="1" dirty="0"/>
              </a:br>
              <a:r>
                <a:rPr lang="en-GB" altLang="en-US" sz="1400" dirty="0">
                  <a:solidFill>
                    <a:prstClr val="white"/>
                  </a:solidFill>
                </a:rPr>
                <a:t>(30 minutes past)</a:t>
              </a:r>
              <a:endParaRPr lang="en-GB" altLang="en-US" b="1" dirty="0"/>
            </a:p>
          </p:txBody>
        </p:sp>
        <p:grpSp>
          <p:nvGrpSpPr>
            <p:cNvPr id="10" name="Group 9"/>
            <p:cNvGrpSpPr/>
            <p:nvPr/>
          </p:nvGrpSpPr>
          <p:grpSpPr>
            <a:xfrm>
              <a:off x="871884" y="4321393"/>
              <a:ext cx="1409281" cy="1409281"/>
              <a:chOff x="871884" y="4321393"/>
              <a:chExt cx="1409281" cy="1409281"/>
            </a:xfrm>
          </p:grpSpPr>
          <p:pic>
            <p:nvPicPr>
              <p:cNvPr id="33" name="Picture 3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1884" y="4321393"/>
                <a:ext cx="1409281" cy="1409281"/>
              </a:xfrm>
              <a:prstGeom prst="rect">
                <a:avLst/>
              </a:prstGeom>
            </p:spPr>
          </p:pic>
          <p:grpSp>
            <p:nvGrpSpPr>
              <p:cNvPr id="35" name="Group 34"/>
              <p:cNvGrpSpPr/>
              <p:nvPr/>
            </p:nvGrpSpPr>
            <p:grpSpPr>
              <a:xfrm rot="10800000">
                <a:off x="1530800" y="5009748"/>
                <a:ext cx="111543" cy="480222"/>
                <a:chOff x="1226483" y="2066409"/>
                <a:chExt cx="339434" cy="1146827"/>
              </a:xfrm>
              <a:solidFill>
                <a:schemeClr val="tx1">
                  <a:lumMod val="90000"/>
                  <a:lumOff val="10000"/>
                </a:schemeClr>
              </a:solidFill>
            </p:grpSpPr>
            <p:sp>
              <p:nvSpPr>
                <p:cNvPr id="37" name="Rectangle 36"/>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3" name="Group 12"/>
          <p:cNvGrpSpPr/>
          <p:nvPr/>
        </p:nvGrpSpPr>
        <p:grpSpPr>
          <a:xfrm>
            <a:off x="6202670" y="3738873"/>
            <a:ext cx="3836929" cy="1409281"/>
            <a:chOff x="4678669" y="4321394"/>
            <a:chExt cx="3836929" cy="1409281"/>
          </a:xfrm>
        </p:grpSpPr>
        <p:sp>
          <p:nvSpPr>
            <p:cNvPr id="96" name="Q2"/>
            <p:cNvSpPr/>
            <p:nvPr/>
          </p:nvSpPr>
          <p:spPr>
            <a:xfrm>
              <a:off x="5644041" y="4816040"/>
              <a:ext cx="2871557" cy="453997"/>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spcBef>
                  <a:spcPts val="1200"/>
                </a:spcBef>
              </a:pPr>
              <a:r>
                <a:rPr lang="en-GB" altLang="en-US" b="1" dirty="0"/>
                <a:t>five minute intervals</a:t>
              </a:r>
            </a:p>
          </p:txBody>
        </p:sp>
        <p:grpSp>
          <p:nvGrpSpPr>
            <p:cNvPr id="9" name="Group 8"/>
            <p:cNvGrpSpPr/>
            <p:nvPr/>
          </p:nvGrpSpPr>
          <p:grpSpPr>
            <a:xfrm>
              <a:off x="4678669" y="4321394"/>
              <a:ext cx="1409281" cy="1409281"/>
              <a:chOff x="4678669" y="4321394"/>
              <a:chExt cx="1409281" cy="1409281"/>
            </a:xfrm>
          </p:grpSpPr>
          <p:pic>
            <p:nvPicPr>
              <p:cNvPr id="32" name="Picture 3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8669" y="4321394"/>
                <a:ext cx="1409281" cy="1409281"/>
              </a:xfrm>
              <a:prstGeom prst="rect">
                <a:avLst/>
              </a:prstGeom>
            </p:spPr>
          </p:pic>
          <p:grpSp>
            <p:nvGrpSpPr>
              <p:cNvPr id="63" name="Group 62"/>
              <p:cNvGrpSpPr/>
              <p:nvPr/>
            </p:nvGrpSpPr>
            <p:grpSpPr>
              <a:xfrm rot="1800000">
                <a:off x="4935094" y="4575685"/>
                <a:ext cx="896431" cy="896431"/>
                <a:chOff x="4935093" y="4593023"/>
                <a:chExt cx="896431" cy="896431"/>
              </a:xfrm>
              <a:solidFill>
                <a:schemeClr val="bg1">
                  <a:lumMod val="75000"/>
                </a:schemeClr>
              </a:solidFill>
            </p:grpSpPr>
            <p:grpSp>
              <p:nvGrpSpPr>
                <p:cNvPr id="64" name="Group 63"/>
                <p:cNvGrpSpPr/>
                <p:nvPr/>
              </p:nvGrpSpPr>
              <p:grpSpPr>
                <a:xfrm>
                  <a:off x="5337585" y="4593023"/>
                  <a:ext cx="111543" cy="896431"/>
                  <a:chOff x="5337585" y="4593023"/>
                  <a:chExt cx="111543" cy="896431"/>
                </a:xfrm>
                <a:grpFill/>
              </p:grpSpPr>
              <p:grpSp>
                <p:nvGrpSpPr>
                  <p:cNvPr id="72" name="Group 71"/>
                  <p:cNvGrpSpPr/>
                  <p:nvPr/>
                </p:nvGrpSpPr>
                <p:grpSpPr>
                  <a:xfrm rot="10800000">
                    <a:off x="5337585" y="5009232"/>
                    <a:ext cx="111543" cy="480222"/>
                    <a:chOff x="1226483" y="2066409"/>
                    <a:chExt cx="339434" cy="1146827"/>
                  </a:xfrm>
                  <a:grpFill/>
                </p:grpSpPr>
                <p:sp>
                  <p:nvSpPr>
                    <p:cNvPr id="76" name="Rectangle 75"/>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Isosceles Triangle 76"/>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p:cNvGrpSpPr/>
                  <p:nvPr/>
                </p:nvGrpSpPr>
                <p:grpSpPr>
                  <a:xfrm>
                    <a:off x="5337585" y="4593023"/>
                    <a:ext cx="111543" cy="480222"/>
                    <a:chOff x="1226483" y="2066409"/>
                    <a:chExt cx="339434" cy="1146827"/>
                  </a:xfrm>
                  <a:grpFill/>
                </p:grpSpPr>
                <p:sp>
                  <p:nvSpPr>
                    <p:cNvPr id="74" name="Rectangle 73"/>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Isosceles Triangle 74"/>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5" name="Group 64"/>
                <p:cNvGrpSpPr/>
                <p:nvPr/>
              </p:nvGrpSpPr>
              <p:grpSpPr>
                <a:xfrm rot="5400000">
                  <a:off x="5327537" y="4577817"/>
                  <a:ext cx="111543" cy="896431"/>
                  <a:chOff x="5337585" y="4593023"/>
                  <a:chExt cx="111543" cy="896431"/>
                </a:xfrm>
                <a:grpFill/>
              </p:grpSpPr>
              <p:grpSp>
                <p:nvGrpSpPr>
                  <p:cNvPr id="66" name="Group 65"/>
                  <p:cNvGrpSpPr/>
                  <p:nvPr/>
                </p:nvGrpSpPr>
                <p:grpSpPr>
                  <a:xfrm rot="10800000">
                    <a:off x="5337585" y="5009232"/>
                    <a:ext cx="111543" cy="480222"/>
                    <a:chOff x="1226483" y="2066409"/>
                    <a:chExt cx="339434" cy="1146827"/>
                  </a:xfrm>
                  <a:grpFill/>
                </p:grpSpPr>
                <p:sp>
                  <p:nvSpPr>
                    <p:cNvPr id="70" name="Rectangle 69"/>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Isosceles Triangle 70"/>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p:cNvGrpSpPr/>
                  <p:nvPr/>
                </p:nvGrpSpPr>
                <p:grpSpPr>
                  <a:xfrm>
                    <a:off x="5337585" y="4593023"/>
                    <a:ext cx="111543" cy="480222"/>
                    <a:chOff x="1226483" y="2066409"/>
                    <a:chExt cx="339434" cy="1146827"/>
                  </a:xfrm>
                  <a:grpFill/>
                </p:grpSpPr>
                <p:sp>
                  <p:nvSpPr>
                    <p:cNvPr id="68" name="Rectangle 67"/>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Isosceles Triangle 68"/>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78" name="Group 77"/>
              <p:cNvGrpSpPr/>
              <p:nvPr/>
            </p:nvGrpSpPr>
            <p:grpSpPr>
              <a:xfrm rot="3600000">
                <a:off x="4927490" y="4575684"/>
                <a:ext cx="896431" cy="896431"/>
                <a:chOff x="4935093" y="4593023"/>
                <a:chExt cx="896431" cy="896431"/>
              </a:xfrm>
              <a:solidFill>
                <a:schemeClr val="bg1">
                  <a:lumMod val="85000"/>
                </a:schemeClr>
              </a:solidFill>
            </p:grpSpPr>
            <p:grpSp>
              <p:nvGrpSpPr>
                <p:cNvPr id="79" name="Group 78"/>
                <p:cNvGrpSpPr/>
                <p:nvPr/>
              </p:nvGrpSpPr>
              <p:grpSpPr>
                <a:xfrm>
                  <a:off x="5337585" y="4593023"/>
                  <a:ext cx="111543" cy="896431"/>
                  <a:chOff x="5337585" y="4593023"/>
                  <a:chExt cx="111543" cy="896431"/>
                </a:xfrm>
                <a:grpFill/>
              </p:grpSpPr>
              <p:grpSp>
                <p:nvGrpSpPr>
                  <p:cNvPr id="87" name="Group 86"/>
                  <p:cNvGrpSpPr/>
                  <p:nvPr/>
                </p:nvGrpSpPr>
                <p:grpSpPr>
                  <a:xfrm rot="10800000">
                    <a:off x="5337585" y="5009232"/>
                    <a:ext cx="111543" cy="480222"/>
                    <a:chOff x="1226483" y="2066409"/>
                    <a:chExt cx="339434" cy="1146827"/>
                  </a:xfrm>
                  <a:grpFill/>
                </p:grpSpPr>
                <p:sp>
                  <p:nvSpPr>
                    <p:cNvPr id="91" name="Rectangle 90"/>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Isosceles Triangle 91"/>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p:cNvGrpSpPr/>
                  <p:nvPr/>
                </p:nvGrpSpPr>
                <p:grpSpPr>
                  <a:xfrm>
                    <a:off x="5337585" y="4593023"/>
                    <a:ext cx="111543" cy="480222"/>
                    <a:chOff x="1226483" y="2066409"/>
                    <a:chExt cx="339434" cy="1146827"/>
                  </a:xfrm>
                  <a:grpFill/>
                </p:grpSpPr>
                <p:sp>
                  <p:nvSpPr>
                    <p:cNvPr id="89" name="Rectangle 88"/>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Isosceles Triangle 89"/>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0" name="Group 79"/>
                <p:cNvGrpSpPr/>
                <p:nvPr/>
              </p:nvGrpSpPr>
              <p:grpSpPr>
                <a:xfrm rot="5400000">
                  <a:off x="5327537" y="4577817"/>
                  <a:ext cx="111543" cy="896431"/>
                  <a:chOff x="5337585" y="4593023"/>
                  <a:chExt cx="111543" cy="896431"/>
                </a:xfrm>
                <a:grpFill/>
              </p:grpSpPr>
              <p:grpSp>
                <p:nvGrpSpPr>
                  <p:cNvPr id="81" name="Group 80"/>
                  <p:cNvGrpSpPr/>
                  <p:nvPr/>
                </p:nvGrpSpPr>
                <p:grpSpPr>
                  <a:xfrm rot="10800000">
                    <a:off x="5337585" y="5009232"/>
                    <a:ext cx="111543" cy="480222"/>
                    <a:chOff x="1226483" y="2066409"/>
                    <a:chExt cx="339434" cy="1146827"/>
                  </a:xfrm>
                  <a:grpFill/>
                </p:grpSpPr>
                <p:sp>
                  <p:nvSpPr>
                    <p:cNvPr id="85" name="Rectangle 84"/>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up 81"/>
                  <p:cNvGrpSpPr/>
                  <p:nvPr/>
                </p:nvGrpSpPr>
                <p:grpSpPr>
                  <a:xfrm>
                    <a:off x="5337585" y="4593023"/>
                    <a:ext cx="111543" cy="480222"/>
                    <a:chOff x="1226483" y="2066409"/>
                    <a:chExt cx="339434" cy="1146827"/>
                  </a:xfrm>
                  <a:grpFill/>
                </p:grpSpPr>
                <p:sp>
                  <p:nvSpPr>
                    <p:cNvPr id="83" name="Rectangle 82"/>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Isosceles Triangle 83"/>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8" name="Group 7"/>
              <p:cNvGrpSpPr/>
              <p:nvPr/>
            </p:nvGrpSpPr>
            <p:grpSpPr>
              <a:xfrm>
                <a:off x="4935093" y="4593023"/>
                <a:ext cx="896431" cy="896431"/>
                <a:chOff x="4935093" y="4593023"/>
                <a:chExt cx="896431" cy="896431"/>
              </a:xfrm>
            </p:grpSpPr>
            <p:grpSp>
              <p:nvGrpSpPr>
                <p:cNvPr id="7" name="Group 6"/>
                <p:cNvGrpSpPr/>
                <p:nvPr/>
              </p:nvGrpSpPr>
              <p:grpSpPr>
                <a:xfrm>
                  <a:off x="5337585" y="4593023"/>
                  <a:ext cx="111543" cy="896431"/>
                  <a:chOff x="5337585" y="4593023"/>
                  <a:chExt cx="111543" cy="896431"/>
                </a:xfrm>
              </p:grpSpPr>
              <p:grpSp>
                <p:nvGrpSpPr>
                  <p:cNvPr id="40" name="Group 39"/>
                  <p:cNvGrpSpPr/>
                  <p:nvPr/>
                </p:nvGrpSpPr>
                <p:grpSpPr>
                  <a:xfrm rot="10800000">
                    <a:off x="5337585" y="5009232"/>
                    <a:ext cx="111543" cy="480222"/>
                    <a:chOff x="1226483" y="2066409"/>
                    <a:chExt cx="339434" cy="1146827"/>
                  </a:xfrm>
                  <a:solidFill>
                    <a:schemeClr val="tx1">
                      <a:lumMod val="90000"/>
                      <a:lumOff val="10000"/>
                    </a:schemeClr>
                  </a:solidFill>
                </p:grpSpPr>
                <p:sp>
                  <p:nvSpPr>
                    <p:cNvPr id="43" name="Rectangle 42"/>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Isosceles Triangle 43"/>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5337585" y="4593023"/>
                    <a:ext cx="111543" cy="480222"/>
                    <a:chOff x="1226483" y="2066409"/>
                    <a:chExt cx="339434" cy="1146827"/>
                  </a:xfrm>
                  <a:solidFill>
                    <a:schemeClr val="tx1">
                      <a:lumMod val="90000"/>
                      <a:lumOff val="10000"/>
                    </a:schemeClr>
                  </a:solidFill>
                </p:grpSpPr>
                <p:sp>
                  <p:nvSpPr>
                    <p:cNvPr id="54" name="Rectangle 53"/>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6" name="Group 55"/>
                <p:cNvGrpSpPr/>
                <p:nvPr/>
              </p:nvGrpSpPr>
              <p:grpSpPr>
                <a:xfrm rot="5400000">
                  <a:off x="5327537" y="4577817"/>
                  <a:ext cx="111543" cy="896431"/>
                  <a:chOff x="5337585" y="4593023"/>
                  <a:chExt cx="111543" cy="896431"/>
                </a:xfrm>
              </p:grpSpPr>
              <p:grpSp>
                <p:nvGrpSpPr>
                  <p:cNvPr id="57" name="Group 56"/>
                  <p:cNvGrpSpPr/>
                  <p:nvPr/>
                </p:nvGrpSpPr>
                <p:grpSpPr>
                  <a:xfrm rot="10800000">
                    <a:off x="5337585" y="5009232"/>
                    <a:ext cx="111543" cy="480222"/>
                    <a:chOff x="1226483" y="2066409"/>
                    <a:chExt cx="339434" cy="1146827"/>
                  </a:xfrm>
                  <a:solidFill>
                    <a:schemeClr val="tx1">
                      <a:lumMod val="90000"/>
                      <a:lumOff val="10000"/>
                    </a:schemeClr>
                  </a:solidFill>
                </p:grpSpPr>
                <p:sp>
                  <p:nvSpPr>
                    <p:cNvPr id="61" name="Rectangle 60"/>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p:cNvGrpSpPr/>
                  <p:nvPr/>
                </p:nvGrpSpPr>
                <p:grpSpPr>
                  <a:xfrm>
                    <a:off x="5337585" y="4593023"/>
                    <a:ext cx="111543" cy="480222"/>
                    <a:chOff x="1226483" y="2066409"/>
                    <a:chExt cx="339434" cy="1146827"/>
                  </a:xfrm>
                  <a:solidFill>
                    <a:schemeClr val="tx1">
                      <a:lumMod val="90000"/>
                      <a:lumOff val="10000"/>
                    </a:schemeClr>
                  </a:solidFill>
                </p:grpSpPr>
                <p:sp>
                  <p:nvSpPr>
                    <p:cNvPr id="59" name="Rectangle 58"/>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grpSp>
      <p:sp>
        <p:nvSpPr>
          <p:cNvPr id="99" name="Q1"/>
          <p:cNvSpPr/>
          <p:nvPr/>
        </p:nvSpPr>
        <p:spPr>
          <a:xfrm>
            <a:off x="609598" y="5371520"/>
            <a:ext cx="9884875" cy="1083192"/>
          </a:xfrm>
          <a:prstGeom prst="roundRect">
            <a:avLst>
              <a:gd name="adj" fmla="val 21114"/>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GB" altLang="en-US" sz="2400" dirty="0"/>
              <a:t>Then either count </a:t>
            </a:r>
            <a:r>
              <a:rPr lang="en-GB" altLang="en-US" sz="2400" b="1" dirty="0">
                <a:solidFill>
                  <a:srgbClr val="FFE864"/>
                </a:solidFill>
              </a:rPr>
              <a:t>on</a:t>
            </a:r>
            <a:r>
              <a:rPr lang="en-GB" altLang="en-US" sz="2400" dirty="0"/>
              <a:t> or count </a:t>
            </a:r>
            <a:r>
              <a:rPr lang="en-GB" altLang="en-US" sz="2400" b="1" dirty="0">
                <a:solidFill>
                  <a:srgbClr val="FFE864"/>
                </a:solidFill>
              </a:rPr>
              <a:t>back</a:t>
            </a:r>
            <a:r>
              <a:rPr lang="en-GB" altLang="en-US" sz="2400" dirty="0"/>
              <a:t> to find the exact time.</a:t>
            </a:r>
          </a:p>
          <a:p>
            <a:pPr>
              <a:spcBef>
                <a:spcPct val="0"/>
              </a:spcBef>
              <a:buFontTx/>
              <a:buNone/>
            </a:pPr>
            <a:r>
              <a:rPr lang="en-GB" altLang="en-US" sz="2400" dirty="0"/>
              <a:t>In other words, do a simple addition or subtraction</a:t>
            </a:r>
            <a:br>
              <a:rPr lang="en-GB" altLang="en-US" sz="2400" dirty="0"/>
            </a:br>
            <a:r>
              <a:rPr lang="en-GB" altLang="en-US" sz="2400" dirty="0"/>
              <a:t>to find the correct time.</a:t>
            </a:r>
          </a:p>
        </p:txBody>
      </p:sp>
      <p:sp>
        <p:nvSpPr>
          <p:cNvPr id="97" name="Rectangle 96">
            <a:hlinkClick r:id="rId3"/>
          </p:cNvPr>
          <p:cNvSpPr/>
          <p:nvPr/>
        </p:nvSpPr>
        <p:spPr>
          <a:xfrm>
            <a:off x="9996882" y="6660860"/>
            <a:ext cx="671119" cy="19714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907706693"/>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10" presetClass="entr" presetSubtype="0" fill="hold" nodeType="afterEffect">
                                  <p:stCondLst>
                                    <p:cond delay="2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6500"/>
                            </p:stCondLst>
                            <p:childTnLst>
                              <p:par>
                                <p:cTn id="14" presetID="10" presetClass="entr" presetSubtype="0" fill="hold" nodeType="after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9000"/>
                            </p:stCondLst>
                            <p:childTnLst>
                              <p:par>
                                <p:cTn id="18" presetID="10" presetClass="entr" presetSubtype="0" fill="hold" nodeType="afterEffect">
                                  <p:stCondLst>
                                    <p:cond delay="20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1500"/>
                            </p:stCondLst>
                            <p:childTnLst>
                              <p:par>
                                <p:cTn id="22" presetID="10" presetClass="entr" presetSubtype="0" fill="hold" nodeType="afterEffect">
                                  <p:stCondLst>
                                    <p:cond delay="2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4000"/>
                            </p:stCondLst>
                            <p:childTnLst>
                              <p:par>
                                <p:cTn id="26" presetID="2" presetClass="entr" presetSubtype="8" accel="20000" decel="80000" fill="hold" grpId="0" nodeType="afterEffect">
                                  <p:stCondLst>
                                    <p:cond delay="0"/>
                                  </p:stCondLst>
                                  <p:childTnLst>
                                    <p:set>
                                      <p:cBhvr>
                                        <p:cTn id="27" dur="1" fill="hold">
                                          <p:stCondLst>
                                            <p:cond delay="0"/>
                                          </p:stCondLst>
                                        </p:cTn>
                                        <p:tgtEl>
                                          <p:spTgt spid="99"/>
                                        </p:tgtEl>
                                        <p:attrNameLst>
                                          <p:attrName>style.visibility</p:attrName>
                                        </p:attrNameLst>
                                      </p:cBhvr>
                                      <p:to>
                                        <p:strVal val="visible"/>
                                      </p:to>
                                    </p:set>
                                    <p:anim calcmode="lin" valueType="num">
                                      <p:cBhvr additive="base">
                                        <p:cTn id="28" dur="500" fill="hold"/>
                                        <p:tgtEl>
                                          <p:spTgt spid="99"/>
                                        </p:tgtEl>
                                        <p:attrNameLst>
                                          <p:attrName>ppt_x</p:attrName>
                                        </p:attrNameLst>
                                      </p:cBhvr>
                                      <p:tavLst>
                                        <p:tav tm="0">
                                          <p:val>
                                            <p:strVal val="0-#ppt_w/2"/>
                                          </p:val>
                                        </p:tav>
                                        <p:tav tm="100000">
                                          <p:val>
                                            <p:strVal val="#ppt_x"/>
                                          </p:val>
                                        </p:tav>
                                      </p:tavLst>
                                    </p:anim>
                                    <p:anim calcmode="lin" valueType="num">
                                      <p:cBhvr additive="base">
                                        <p:cTn id="29" dur="500" fill="hold"/>
                                        <p:tgtEl>
                                          <p:spTgt spid="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0535" y="1943579"/>
            <a:ext cx="3984727" cy="3984727"/>
          </a:xfrm>
          <a:prstGeom prst="rect">
            <a:avLst/>
          </a:prstGeom>
        </p:spPr>
      </p:pic>
      <p:sp>
        <p:nvSpPr>
          <p:cNvPr id="6" name="TextBox 5"/>
          <p:cNvSpPr txBox="1"/>
          <p:nvPr/>
        </p:nvSpPr>
        <p:spPr>
          <a:xfrm>
            <a:off x="4908305" y="2148588"/>
            <a:ext cx="7021097" cy="1200329"/>
          </a:xfrm>
          <a:prstGeom prst="rect">
            <a:avLst/>
          </a:prstGeom>
          <a:noFill/>
        </p:spPr>
        <p:txBody>
          <a:bodyPr wrap="square" rtlCol="0">
            <a:spAutoFit/>
          </a:bodyPr>
          <a:lstStyle/>
          <a:p>
            <a:pPr>
              <a:spcBef>
                <a:spcPct val="0"/>
              </a:spcBef>
              <a:buFontTx/>
              <a:buNone/>
            </a:pPr>
            <a:r>
              <a:rPr lang="en-GB" altLang="en-US" sz="2400" dirty="0"/>
              <a:t>The blue hand is pointing at </a:t>
            </a:r>
            <a:r>
              <a:rPr lang="en-GB" altLang="en-US" sz="2400" b="1" dirty="0">
                <a:solidFill>
                  <a:srgbClr val="2C739C"/>
                </a:solidFill>
              </a:rPr>
              <a:t>2 minutes after 25 minutes past</a:t>
            </a:r>
            <a:r>
              <a:rPr lang="en-GB" altLang="en-US" sz="2400" dirty="0"/>
              <a:t>. In other words</a:t>
            </a:r>
            <a:r>
              <a:rPr lang="en-GB" altLang="en-US" sz="2400" dirty="0" smtClean="0"/>
              <a:t>:</a:t>
            </a:r>
          </a:p>
          <a:p>
            <a:pPr>
              <a:spcBef>
                <a:spcPct val="0"/>
              </a:spcBef>
              <a:buFontTx/>
              <a:buNone/>
            </a:pPr>
            <a:r>
              <a:rPr lang="en-GB" sz="2400" spc="-30" dirty="0" smtClean="0"/>
              <a:t>The exact time here is 27 minutes past 1.</a:t>
            </a:r>
            <a:endParaRPr lang="en-GB" sz="2400" spc="-30" dirty="0"/>
          </a:p>
        </p:txBody>
      </p:sp>
      <p:sp>
        <p:nvSpPr>
          <p:cNvPr id="7" name="Rounded Rectangle 6"/>
          <p:cNvSpPr/>
          <p:nvPr/>
        </p:nvSpPr>
        <p:spPr>
          <a:xfrm>
            <a:off x="4692980" y="3250219"/>
            <a:ext cx="2291024" cy="74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2C739C"/>
                </a:solidFill>
              </a:rPr>
              <a:t>25 + 2 = </a:t>
            </a:r>
            <a:r>
              <a:rPr lang="en-GB" sz="2800" b="1" dirty="0" smtClean="0">
                <a:solidFill>
                  <a:srgbClr val="2C739C"/>
                </a:solidFill>
              </a:rPr>
              <a:t>27</a:t>
            </a:r>
            <a:endParaRPr lang="en-GB" sz="2800" b="1" dirty="0">
              <a:solidFill>
                <a:srgbClr val="2C739C"/>
              </a:solidFill>
            </a:endParaRPr>
          </a:p>
        </p:txBody>
      </p:sp>
      <p:sp>
        <p:nvSpPr>
          <p:cNvPr id="2" name="Title 1"/>
          <p:cNvSpPr>
            <a:spLocks noGrp="1"/>
          </p:cNvSpPr>
          <p:nvPr>
            <p:ph type="title"/>
          </p:nvPr>
        </p:nvSpPr>
        <p:spPr>
          <a:xfrm>
            <a:off x="550535" y="245883"/>
            <a:ext cx="10960100" cy="994306"/>
          </a:xfrm>
        </p:spPr>
        <p:txBody>
          <a:bodyPr/>
          <a:lstStyle/>
          <a:p>
            <a:r>
              <a:rPr lang="en-GB" dirty="0">
                <a:latin typeface="+mn-lt"/>
              </a:rPr>
              <a:t>Count On and Count Back</a:t>
            </a:r>
          </a:p>
        </p:txBody>
      </p:sp>
      <p:grpSp>
        <p:nvGrpSpPr>
          <p:cNvPr id="41" name="Group 40"/>
          <p:cNvGrpSpPr/>
          <p:nvPr/>
        </p:nvGrpSpPr>
        <p:grpSpPr>
          <a:xfrm rot="9791482">
            <a:off x="2666772" y="3889628"/>
            <a:ext cx="248385" cy="1634179"/>
            <a:chOff x="1226483" y="2066409"/>
            <a:chExt cx="339434" cy="1752556"/>
          </a:xfrm>
        </p:grpSpPr>
        <p:sp>
          <p:nvSpPr>
            <p:cNvPr id="42" name="Rectangle 41"/>
            <p:cNvSpPr/>
            <p:nvPr/>
          </p:nvSpPr>
          <p:spPr>
            <a:xfrm>
              <a:off x="1355464" y="2359024"/>
              <a:ext cx="96818" cy="145994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p:cNvSpPr/>
            <p:nvPr/>
          </p:nvSpPr>
          <p:spPr>
            <a:xfrm>
              <a:off x="1226483" y="2066409"/>
              <a:ext cx="339434" cy="292616"/>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rot="2716506">
            <a:off x="2787362" y="3052381"/>
            <a:ext cx="248385" cy="1069365"/>
            <a:chOff x="1226483" y="2066409"/>
            <a:chExt cx="339434" cy="1146827"/>
          </a:xfrm>
          <a:solidFill>
            <a:schemeClr val="tx1">
              <a:lumMod val="90000"/>
              <a:lumOff val="10000"/>
            </a:schemeClr>
          </a:solidFill>
        </p:grpSpPr>
        <p:sp>
          <p:nvSpPr>
            <p:cNvPr id="48" name="Rectangle 47"/>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a:hlinkClick r:id="rId3"/>
          </p:cNvPr>
          <p:cNvSpPr/>
          <p:nvPr/>
        </p:nvSpPr>
        <p:spPr>
          <a:xfrm>
            <a:off x="9996882" y="6660860"/>
            <a:ext cx="671119" cy="19714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50535" y="1235929"/>
            <a:ext cx="7707200" cy="646331"/>
          </a:xfrm>
          <a:prstGeom prst="rect">
            <a:avLst/>
          </a:prstGeom>
          <a:noFill/>
        </p:spPr>
        <p:txBody>
          <a:bodyPr wrap="square" rtlCol="0">
            <a:spAutoFit/>
          </a:bodyPr>
          <a:lstStyle/>
          <a:p>
            <a:r>
              <a:rPr lang="en-GB" sz="3600" dirty="0" smtClean="0"/>
              <a:t>What exact time is it?</a:t>
            </a:r>
            <a:endParaRPr lang="en-GB" sz="3600" dirty="0"/>
          </a:p>
        </p:txBody>
      </p:sp>
      <p:pic>
        <p:nvPicPr>
          <p:cNvPr id="28" name="Picture 2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978683656"/>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xit" presetSubtype="0" fill="hold" grpId="1"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726" y="1875225"/>
            <a:ext cx="3984727" cy="3984727"/>
          </a:xfrm>
          <a:prstGeom prst="rect">
            <a:avLst/>
          </a:prstGeom>
        </p:spPr>
      </p:pic>
      <p:sp>
        <p:nvSpPr>
          <p:cNvPr id="2" name="Title 1"/>
          <p:cNvSpPr>
            <a:spLocks noGrp="1"/>
          </p:cNvSpPr>
          <p:nvPr>
            <p:ph type="title"/>
          </p:nvPr>
        </p:nvSpPr>
        <p:spPr>
          <a:xfrm>
            <a:off x="370447" y="165219"/>
            <a:ext cx="10960100" cy="994306"/>
          </a:xfrm>
        </p:spPr>
        <p:txBody>
          <a:bodyPr/>
          <a:lstStyle/>
          <a:p>
            <a:r>
              <a:rPr lang="en-GB" dirty="0">
                <a:latin typeface="+mn-lt"/>
              </a:rPr>
              <a:t>Count On and Count Back</a:t>
            </a:r>
          </a:p>
        </p:txBody>
      </p:sp>
      <p:grpSp>
        <p:nvGrpSpPr>
          <p:cNvPr id="41" name="Group 40"/>
          <p:cNvGrpSpPr/>
          <p:nvPr/>
        </p:nvGrpSpPr>
        <p:grpSpPr>
          <a:xfrm rot="8355732">
            <a:off x="3103324" y="3645751"/>
            <a:ext cx="248385" cy="1634179"/>
            <a:chOff x="1226483" y="2066409"/>
            <a:chExt cx="339434" cy="1752556"/>
          </a:xfrm>
        </p:grpSpPr>
        <p:sp>
          <p:nvSpPr>
            <p:cNvPr id="42" name="Rectangle 41"/>
            <p:cNvSpPr/>
            <p:nvPr/>
          </p:nvSpPr>
          <p:spPr>
            <a:xfrm>
              <a:off x="1355464" y="2359024"/>
              <a:ext cx="96818" cy="145994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p:cNvSpPr/>
            <p:nvPr/>
          </p:nvSpPr>
          <p:spPr>
            <a:xfrm>
              <a:off x="1226483" y="2066409"/>
              <a:ext cx="339434" cy="292616"/>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rot="723473">
            <a:off x="2660971" y="2849424"/>
            <a:ext cx="248385" cy="1069365"/>
            <a:chOff x="1226483" y="2066409"/>
            <a:chExt cx="339434" cy="1146827"/>
          </a:xfrm>
          <a:solidFill>
            <a:schemeClr val="tx1">
              <a:lumMod val="90000"/>
              <a:lumOff val="10000"/>
            </a:schemeClr>
          </a:solidFill>
        </p:grpSpPr>
        <p:sp>
          <p:nvSpPr>
            <p:cNvPr id="48" name="Rectangle 47"/>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Answer"/>
          <p:cNvSpPr/>
          <p:nvPr/>
        </p:nvSpPr>
        <p:spPr>
          <a:xfrm>
            <a:off x="4791290" y="3563550"/>
            <a:ext cx="4750901" cy="764984"/>
          </a:xfrm>
          <a:prstGeom prst="roundRect">
            <a:avLst>
              <a:gd name="adj" fmla="val 26511"/>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GB" altLang="en-US" dirty="0" smtClean="0">
                <a:solidFill>
                  <a:schemeClr val="bg1"/>
                </a:solidFill>
              </a:rPr>
              <a:t>That means that the exact time is 23 minutes </a:t>
            </a:r>
            <a:r>
              <a:rPr lang="en-GB" altLang="en-US" dirty="0">
                <a:solidFill>
                  <a:schemeClr val="bg1"/>
                </a:solidFill>
              </a:rPr>
              <a:t>p</a:t>
            </a:r>
            <a:r>
              <a:rPr lang="en-GB" altLang="en-US" dirty="0" smtClean="0">
                <a:solidFill>
                  <a:schemeClr val="bg1"/>
                </a:solidFill>
              </a:rPr>
              <a:t>ast 12</a:t>
            </a:r>
            <a:endParaRPr lang="en-GB" altLang="en-US" dirty="0">
              <a:solidFill>
                <a:schemeClr val="bg1"/>
              </a:solidFill>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295048" y="3805992"/>
            <a:ext cx="2236612" cy="2345180"/>
          </a:xfrm>
          <a:prstGeom prst="rect">
            <a:avLst/>
          </a:prstGeom>
        </p:spPr>
      </p:pic>
      <p:sp>
        <p:nvSpPr>
          <p:cNvPr id="19" name="Rectangle 18">
            <a:hlinkClick r:id="rId4"/>
          </p:cNvPr>
          <p:cNvSpPr/>
          <p:nvPr/>
        </p:nvSpPr>
        <p:spPr>
          <a:xfrm>
            <a:off x="9996882" y="6660860"/>
            <a:ext cx="671119" cy="19714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73809" y="1136561"/>
            <a:ext cx="9397219" cy="738664"/>
          </a:xfrm>
          <a:prstGeom prst="rect">
            <a:avLst/>
          </a:prstGeom>
          <a:noFill/>
        </p:spPr>
        <p:txBody>
          <a:bodyPr wrap="square" rtlCol="0">
            <a:spAutoFit/>
          </a:bodyPr>
          <a:lstStyle/>
          <a:p>
            <a:r>
              <a:rPr lang="en-GB" altLang="en-US" dirty="0"/>
              <a:t>Use the count on and count back method to tell the exact </a:t>
            </a:r>
            <a:r>
              <a:rPr lang="en-GB" altLang="en-US" sz="2400" dirty="0"/>
              <a:t>time</a:t>
            </a:r>
            <a:r>
              <a:rPr lang="en-GB" altLang="en-US" dirty="0"/>
              <a:t>.</a:t>
            </a:r>
          </a:p>
          <a:p>
            <a:endParaRPr lang="en-GB" dirty="0"/>
          </a:p>
        </p:txBody>
      </p:sp>
      <p:sp>
        <p:nvSpPr>
          <p:cNvPr id="25" name="Answer"/>
          <p:cNvSpPr/>
          <p:nvPr/>
        </p:nvSpPr>
        <p:spPr>
          <a:xfrm>
            <a:off x="4636580" y="2530522"/>
            <a:ext cx="5695861" cy="1020626"/>
          </a:xfrm>
          <a:prstGeom prst="roundRect">
            <a:avLst>
              <a:gd name="adj" fmla="val 26511"/>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GB" altLang="en-US" dirty="0" smtClean="0">
                <a:solidFill>
                  <a:schemeClr val="bg1"/>
                </a:solidFill>
              </a:rPr>
              <a:t>The blue hand is pointing to 3 minutes after 20. That means that the exact time is 23 minutes </a:t>
            </a:r>
            <a:r>
              <a:rPr lang="en-GB" altLang="en-US" dirty="0">
                <a:solidFill>
                  <a:schemeClr val="bg1"/>
                </a:solidFill>
              </a:rPr>
              <a:t>p</a:t>
            </a:r>
            <a:r>
              <a:rPr lang="en-GB" altLang="en-US" dirty="0" smtClean="0">
                <a:solidFill>
                  <a:schemeClr val="bg1"/>
                </a:solidFill>
              </a:rPr>
              <a:t>ast 12. </a:t>
            </a:r>
          </a:p>
          <a:p>
            <a:pPr>
              <a:spcBef>
                <a:spcPct val="0"/>
              </a:spcBef>
              <a:buFontTx/>
              <a:buNone/>
            </a:pPr>
            <a:r>
              <a:rPr lang="en-GB" altLang="en-US" dirty="0" smtClean="0">
                <a:solidFill>
                  <a:schemeClr val="bg1"/>
                </a:solidFill>
              </a:rPr>
              <a:t>20+3=23</a:t>
            </a:r>
          </a:p>
          <a:p>
            <a:pPr>
              <a:spcBef>
                <a:spcPct val="0"/>
              </a:spcBef>
              <a:buFontTx/>
              <a:buNone/>
            </a:pPr>
            <a:endParaRPr lang="en-GB" altLang="en-US" dirty="0">
              <a:solidFill>
                <a:schemeClr val="bg1"/>
              </a:solidFill>
            </a:endParaRPr>
          </a:p>
        </p:txBody>
      </p:sp>
      <p:pic>
        <p:nvPicPr>
          <p:cNvPr id="26" name="Picture 25"/>
          <p:cNvPicPr>
            <a:picLocks noChangeAspect="1"/>
          </p:cNvPicPr>
          <p:nvPr/>
        </p:nvPicPr>
        <p:blipFill>
          <a:blip r:embed="rId5"/>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651962951"/>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365125"/>
            <a:ext cx="12017829" cy="1325563"/>
          </a:xfrm>
        </p:spPr>
        <p:txBody>
          <a:bodyPr>
            <a:noAutofit/>
          </a:bodyPr>
          <a:lstStyle/>
          <a:p>
            <a:r>
              <a:rPr lang="en-GB" sz="3200" dirty="0" smtClean="0"/>
              <a:t>Look at the activities. Which ones do you think will take one hour, one minute or one second to </a:t>
            </a:r>
            <a:r>
              <a:rPr lang="en-GB" sz="3200" dirty="0" smtClean="0"/>
              <a:t>complete?</a:t>
            </a:r>
            <a:endParaRPr lang="en-GB" sz="3200" dirty="0"/>
          </a:p>
        </p:txBody>
      </p:sp>
      <p:pic>
        <p:nvPicPr>
          <p:cNvPr id="5" name="Content Placeholder 4"/>
          <p:cNvPicPr>
            <a:picLocks noGrp="1" noChangeAspect="1"/>
          </p:cNvPicPr>
          <p:nvPr>
            <p:ph idx="1"/>
          </p:nvPr>
        </p:nvPicPr>
        <p:blipFill rotWithShape="1">
          <a:blip r:embed="rId2"/>
          <a:srcRect r="66409" b="68931"/>
          <a:stretch/>
        </p:blipFill>
        <p:spPr>
          <a:xfrm>
            <a:off x="4314694" y="2520756"/>
            <a:ext cx="1572301" cy="529880"/>
          </a:xfrm>
          <a:prstGeom prst="rect">
            <a:avLst/>
          </a:prstGeom>
        </p:spPr>
      </p:pic>
      <p:pic>
        <p:nvPicPr>
          <p:cNvPr id="7" name="Picture 6"/>
          <p:cNvPicPr>
            <a:picLocks noChangeAspect="1"/>
          </p:cNvPicPr>
          <p:nvPr/>
        </p:nvPicPr>
        <p:blipFill rotWithShape="1">
          <a:blip r:embed="rId3"/>
          <a:srcRect r="66299" b="56502"/>
          <a:stretch/>
        </p:blipFill>
        <p:spPr>
          <a:xfrm>
            <a:off x="361228" y="2228622"/>
            <a:ext cx="2590978" cy="1079376"/>
          </a:xfrm>
          <a:prstGeom prst="rect">
            <a:avLst/>
          </a:prstGeom>
        </p:spPr>
      </p:pic>
      <p:pic>
        <p:nvPicPr>
          <p:cNvPr id="8" name="Picture 7"/>
          <p:cNvPicPr>
            <a:picLocks noChangeAspect="1"/>
          </p:cNvPicPr>
          <p:nvPr/>
        </p:nvPicPr>
        <p:blipFill rotWithShape="1">
          <a:blip r:embed="rId3"/>
          <a:srcRect l="65184" t="41104" r="2983" b="17425"/>
          <a:stretch/>
        </p:blipFill>
        <p:spPr>
          <a:xfrm>
            <a:off x="487680" y="3678634"/>
            <a:ext cx="2464526" cy="1036320"/>
          </a:xfrm>
          <a:prstGeom prst="rect">
            <a:avLst/>
          </a:prstGeom>
        </p:spPr>
      </p:pic>
      <p:pic>
        <p:nvPicPr>
          <p:cNvPr id="9" name="Picture 8"/>
          <p:cNvPicPr>
            <a:picLocks noChangeAspect="1"/>
          </p:cNvPicPr>
          <p:nvPr/>
        </p:nvPicPr>
        <p:blipFill rotWithShape="1">
          <a:blip r:embed="rId3"/>
          <a:srcRect t="41913" r="65510"/>
          <a:stretch/>
        </p:blipFill>
        <p:spPr>
          <a:xfrm>
            <a:off x="302961" y="5138057"/>
            <a:ext cx="2707512" cy="1471748"/>
          </a:xfrm>
          <a:prstGeom prst="rect">
            <a:avLst/>
          </a:prstGeom>
        </p:spPr>
      </p:pic>
      <p:pic>
        <p:nvPicPr>
          <p:cNvPr id="10" name="Picture 9"/>
          <p:cNvPicPr>
            <a:picLocks noChangeAspect="1"/>
          </p:cNvPicPr>
          <p:nvPr/>
        </p:nvPicPr>
        <p:blipFill rotWithShape="1">
          <a:blip r:embed="rId3"/>
          <a:srcRect l="34158" t="2044" r="34780" b="57055"/>
          <a:stretch/>
        </p:blipFill>
        <p:spPr>
          <a:xfrm>
            <a:off x="7768046" y="2166501"/>
            <a:ext cx="2438400" cy="1036320"/>
          </a:xfrm>
          <a:prstGeom prst="rect">
            <a:avLst/>
          </a:prstGeom>
        </p:spPr>
      </p:pic>
      <p:pic>
        <p:nvPicPr>
          <p:cNvPr id="11" name="Picture 10"/>
          <p:cNvPicPr>
            <a:picLocks noChangeAspect="1"/>
          </p:cNvPicPr>
          <p:nvPr/>
        </p:nvPicPr>
        <p:blipFill rotWithShape="1">
          <a:blip r:embed="rId3"/>
          <a:srcRect l="33707" t="41712" r="34567" b="18280"/>
          <a:stretch/>
        </p:blipFill>
        <p:spPr>
          <a:xfrm>
            <a:off x="7746274" y="3544389"/>
            <a:ext cx="2481943" cy="1010194"/>
          </a:xfrm>
          <a:prstGeom prst="rect">
            <a:avLst/>
          </a:prstGeom>
        </p:spPr>
      </p:pic>
      <p:pic>
        <p:nvPicPr>
          <p:cNvPr id="12" name="Picture 11"/>
          <p:cNvPicPr>
            <a:picLocks noChangeAspect="1"/>
          </p:cNvPicPr>
          <p:nvPr/>
        </p:nvPicPr>
        <p:blipFill rotWithShape="1">
          <a:blip r:embed="rId3"/>
          <a:srcRect l="65634" b="56805"/>
          <a:stretch/>
        </p:blipFill>
        <p:spPr>
          <a:xfrm>
            <a:off x="7768046" y="5016623"/>
            <a:ext cx="2660646" cy="1079377"/>
          </a:xfrm>
          <a:prstGeom prst="rect">
            <a:avLst/>
          </a:prstGeom>
        </p:spPr>
      </p:pic>
      <p:pic>
        <p:nvPicPr>
          <p:cNvPr id="14" name="Picture 13"/>
          <p:cNvPicPr>
            <a:picLocks noChangeAspect="1"/>
          </p:cNvPicPr>
          <p:nvPr/>
        </p:nvPicPr>
        <p:blipFill rotWithShape="1">
          <a:blip r:embed="rId4"/>
          <a:srcRect t="11256" r="52843"/>
          <a:stretch/>
        </p:blipFill>
        <p:spPr>
          <a:xfrm>
            <a:off x="4502809" y="3949948"/>
            <a:ext cx="1444667" cy="493691"/>
          </a:xfrm>
          <a:prstGeom prst="rect">
            <a:avLst/>
          </a:prstGeom>
        </p:spPr>
      </p:pic>
      <p:pic>
        <p:nvPicPr>
          <p:cNvPr id="15" name="Picture 14"/>
          <p:cNvPicPr>
            <a:picLocks noChangeAspect="1"/>
          </p:cNvPicPr>
          <p:nvPr/>
        </p:nvPicPr>
        <p:blipFill rotWithShape="1">
          <a:blip r:embed="rId4"/>
          <a:srcRect l="45736" t="19083" r="7359" b="4211"/>
          <a:stretch/>
        </p:blipFill>
        <p:spPr>
          <a:xfrm>
            <a:off x="4450080" y="5342951"/>
            <a:ext cx="1436915" cy="426720"/>
          </a:xfrm>
          <a:prstGeom prst="rect">
            <a:avLst/>
          </a:prstGeom>
        </p:spPr>
      </p:pic>
      <p:cxnSp>
        <p:nvCxnSpPr>
          <p:cNvPr id="4" name="Straight Arrow Connector 3"/>
          <p:cNvCxnSpPr/>
          <p:nvPr/>
        </p:nvCxnSpPr>
        <p:spPr>
          <a:xfrm>
            <a:off x="2952206" y="3202821"/>
            <a:ext cx="1706880" cy="2213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14" idx="1"/>
          </p:cNvCxnSpPr>
          <p:nvPr/>
        </p:nvCxnSpPr>
        <p:spPr>
          <a:xfrm flipV="1">
            <a:off x="2952206" y="4196794"/>
            <a:ext cx="1550603" cy="246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952206" y="3050636"/>
            <a:ext cx="1706880" cy="2548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1"/>
          </p:cNvCxnSpPr>
          <p:nvPr/>
        </p:nvCxnSpPr>
        <p:spPr>
          <a:xfrm flipH="1" flipV="1">
            <a:off x="5886995" y="2899954"/>
            <a:ext cx="1859279" cy="1149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5" idx="3"/>
          </p:cNvCxnSpPr>
          <p:nvPr/>
        </p:nvCxnSpPr>
        <p:spPr>
          <a:xfrm flipH="1" flipV="1">
            <a:off x="5886995" y="5556311"/>
            <a:ext cx="1950719" cy="12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795556" y="2668331"/>
            <a:ext cx="2129244" cy="1509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a:stretch>
            <a:fillRect/>
          </a:stretch>
        </p:blipFill>
        <p:spPr>
          <a:xfrm>
            <a:off x="11142061" y="5891111"/>
            <a:ext cx="1019317" cy="724001"/>
          </a:xfrm>
          <a:prstGeom prst="rect">
            <a:avLst/>
          </a:prstGeom>
        </p:spPr>
      </p:pic>
      <p:pic>
        <p:nvPicPr>
          <p:cNvPr id="27" name="Picture 26"/>
          <p:cNvPicPr>
            <a:picLocks noChangeAspect="1"/>
          </p:cNvPicPr>
          <p:nvPr/>
        </p:nvPicPr>
        <p:blipFill>
          <a:blip r:embed="rId6"/>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38148065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time is on the clock?</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945" y="1965435"/>
            <a:ext cx="3984727" cy="3984727"/>
          </a:xfrm>
          <a:prstGeom prst="rect">
            <a:avLst/>
          </a:prstGeom>
        </p:spPr>
      </p:pic>
      <p:sp>
        <p:nvSpPr>
          <p:cNvPr id="4" name="Rectangle 3"/>
          <p:cNvSpPr/>
          <p:nvPr/>
        </p:nvSpPr>
        <p:spPr>
          <a:xfrm rot="9807725">
            <a:off x="3089227" y="3943095"/>
            <a:ext cx="70848" cy="1361329"/>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rot="4512204">
            <a:off x="3245296" y="3470155"/>
            <a:ext cx="69111" cy="796515"/>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31655" y="2236763"/>
            <a:ext cx="5824025" cy="923330"/>
          </a:xfrm>
          <a:prstGeom prst="rect">
            <a:avLst/>
          </a:prstGeom>
          <a:noFill/>
        </p:spPr>
        <p:txBody>
          <a:bodyPr wrap="square" rtlCol="0">
            <a:spAutoFit/>
          </a:bodyPr>
          <a:lstStyle/>
          <a:p>
            <a:r>
              <a:rPr lang="en-GB" dirty="0" smtClean="0"/>
              <a:t>The blue hand is pointing to 2 minutes after 25</a:t>
            </a:r>
          </a:p>
          <a:p>
            <a:endParaRPr lang="en-GB" dirty="0"/>
          </a:p>
          <a:p>
            <a:r>
              <a:rPr lang="en-GB" dirty="0" smtClean="0"/>
              <a:t>So the time is 2+25= __________minutes past _________   </a:t>
            </a:r>
            <a:endParaRPr lang="en-GB" dirty="0"/>
          </a:p>
        </p:txBody>
      </p:sp>
      <p:pic>
        <p:nvPicPr>
          <p:cNvPr id="7" name="Picture 6"/>
          <p:cNvPicPr>
            <a:picLocks noChangeAspect="1"/>
          </p:cNvPicPr>
          <p:nvPr/>
        </p:nvPicPr>
        <p:blipFill>
          <a:blip r:embed="rId3"/>
          <a:stretch>
            <a:fillRect/>
          </a:stretch>
        </p:blipFill>
        <p:spPr>
          <a:xfrm>
            <a:off x="11172762" y="6016141"/>
            <a:ext cx="905001" cy="647790"/>
          </a:xfrm>
          <a:prstGeom prst="rect">
            <a:avLst/>
          </a:prstGeom>
        </p:spPr>
      </p:pic>
    </p:spTree>
    <p:extLst>
      <p:ext uri="{BB962C8B-B14F-4D97-AF65-F5344CB8AC3E}">
        <p14:creationId xmlns:p14="http://schemas.microsoft.com/office/powerpoint/2010/main" val="37697293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time is on the clock?</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945" y="1965435"/>
            <a:ext cx="3984727" cy="3984727"/>
          </a:xfrm>
          <a:prstGeom prst="rect">
            <a:avLst/>
          </a:prstGeom>
        </p:spPr>
      </p:pic>
      <p:sp>
        <p:nvSpPr>
          <p:cNvPr id="4" name="Rectangle 3"/>
          <p:cNvSpPr/>
          <p:nvPr/>
        </p:nvSpPr>
        <p:spPr>
          <a:xfrm rot="9807725">
            <a:off x="3089227" y="3943095"/>
            <a:ext cx="70848" cy="1361329"/>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rot="4512204">
            <a:off x="3245296" y="3470155"/>
            <a:ext cx="69111" cy="796515"/>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31655" y="2236763"/>
            <a:ext cx="5824025" cy="923330"/>
          </a:xfrm>
          <a:prstGeom prst="rect">
            <a:avLst/>
          </a:prstGeom>
          <a:noFill/>
        </p:spPr>
        <p:txBody>
          <a:bodyPr wrap="square" rtlCol="0">
            <a:spAutoFit/>
          </a:bodyPr>
          <a:lstStyle/>
          <a:p>
            <a:r>
              <a:rPr lang="en-GB" dirty="0" smtClean="0"/>
              <a:t>The blue hand is pointing to 2 minutes after 25</a:t>
            </a:r>
          </a:p>
          <a:p>
            <a:endParaRPr lang="en-GB" dirty="0"/>
          </a:p>
          <a:p>
            <a:r>
              <a:rPr lang="en-GB" dirty="0" smtClean="0"/>
              <a:t>So the time is 2+25= 27 minutes past 2   </a:t>
            </a:r>
            <a:endParaRPr lang="en-GB" dirty="0"/>
          </a:p>
        </p:txBody>
      </p:sp>
      <p:pic>
        <p:nvPicPr>
          <p:cNvPr id="7" name="Picture 6"/>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15357164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time is on the clock?</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945" y="1965435"/>
            <a:ext cx="3984727" cy="3984727"/>
          </a:xfrm>
          <a:prstGeom prst="rect">
            <a:avLst/>
          </a:prstGeom>
        </p:spPr>
      </p:pic>
      <p:sp>
        <p:nvSpPr>
          <p:cNvPr id="5" name="Rectangle 4"/>
          <p:cNvSpPr/>
          <p:nvPr/>
        </p:nvSpPr>
        <p:spPr>
          <a:xfrm rot="4512204">
            <a:off x="3245296" y="3470155"/>
            <a:ext cx="69111" cy="796515"/>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31655" y="2236763"/>
            <a:ext cx="5824025" cy="923330"/>
          </a:xfrm>
          <a:prstGeom prst="rect">
            <a:avLst/>
          </a:prstGeom>
          <a:noFill/>
        </p:spPr>
        <p:txBody>
          <a:bodyPr wrap="square" rtlCol="0">
            <a:spAutoFit/>
          </a:bodyPr>
          <a:lstStyle/>
          <a:p>
            <a:r>
              <a:rPr lang="en-GB" dirty="0" smtClean="0"/>
              <a:t>The blue hand is pointing to 1 minute to 25 minutes to 3</a:t>
            </a:r>
          </a:p>
          <a:p>
            <a:r>
              <a:rPr lang="en-GB" dirty="0"/>
              <a:t> </a:t>
            </a:r>
          </a:p>
          <a:p>
            <a:r>
              <a:rPr lang="en-GB" dirty="0" smtClean="0"/>
              <a:t>So 25+1= __________ minutes to __________</a:t>
            </a:r>
            <a:endParaRPr lang="en-GB" dirty="0"/>
          </a:p>
        </p:txBody>
      </p:sp>
      <p:sp>
        <p:nvSpPr>
          <p:cNvPr id="7" name="Rectangle 6"/>
          <p:cNvSpPr/>
          <p:nvPr/>
        </p:nvSpPr>
        <p:spPr>
          <a:xfrm rot="1292227" flipH="1">
            <a:off x="2576975" y="3946045"/>
            <a:ext cx="45719" cy="1477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2967824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time to the nearest minute?</a:t>
            </a:r>
            <a:endParaRPr lang="en-GB" dirty="0"/>
          </a:p>
        </p:txBody>
      </p:sp>
      <p:pic>
        <p:nvPicPr>
          <p:cNvPr id="3" name="Picture 2"/>
          <p:cNvPicPr>
            <a:picLocks noChangeAspect="1"/>
          </p:cNvPicPr>
          <p:nvPr/>
        </p:nvPicPr>
        <p:blipFill>
          <a:blip r:embed="rId2"/>
          <a:stretch>
            <a:fillRect/>
          </a:stretch>
        </p:blipFill>
        <p:spPr>
          <a:xfrm>
            <a:off x="11172647" y="5992768"/>
            <a:ext cx="847843" cy="638264"/>
          </a:xfrm>
          <a:prstGeom prst="rect">
            <a:avLst/>
          </a:prstGeom>
        </p:spPr>
      </p:pic>
      <p:pic>
        <p:nvPicPr>
          <p:cNvPr id="4" name="Picture 3"/>
          <p:cNvPicPr>
            <a:picLocks noChangeAspect="1"/>
          </p:cNvPicPr>
          <p:nvPr/>
        </p:nvPicPr>
        <p:blipFill>
          <a:blip r:embed="rId3"/>
          <a:stretch>
            <a:fillRect/>
          </a:stretch>
        </p:blipFill>
        <p:spPr>
          <a:xfrm>
            <a:off x="693254" y="1473201"/>
            <a:ext cx="10479393" cy="2386514"/>
          </a:xfrm>
          <a:prstGeom prst="rect">
            <a:avLst/>
          </a:prstGeom>
        </p:spPr>
      </p:pic>
      <p:pic>
        <p:nvPicPr>
          <p:cNvPr id="5" name="Picture 4"/>
          <p:cNvPicPr>
            <a:picLocks noChangeAspect="1"/>
          </p:cNvPicPr>
          <p:nvPr/>
        </p:nvPicPr>
        <p:blipFill>
          <a:blip r:embed="rId4"/>
          <a:stretch>
            <a:fillRect/>
          </a:stretch>
        </p:blipFill>
        <p:spPr>
          <a:xfrm>
            <a:off x="650138" y="3958012"/>
            <a:ext cx="10572855" cy="2368128"/>
          </a:xfrm>
          <a:prstGeom prst="rect">
            <a:avLst/>
          </a:prstGeom>
        </p:spPr>
      </p:pic>
    </p:spTree>
    <p:extLst>
      <p:ext uri="{BB962C8B-B14F-4D97-AF65-F5344CB8AC3E}">
        <p14:creationId xmlns:p14="http://schemas.microsoft.com/office/powerpoint/2010/main" val="34504555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668" y="478895"/>
            <a:ext cx="6521230" cy="994306"/>
          </a:xfrm>
        </p:spPr>
        <p:txBody>
          <a:bodyPr/>
          <a:lstStyle/>
          <a:p>
            <a:r>
              <a:rPr lang="en-GB" dirty="0" smtClean="0"/>
              <a:t>Complete the challenge </a:t>
            </a:r>
            <a:endParaRPr lang="en-GB" dirty="0"/>
          </a:p>
        </p:txBody>
      </p:sp>
      <p:pic>
        <p:nvPicPr>
          <p:cNvPr id="5" name="Picture 4"/>
          <p:cNvPicPr>
            <a:picLocks noChangeAspect="1"/>
          </p:cNvPicPr>
          <p:nvPr/>
        </p:nvPicPr>
        <p:blipFill>
          <a:blip r:embed="rId2"/>
          <a:stretch>
            <a:fillRect/>
          </a:stretch>
        </p:blipFill>
        <p:spPr>
          <a:xfrm>
            <a:off x="1463038" y="2846258"/>
            <a:ext cx="2430439" cy="2343497"/>
          </a:xfrm>
          <a:prstGeom prst="rect">
            <a:avLst/>
          </a:prstGeom>
        </p:spPr>
      </p:pic>
      <p:sp>
        <p:nvSpPr>
          <p:cNvPr id="6" name="Rectangle 5"/>
          <p:cNvSpPr/>
          <p:nvPr/>
        </p:nvSpPr>
        <p:spPr>
          <a:xfrm>
            <a:off x="1140823" y="1473201"/>
            <a:ext cx="470263" cy="433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31968" y="1907177"/>
            <a:ext cx="5912375" cy="4247317"/>
          </a:xfrm>
          <a:prstGeom prst="rect">
            <a:avLst/>
          </a:prstGeom>
          <a:noFill/>
        </p:spPr>
        <p:txBody>
          <a:bodyPr wrap="square" rtlCol="0">
            <a:spAutoFit/>
          </a:bodyPr>
          <a:lstStyle/>
          <a:p>
            <a:r>
              <a:rPr lang="en-GB" dirty="0" smtClean="0"/>
              <a:t>It takes Carla 23 minutes to drive to work. She needs to arrive at work for half past 8. What tine does she need to set off?</a:t>
            </a:r>
          </a:p>
          <a:p>
            <a:endParaRPr lang="en-GB" dirty="0"/>
          </a:p>
          <a:p>
            <a:endParaRPr lang="en-GB" dirty="0" smtClean="0"/>
          </a:p>
          <a:p>
            <a:endParaRPr lang="en-GB" dirty="0" smtClean="0"/>
          </a:p>
          <a:p>
            <a:endParaRPr lang="en-GB" dirty="0"/>
          </a:p>
          <a:p>
            <a:endParaRPr lang="en-GB" dirty="0" smtClean="0"/>
          </a:p>
          <a:p>
            <a:endParaRPr lang="en-GB" dirty="0"/>
          </a:p>
          <a:p>
            <a:endParaRPr lang="en-GB" dirty="0"/>
          </a:p>
          <a:p>
            <a:endParaRPr lang="en-GB" dirty="0"/>
          </a:p>
          <a:p>
            <a:endParaRPr lang="en-GB" dirty="0" smtClean="0"/>
          </a:p>
          <a:p>
            <a:endParaRPr lang="en-GB" dirty="0"/>
          </a:p>
          <a:p>
            <a:endParaRPr lang="en-GB" dirty="0" smtClean="0"/>
          </a:p>
          <a:p>
            <a:r>
              <a:rPr lang="en-GB" dirty="0" smtClean="0"/>
              <a:t>Draw the time she needs to leave the house on the clock face.</a:t>
            </a:r>
            <a:endParaRPr lang="en-GB" dirty="0"/>
          </a:p>
        </p:txBody>
      </p:sp>
      <p:sp>
        <p:nvSpPr>
          <p:cNvPr id="8" name="Rectangle 7"/>
          <p:cNvSpPr/>
          <p:nvPr/>
        </p:nvSpPr>
        <p:spPr>
          <a:xfrm>
            <a:off x="1140823" y="2725783"/>
            <a:ext cx="696686" cy="348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22035254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26.2.2021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smtClean="0"/>
              <a:t>L.O. </a:t>
            </a:r>
            <a:r>
              <a:rPr lang="en-GB" sz="4000" dirty="0"/>
              <a:t>To be able </a:t>
            </a:r>
            <a:r>
              <a:rPr lang="en-GB" sz="4000" dirty="0" smtClean="0"/>
              <a:t>use a.m. and p.m.</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extLst>
      <p:ext uri="{BB962C8B-B14F-4D97-AF65-F5344CB8AC3E}">
        <p14:creationId xmlns:p14="http://schemas.microsoft.com/office/powerpoint/2010/main" val="4258926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r>
              <a:rPr lang="en-GB" dirty="0"/>
              <a:t>You can also copy and paste this link if you would prefer:</a:t>
            </a:r>
            <a:endParaRPr lang="en-GB" dirty="0">
              <a:hlinkClick r:id="rId4"/>
            </a:endParaRPr>
          </a:p>
          <a:p>
            <a:r>
              <a:rPr lang="en-GB" sz="1600" dirty="0"/>
              <a:t>https://classroom.thenational.academy/lessons/telling-the-time-to-am-and-pm-68w3cd?activity=video&amp;step=1</a:t>
            </a:r>
          </a:p>
        </p:txBody>
      </p:sp>
    </p:spTree>
    <p:extLst>
      <p:ext uri="{BB962C8B-B14F-4D97-AF65-F5344CB8AC3E}">
        <p14:creationId xmlns:p14="http://schemas.microsoft.com/office/powerpoint/2010/main" val="2294158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5" y="0"/>
            <a:ext cx="11912154" cy="1933937"/>
          </a:xfrm>
        </p:spPr>
        <p:txBody>
          <a:bodyPr>
            <a:noAutofit/>
          </a:bodyPr>
          <a:lstStyle/>
          <a:p>
            <a:r>
              <a:rPr lang="en-GB" sz="2000" dirty="0" smtClean="0"/>
              <a:t>There are different times of the day. There is A.M. which is classed as the morning and can be used for anytime of the day between 12 at night and 12 midday. </a:t>
            </a:r>
            <a:br>
              <a:rPr lang="en-GB" sz="2000" dirty="0" smtClean="0"/>
            </a:br>
            <a:r>
              <a:rPr lang="en-GB" sz="2000" dirty="0" smtClean="0"/>
              <a:t>There is also P.M. This is the afternoon and evening which can be used for anytime of the day after 12 midday and up until 12 at night.   </a:t>
            </a:r>
            <a:endParaRPr lang="en-GB" sz="2000" dirty="0"/>
          </a:p>
        </p:txBody>
      </p:sp>
      <p:sp>
        <p:nvSpPr>
          <p:cNvPr id="5" name="Content Placeholder 4"/>
          <p:cNvSpPr>
            <a:spLocks noGrp="1"/>
          </p:cNvSpPr>
          <p:nvPr>
            <p:ph idx="1"/>
          </p:nvPr>
        </p:nvSpPr>
        <p:spPr>
          <a:xfrm>
            <a:off x="524692" y="1933937"/>
            <a:ext cx="3642359" cy="4351338"/>
          </a:xfrm>
        </p:spPr>
        <p:txBody>
          <a:bodyPr>
            <a:normAutofit fontScale="62500" lnSpcReduction="20000"/>
          </a:bodyPr>
          <a:lstStyle/>
          <a:p>
            <a:pPr marL="0" indent="0">
              <a:buNone/>
            </a:pPr>
            <a:r>
              <a:rPr lang="en-GB" u="sng" dirty="0" smtClean="0"/>
              <a:t>Hours of the day that could be a.m.</a:t>
            </a:r>
          </a:p>
          <a:p>
            <a:pPr marL="0" indent="0">
              <a:buNone/>
            </a:pPr>
            <a:r>
              <a:rPr lang="en-GB" dirty="0" smtClean="0"/>
              <a:t>1 </a:t>
            </a:r>
            <a:r>
              <a:rPr lang="en-GB" dirty="0"/>
              <a:t>a.m</a:t>
            </a:r>
            <a:r>
              <a:rPr lang="en-GB" dirty="0" smtClean="0"/>
              <a:t>.</a:t>
            </a:r>
          </a:p>
          <a:p>
            <a:pPr marL="0" indent="0">
              <a:buNone/>
            </a:pPr>
            <a:r>
              <a:rPr lang="en-GB" dirty="0" smtClean="0"/>
              <a:t>2</a:t>
            </a:r>
            <a:r>
              <a:rPr lang="en-GB" dirty="0"/>
              <a:t> a.m</a:t>
            </a:r>
            <a:r>
              <a:rPr lang="en-GB" dirty="0" smtClean="0"/>
              <a:t>.</a:t>
            </a:r>
          </a:p>
          <a:p>
            <a:pPr marL="0" indent="0">
              <a:buNone/>
            </a:pPr>
            <a:r>
              <a:rPr lang="en-GB" dirty="0" smtClean="0"/>
              <a:t>3</a:t>
            </a:r>
            <a:r>
              <a:rPr lang="en-GB" dirty="0"/>
              <a:t> a.m</a:t>
            </a:r>
            <a:r>
              <a:rPr lang="en-GB" dirty="0" smtClean="0"/>
              <a:t>.</a:t>
            </a:r>
          </a:p>
          <a:p>
            <a:pPr marL="0" indent="0">
              <a:buNone/>
            </a:pPr>
            <a:r>
              <a:rPr lang="en-GB" dirty="0" smtClean="0"/>
              <a:t>4</a:t>
            </a:r>
            <a:r>
              <a:rPr lang="en-GB" dirty="0"/>
              <a:t> a.m</a:t>
            </a:r>
            <a:r>
              <a:rPr lang="en-GB" dirty="0" smtClean="0"/>
              <a:t>.</a:t>
            </a:r>
          </a:p>
          <a:p>
            <a:pPr marL="0" indent="0">
              <a:buNone/>
            </a:pPr>
            <a:r>
              <a:rPr lang="en-GB" dirty="0" smtClean="0"/>
              <a:t>5</a:t>
            </a:r>
            <a:r>
              <a:rPr lang="en-GB" dirty="0"/>
              <a:t> a.m</a:t>
            </a:r>
            <a:r>
              <a:rPr lang="en-GB" dirty="0" smtClean="0"/>
              <a:t>.</a:t>
            </a:r>
          </a:p>
          <a:p>
            <a:pPr marL="0" indent="0">
              <a:buNone/>
            </a:pPr>
            <a:r>
              <a:rPr lang="en-GB" dirty="0" smtClean="0"/>
              <a:t>6</a:t>
            </a:r>
            <a:r>
              <a:rPr lang="en-GB" dirty="0"/>
              <a:t> a.m</a:t>
            </a:r>
            <a:r>
              <a:rPr lang="en-GB" dirty="0" smtClean="0"/>
              <a:t>.</a:t>
            </a:r>
          </a:p>
          <a:p>
            <a:pPr marL="0" indent="0">
              <a:buNone/>
            </a:pPr>
            <a:r>
              <a:rPr lang="en-GB" dirty="0" smtClean="0"/>
              <a:t>7</a:t>
            </a:r>
            <a:r>
              <a:rPr lang="en-GB" dirty="0"/>
              <a:t> a.m</a:t>
            </a:r>
            <a:r>
              <a:rPr lang="en-GB" dirty="0" smtClean="0"/>
              <a:t>.</a:t>
            </a:r>
          </a:p>
          <a:p>
            <a:pPr marL="0" indent="0">
              <a:buNone/>
            </a:pPr>
            <a:r>
              <a:rPr lang="en-GB" dirty="0" smtClean="0"/>
              <a:t>8</a:t>
            </a:r>
            <a:r>
              <a:rPr lang="en-GB" dirty="0"/>
              <a:t> a.m</a:t>
            </a:r>
            <a:r>
              <a:rPr lang="en-GB" dirty="0" smtClean="0"/>
              <a:t>.</a:t>
            </a:r>
          </a:p>
          <a:p>
            <a:pPr marL="0" indent="0">
              <a:buNone/>
            </a:pPr>
            <a:r>
              <a:rPr lang="en-GB" dirty="0" smtClean="0"/>
              <a:t>9</a:t>
            </a:r>
            <a:r>
              <a:rPr lang="en-GB" dirty="0"/>
              <a:t> a.m</a:t>
            </a:r>
            <a:r>
              <a:rPr lang="en-GB" dirty="0" smtClean="0"/>
              <a:t>.</a:t>
            </a:r>
          </a:p>
          <a:p>
            <a:pPr marL="0" indent="0">
              <a:buNone/>
            </a:pPr>
            <a:r>
              <a:rPr lang="en-GB" dirty="0" smtClean="0"/>
              <a:t>10</a:t>
            </a:r>
            <a:r>
              <a:rPr lang="en-GB" dirty="0"/>
              <a:t> a.m</a:t>
            </a:r>
            <a:r>
              <a:rPr lang="en-GB" dirty="0" smtClean="0"/>
              <a:t>.</a:t>
            </a:r>
          </a:p>
          <a:p>
            <a:pPr marL="0" indent="0">
              <a:buNone/>
            </a:pPr>
            <a:r>
              <a:rPr lang="en-GB" dirty="0" smtClean="0"/>
              <a:t>11</a:t>
            </a:r>
            <a:r>
              <a:rPr lang="en-GB" dirty="0"/>
              <a:t> a.m</a:t>
            </a:r>
            <a:r>
              <a:rPr lang="en-GB" dirty="0" smtClean="0"/>
              <a:t>.</a:t>
            </a:r>
          </a:p>
          <a:p>
            <a:pPr marL="0" indent="0">
              <a:buNone/>
            </a:pPr>
            <a:r>
              <a:rPr lang="en-GB" dirty="0" smtClean="0"/>
              <a:t>12</a:t>
            </a:r>
            <a:r>
              <a:rPr lang="en-GB" dirty="0"/>
              <a:t> a.m.</a:t>
            </a:r>
            <a:endParaRPr lang="en-GB" dirty="0" smtClean="0"/>
          </a:p>
        </p:txBody>
      </p:sp>
      <p:sp>
        <p:nvSpPr>
          <p:cNvPr id="6" name="Content Placeholder 4"/>
          <p:cNvSpPr txBox="1">
            <a:spLocks/>
          </p:cNvSpPr>
          <p:nvPr/>
        </p:nvSpPr>
        <p:spPr>
          <a:xfrm>
            <a:off x="6072052" y="1947634"/>
            <a:ext cx="3642359"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GB" u="sng" dirty="0" smtClean="0"/>
              <a:t>Hours of the day that could be </a:t>
            </a:r>
            <a:r>
              <a:rPr lang="en-GB" u="sng" dirty="0" err="1" smtClean="0"/>
              <a:t>p.m</a:t>
            </a:r>
            <a:endParaRPr lang="en-GB" u="sng" dirty="0" smtClean="0"/>
          </a:p>
          <a:p>
            <a:pPr marL="0" indent="0">
              <a:buFont typeface="Arial" panose="020B0604020202090204" pitchFamily="34" charset="0"/>
              <a:buNone/>
            </a:pPr>
            <a:r>
              <a:rPr lang="en-GB" dirty="0" smtClean="0"/>
              <a:t>1 p.m.</a:t>
            </a:r>
          </a:p>
          <a:p>
            <a:pPr marL="0" indent="0">
              <a:buNone/>
            </a:pPr>
            <a:r>
              <a:rPr lang="en-GB" dirty="0" smtClean="0"/>
              <a:t>2</a:t>
            </a:r>
            <a:r>
              <a:rPr lang="en-GB" dirty="0"/>
              <a:t> p.m</a:t>
            </a:r>
            <a:r>
              <a:rPr lang="en-GB" dirty="0" smtClean="0"/>
              <a:t>.</a:t>
            </a:r>
          </a:p>
          <a:p>
            <a:pPr marL="0" indent="0">
              <a:buNone/>
            </a:pPr>
            <a:r>
              <a:rPr lang="en-GB" dirty="0" smtClean="0"/>
              <a:t>3</a:t>
            </a:r>
            <a:r>
              <a:rPr lang="en-GB" dirty="0"/>
              <a:t> p.m</a:t>
            </a:r>
            <a:r>
              <a:rPr lang="en-GB" dirty="0" smtClean="0"/>
              <a:t>.</a:t>
            </a:r>
          </a:p>
          <a:p>
            <a:pPr marL="0" indent="0">
              <a:buNone/>
            </a:pPr>
            <a:r>
              <a:rPr lang="en-GB" dirty="0" smtClean="0"/>
              <a:t>4</a:t>
            </a:r>
            <a:r>
              <a:rPr lang="en-GB" dirty="0"/>
              <a:t> p.m</a:t>
            </a:r>
            <a:r>
              <a:rPr lang="en-GB" dirty="0" smtClean="0"/>
              <a:t>.</a:t>
            </a:r>
          </a:p>
          <a:p>
            <a:pPr marL="0" indent="0">
              <a:buNone/>
            </a:pPr>
            <a:r>
              <a:rPr lang="en-GB" dirty="0" smtClean="0"/>
              <a:t>5</a:t>
            </a:r>
            <a:r>
              <a:rPr lang="en-GB" dirty="0"/>
              <a:t> p.m</a:t>
            </a:r>
            <a:r>
              <a:rPr lang="en-GB" dirty="0" smtClean="0"/>
              <a:t>.</a:t>
            </a:r>
          </a:p>
          <a:p>
            <a:pPr marL="0" indent="0">
              <a:buNone/>
            </a:pPr>
            <a:r>
              <a:rPr lang="en-GB" dirty="0" smtClean="0"/>
              <a:t>6</a:t>
            </a:r>
            <a:r>
              <a:rPr lang="en-GB" dirty="0"/>
              <a:t> p.m</a:t>
            </a:r>
            <a:r>
              <a:rPr lang="en-GB" dirty="0" smtClean="0"/>
              <a:t>.</a:t>
            </a:r>
          </a:p>
          <a:p>
            <a:pPr marL="0" indent="0">
              <a:buNone/>
            </a:pPr>
            <a:r>
              <a:rPr lang="en-GB" dirty="0" smtClean="0"/>
              <a:t>7</a:t>
            </a:r>
            <a:r>
              <a:rPr lang="en-GB" dirty="0"/>
              <a:t> p.m</a:t>
            </a:r>
            <a:r>
              <a:rPr lang="en-GB" dirty="0" smtClean="0"/>
              <a:t>.</a:t>
            </a:r>
          </a:p>
          <a:p>
            <a:pPr marL="0" indent="0">
              <a:buNone/>
            </a:pPr>
            <a:r>
              <a:rPr lang="en-GB" dirty="0" smtClean="0"/>
              <a:t>8</a:t>
            </a:r>
            <a:r>
              <a:rPr lang="en-GB" dirty="0"/>
              <a:t> p.m</a:t>
            </a:r>
            <a:r>
              <a:rPr lang="en-GB" dirty="0" smtClean="0"/>
              <a:t>.</a:t>
            </a:r>
          </a:p>
          <a:p>
            <a:pPr marL="0" indent="0">
              <a:buNone/>
            </a:pPr>
            <a:r>
              <a:rPr lang="en-GB" dirty="0" smtClean="0"/>
              <a:t>9</a:t>
            </a:r>
            <a:r>
              <a:rPr lang="en-GB" dirty="0"/>
              <a:t> p.m</a:t>
            </a:r>
            <a:r>
              <a:rPr lang="en-GB" dirty="0" smtClean="0"/>
              <a:t>.</a:t>
            </a:r>
          </a:p>
          <a:p>
            <a:pPr marL="0" indent="0">
              <a:buNone/>
            </a:pPr>
            <a:r>
              <a:rPr lang="en-GB" dirty="0" smtClean="0"/>
              <a:t>10</a:t>
            </a:r>
            <a:r>
              <a:rPr lang="en-GB" dirty="0"/>
              <a:t> p.m</a:t>
            </a:r>
            <a:r>
              <a:rPr lang="en-GB" dirty="0" smtClean="0"/>
              <a:t>.</a:t>
            </a:r>
          </a:p>
          <a:p>
            <a:pPr marL="0" indent="0">
              <a:buNone/>
            </a:pPr>
            <a:r>
              <a:rPr lang="en-GB" dirty="0" smtClean="0"/>
              <a:t>11</a:t>
            </a:r>
            <a:r>
              <a:rPr lang="en-GB" dirty="0"/>
              <a:t> p.m</a:t>
            </a:r>
            <a:r>
              <a:rPr lang="en-GB" dirty="0" smtClean="0"/>
              <a:t>.</a:t>
            </a:r>
          </a:p>
          <a:p>
            <a:pPr marL="0" indent="0">
              <a:buNone/>
            </a:pPr>
            <a:r>
              <a:rPr lang="en-GB" dirty="0" smtClean="0"/>
              <a:t>12</a:t>
            </a:r>
            <a:r>
              <a:rPr lang="en-GB" dirty="0"/>
              <a:t> p.m.</a:t>
            </a:r>
            <a:endParaRPr lang="en-GB" dirty="0" smtClean="0"/>
          </a:p>
        </p:txBody>
      </p:sp>
      <p:pic>
        <p:nvPicPr>
          <p:cNvPr id="7" name="Picture 6"/>
          <p:cNvPicPr>
            <a:picLocks noChangeAspect="1"/>
          </p:cNvPicPr>
          <p:nvPr/>
        </p:nvPicPr>
        <p:blipFill>
          <a:blip r:embed="rId2"/>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928225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 name="Straight Connector 102"/>
          <p:cNvCxnSpPr/>
          <p:nvPr/>
        </p:nvCxnSpPr>
        <p:spPr>
          <a:xfrm>
            <a:off x="2588462" y="926933"/>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0850" y="1335837"/>
            <a:ext cx="9706024" cy="587441"/>
          </a:xfrm>
          <a:prstGeom prst="rect">
            <a:avLst/>
          </a:prstGeom>
          <a:noFill/>
          <a:ln w="28575">
            <a:noFill/>
          </a:ln>
        </p:spPr>
        <p:txBody>
          <a:bodyPr wrap="square" lIns="108000" tIns="108000" rIns="108000" bIns="108000" rtlCol="0">
            <a:spAutoFit/>
          </a:bodyPr>
          <a:lstStyle/>
          <a:p>
            <a:pPr>
              <a:spcAft>
                <a:spcPts val="600"/>
              </a:spcAft>
            </a:pPr>
            <a:r>
              <a:rPr lang="en-GB" sz="2400" b="1" dirty="0"/>
              <a:t>Which lessons are in the morning and which are in the afternoon</a:t>
            </a:r>
            <a:r>
              <a:rPr lang="en-GB" sz="2400" b="1" dirty="0" smtClean="0"/>
              <a:t>?</a:t>
            </a:r>
            <a:endParaRPr lang="en-GB" sz="2400" b="1" dirty="0"/>
          </a:p>
        </p:txBody>
      </p:sp>
      <p:sp>
        <p:nvSpPr>
          <p:cNvPr id="3" name="TextBox 2"/>
          <p:cNvSpPr txBox="1"/>
          <p:nvPr/>
        </p:nvSpPr>
        <p:spPr>
          <a:xfrm>
            <a:off x="678972" y="295389"/>
            <a:ext cx="7455877" cy="646331"/>
          </a:xfrm>
          <a:prstGeom prst="rect">
            <a:avLst/>
          </a:prstGeom>
          <a:noFill/>
        </p:spPr>
        <p:txBody>
          <a:bodyPr wrap="square" rtlCol="0">
            <a:spAutoFit/>
          </a:bodyPr>
          <a:lstStyle/>
          <a:p>
            <a:r>
              <a:rPr lang="en-GB" sz="3600" dirty="0" smtClean="0"/>
              <a:t>Using a.m. and p.m.</a:t>
            </a:r>
            <a:endParaRPr lang="en-GB" sz="3600" dirty="0"/>
          </a:p>
        </p:txBody>
      </p:sp>
      <p:pic>
        <p:nvPicPr>
          <p:cNvPr id="2" name="Picture 1"/>
          <p:cNvPicPr>
            <a:picLocks noChangeAspect="1"/>
          </p:cNvPicPr>
          <p:nvPr/>
        </p:nvPicPr>
        <p:blipFill>
          <a:blip r:embed="rId2"/>
          <a:stretch>
            <a:fillRect/>
          </a:stretch>
        </p:blipFill>
        <p:spPr>
          <a:xfrm>
            <a:off x="1087151" y="1975782"/>
            <a:ext cx="9279042" cy="4395336"/>
          </a:xfrm>
          <a:prstGeom prst="rect">
            <a:avLst/>
          </a:prstGeom>
        </p:spPr>
      </p:pic>
      <p:pic>
        <p:nvPicPr>
          <p:cNvPr id="95" name="Picture 94"/>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4352785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78972" y="2763671"/>
          <a:ext cx="7632699" cy="3554348"/>
        </p:xfrm>
        <a:graphic>
          <a:graphicData uri="http://schemas.openxmlformats.org/drawingml/2006/table">
            <a:tbl>
              <a:tblPr firstRow="1" bandRow="1">
                <a:tableStyleId>{5C22544A-7EE6-4342-B048-85BDC9FD1C3A}</a:tableStyleId>
              </a:tblPr>
              <a:tblGrid>
                <a:gridCol w="2544233">
                  <a:extLst>
                    <a:ext uri="{9D8B030D-6E8A-4147-A177-3AD203B41FA5}">
                      <a16:colId xmlns:a16="http://schemas.microsoft.com/office/drawing/2014/main" val="1297032752"/>
                    </a:ext>
                  </a:extLst>
                </a:gridCol>
                <a:gridCol w="2544233">
                  <a:extLst>
                    <a:ext uri="{9D8B030D-6E8A-4147-A177-3AD203B41FA5}">
                      <a16:colId xmlns:a16="http://schemas.microsoft.com/office/drawing/2014/main" val="1037793260"/>
                    </a:ext>
                  </a:extLst>
                </a:gridCol>
                <a:gridCol w="2544233">
                  <a:extLst>
                    <a:ext uri="{9D8B030D-6E8A-4147-A177-3AD203B41FA5}">
                      <a16:colId xmlns:a16="http://schemas.microsoft.com/office/drawing/2014/main" val="2793655401"/>
                    </a:ext>
                  </a:extLst>
                </a:gridCol>
              </a:tblGrid>
              <a:tr h="1777174">
                <a:tc>
                  <a:txBody>
                    <a:bodyPr/>
                    <a:lstStyle/>
                    <a:p>
                      <a:pPr algn="l"/>
                      <a:r>
                        <a:rPr lang="en-GB" b="1" dirty="0">
                          <a:solidFill>
                            <a:srgbClr val="F08215"/>
                          </a:solidFill>
                        </a:rPr>
                        <a:t>Maths</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b="1" dirty="0">
                          <a:solidFill>
                            <a:srgbClr val="F08215"/>
                          </a:solidFill>
                        </a:rPr>
                        <a:t>French</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b="1" dirty="0">
                          <a:solidFill>
                            <a:srgbClr val="F08215"/>
                          </a:solidFill>
                        </a:rPr>
                        <a:t>DT</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5962770"/>
                  </a:ext>
                </a:extLst>
              </a:tr>
              <a:tr h="1777174">
                <a:tc>
                  <a:txBody>
                    <a:bodyPr/>
                    <a:lstStyle/>
                    <a:p>
                      <a:pPr algn="l"/>
                      <a:r>
                        <a:rPr lang="en-GB" b="1" dirty="0">
                          <a:solidFill>
                            <a:srgbClr val="F08215"/>
                          </a:solidFill>
                        </a:rPr>
                        <a:t>Spelling</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b="1" dirty="0">
                          <a:solidFill>
                            <a:srgbClr val="F08215"/>
                          </a:solidFill>
                        </a:rPr>
                        <a:t>Geography</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b="1" dirty="0">
                          <a:solidFill>
                            <a:srgbClr val="F08215"/>
                          </a:solidFill>
                        </a:rPr>
                        <a:t>Grammar</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4494531"/>
                  </a:ext>
                </a:extLst>
              </a:tr>
            </a:tbl>
          </a:graphicData>
        </a:graphic>
      </p:graphicFrame>
      <p:sp>
        <p:nvSpPr>
          <p:cNvPr id="18" name="Rounded Rectangle 17"/>
          <p:cNvSpPr/>
          <p:nvPr/>
        </p:nvSpPr>
        <p:spPr>
          <a:xfrm>
            <a:off x="793237" y="397126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10:15 a.m.</a:t>
            </a:r>
          </a:p>
        </p:txBody>
      </p:sp>
      <p:cxnSp>
        <p:nvCxnSpPr>
          <p:cNvPr id="103" name="Straight Connector 102"/>
          <p:cNvCxnSpPr/>
          <p:nvPr/>
        </p:nvCxnSpPr>
        <p:spPr>
          <a:xfrm>
            <a:off x="2588462" y="926933"/>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0850" y="1335837"/>
            <a:ext cx="9706024" cy="587441"/>
          </a:xfrm>
          <a:prstGeom prst="rect">
            <a:avLst/>
          </a:prstGeom>
          <a:noFill/>
          <a:ln w="28575">
            <a:noFill/>
          </a:ln>
        </p:spPr>
        <p:txBody>
          <a:bodyPr wrap="square" lIns="108000" tIns="108000" rIns="108000" bIns="108000" rtlCol="0">
            <a:spAutoFit/>
          </a:bodyPr>
          <a:lstStyle/>
          <a:p>
            <a:pPr>
              <a:spcAft>
                <a:spcPts val="600"/>
              </a:spcAft>
            </a:pPr>
            <a:r>
              <a:rPr lang="en-GB" sz="2400" b="1" dirty="0"/>
              <a:t>Which lessons are in the morning and which are in the afternoon</a:t>
            </a:r>
            <a:r>
              <a:rPr lang="en-GB" sz="2400" b="1" dirty="0" smtClean="0"/>
              <a:t>?</a:t>
            </a:r>
            <a:endParaRPr lang="en-GB" sz="2400" b="1" dirty="0"/>
          </a:p>
        </p:txBody>
      </p:sp>
      <p:sp>
        <p:nvSpPr>
          <p:cNvPr id="49" name="Rounded Rectangle 48"/>
          <p:cNvSpPr/>
          <p:nvPr/>
        </p:nvSpPr>
        <p:spPr>
          <a:xfrm>
            <a:off x="3302810" y="397126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1:20 p.m.</a:t>
            </a:r>
          </a:p>
        </p:txBody>
      </p:sp>
      <p:sp>
        <p:nvSpPr>
          <p:cNvPr id="57" name="Rounded Rectangle 56"/>
          <p:cNvSpPr/>
          <p:nvPr/>
        </p:nvSpPr>
        <p:spPr>
          <a:xfrm>
            <a:off x="5863093" y="397126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1:55 p.m.</a:t>
            </a:r>
          </a:p>
        </p:txBody>
      </p:sp>
      <p:sp>
        <p:nvSpPr>
          <p:cNvPr id="89" name="Rounded Rectangle 88"/>
          <p:cNvSpPr/>
          <p:nvPr/>
        </p:nvSpPr>
        <p:spPr>
          <a:xfrm>
            <a:off x="5863093" y="3558228"/>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afternoon</a:t>
            </a:r>
          </a:p>
        </p:txBody>
      </p:sp>
      <p:grpSp>
        <p:nvGrpSpPr>
          <p:cNvPr id="58" name="Group 57"/>
          <p:cNvGrpSpPr/>
          <p:nvPr/>
        </p:nvGrpSpPr>
        <p:grpSpPr>
          <a:xfrm>
            <a:off x="6789785" y="2951667"/>
            <a:ext cx="1407585" cy="1405054"/>
            <a:chOff x="1745897" y="2726473"/>
            <a:chExt cx="1407585" cy="1405054"/>
          </a:xfrm>
        </p:grpSpPr>
        <p:sp>
          <p:nvSpPr>
            <p:cNvPr id="59" name="Oval 58"/>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p:cNvGrpSpPr/>
            <p:nvPr/>
          </p:nvGrpSpPr>
          <p:grpSpPr>
            <a:xfrm>
              <a:off x="2262452" y="3090863"/>
              <a:ext cx="374473" cy="360996"/>
              <a:chOff x="2262452" y="3090863"/>
              <a:chExt cx="374473" cy="360996"/>
            </a:xfrm>
          </p:grpSpPr>
          <p:sp>
            <p:nvSpPr>
              <p:cNvPr id="62" name="Oval 61"/>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Arrow Connector 62"/>
              <p:cNvCxnSpPr/>
              <p:nvPr/>
            </p:nvCxnSpPr>
            <p:spPr>
              <a:xfrm flipH="1" flipV="1">
                <a:off x="2262452" y="3090863"/>
                <a:ext cx="184855" cy="3381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2447153" y="3300413"/>
                <a:ext cx="189772" cy="1262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sp>
        <p:nvSpPr>
          <p:cNvPr id="65" name="Rounded Rectangle 64"/>
          <p:cNvSpPr/>
          <p:nvPr/>
        </p:nvSpPr>
        <p:spPr>
          <a:xfrm>
            <a:off x="793237" y="570997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11:55 a.m.</a:t>
            </a:r>
          </a:p>
        </p:txBody>
      </p:sp>
      <p:sp>
        <p:nvSpPr>
          <p:cNvPr id="73" name="Rounded Rectangle 72"/>
          <p:cNvSpPr/>
          <p:nvPr/>
        </p:nvSpPr>
        <p:spPr>
          <a:xfrm>
            <a:off x="3302810" y="570997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10:40 a.m.</a:t>
            </a:r>
          </a:p>
        </p:txBody>
      </p:sp>
      <p:sp>
        <p:nvSpPr>
          <p:cNvPr id="81" name="Rounded Rectangle 80"/>
          <p:cNvSpPr/>
          <p:nvPr/>
        </p:nvSpPr>
        <p:spPr>
          <a:xfrm>
            <a:off x="5863093" y="570997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3:05 p.m.</a:t>
            </a:r>
          </a:p>
        </p:txBody>
      </p:sp>
      <p:sp>
        <p:nvSpPr>
          <p:cNvPr id="90" name="Rounded Rectangle 89"/>
          <p:cNvSpPr/>
          <p:nvPr/>
        </p:nvSpPr>
        <p:spPr>
          <a:xfrm>
            <a:off x="3302810" y="3558228"/>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afternoon</a:t>
            </a:r>
          </a:p>
        </p:txBody>
      </p:sp>
      <p:sp>
        <p:nvSpPr>
          <p:cNvPr id="91" name="Rounded Rectangle 90"/>
          <p:cNvSpPr/>
          <p:nvPr/>
        </p:nvSpPr>
        <p:spPr>
          <a:xfrm>
            <a:off x="795965" y="3558228"/>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t>morning</a:t>
            </a:r>
            <a:endParaRPr lang="en-GB" sz="1400" dirty="0"/>
          </a:p>
        </p:txBody>
      </p:sp>
      <p:sp>
        <p:nvSpPr>
          <p:cNvPr id="92" name="Rounded Rectangle 91"/>
          <p:cNvSpPr/>
          <p:nvPr/>
        </p:nvSpPr>
        <p:spPr>
          <a:xfrm>
            <a:off x="793237" y="5282890"/>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morning</a:t>
            </a:r>
          </a:p>
        </p:txBody>
      </p:sp>
      <p:sp>
        <p:nvSpPr>
          <p:cNvPr id="93" name="Rounded Rectangle 92"/>
          <p:cNvSpPr/>
          <p:nvPr/>
        </p:nvSpPr>
        <p:spPr>
          <a:xfrm>
            <a:off x="3302972" y="5282890"/>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morning</a:t>
            </a:r>
          </a:p>
        </p:txBody>
      </p:sp>
      <p:sp>
        <p:nvSpPr>
          <p:cNvPr id="94" name="Rounded Rectangle 93"/>
          <p:cNvSpPr/>
          <p:nvPr/>
        </p:nvSpPr>
        <p:spPr>
          <a:xfrm>
            <a:off x="5857448" y="5282890"/>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afternoon</a:t>
            </a:r>
          </a:p>
        </p:txBody>
      </p:sp>
      <p:sp>
        <p:nvSpPr>
          <p:cNvPr id="19" name="Oval 18"/>
          <p:cNvSpPr/>
          <p:nvPr/>
        </p:nvSpPr>
        <p:spPr>
          <a:xfrm>
            <a:off x="1774003" y="2993107"/>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400861" y="363133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V="1">
            <a:off x="2421339" y="3654195"/>
            <a:ext cx="4039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262412" y="3525607"/>
            <a:ext cx="158772" cy="1262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929" y="2951667"/>
            <a:ext cx="1407585" cy="1405054"/>
          </a:xfrm>
          <a:prstGeom prst="rect">
            <a:avLst/>
          </a:prstGeom>
        </p:spPr>
      </p:pic>
      <p:grpSp>
        <p:nvGrpSpPr>
          <p:cNvPr id="50" name="Group 49"/>
          <p:cNvGrpSpPr/>
          <p:nvPr/>
        </p:nvGrpSpPr>
        <p:grpSpPr>
          <a:xfrm>
            <a:off x="4229502" y="2951667"/>
            <a:ext cx="1407585" cy="1405054"/>
            <a:chOff x="1745897" y="2726473"/>
            <a:chExt cx="1407585" cy="1405054"/>
          </a:xfrm>
        </p:grpSpPr>
        <p:sp>
          <p:nvSpPr>
            <p:cNvPr id="51" name="Oval 50"/>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p:cNvGrpSpPr/>
            <p:nvPr/>
          </p:nvGrpSpPr>
          <p:grpSpPr>
            <a:xfrm>
              <a:off x="2426829" y="3271901"/>
              <a:ext cx="396331" cy="361885"/>
              <a:chOff x="2426829" y="3271901"/>
              <a:chExt cx="396331" cy="361885"/>
            </a:xfrm>
          </p:grpSpPr>
          <p:sp>
            <p:nvSpPr>
              <p:cNvPr id="54" name="Oval 53"/>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Arrow Connector 54"/>
              <p:cNvCxnSpPr/>
              <p:nvPr/>
            </p:nvCxnSpPr>
            <p:spPr>
              <a:xfrm>
                <a:off x="2450482" y="3429001"/>
                <a:ext cx="372678" cy="20478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2447153" y="3271901"/>
                <a:ext cx="163843" cy="1547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grpSp>
        <p:nvGrpSpPr>
          <p:cNvPr id="66" name="Group 65"/>
          <p:cNvGrpSpPr/>
          <p:nvPr/>
        </p:nvGrpSpPr>
        <p:grpSpPr>
          <a:xfrm>
            <a:off x="1719929" y="4690377"/>
            <a:ext cx="1407585" cy="1405054"/>
            <a:chOff x="1745897" y="2726473"/>
            <a:chExt cx="1407585" cy="1405054"/>
          </a:xfrm>
        </p:grpSpPr>
        <p:sp>
          <p:nvSpPr>
            <p:cNvPr id="67" name="Oval 66"/>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p:cNvGrpSpPr/>
            <p:nvPr/>
          </p:nvGrpSpPr>
          <p:grpSpPr>
            <a:xfrm>
              <a:off x="2251208" y="3078241"/>
              <a:ext cx="221340" cy="373618"/>
              <a:chOff x="2251208" y="3078241"/>
              <a:chExt cx="221340" cy="373618"/>
            </a:xfrm>
          </p:grpSpPr>
          <p:sp>
            <p:nvSpPr>
              <p:cNvPr id="70" name="Oval 69"/>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Arrow Connector 70"/>
              <p:cNvCxnSpPr/>
              <p:nvPr/>
            </p:nvCxnSpPr>
            <p:spPr>
              <a:xfrm flipH="1" flipV="1">
                <a:off x="2251208" y="3078241"/>
                <a:ext cx="196099" cy="3507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2426667" y="3201354"/>
                <a:ext cx="20486" cy="2252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9" name="Picture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grpSp>
        <p:nvGrpSpPr>
          <p:cNvPr id="74" name="Group 73"/>
          <p:cNvGrpSpPr/>
          <p:nvPr/>
        </p:nvGrpSpPr>
        <p:grpSpPr>
          <a:xfrm>
            <a:off x="4229502" y="4690377"/>
            <a:ext cx="1407585" cy="1405054"/>
            <a:chOff x="1745897" y="2726473"/>
            <a:chExt cx="1407585" cy="1405054"/>
          </a:xfrm>
        </p:grpSpPr>
        <p:sp>
          <p:nvSpPr>
            <p:cNvPr id="75" name="Oval 74"/>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p:cNvGrpSpPr/>
            <p:nvPr/>
          </p:nvGrpSpPr>
          <p:grpSpPr>
            <a:xfrm>
              <a:off x="2104358" y="3252074"/>
              <a:ext cx="368190" cy="390489"/>
              <a:chOff x="2104358" y="3252074"/>
              <a:chExt cx="368190" cy="390489"/>
            </a:xfrm>
          </p:grpSpPr>
          <p:sp>
            <p:nvSpPr>
              <p:cNvPr id="78" name="Oval 77"/>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Arrow Connector 78"/>
              <p:cNvCxnSpPr/>
              <p:nvPr/>
            </p:nvCxnSpPr>
            <p:spPr>
              <a:xfrm flipH="1">
                <a:off x="2104358" y="3429001"/>
                <a:ext cx="342949" cy="2135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2312528" y="3252074"/>
                <a:ext cx="134625" cy="1745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7" name="Picture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grpSp>
        <p:nvGrpSpPr>
          <p:cNvPr id="82" name="Group 81"/>
          <p:cNvGrpSpPr/>
          <p:nvPr/>
        </p:nvGrpSpPr>
        <p:grpSpPr>
          <a:xfrm>
            <a:off x="6789785" y="4690377"/>
            <a:ext cx="1407585" cy="1405054"/>
            <a:chOff x="1745897" y="2726473"/>
            <a:chExt cx="1407585" cy="1405054"/>
          </a:xfrm>
        </p:grpSpPr>
        <p:sp>
          <p:nvSpPr>
            <p:cNvPr id="83" name="Oval 82"/>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4" name="Group 83"/>
            <p:cNvGrpSpPr/>
            <p:nvPr/>
          </p:nvGrpSpPr>
          <p:grpSpPr>
            <a:xfrm>
              <a:off x="2426829" y="3051523"/>
              <a:ext cx="248818" cy="400336"/>
              <a:chOff x="2426829" y="3051523"/>
              <a:chExt cx="248818" cy="400336"/>
            </a:xfrm>
          </p:grpSpPr>
          <p:sp>
            <p:nvSpPr>
              <p:cNvPr id="86" name="Oval 85"/>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Arrow Connector 86"/>
              <p:cNvCxnSpPr/>
              <p:nvPr/>
            </p:nvCxnSpPr>
            <p:spPr>
              <a:xfrm flipV="1">
                <a:off x="2447307" y="3051523"/>
                <a:ext cx="228340" cy="3774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2447153" y="3426619"/>
                <a:ext cx="228494" cy="178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5" name="Picture 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sp>
        <p:nvSpPr>
          <p:cNvPr id="3" name="TextBox 2"/>
          <p:cNvSpPr txBox="1"/>
          <p:nvPr/>
        </p:nvSpPr>
        <p:spPr>
          <a:xfrm>
            <a:off x="678972" y="295389"/>
            <a:ext cx="7455877" cy="646331"/>
          </a:xfrm>
          <a:prstGeom prst="rect">
            <a:avLst/>
          </a:prstGeom>
          <a:noFill/>
        </p:spPr>
        <p:txBody>
          <a:bodyPr wrap="square" rtlCol="0">
            <a:spAutoFit/>
          </a:bodyPr>
          <a:lstStyle/>
          <a:p>
            <a:r>
              <a:rPr lang="en-GB" sz="3600" dirty="0" smtClean="0"/>
              <a:t>Using a.m. and p.m.</a:t>
            </a:r>
            <a:endParaRPr lang="en-GB" sz="3600" dirty="0"/>
          </a:p>
        </p:txBody>
      </p:sp>
      <p:pic>
        <p:nvPicPr>
          <p:cNvPr id="95" name="Picture 94"/>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62044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750" fill="hold"/>
                                        <p:tgtEl>
                                          <p:spTgt spid="91"/>
                                        </p:tgtEl>
                                        <p:attrNameLst>
                                          <p:attrName>ppt_w</p:attrName>
                                        </p:attrNameLst>
                                      </p:cBhvr>
                                      <p:tavLst>
                                        <p:tav tm="0">
                                          <p:val>
                                            <p:fltVal val="0"/>
                                          </p:val>
                                        </p:tav>
                                        <p:tav tm="100000">
                                          <p:val>
                                            <p:strVal val="#ppt_w"/>
                                          </p:val>
                                        </p:tav>
                                      </p:tavLst>
                                    </p:anim>
                                    <p:anim calcmode="lin" valueType="num">
                                      <p:cBhvr>
                                        <p:cTn id="8" dur="750" fill="hold"/>
                                        <p:tgtEl>
                                          <p:spTgt spid="91"/>
                                        </p:tgtEl>
                                        <p:attrNameLst>
                                          <p:attrName>ppt_h</p:attrName>
                                        </p:attrNameLst>
                                      </p:cBhvr>
                                      <p:tavLst>
                                        <p:tav tm="0">
                                          <p:val>
                                            <p:fltVal val="0"/>
                                          </p:val>
                                        </p:tav>
                                        <p:tav tm="100000">
                                          <p:val>
                                            <p:strVal val="#ppt_h"/>
                                          </p:val>
                                        </p:tav>
                                      </p:tavLst>
                                    </p:anim>
                                    <p:animEffect transition="in" filter="fade">
                                      <p:cBhvr>
                                        <p:cTn id="9" dur="750"/>
                                        <p:tgtEl>
                                          <p:spTgt spid="91"/>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750" fill="hold"/>
                                        <p:tgtEl>
                                          <p:spTgt spid="18"/>
                                        </p:tgtEl>
                                        <p:attrNameLst>
                                          <p:attrName>ppt_w</p:attrName>
                                        </p:attrNameLst>
                                      </p:cBhvr>
                                      <p:tavLst>
                                        <p:tav tm="0">
                                          <p:val>
                                            <p:fltVal val="0"/>
                                          </p:val>
                                        </p:tav>
                                        <p:tav tm="100000">
                                          <p:val>
                                            <p:strVal val="#ppt_w"/>
                                          </p:val>
                                        </p:tav>
                                      </p:tavLst>
                                    </p:anim>
                                    <p:anim calcmode="lin" valueType="num">
                                      <p:cBhvr>
                                        <p:cTn id="14" dur="750" fill="hold"/>
                                        <p:tgtEl>
                                          <p:spTgt spid="18"/>
                                        </p:tgtEl>
                                        <p:attrNameLst>
                                          <p:attrName>ppt_h</p:attrName>
                                        </p:attrNameLst>
                                      </p:cBhvr>
                                      <p:tavLst>
                                        <p:tav tm="0">
                                          <p:val>
                                            <p:fltVal val="0"/>
                                          </p:val>
                                        </p:tav>
                                        <p:tav tm="100000">
                                          <p:val>
                                            <p:strVal val="#ppt_h"/>
                                          </p:val>
                                        </p:tav>
                                      </p:tavLst>
                                    </p:anim>
                                    <p:animEffect transition="in" filter="fade">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0"/>
                                        </p:tgtEl>
                                        <p:attrNameLst>
                                          <p:attrName>style.visibility</p:attrName>
                                        </p:attrNameLst>
                                      </p:cBhvr>
                                      <p:to>
                                        <p:strVal val="visible"/>
                                      </p:to>
                                    </p:set>
                                    <p:anim calcmode="lin" valueType="num">
                                      <p:cBhvr>
                                        <p:cTn id="20" dur="750" fill="hold"/>
                                        <p:tgtEl>
                                          <p:spTgt spid="90"/>
                                        </p:tgtEl>
                                        <p:attrNameLst>
                                          <p:attrName>ppt_w</p:attrName>
                                        </p:attrNameLst>
                                      </p:cBhvr>
                                      <p:tavLst>
                                        <p:tav tm="0">
                                          <p:val>
                                            <p:fltVal val="0"/>
                                          </p:val>
                                        </p:tav>
                                        <p:tav tm="100000">
                                          <p:val>
                                            <p:strVal val="#ppt_w"/>
                                          </p:val>
                                        </p:tav>
                                      </p:tavLst>
                                    </p:anim>
                                    <p:anim calcmode="lin" valueType="num">
                                      <p:cBhvr>
                                        <p:cTn id="21" dur="750" fill="hold"/>
                                        <p:tgtEl>
                                          <p:spTgt spid="90"/>
                                        </p:tgtEl>
                                        <p:attrNameLst>
                                          <p:attrName>ppt_h</p:attrName>
                                        </p:attrNameLst>
                                      </p:cBhvr>
                                      <p:tavLst>
                                        <p:tav tm="0">
                                          <p:val>
                                            <p:fltVal val="0"/>
                                          </p:val>
                                        </p:tav>
                                        <p:tav tm="100000">
                                          <p:val>
                                            <p:strVal val="#ppt_h"/>
                                          </p:val>
                                        </p:tav>
                                      </p:tavLst>
                                    </p:anim>
                                    <p:animEffect transition="in" filter="fade">
                                      <p:cBhvr>
                                        <p:cTn id="22" dur="750"/>
                                        <p:tgtEl>
                                          <p:spTgt spid="90"/>
                                        </p:tgtEl>
                                      </p:cBhvr>
                                    </p:animEffect>
                                  </p:childTnLst>
                                </p:cTn>
                              </p:par>
                            </p:childTnLst>
                          </p:cTn>
                        </p:par>
                        <p:par>
                          <p:cTn id="23" fill="hold">
                            <p:stCondLst>
                              <p:cond delay="750"/>
                            </p:stCondLst>
                            <p:childTnLst>
                              <p:par>
                                <p:cTn id="24" presetID="53" presetClass="entr" presetSubtype="16"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fltVal val="0"/>
                                          </p:val>
                                        </p:tav>
                                        <p:tav tm="100000">
                                          <p:val>
                                            <p:strVal val="#ppt_w"/>
                                          </p:val>
                                        </p:tav>
                                      </p:tavLst>
                                    </p:anim>
                                    <p:anim calcmode="lin" valueType="num">
                                      <p:cBhvr>
                                        <p:cTn id="27" dur="750" fill="hold"/>
                                        <p:tgtEl>
                                          <p:spTgt spid="49"/>
                                        </p:tgtEl>
                                        <p:attrNameLst>
                                          <p:attrName>ppt_h</p:attrName>
                                        </p:attrNameLst>
                                      </p:cBhvr>
                                      <p:tavLst>
                                        <p:tav tm="0">
                                          <p:val>
                                            <p:fltVal val="0"/>
                                          </p:val>
                                        </p:tav>
                                        <p:tav tm="100000">
                                          <p:val>
                                            <p:strVal val="#ppt_h"/>
                                          </p:val>
                                        </p:tav>
                                      </p:tavLst>
                                    </p:anim>
                                    <p:animEffect transition="in" filter="fade">
                                      <p:cBhvr>
                                        <p:cTn id="28" dur="75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anim calcmode="lin" valueType="num">
                                      <p:cBhvr>
                                        <p:cTn id="33" dur="750" fill="hold"/>
                                        <p:tgtEl>
                                          <p:spTgt spid="89"/>
                                        </p:tgtEl>
                                        <p:attrNameLst>
                                          <p:attrName>ppt_w</p:attrName>
                                        </p:attrNameLst>
                                      </p:cBhvr>
                                      <p:tavLst>
                                        <p:tav tm="0">
                                          <p:val>
                                            <p:fltVal val="0"/>
                                          </p:val>
                                        </p:tav>
                                        <p:tav tm="100000">
                                          <p:val>
                                            <p:strVal val="#ppt_w"/>
                                          </p:val>
                                        </p:tav>
                                      </p:tavLst>
                                    </p:anim>
                                    <p:anim calcmode="lin" valueType="num">
                                      <p:cBhvr>
                                        <p:cTn id="34" dur="750" fill="hold"/>
                                        <p:tgtEl>
                                          <p:spTgt spid="89"/>
                                        </p:tgtEl>
                                        <p:attrNameLst>
                                          <p:attrName>ppt_h</p:attrName>
                                        </p:attrNameLst>
                                      </p:cBhvr>
                                      <p:tavLst>
                                        <p:tav tm="0">
                                          <p:val>
                                            <p:fltVal val="0"/>
                                          </p:val>
                                        </p:tav>
                                        <p:tav tm="100000">
                                          <p:val>
                                            <p:strVal val="#ppt_h"/>
                                          </p:val>
                                        </p:tav>
                                      </p:tavLst>
                                    </p:anim>
                                    <p:animEffect transition="in" filter="fade">
                                      <p:cBhvr>
                                        <p:cTn id="35" dur="750"/>
                                        <p:tgtEl>
                                          <p:spTgt spid="89"/>
                                        </p:tgtEl>
                                      </p:cBhvr>
                                    </p:animEffect>
                                  </p:childTnLst>
                                </p:cTn>
                              </p:par>
                            </p:childTnLst>
                          </p:cTn>
                        </p:par>
                        <p:par>
                          <p:cTn id="36" fill="hold">
                            <p:stCondLst>
                              <p:cond delay="750"/>
                            </p:stCondLst>
                            <p:childTnLst>
                              <p:par>
                                <p:cTn id="37" presetID="53" presetClass="entr" presetSubtype="16"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p:cTn id="39" dur="750" fill="hold"/>
                                        <p:tgtEl>
                                          <p:spTgt spid="57"/>
                                        </p:tgtEl>
                                        <p:attrNameLst>
                                          <p:attrName>ppt_w</p:attrName>
                                        </p:attrNameLst>
                                      </p:cBhvr>
                                      <p:tavLst>
                                        <p:tav tm="0">
                                          <p:val>
                                            <p:fltVal val="0"/>
                                          </p:val>
                                        </p:tav>
                                        <p:tav tm="100000">
                                          <p:val>
                                            <p:strVal val="#ppt_w"/>
                                          </p:val>
                                        </p:tav>
                                      </p:tavLst>
                                    </p:anim>
                                    <p:anim calcmode="lin" valueType="num">
                                      <p:cBhvr>
                                        <p:cTn id="40" dur="750" fill="hold"/>
                                        <p:tgtEl>
                                          <p:spTgt spid="57"/>
                                        </p:tgtEl>
                                        <p:attrNameLst>
                                          <p:attrName>ppt_h</p:attrName>
                                        </p:attrNameLst>
                                      </p:cBhvr>
                                      <p:tavLst>
                                        <p:tav tm="0">
                                          <p:val>
                                            <p:fltVal val="0"/>
                                          </p:val>
                                        </p:tav>
                                        <p:tav tm="100000">
                                          <p:val>
                                            <p:strVal val="#ppt_h"/>
                                          </p:val>
                                        </p:tav>
                                      </p:tavLst>
                                    </p:anim>
                                    <p:animEffect transition="in" filter="fade">
                                      <p:cBhvr>
                                        <p:cTn id="41" dur="75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2"/>
                                        </p:tgtEl>
                                        <p:attrNameLst>
                                          <p:attrName>style.visibility</p:attrName>
                                        </p:attrNameLst>
                                      </p:cBhvr>
                                      <p:to>
                                        <p:strVal val="visible"/>
                                      </p:to>
                                    </p:set>
                                    <p:anim calcmode="lin" valueType="num">
                                      <p:cBhvr>
                                        <p:cTn id="46" dur="750" fill="hold"/>
                                        <p:tgtEl>
                                          <p:spTgt spid="92"/>
                                        </p:tgtEl>
                                        <p:attrNameLst>
                                          <p:attrName>ppt_w</p:attrName>
                                        </p:attrNameLst>
                                      </p:cBhvr>
                                      <p:tavLst>
                                        <p:tav tm="0">
                                          <p:val>
                                            <p:fltVal val="0"/>
                                          </p:val>
                                        </p:tav>
                                        <p:tav tm="100000">
                                          <p:val>
                                            <p:strVal val="#ppt_w"/>
                                          </p:val>
                                        </p:tav>
                                      </p:tavLst>
                                    </p:anim>
                                    <p:anim calcmode="lin" valueType="num">
                                      <p:cBhvr>
                                        <p:cTn id="47" dur="750" fill="hold"/>
                                        <p:tgtEl>
                                          <p:spTgt spid="92"/>
                                        </p:tgtEl>
                                        <p:attrNameLst>
                                          <p:attrName>ppt_h</p:attrName>
                                        </p:attrNameLst>
                                      </p:cBhvr>
                                      <p:tavLst>
                                        <p:tav tm="0">
                                          <p:val>
                                            <p:fltVal val="0"/>
                                          </p:val>
                                        </p:tav>
                                        <p:tav tm="100000">
                                          <p:val>
                                            <p:strVal val="#ppt_h"/>
                                          </p:val>
                                        </p:tav>
                                      </p:tavLst>
                                    </p:anim>
                                    <p:animEffect transition="in" filter="fade">
                                      <p:cBhvr>
                                        <p:cTn id="48" dur="750"/>
                                        <p:tgtEl>
                                          <p:spTgt spid="92"/>
                                        </p:tgtEl>
                                      </p:cBhvr>
                                    </p:animEffect>
                                  </p:childTnLst>
                                </p:cTn>
                              </p:par>
                            </p:childTnLst>
                          </p:cTn>
                        </p:par>
                        <p:par>
                          <p:cTn id="49" fill="hold">
                            <p:stCondLst>
                              <p:cond delay="750"/>
                            </p:stCondLst>
                            <p:childTnLst>
                              <p:par>
                                <p:cTn id="50" presetID="53" presetClass="entr" presetSubtype="16"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p:cTn id="52" dur="750" fill="hold"/>
                                        <p:tgtEl>
                                          <p:spTgt spid="65"/>
                                        </p:tgtEl>
                                        <p:attrNameLst>
                                          <p:attrName>ppt_w</p:attrName>
                                        </p:attrNameLst>
                                      </p:cBhvr>
                                      <p:tavLst>
                                        <p:tav tm="0">
                                          <p:val>
                                            <p:fltVal val="0"/>
                                          </p:val>
                                        </p:tav>
                                        <p:tav tm="100000">
                                          <p:val>
                                            <p:strVal val="#ppt_w"/>
                                          </p:val>
                                        </p:tav>
                                      </p:tavLst>
                                    </p:anim>
                                    <p:anim calcmode="lin" valueType="num">
                                      <p:cBhvr>
                                        <p:cTn id="53" dur="750" fill="hold"/>
                                        <p:tgtEl>
                                          <p:spTgt spid="65"/>
                                        </p:tgtEl>
                                        <p:attrNameLst>
                                          <p:attrName>ppt_h</p:attrName>
                                        </p:attrNameLst>
                                      </p:cBhvr>
                                      <p:tavLst>
                                        <p:tav tm="0">
                                          <p:val>
                                            <p:fltVal val="0"/>
                                          </p:val>
                                        </p:tav>
                                        <p:tav tm="100000">
                                          <p:val>
                                            <p:strVal val="#ppt_h"/>
                                          </p:val>
                                        </p:tav>
                                      </p:tavLst>
                                    </p:anim>
                                    <p:animEffect transition="in" filter="fade">
                                      <p:cBhvr>
                                        <p:cTn id="54" dur="750"/>
                                        <p:tgtEl>
                                          <p:spTgt spid="6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3"/>
                                        </p:tgtEl>
                                        <p:attrNameLst>
                                          <p:attrName>style.visibility</p:attrName>
                                        </p:attrNameLst>
                                      </p:cBhvr>
                                      <p:to>
                                        <p:strVal val="visible"/>
                                      </p:to>
                                    </p:set>
                                    <p:anim calcmode="lin" valueType="num">
                                      <p:cBhvr>
                                        <p:cTn id="59" dur="750" fill="hold"/>
                                        <p:tgtEl>
                                          <p:spTgt spid="93"/>
                                        </p:tgtEl>
                                        <p:attrNameLst>
                                          <p:attrName>ppt_w</p:attrName>
                                        </p:attrNameLst>
                                      </p:cBhvr>
                                      <p:tavLst>
                                        <p:tav tm="0">
                                          <p:val>
                                            <p:fltVal val="0"/>
                                          </p:val>
                                        </p:tav>
                                        <p:tav tm="100000">
                                          <p:val>
                                            <p:strVal val="#ppt_w"/>
                                          </p:val>
                                        </p:tav>
                                      </p:tavLst>
                                    </p:anim>
                                    <p:anim calcmode="lin" valueType="num">
                                      <p:cBhvr>
                                        <p:cTn id="60" dur="750" fill="hold"/>
                                        <p:tgtEl>
                                          <p:spTgt spid="93"/>
                                        </p:tgtEl>
                                        <p:attrNameLst>
                                          <p:attrName>ppt_h</p:attrName>
                                        </p:attrNameLst>
                                      </p:cBhvr>
                                      <p:tavLst>
                                        <p:tav tm="0">
                                          <p:val>
                                            <p:fltVal val="0"/>
                                          </p:val>
                                        </p:tav>
                                        <p:tav tm="100000">
                                          <p:val>
                                            <p:strVal val="#ppt_h"/>
                                          </p:val>
                                        </p:tav>
                                      </p:tavLst>
                                    </p:anim>
                                    <p:animEffect transition="in" filter="fade">
                                      <p:cBhvr>
                                        <p:cTn id="61" dur="750"/>
                                        <p:tgtEl>
                                          <p:spTgt spid="93"/>
                                        </p:tgtEl>
                                      </p:cBhvr>
                                    </p:animEffect>
                                  </p:childTnLst>
                                </p:cTn>
                              </p:par>
                            </p:childTnLst>
                          </p:cTn>
                        </p:par>
                        <p:par>
                          <p:cTn id="62" fill="hold">
                            <p:stCondLst>
                              <p:cond delay="750"/>
                            </p:stCondLst>
                            <p:childTnLst>
                              <p:par>
                                <p:cTn id="63" presetID="53" presetClass="entr" presetSubtype="16" fill="hold" grpId="0" nodeType="afterEffect">
                                  <p:stCondLst>
                                    <p:cond delay="0"/>
                                  </p:stCondLst>
                                  <p:childTnLst>
                                    <p:set>
                                      <p:cBhvr>
                                        <p:cTn id="64" dur="1" fill="hold">
                                          <p:stCondLst>
                                            <p:cond delay="0"/>
                                          </p:stCondLst>
                                        </p:cTn>
                                        <p:tgtEl>
                                          <p:spTgt spid="73"/>
                                        </p:tgtEl>
                                        <p:attrNameLst>
                                          <p:attrName>style.visibility</p:attrName>
                                        </p:attrNameLst>
                                      </p:cBhvr>
                                      <p:to>
                                        <p:strVal val="visible"/>
                                      </p:to>
                                    </p:set>
                                    <p:anim calcmode="lin" valueType="num">
                                      <p:cBhvr>
                                        <p:cTn id="65" dur="750" fill="hold"/>
                                        <p:tgtEl>
                                          <p:spTgt spid="73"/>
                                        </p:tgtEl>
                                        <p:attrNameLst>
                                          <p:attrName>ppt_w</p:attrName>
                                        </p:attrNameLst>
                                      </p:cBhvr>
                                      <p:tavLst>
                                        <p:tav tm="0">
                                          <p:val>
                                            <p:fltVal val="0"/>
                                          </p:val>
                                        </p:tav>
                                        <p:tav tm="100000">
                                          <p:val>
                                            <p:strVal val="#ppt_w"/>
                                          </p:val>
                                        </p:tav>
                                      </p:tavLst>
                                    </p:anim>
                                    <p:anim calcmode="lin" valueType="num">
                                      <p:cBhvr>
                                        <p:cTn id="66" dur="750" fill="hold"/>
                                        <p:tgtEl>
                                          <p:spTgt spid="73"/>
                                        </p:tgtEl>
                                        <p:attrNameLst>
                                          <p:attrName>ppt_h</p:attrName>
                                        </p:attrNameLst>
                                      </p:cBhvr>
                                      <p:tavLst>
                                        <p:tav tm="0">
                                          <p:val>
                                            <p:fltVal val="0"/>
                                          </p:val>
                                        </p:tav>
                                        <p:tav tm="100000">
                                          <p:val>
                                            <p:strVal val="#ppt_h"/>
                                          </p:val>
                                        </p:tav>
                                      </p:tavLst>
                                    </p:anim>
                                    <p:animEffect transition="in" filter="fade">
                                      <p:cBhvr>
                                        <p:cTn id="67" dur="75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cBhvr>
                                        <p:cTn id="72" dur="750" fill="hold"/>
                                        <p:tgtEl>
                                          <p:spTgt spid="94"/>
                                        </p:tgtEl>
                                        <p:attrNameLst>
                                          <p:attrName>ppt_w</p:attrName>
                                        </p:attrNameLst>
                                      </p:cBhvr>
                                      <p:tavLst>
                                        <p:tav tm="0">
                                          <p:val>
                                            <p:fltVal val="0"/>
                                          </p:val>
                                        </p:tav>
                                        <p:tav tm="100000">
                                          <p:val>
                                            <p:strVal val="#ppt_w"/>
                                          </p:val>
                                        </p:tav>
                                      </p:tavLst>
                                    </p:anim>
                                    <p:anim calcmode="lin" valueType="num">
                                      <p:cBhvr>
                                        <p:cTn id="73" dur="750" fill="hold"/>
                                        <p:tgtEl>
                                          <p:spTgt spid="94"/>
                                        </p:tgtEl>
                                        <p:attrNameLst>
                                          <p:attrName>ppt_h</p:attrName>
                                        </p:attrNameLst>
                                      </p:cBhvr>
                                      <p:tavLst>
                                        <p:tav tm="0">
                                          <p:val>
                                            <p:fltVal val="0"/>
                                          </p:val>
                                        </p:tav>
                                        <p:tav tm="100000">
                                          <p:val>
                                            <p:strVal val="#ppt_h"/>
                                          </p:val>
                                        </p:tav>
                                      </p:tavLst>
                                    </p:anim>
                                    <p:animEffect transition="in" filter="fade">
                                      <p:cBhvr>
                                        <p:cTn id="74" dur="750"/>
                                        <p:tgtEl>
                                          <p:spTgt spid="94"/>
                                        </p:tgtEl>
                                      </p:cBhvr>
                                    </p:animEffect>
                                  </p:childTnLst>
                                </p:cTn>
                              </p:par>
                            </p:childTnLst>
                          </p:cTn>
                        </p:par>
                        <p:par>
                          <p:cTn id="75" fill="hold">
                            <p:stCondLst>
                              <p:cond delay="750"/>
                            </p:stCondLst>
                            <p:childTnLst>
                              <p:par>
                                <p:cTn id="76" presetID="53" presetClass="entr" presetSubtype="16" fill="hold" grpId="0"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p:cTn id="78" dur="750" fill="hold"/>
                                        <p:tgtEl>
                                          <p:spTgt spid="81"/>
                                        </p:tgtEl>
                                        <p:attrNameLst>
                                          <p:attrName>ppt_w</p:attrName>
                                        </p:attrNameLst>
                                      </p:cBhvr>
                                      <p:tavLst>
                                        <p:tav tm="0">
                                          <p:val>
                                            <p:fltVal val="0"/>
                                          </p:val>
                                        </p:tav>
                                        <p:tav tm="100000">
                                          <p:val>
                                            <p:strVal val="#ppt_w"/>
                                          </p:val>
                                        </p:tav>
                                      </p:tavLst>
                                    </p:anim>
                                    <p:anim calcmode="lin" valueType="num">
                                      <p:cBhvr>
                                        <p:cTn id="79" dur="750" fill="hold"/>
                                        <p:tgtEl>
                                          <p:spTgt spid="81"/>
                                        </p:tgtEl>
                                        <p:attrNameLst>
                                          <p:attrName>ppt_h</p:attrName>
                                        </p:attrNameLst>
                                      </p:cBhvr>
                                      <p:tavLst>
                                        <p:tav tm="0">
                                          <p:val>
                                            <p:fltVal val="0"/>
                                          </p:val>
                                        </p:tav>
                                        <p:tav tm="100000">
                                          <p:val>
                                            <p:strVal val="#ppt_h"/>
                                          </p:val>
                                        </p:tav>
                                      </p:tavLst>
                                    </p:anim>
                                    <p:animEffect transition="in" filter="fade">
                                      <p:cBhvr>
                                        <p:cTn id="80" dur="7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7" grpId="0" animBg="1"/>
      <p:bldP spid="89" grpId="0" animBg="1"/>
      <p:bldP spid="65" grpId="0" animBg="1"/>
      <p:bldP spid="73" grpId="0" animBg="1"/>
      <p:bldP spid="81" grpId="0" animBg="1"/>
      <p:bldP spid="90" grpId="0" animBg="1"/>
      <p:bldP spid="91" grpId="0" animBg="1"/>
      <p:bldP spid="92" grpId="0" animBg="1"/>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19819" y="2281305"/>
            <a:ext cx="10399523" cy="2369071"/>
          </a:xfrm>
          <a:prstGeom prst="rect">
            <a:avLst/>
          </a:prstGeom>
        </p:spPr>
      </p:pic>
      <p:sp>
        <p:nvSpPr>
          <p:cNvPr id="6" name="Title 5"/>
          <p:cNvSpPr>
            <a:spLocks noGrp="1"/>
          </p:cNvSpPr>
          <p:nvPr>
            <p:ph type="title"/>
          </p:nvPr>
        </p:nvSpPr>
        <p:spPr/>
        <p:txBody>
          <a:bodyPr>
            <a:normAutofit/>
          </a:bodyPr>
          <a:lstStyle/>
          <a:p>
            <a:r>
              <a:rPr lang="en-GB" sz="3600" dirty="0" smtClean="0"/>
              <a:t>Use the information below to fill in the missing gaps.</a:t>
            </a:r>
            <a:endParaRPr lang="en-GB" sz="3600" dirty="0"/>
          </a:p>
        </p:txBody>
      </p:sp>
      <p:sp>
        <p:nvSpPr>
          <p:cNvPr id="7" name="Rectangle 6"/>
          <p:cNvSpPr/>
          <p:nvPr/>
        </p:nvSpPr>
        <p:spPr>
          <a:xfrm>
            <a:off x="627016" y="1690688"/>
            <a:ext cx="11321144" cy="1754326"/>
          </a:xfrm>
          <a:prstGeom prst="rect">
            <a:avLst/>
          </a:prstGeom>
        </p:spPr>
        <p:txBody>
          <a:bodyPr wrap="square">
            <a:spAutoFit/>
          </a:bodyPr>
          <a:lstStyle/>
          <a:p>
            <a:r>
              <a:rPr lang="en-GB" dirty="0"/>
              <a:t>The are 60 seconds in 1 </a:t>
            </a:r>
            <a:r>
              <a:rPr lang="en-GB" dirty="0" smtClean="0"/>
              <a:t>minute	There </a:t>
            </a:r>
            <a:r>
              <a:rPr lang="en-GB" dirty="0"/>
              <a:t>are 60 minutes in 1 </a:t>
            </a:r>
            <a:r>
              <a:rPr lang="en-GB" dirty="0" smtClean="0"/>
              <a:t>hour	</a:t>
            </a:r>
            <a:r>
              <a:rPr lang="en-GB" dirty="0"/>
              <a:t>There are 24 hours in 1 day </a:t>
            </a:r>
          </a:p>
          <a:p>
            <a:r>
              <a:rPr lang="en-GB" dirty="0" smtClean="0"/>
              <a:t> </a:t>
            </a:r>
            <a:r>
              <a:rPr lang="en-GB" dirty="0"/>
              <a:t/>
            </a:r>
            <a:br>
              <a:rPr lang="en-GB" dirty="0"/>
            </a:br>
            <a:r>
              <a:rPr lang="en-GB" dirty="0"/>
              <a:t/>
            </a:r>
            <a:br>
              <a:rPr lang="en-GB" dirty="0"/>
            </a:br>
            <a:r>
              <a:rPr lang="en-GB" dirty="0"/>
              <a:t/>
            </a:r>
            <a:br>
              <a:rPr lang="en-GB" dirty="0"/>
            </a:br>
            <a:r>
              <a:rPr lang="en-GB" dirty="0"/>
              <a:t/>
            </a:r>
            <a:br>
              <a:rPr lang="en-GB" dirty="0"/>
            </a:br>
            <a:endParaRPr lang="en-GB" dirty="0"/>
          </a:p>
        </p:txBody>
      </p:sp>
      <p:sp>
        <p:nvSpPr>
          <p:cNvPr id="8" name="TextBox 7"/>
          <p:cNvSpPr txBox="1"/>
          <p:nvPr/>
        </p:nvSpPr>
        <p:spPr>
          <a:xfrm>
            <a:off x="6836228" y="5240993"/>
            <a:ext cx="2664823" cy="1200329"/>
          </a:xfrm>
          <a:prstGeom prst="rect">
            <a:avLst/>
          </a:prstGeom>
          <a:noFill/>
        </p:spPr>
        <p:txBody>
          <a:bodyPr wrap="square" rtlCol="0">
            <a:spAutoFit/>
          </a:bodyPr>
          <a:lstStyle/>
          <a:p>
            <a:r>
              <a:rPr lang="en-GB" dirty="0" smtClean="0"/>
              <a:t>Hint – you know there are 60 seconds in one minute so work out how many lots of 60 are in 240</a:t>
            </a:r>
            <a:endParaRPr lang="en-GB" dirty="0"/>
          </a:p>
        </p:txBody>
      </p:sp>
      <p:sp>
        <p:nvSpPr>
          <p:cNvPr id="9" name="Rectangle 8"/>
          <p:cNvSpPr/>
          <p:nvPr/>
        </p:nvSpPr>
        <p:spPr>
          <a:xfrm>
            <a:off x="6627223" y="5077097"/>
            <a:ext cx="3074126" cy="1567543"/>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V="1">
            <a:off x="7855131" y="4441372"/>
            <a:ext cx="226423" cy="596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41633096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21285698">
            <a:off x="1221959" y="2206487"/>
            <a:ext cx="2908168"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Analogue</a:t>
            </a:r>
          </a:p>
        </p:txBody>
      </p:sp>
      <p:sp>
        <p:nvSpPr>
          <p:cNvPr id="7" name="Rectangle 6"/>
          <p:cNvSpPr/>
          <p:nvPr/>
        </p:nvSpPr>
        <p:spPr>
          <a:xfrm rot="361503">
            <a:off x="7957175" y="2094674"/>
            <a:ext cx="2034211"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Digital</a:t>
            </a:r>
          </a:p>
        </p:txBody>
      </p:sp>
      <p:pic>
        <p:nvPicPr>
          <p:cNvPr id="15362" name="Picture 2" descr="http://www.jiscdigitalmedia.ac.uk/images/svg_clock.gif"/>
          <p:cNvPicPr>
            <a:picLocks noChangeAspect="1" noChangeArrowheads="1"/>
          </p:cNvPicPr>
          <p:nvPr/>
        </p:nvPicPr>
        <p:blipFill>
          <a:blip r:embed="rId2" cstate="print"/>
          <a:srcRect/>
          <a:stretch>
            <a:fillRect/>
          </a:stretch>
        </p:blipFill>
        <p:spPr bwMode="auto">
          <a:xfrm rot="21307533">
            <a:off x="2014048" y="3142591"/>
            <a:ext cx="1762125" cy="1762126"/>
          </a:xfrm>
          <a:prstGeom prst="rect">
            <a:avLst/>
          </a:prstGeom>
          <a:noFill/>
        </p:spPr>
      </p:pic>
      <p:pic>
        <p:nvPicPr>
          <p:cNvPr id="15364" name="Picture 4" descr="http://www.geekalerts.com/u/digital-clock.jpg"/>
          <p:cNvPicPr>
            <a:picLocks noChangeAspect="1" noChangeArrowheads="1"/>
          </p:cNvPicPr>
          <p:nvPr/>
        </p:nvPicPr>
        <p:blipFill>
          <a:blip r:embed="rId3" cstate="print"/>
          <a:srcRect/>
          <a:stretch>
            <a:fillRect/>
          </a:stretch>
        </p:blipFill>
        <p:spPr bwMode="auto">
          <a:xfrm rot="438151">
            <a:off x="7419351" y="3099148"/>
            <a:ext cx="2808312" cy="1454986"/>
          </a:xfrm>
          <a:prstGeom prst="rect">
            <a:avLst/>
          </a:prstGeom>
          <a:noFill/>
        </p:spPr>
      </p:pic>
      <p:sp>
        <p:nvSpPr>
          <p:cNvPr id="2" name="TextBox 1"/>
          <p:cNvSpPr txBox="1"/>
          <p:nvPr/>
        </p:nvSpPr>
        <p:spPr>
          <a:xfrm>
            <a:off x="404950" y="431562"/>
            <a:ext cx="11586754" cy="646331"/>
          </a:xfrm>
          <a:prstGeom prst="rect">
            <a:avLst/>
          </a:prstGeom>
          <a:noFill/>
        </p:spPr>
        <p:txBody>
          <a:bodyPr wrap="square" rtlCol="0">
            <a:spAutoFit/>
          </a:bodyPr>
          <a:lstStyle/>
          <a:p>
            <a:r>
              <a:rPr lang="en-GB" sz="3600" dirty="0" smtClean="0"/>
              <a:t>There are two types of clocks, do you know what they are?</a:t>
            </a:r>
            <a:endParaRPr lang="en-GB" sz="3600" dirty="0"/>
          </a:p>
        </p:txBody>
      </p:sp>
      <p:pic>
        <p:nvPicPr>
          <p:cNvPr id="10" name="Picture 9"/>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416421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linds(horizont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364"/>
                                        </p:tgtEl>
                                        <p:attrNameLst>
                                          <p:attrName>style.visibility</p:attrName>
                                        </p:attrNameLst>
                                      </p:cBhvr>
                                      <p:to>
                                        <p:strVal val="visible"/>
                                      </p:to>
                                    </p:set>
                                    <p:animEffect transition="in" filter="blinds(horizontal)">
                                      <p:cBhvr>
                                        <p:cTn id="22"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we tell the </a:t>
            </a:r>
            <a:r>
              <a:rPr lang="en-GB" dirty="0" smtClean="0"/>
              <a:t>time, </a:t>
            </a:r>
            <a:r>
              <a:rPr lang="en-GB" dirty="0" smtClean="0"/>
              <a:t>we can do it in either analogue or digital. </a:t>
            </a:r>
            <a:endParaRPr lang="en-GB" dirty="0"/>
          </a:p>
        </p:txBody>
      </p:sp>
      <p:sp>
        <p:nvSpPr>
          <p:cNvPr id="3" name="Content Placeholder 2"/>
          <p:cNvSpPr>
            <a:spLocks noGrp="1"/>
          </p:cNvSpPr>
          <p:nvPr>
            <p:ph idx="1"/>
          </p:nvPr>
        </p:nvSpPr>
        <p:spPr/>
        <p:txBody>
          <a:bodyPr/>
          <a:lstStyle/>
          <a:p>
            <a:pPr marL="0" indent="0">
              <a:buNone/>
            </a:pPr>
            <a:r>
              <a:rPr lang="en-GB" u="sng" dirty="0" smtClean="0"/>
              <a:t>Example</a:t>
            </a:r>
            <a:endParaRPr lang="en-GB" u="sng" dirty="0"/>
          </a:p>
        </p:txBody>
      </p:sp>
      <p:sp>
        <p:nvSpPr>
          <p:cNvPr id="5" name="TextBox 4"/>
          <p:cNvSpPr txBox="1"/>
          <p:nvPr/>
        </p:nvSpPr>
        <p:spPr>
          <a:xfrm>
            <a:off x="4417256" y="2246968"/>
            <a:ext cx="7202658" cy="4031873"/>
          </a:xfrm>
          <a:prstGeom prst="rect">
            <a:avLst/>
          </a:prstGeom>
          <a:noFill/>
        </p:spPr>
        <p:txBody>
          <a:bodyPr wrap="square" rtlCol="0">
            <a:spAutoFit/>
          </a:bodyPr>
          <a:lstStyle/>
          <a:p>
            <a:r>
              <a:rPr lang="en-GB" sz="3200" dirty="0" smtClean="0"/>
              <a:t>Imagine this clock is showing the time in the </a:t>
            </a:r>
            <a:r>
              <a:rPr lang="en-GB" sz="3200" dirty="0" smtClean="0"/>
              <a:t>afternoon.</a:t>
            </a:r>
            <a:endParaRPr lang="en-GB" sz="3200" dirty="0" smtClean="0"/>
          </a:p>
          <a:p>
            <a:endParaRPr lang="en-GB" sz="3200" dirty="0"/>
          </a:p>
          <a:p>
            <a:endParaRPr lang="en-GB" sz="3200" dirty="0" smtClean="0"/>
          </a:p>
          <a:p>
            <a:r>
              <a:rPr lang="en-GB" sz="3200" dirty="0" smtClean="0"/>
              <a:t>In analogue we would say it’s 20 minutes to </a:t>
            </a:r>
            <a:r>
              <a:rPr lang="en-GB" sz="3200" dirty="0" smtClean="0"/>
              <a:t>1.</a:t>
            </a:r>
            <a:endParaRPr lang="en-GB" sz="3200" dirty="0" smtClean="0"/>
          </a:p>
          <a:p>
            <a:endParaRPr lang="en-GB" sz="3200" dirty="0"/>
          </a:p>
          <a:p>
            <a:r>
              <a:rPr lang="en-GB" sz="3200" dirty="0" smtClean="0"/>
              <a:t>In digital we would say it’s 12:40 p.m. </a:t>
            </a:r>
            <a:endParaRPr lang="en-GB" sz="3200" dirty="0"/>
          </a:p>
        </p:txBody>
      </p:sp>
      <p:pic>
        <p:nvPicPr>
          <p:cNvPr id="6" name="Picture 5"/>
          <p:cNvPicPr>
            <a:picLocks noChangeAspect="1"/>
          </p:cNvPicPr>
          <p:nvPr/>
        </p:nvPicPr>
        <p:blipFill rotWithShape="1">
          <a:blip r:embed="rId2"/>
          <a:srcRect l="8613" t="12902" r="30240" b="5924"/>
          <a:stretch/>
        </p:blipFill>
        <p:spPr>
          <a:xfrm>
            <a:off x="1171302" y="2542243"/>
            <a:ext cx="1854926" cy="1807094"/>
          </a:xfrm>
          <a:prstGeom prst="rect">
            <a:avLst/>
          </a:prstGeom>
        </p:spPr>
      </p:pic>
      <p:pic>
        <p:nvPicPr>
          <p:cNvPr id="7" name="Picture 6"/>
          <p:cNvPicPr>
            <a:picLocks noChangeAspect="1"/>
          </p:cNvPicPr>
          <p:nvPr/>
        </p:nvPicPr>
        <p:blipFill>
          <a:blip r:embed="rId3"/>
          <a:stretch>
            <a:fillRect/>
          </a:stretch>
        </p:blipFill>
        <p:spPr>
          <a:xfrm>
            <a:off x="904965" y="4817992"/>
            <a:ext cx="2816777" cy="1358971"/>
          </a:xfrm>
          <a:prstGeom prst="rect">
            <a:avLst/>
          </a:prstGeom>
        </p:spPr>
      </p:pic>
      <p:pic>
        <p:nvPicPr>
          <p:cNvPr id="8" name="Picture 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581629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we tell the </a:t>
            </a:r>
            <a:r>
              <a:rPr lang="en-GB" dirty="0" smtClean="0"/>
              <a:t>time, </a:t>
            </a:r>
            <a:r>
              <a:rPr lang="en-GB" dirty="0" smtClean="0"/>
              <a:t>we can do it in either analogue or digital. </a:t>
            </a:r>
            <a:endParaRPr lang="en-GB" dirty="0"/>
          </a:p>
        </p:txBody>
      </p:sp>
      <p:sp>
        <p:nvSpPr>
          <p:cNvPr id="3" name="Content Placeholder 2"/>
          <p:cNvSpPr>
            <a:spLocks noGrp="1"/>
          </p:cNvSpPr>
          <p:nvPr>
            <p:ph idx="1"/>
          </p:nvPr>
        </p:nvSpPr>
        <p:spPr/>
        <p:txBody>
          <a:bodyPr/>
          <a:lstStyle/>
          <a:p>
            <a:pPr marL="0" indent="0">
              <a:buNone/>
            </a:pPr>
            <a:r>
              <a:rPr lang="en-GB" u="sng" dirty="0" smtClean="0"/>
              <a:t>Example</a:t>
            </a:r>
            <a:endParaRPr lang="en-GB" u="sng" dirty="0"/>
          </a:p>
        </p:txBody>
      </p:sp>
      <p:sp>
        <p:nvSpPr>
          <p:cNvPr id="5" name="TextBox 4"/>
          <p:cNvSpPr txBox="1"/>
          <p:nvPr/>
        </p:nvSpPr>
        <p:spPr>
          <a:xfrm>
            <a:off x="4417256" y="2246968"/>
            <a:ext cx="6710289" cy="4031873"/>
          </a:xfrm>
          <a:prstGeom prst="rect">
            <a:avLst/>
          </a:prstGeom>
          <a:noFill/>
        </p:spPr>
        <p:txBody>
          <a:bodyPr wrap="square" rtlCol="0">
            <a:spAutoFit/>
          </a:bodyPr>
          <a:lstStyle/>
          <a:p>
            <a:r>
              <a:rPr lang="en-GB" sz="3200" dirty="0" smtClean="0"/>
              <a:t>Imagine this clock is showing the time in the </a:t>
            </a:r>
            <a:r>
              <a:rPr lang="en-GB" sz="3200" dirty="0" smtClean="0"/>
              <a:t>morning.</a:t>
            </a:r>
            <a:endParaRPr lang="en-GB" sz="3200" dirty="0" smtClean="0"/>
          </a:p>
          <a:p>
            <a:endParaRPr lang="en-GB" sz="3200" dirty="0"/>
          </a:p>
          <a:p>
            <a:endParaRPr lang="en-GB" sz="3200" dirty="0" smtClean="0"/>
          </a:p>
          <a:p>
            <a:r>
              <a:rPr lang="en-GB" sz="3200" dirty="0" smtClean="0"/>
              <a:t>In analogue we would say it’s 10 minutes past </a:t>
            </a:r>
            <a:r>
              <a:rPr lang="en-GB" sz="3200" dirty="0" smtClean="0"/>
              <a:t>4.</a:t>
            </a:r>
            <a:endParaRPr lang="en-GB" sz="3200" dirty="0" smtClean="0"/>
          </a:p>
          <a:p>
            <a:endParaRPr lang="en-GB" sz="3200" dirty="0"/>
          </a:p>
          <a:p>
            <a:r>
              <a:rPr lang="en-GB" sz="3200" dirty="0" smtClean="0"/>
              <a:t>In digital we would say it’s 4:10 a.m.</a:t>
            </a:r>
            <a:endParaRPr lang="en-GB" sz="3200" dirty="0"/>
          </a:p>
        </p:txBody>
      </p:sp>
      <p:pic>
        <p:nvPicPr>
          <p:cNvPr id="4" name="Picture 3"/>
          <p:cNvPicPr>
            <a:picLocks noChangeAspect="1"/>
          </p:cNvPicPr>
          <p:nvPr/>
        </p:nvPicPr>
        <p:blipFill>
          <a:blip r:embed="rId2"/>
          <a:stretch>
            <a:fillRect/>
          </a:stretch>
        </p:blipFill>
        <p:spPr>
          <a:xfrm>
            <a:off x="462579" y="2246968"/>
            <a:ext cx="2306748" cy="1987352"/>
          </a:xfrm>
          <a:prstGeom prst="rect">
            <a:avLst/>
          </a:prstGeom>
        </p:spPr>
      </p:pic>
      <p:pic>
        <p:nvPicPr>
          <p:cNvPr id="7" name="Picture 6"/>
          <p:cNvPicPr>
            <a:picLocks noChangeAspect="1"/>
          </p:cNvPicPr>
          <p:nvPr/>
        </p:nvPicPr>
        <p:blipFill>
          <a:blip r:embed="rId3"/>
          <a:stretch>
            <a:fillRect/>
          </a:stretch>
        </p:blipFill>
        <p:spPr>
          <a:xfrm>
            <a:off x="838200" y="4790600"/>
            <a:ext cx="2498954" cy="1399415"/>
          </a:xfrm>
          <a:prstGeom prst="rect">
            <a:avLst/>
          </a:prstGeom>
        </p:spPr>
      </p:pic>
      <p:pic>
        <p:nvPicPr>
          <p:cNvPr id="8" name="Picture 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14830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we tell the </a:t>
            </a:r>
            <a:r>
              <a:rPr lang="en-GB" dirty="0" smtClean="0"/>
              <a:t>time, </a:t>
            </a:r>
            <a:r>
              <a:rPr lang="en-GB" dirty="0" smtClean="0"/>
              <a:t>we can do it in either analogue or digital. </a:t>
            </a:r>
            <a:endParaRPr lang="en-GB" dirty="0"/>
          </a:p>
        </p:txBody>
      </p:sp>
      <p:sp>
        <p:nvSpPr>
          <p:cNvPr id="3" name="Content Placeholder 2"/>
          <p:cNvSpPr>
            <a:spLocks noGrp="1"/>
          </p:cNvSpPr>
          <p:nvPr>
            <p:ph idx="1"/>
          </p:nvPr>
        </p:nvSpPr>
        <p:spPr/>
        <p:txBody>
          <a:bodyPr/>
          <a:lstStyle/>
          <a:p>
            <a:pPr marL="0" indent="0">
              <a:buNone/>
            </a:pPr>
            <a:r>
              <a:rPr lang="en-GB" u="sng" dirty="0" smtClean="0"/>
              <a:t>Example</a:t>
            </a:r>
            <a:endParaRPr lang="en-GB" u="sng" dirty="0"/>
          </a:p>
        </p:txBody>
      </p:sp>
      <p:sp>
        <p:nvSpPr>
          <p:cNvPr id="5" name="TextBox 4"/>
          <p:cNvSpPr txBox="1"/>
          <p:nvPr/>
        </p:nvSpPr>
        <p:spPr>
          <a:xfrm>
            <a:off x="4670473" y="2668311"/>
            <a:ext cx="7357403" cy="3046988"/>
          </a:xfrm>
          <a:prstGeom prst="rect">
            <a:avLst/>
          </a:prstGeom>
          <a:noFill/>
        </p:spPr>
        <p:txBody>
          <a:bodyPr wrap="square" rtlCol="0">
            <a:spAutoFit/>
          </a:bodyPr>
          <a:lstStyle/>
          <a:p>
            <a:r>
              <a:rPr lang="en-GB" sz="3200" dirty="0" smtClean="0"/>
              <a:t>Imagine this clock is showing the time in the </a:t>
            </a:r>
            <a:r>
              <a:rPr lang="en-GB" sz="3200" dirty="0" smtClean="0"/>
              <a:t>morning. </a:t>
            </a:r>
            <a:endParaRPr lang="en-GB" sz="3200" dirty="0" smtClean="0"/>
          </a:p>
          <a:p>
            <a:endParaRPr lang="en-GB" sz="3200" dirty="0"/>
          </a:p>
          <a:p>
            <a:endParaRPr lang="en-GB" sz="3200" dirty="0" smtClean="0"/>
          </a:p>
          <a:p>
            <a:r>
              <a:rPr lang="en-GB" sz="3200" dirty="0" smtClean="0"/>
              <a:t>In analogue we would say it’s half past 9</a:t>
            </a:r>
            <a:endParaRPr lang="en-GB" sz="3200" dirty="0"/>
          </a:p>
          <a:p>
            <a:r>
              <a:rPr lang="en-GB" sz="3200" dirty="0" smtClean="0"/>
              <a:t>In digital we would say its 09:30 a.m. </a:t>
            </a:r>
            <a:endParaRPr lang="en-GB" sz="3200" dirty="0"/>
          </a:p>
        </p:txBody>
      </p:sp>
      <p:pic>
        <p:nvPicPr>
          <p:cNvPr id="6" name="Content Placeholder 3"/>
          <p:cNvPicPr>
            <a:picLocks noChangeAspect="1"/>
          </p:cNvPicPr>
          <p:nvPr/>
        </p:nvPicPr>
        <p:blipFill rotWithShape="1">
          <a:blip r:embed="rId2"/>
          <a:srcRect r="16406"/>
          <a:stretch/>
        </p:blipFill>
        <p:spPr>
          <a:xfrm>
            <a:off x="838200" y="2602161"/>
            <a:ext cx="2031777" cy="1923183"/>
          </a:xfrm>
          <a:prstGeom prst="rect">
            <a:avLst/>
          </a:prstGeom>
        </p:spPr>
      </p:pic>
      <p:pic>
        <p:nvPicPr>
          <p:cNvPr id="7" name="Picture 6"/>
          <p:cNvPicPr>
            <a:picLocks noChangeAspect="1"/>
          </p:cNvPicPr>
          <p:nvPr/>
        </p:nvPicPr>
        <p:blipFill>
          <a:blip r:embed="rId3"/>
          <a:stretch>
            <a:fillRect/>
          </a:stretch>
        </p:blipFill>
        <p:spPr>
          <a:xfrm>
            <a:off x="450166" y="4660281"/>
            <a:ext cx="3524742" cy="1590897"/>
          </a:xfrm>
          <a:prstGeom prst="rect">
            <a:avLst/>
          </a:prstGeom>
        </p:spPr>
      </p:pic>
      <p:pic>
        <p:nvPicPr>
          <p:cNvPr id="8" name="Picture 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4721894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5734594" y="1825625"/>
            <a:ext cx="5619205" cy="4351338"/>
          </a:xfrm>
        </p:spPr>
        <p:txBody>
          <a:bodyPr/>
          <a:lstStyle/>
          <a:p>
            <a:pPr marL="0" indent="0">
              <a:buNone/>
            </a:pPr>
            <a:r>
              <a:rPr lang="en-GB" dirty="0" smtClean="0"/>
              <a:t>Look at the </a:t>
            </a:r>
            <a:r>
              <a:rPr lang="en-GB" dirty="0" smtClean="0"/>
              <a:t>clock.</a:t>
            </a:r>
            <a:endParaRPr lang="en-GB" dirty="0" smtClean="0"/>
          </a:p>
          <a:p>
            <a:pPr marL="0" indent="0">
              <a:buNone/>
            </a:pPr>
            <a:endParaRPr lang="en-GB" dirty="0"/>
          </a:p>
          <a:p>
            <a:pPr marL="0" indent="0">
              <a:buNone/>
            </a:pPr>
            <a:r>
              <a:rPr lang="en-GB" dirty="0" smtClean="0"/>
              <a:t>The time is 27 minutes past 1.</a:t>
            </a:r>
          </a:p>
          <a:p>
            <a:pPr marL="0" indent="0">
              <a:buNone/>
            </a:pPr>
            <a:endParaRPr lang="en-GB" dirty="0"/>
          </a:p>
          <a:p>
            <a:pPr marL="0" indent="0">
              <a:buNone/>
            </a:pPr>
            <a:r>
              <a:rPr lang="en-GB" dirty="0" smtClean="0"/>
              <a:t>What would be the time in digital?</a:t>
            </a:r>
          </a:p>
          <a:p>
            <a:pPr marL="0" indent="0">
              <a:buNone/>
            </a:pPr>
            <a:endParaRPr lang="en-GB" dirty="0"/>
          </a:p>
          <a:p>
            <a:pPr marL="0" indent="0">
              <a:buNone/>
            </a:pPr>
            <a:r>
              <a:rPr lang="en-GB" dirty="0" smtClean="0"/>
              <a:t>__________p.m.</a:t>
            </a:r>
          </a:p>
          <a:p>
            <a:pPr marL="0" indent="0">
              <a:buNone/>
            </a:pPr>
            <a:r>
              <a:rPr lang="en-GB" dirty="0" smtClean="0"/>
              <a:t>__________a.m.</a:t>
            </a:r>
            <a:endParaRPr lang="en-GB" dirty="0"/>
          </a:p>
        </p:txBody>
      </p:sp>
      <p:pic>
        <p:nvPicPr>
          <p:cNvPr id="5" name="Picture 4"/>
          <p:cNvPicPr>
            <a:picLocks noChangeAspect="1"/>
          </p:cNvPicPr>
          <p:nvPr/>
        </p:nvPicPr>
        <p:blipFill>
          <a:blip r:embed="rId2"/>
          <a:stretch>
            <a:fillRect/>
          </a:stretch>
        </p:blipFill>
        <p:spPr>
          <a:xfrm>
            <a:off x="1070654" y="2095967"/>
            <a:ext cx="3258005" cy="3057952"/>
          </a:xfrm>
          <a:prstGeom prst="rect">
            <a:avLst/>
          </a:prstGeom>
        </p:spPr>
      </p:pic>
      <p:pic>
        <p:nvPicPr>
          <p:cNvPr id="6" name="Picture 5"/>
          <p:cNvPicPr>
            <a:picLocks noChangeAspect="1"/>
          </p:cNvPicPr>
          <p:nvPr/>
        </p:nvPicPr>
        <p:blipFill>
          <a:blip r:embed="rId2"/>
          <a:stretch>
            <a:fillRect/>
          </a:stretch>
        </p:blipFill>
        <p:spPr>
          <a:xfrm>
            <a:off x="1223054" y="2248367"/>
            <a:ext cx="3258005" cy="3057952"/>
          </a:xfrm>
          <a:prstGeom prst="rect">
            <a:avLst/>
          </a:prstGeom>
        </p:spPr>
      </p:pic>
      <p:pic>
        <p:nvPicPr>
          <p:cNvPr id="7" name="Picture 6"/>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660477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5734594" y="1825625"/>
            <a:ext cx="5619205" cy="4351338"/>
          </a:xfrm>
        </p:spPr>
        <p:txBody>
          <a:bodyPr/>
          <a:lstStyle/>
          <a:p>
            <a:pPr marL="0" indent="0">
              <a:buNone/>
            </a:pPr>
            <a:r>
              <a:rPr lang="en-GB" dirty="0" smtClean="0"/>
              <a:t>Look at the </a:t>
            </a:r>
            <a:r>
              <a:rPr lang="en-GB" dirty="0" smtClean="0"/>
              <a:t>clock.</a:t>
            </a:r>
            <a:endParaRPr lang="en-GB" dirty="0" smtClean="0"/>
          </a:p>
          <a:p>
            <a:pPr marL="0" indent="0">
              <a:buNone/>
            </a:pPr>
            <a:endParaRPr lang="en-GB" dirty="0"/>
          </a:p>
          <a:p>
            <a:pPr marL="0" indent="0">
              <a:buNone/>
            </a:pPr>
            <a:r>
              <a:rPr lang="en-GB" dirty="0" smtClean="0"/>
              <a:t>The time is 27 minutes past 1.</a:t>
            </a:r>
          </a:p>
          <a:p>
            <a:pPr marL="0" indent="0">
              <a:buNone/>
            </a:pPr>
            <a:endParaRPr lang="en-GB" dirty="0"/>
          </a:p>
          <a:p>
            <a:pPr marL="0" indent="0">
              <a:buNone/>
            </a:pPr>
            <a:r>
              <a:rPr lang="en-GB" dirty="0" smtClean="0"/>
              <a:t>What would be the time in digital?</a:t>
            </a:r>
          </a:p>
          <a:p>
            <a:pPr marL="0" indent="0">
              <a:buNone/>
            </a:pPr>
            <a:endParaRPr lang="en-GB" dirty="0"/>
          </a:p>
          <a:p>
            <a:pPr marL="0" indent="0">
              <a:buNone/>
            </a:pPr>
            <a:r>
              <a:rPr lang="en-GB" dirty="0" smtClean="0"/>
              <a:t>01:27p.m.</a:t>
            </a:r>
          </a:p>
          <a:p>
            <a:pPr marL="0" indent="0">
              <a:buNone/>
            </a:pPr>
            <a:r>
              <a:rPr lang="en-GB" dirty="0"/>
              <a:t>01:27</a:t>
            </a:r>
            <a:r>
              <a:rPr lang="en-GB" dirty="0" smtClean="0"/>
              <a:t>a.m.</a:t>
            </a:r>
            <a:endParaRPr lang="en-GB" dirty="0"/>
          </a:p>
        </p:txBody>
      </p:sp>
      <p:pic>
        <p:nvPicPr>
          <p:cNvPr id="5" name="Picture 4"/>
          <p:cNvPicPr>
            <a:picLocks noChangeAspect="1"/>
          </p:cNvPicPr>
          <p:nvPr/>
        </p:nvPicPr>
        <p:blipFill>
          <a:blip r:embed="rId2"/>
          <a:stretch>
            <a:fillRect/>
          </a:stretch>
        </p:blipFill>
        <p:spPr>
          <a:xfrm>
            <a:off x="1070654" y="2095967"/>
            <a:ext cx="3258005" cy="3057952"/>
          </a:xfrm>
          <a:prstGeom prst="rect">
            <a:avLst/>
          </a:prstGeom>
        </p:spPr>
      </p:pic>
      <p:pic>
        <p:nvPicPr>
          <p:cNvPr id="6" name="Picture 5"/>
          <p:cNvPicPr>
            <a:picLocks noChangeAspect="1"/>
          </p:cNvPicPr>
          <p:nvPr/>
        </p:nvPicPr>
        <p:blipFill>
          <a:blip r:embed="rId2"/>
          <a:stretch>
            <a:fillRect/>
          </a:stretch>
        </p:blipFill>
        <p:spPr>
          <a:xfrm>
            <a:off x="1223054" y="2248367"/>
            <a:ext cx="3258005" cy="3057952"/>
          </a:xfrm>
          <a:prstGeom prst="rect">
            <a:avLst/>
          </a:prstGeom>
        </p:spPr>
      </p:pic>
      <p:pic>
        <p:nvPicPr>
          <p:cNvPr id="7" name="Picture 6"/>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1401778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838200" y="2272695"/>
            <a:ext cx="3505689" cy="3143689"/>
          </a:xfrm>
          <a:prstGeom prst="rect">
            <a:avLst/>
          </a:prstGeom>
        </p:spPr>
      </p:pic>
      <p:sp>
        <p:nvSpPr>
          <p:cNvPr id="5" name="Content Placeholder 2"/>
          <p:cNvSpPr txBox="1">
            <a:spLocks/>
          </p:cNvSpPr>
          <p:nvPr/>
        </p:nvSpPr>
        <p:spPr>
          <a:xfrm>
            <a:off x="5107576" y="1825625"/>
            <a:ext cx="62462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GB" dirty="0" smtClean="0"/>
              <a:t>Look at the </a:t>
            </a:r>
            <a:r>
              <a:rPr lang="en-GB" dirty="0" smtClean="0"/>
              <a:t>clock.</a:t>
            </a:r>
            <a:endParaRPr lang="en-GB" dirty="0" smtClean="0"/>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The time is 26 minutes to 3.</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What would be the time in digital?</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________p.m.</a:t>
            </a:r>
          </a:p>
          <a:p>
            <a:pPr marL="0" indent="0">
              <a:buFont typeface="Arial" panose="020B0604020202090204" pitchFamily="34" charset="0"/>
              <a:buNone/>
            </a:pPr>
            <a:r>
              <a:rPr lang="en-GB" dirty="0" smtClean="0"/>
              <a:t>________a.m.</a:t>
            </a:r>
          </a:p>
          <a:p>
            <a:endParaRPr lang="en-GB" dirty="0"/>
          </a:p>
        </p:txBody>
      </p:sp>
      <p:pic>
        <p:nvPicPr>
          <p:cNvPr id="6" name="Picture 5"/>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4479934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838200" y="2272695"/>
            <a:ext cx="3505689" cy="3143689"/>
          </a:xfrm>
          <a:prstGeom prst="rect">
            <a:avLst/>
          </a:prstGeom>
        </p:spPr>
      </p:pic>
      <p:sp>
        <p:nvSpPr>
          <p:cNvPr id="5" name="Content Placeholder 2"/>
          <p:cNvSpPr txBox="1">
            <a:spLocks/>
          </p:cNvSpPr>
          <p:nvPr/>
        </p:nvSpPr>
        <p:spPr>
          <a:xfrm>
            <a:off x="5107576" y="1825625"/>
            <a:ext cx="62462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GB" dirty="0" smtClean="0"/>
              <a:t>Look at the </a:t>
            </a:r>
            <a:r>
              <a:rPr lang="en-GB" dirty="0" smtClean="0"/>
              <a:t>clock.</a:t>
            </a:r>
            <a:endParaRPr lang="en-GB" dirty="0" smtClean="0"/>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The time is 26 minutes to 3.</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What would be the time in digital?</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3:26 p.m.</a:t>
            </a:r>
          </a:p>
          <a:p>
            <a:pPr marL="0" indent="0">
              <a:buFont typeface="Arial" panose="020B0604020202090204" pitchFamily="34" charset="0"/>
              <a:buNone/>
            </a:pPr>
            <a:r>
              <a:rPr lang="en-GB" dirty="0" smtClean="0"/>
              <a:t>3:26 a.m.</a:t>
            </a:r>
          </a:p>
          <a:p>
            <a:endParaRPr lang="en-GB" dirty="0"/>
          </a:p>
        </p:txBody>
      </p:sp>
      <p:pic>
        <p:nvPicPr>
          <p:cNvPr id="6" name="Picture 5"/>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15973102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3663" y="1269953"/>
            <a:ext cx="1469195" cy="599456"/>
          </a:xfrm>
        </p:spPr>
        <p:txBody>
          <a:bodyPr/>
          <a:lstStyle/>
          <a:p>
            <a:pPr marL="0" indent="0">
              <a:buNone/>
            </a:pPr>
            <a:r>
              <a:rPr lang="en-GB" dirty="0" smtClean="0"/>
              <a:t>1.</a:t>
            </a:r>
          </a:p>
          <a:p>
            <a:pPr marL="0" indent="0">
              <a:buNone/>
            </a:pPr>
            <a:endParaRPr lang="en-GB" dirty="0"/>
          </a:p>
          <a:p>
            <a:pPr marL="0" indent="0">
              <a:buNone/>
            </a:pPr>
            <a:endParaRPr lang="en-GB" dirty="0" smtClean="0"/>
          </a:p>
          <a:p>
            <a:pPr marL="0" indent="0">
              <a:buNone/>
            </a:pPr>
            <a:endParaRPr lang="en-GB" dirty="0"/>
          </a:p>
        </p:txBody>
      </p:sp>
      <p:pic>
        <p:nvPicPr>
          <p:cNvPr id="5" name="Picture 4"/>
          <p:cNvPicPr>
            <a:picLocks noChangeAspect="1"/>
          </p:cNvPicPr>
          <p:nvPr/>
        </p:nvPicPr>
        <p:blipFill>
          <a:blip r:embed="rId2"/>
          <a:stretch>
            <a:fillRect/>
          </a:stretch>
        </p:blipFill>
        <p:spPr>
          <a:xfrm>
            <a:off x="970564" y="1269953"/>
            <a:ext cx="7736647" cy="2232313"/>
          </a:xfrm>
          <a:prstGeom prst="rect">
            <a:avLst/>
          </a:prstGeom>
        </p:spPr>
      </p:pic>
      <p:pic>
        <p:nvPicPr>
          <p:cNvPr id="8" name="Picture 7"/>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22985775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308" y="218893"/>
            <a:ext cx="9794966" cy="2667998"/>
          </a:xfrm>
        </p:spPr>
        <p:txBody>
          <a:bodyPr/>
          <a:lstStyle/>
          <a:p>
            <a:pPr marL="0" indent="0">
              <a:buNone/>
            </a:pPr>
            <a:r>
              <a:rPr lang="en-GB" dirty="0" smtClean="0"/>
              <a:t>2.  </a:t>
            </a:r>
            <a:r>
              <a:rPr lang="en-GB" dirty="0"/>
              <a:t>Show </a:t>
            </a:r>
            <a:r>
              <a:rPr lang="en-GB" dirty="0" smtClean="0"/>
              <a:t>these </a:t>
            </a:r>
            <a:r>
              <a:rPr lang="en-GB" dirty="0"/>
              <a:t>times on both analogue and digital </a:t>
            </a:r>
            <a:r>
              <a:rPr lang="en-GB" dirty="0" smtClean="0"/>
              <a:t>clocks.</a:t>
            </a:r>
            <a:endParaRPr lang="en-GB" dirty="0" smtClean="0"/>
          </a:p>
          <a:p>
            <a:pPr marL="0" indent="0">
              <a:buNone/>
            </a:pPr>
            <a:r>
              <a:rPr lang="en-GB" dirty="0" smtClean="0"/>
              <a:t>20 minutes past 4</a:t>
            </a:r>
          </a:p>
          <a:p>
            <a:pPr marL="0" indent="0">
              <a:buNone/>
            </a:pPr>
            <a:r>
              <a:rPr lang="en-GB" dirty="0" smtClean="0"/>
              <a:t>25 minutes to 1</a:t>
            </a:r>
          </a:p>
          <a:p>
            <a:pPr marL="0" indent="0">
              <a:buNone/>
            </a:pPr>
            <a:r>
              <a:rPr lang="en-GB" dirty="0" smtClean="0"/>
              <a:t>Quarter to 5</a:t>
            </a:r>
            <a:endParaRPr lang="en-GB" dirty="0"/>
          </a:p>
          <a:p>
            <a:pPr marL="0" indent="0">
              <a:buNone/>
            </a:pPr>
            <a:r>
              <a:rPr lang="en-GB" dirty="0" smtClean="0"/>
              <a:t>Half past 6 </a:t>
            </a:r>
            <a:endParaRPr lang="en-GB" dirty="0"/>
          </a:p>
          <a:p>
            <a:endParaRPr lang="en-GB" dirty="0"/>
          </a:p>
        </p:txBody>
      </p:sp>
      <p:pic>
        <p:nvPicPr>
          <p:cNvPr id="4" name="Picture 3"/>
          <p:cNvPicPr>
            <a:picLocks noChangeAspect="1"/>
          </p:cNvPicPr>
          <p:nvPr/>
        </p:nvPicPr>
        <p:blipFill rotWithShape="1">
          <a:blip r:embed="rId2"/>
          <a:srcRect r="52994" b="36234"/>
          <a:stretch/>
        </p:blipFill>
        <p:spPr>
          <a:xfrm>
            <a:off x="407782" y="2982391"/>
            <a:ext cx="1834221" cy="1797035"/>
          </a:xfrm>
          <a:prstGeom prst="rect">
            <a:avLst/>
          </a:prstGeom>
        </p:spPr>
      </p:pic>
      <p:pic>
        <p:nvPicPr>
          <p:cNvPr id="5" name="Picture 4"/>
          <p:cNvPicPr>
            <a:picLocks noChangeAspect="1"/>
          </p:cNvPicPr>
          <p:nvPr/>
        </p:nvPicPr>
        <p:blipFill>
          <a:blip r:embed="rId3"/>
          <a:stretch>
            <a:fillRect/>
          </a:stretch>
        </p:blipFill>
        <p:spPr>
          <a:xfrm>
            <a:off x="2799007" y="3281553"/>
            <a:ext cx="2036361" cy="1198709"/>
          </a:xfrm>
          <a:prstGeom prst="rect">
            <a:avLst/>
          </a:prstGeom>
        </p:spPr>
      </p:pic>
      <p:pic>
        <p:nvPicPr>
          <p:cNvPr id="6" name="Picture 5"/>
          <p:cNvPicPr>
            <a:picLocks noChangeAspect="1"/>
          </p:cNvPicPr>
          <p:nvPr/>
        </p:nvPicPr>
        <p:blipFill rotWithShape="1">
          <a:blip r:embed="rId2"/>
          <a:srcRect r="52994" b="36234"/>
          <a:stretch/>
        </p:blipFill>
        <p:spPr>
          <a:xfrm>
            <a:off x="6373154" y="2982391"/>
            <a:ext cx="1834221" cy="1797035"/>
          </a:xfrm>
          <a:prstGeom prst="rect">
            <a:avLst/>
          </a:prstGeom>
        </p:spPr>
      </p:pic>
      <p:pic>
        <p:nvPicPr>
          <p:cNvPr id="7" name="Picture 6"/>
          <p:cNvPicPr>
            <a:picLocks noChangeAspect="1"/>
          </p:cNvPicPr>
          <p:nvPr/>
        </p:nvPicPr>
        <p:blipFill>
          <a:blip r:embed="rId3"/>
          <a:stretch>
            <a:fillRect/>
          </a:stretch>
        </p:blipFill>
        <p:spPr>
          <a:xfrm>
            <a:off x="8764379" y="3281553"/>
            <a:ext cx="2036361" cy="1198709"/>
          </a:xfrm>
          <a:prstGeom prst="rect">
            <a:avLst/>
          </a:prstGeom>
        </p:spPr>
      </p:pic>
      <p:pic>
        <p:nvPicPr>
          <p:cNvPr id="8" name="Picture 7"/>
          <p:cNvPicPr>
            <a:picLocks noChangeAspect="1"/>
          </p:cNvPicPr>
          <p:nvPr/>
        </p:nvPicPr>
        <p:blipFill rotWithShape="1">
          <a:blip r:embed="rId2"/>
          <a:srcRect r="52994" b="36234"/>
          <a:stretch/>
        </p:blipFill>
        <p:spPr>
          <a:xfrm>
            <a:off x="448161" y="4874926"/>
            <a:ext cx="1834221" cy="1797035"/>
          </a:xfrm>
          <a:prstGeom prst="rect">
            <a:avLst/>
          </a:prstGeom>
        </p:spPr>
      </p:pic>
      <p:pic>
        <p:nvPicPr>
          <p:cNvPr id="9" name="Picture 8"/>
          <p:cNvPicPr>
            <a:picLocks noChangeAspect="1"/>
          </p:cNvPicPr>
          <p:nvPr/>
        </p:nvPicPr>
        <p:blipFill>
          <a:blip r:embed="rId3"/>
          <a:stretch>
            <a:fillRect/>
          </a:stretch>
        </p:blipFill>
        <p:spPr>
          <a:xfrm>
            <a:off x="2839386" y="5174088"/>
            <a:ext cx="2036361" cy="1198709"/>
          </a:xfrm>
          <a:prstGeom prst="rect">
            <a:avLst/>
          </a:prstGeom>
        </p:spPr>
      </p:pic>
      <p:pic>
        <p:nvPicPr>
          <p:cNvPr id="10" name="Picture 9"/>
          <p:cNvPicPr>
            <a:picLocks noChangeAspect="1"/>
          </p:cNvPicPr>
          <p:nvPr/>
        </p:nvPicPr>
        <p:blipFill rotWithShape="1">
          <a:blip r:embed="rId2"/>
          <a:srcRect r="52994" b="36234"/>
          <a:stretch/>
        </p:blipFill>
        <p:spPr>
          <a:xfrm>
            <a:off x="6373154" y="4779426"/>
            <a:ext cx="1834221" cy="1797035"/>
          </a:xfrm>
          <a:prstGeom prst="rect">
            <a:avLst/>
          </a:prstGeom>
        </p:spPr>
      </p:pic>
      <p:pic>
        <p:nvPicPr>
          <p:cNvPr id="11" name="Picture 10"/>
          <p:cNvPicPr>
            <a:picLocks noChangeAspect="1"/>
          </p:cNvPicPr>
          <p:nvPr/>
        </p:nvPicPr>
        <p:blipFill>
          <a:blip r:embed="rId3"/>
          <a:stretch>
            <a:fillRect/>
          </a:stretch>
        </p:blipFill>
        <p:spPr>
          <a:xfrm>
            <a:off x="8764379" y="5078588"/>
            <a:ext cx="2036361" cy="1198709"/>
          </a:xfrm>
          <a:prstGeom prst="rect">
            <a:avLst/>
          </a:prstGeom>
        </p:spPr>
      </p:pic>
      <p:sp>
        <p:nvSpPr>
          <p:cNvPr id="12" name="Rectangle 11"/>
          <p:cNvSpPr/>
          <p:nvPr/>
        </p:nvSpPr>
        <p:spPr>
          <a:xfrm>
            <a:off x="2093786" y="4611189"/>
            <a:ext cx="388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067660" y="6310261"/>
            <a:ext cx="388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903641" y="4599026"/>
            <a:ext cx="388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8097719" y="6358903"/>
            <a:ext cx="388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2921099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19819" y="2281305"/>
            <a:ext cx="10399523" cy="2369071"/>
          </a:xfrm>
          <a:prstGeom prst="rect">
            <a:avLst/>
          </a:prstGeom>
        </p:spPr>
      </p:pic>
      <p:sp>
        <p:nvSpPr>
          <p:cNvPr id="6" name="Title 5"/>
          <p:cNvSpPr>
            <a:spLocks noGrp="1"/>
          </p:cNvSpPr>
          <p:nvPr>
            <p:ph type="title"/>
          </p:nvPr>
        </p:nvSpPr>
        <p:spPr/>
        <p:txBody>
          <a:bodyPr>
            <a:normAutofit/>
          </a:bodyPr>
          <a:lstStyle/>
          <a:p>
            <a:r>
              <a:rPr lang="en-GB" sz="3600" dirty="0" smtClean="0"/>
              <a:t>Use the information below to fill in the missing gaps.</a:t>
            </a:r>
            <a:endParaRPr lang="en-GB" sz="3600" dirty="0"/>
          </a:p>
        </p:txBody>
      </p:sp>
      <p:sp>
        <p:nvSpPr>
          <p:cNvPr id="7" name="Rectangle 6"/>
          <p:cNvSpPr/>
          <p:nvPr/>
        </p:nvSpPr>
        <p:spPr>
          <a:xfrm>
            <a:off x="627016" y="1690688"/>
            <a:ext cx="11321144" cy="1754326"/>
          </a:xfrm>
          <a:prstGeom prst="rect">
            <a:avLst/>
          </a:prstGeom>
        </p:spPr>
        <p:txBody>
          <a:bodyPr wrap="square">
            <a:spAutoFit/>
          </a:bodyPr>
          <a:lstStyle/>
          <a:p>
            <a:r>
              <a:rPr lang="en-GB" dirty="0"/>
              <a:t>The are 60 seconds in 1 </a:t>
            </a:r>
            <a:r>
              <a:rPr lang="en-GB" dirty="0" smtClean="0"/>
              <a:t>minute	There </a:t>
            </a:r>
            <a:r>
              <a:rPr lang="en-GB" dirty="0"/>
              <a:t>are 60 minutes in 1 </a:t>
            </a:r>
            <a:r>
              <a:rPr lang="en-GB" dirty="0" smtClean="0"/>
              <a:t>hour	</a:t>
            </a:r>
            <a:r>
              <a:rPr lang="en-GB" dirty="0"/>
              <a:t>There are 24 hours in 1 day </a:t>
            </a:r>
          </a:p>
          <a:p>
            <a:r>
              <a:rPr lang="en-GB" dirty="0" smtClean="0"/>
              <a:t> </a:t>
            </a:r>
            <a:r>
              <a:rPr lang="en-GB" dirty="0"/>
              <a:t/>
            </a:r>
            <a:br>
              <a:rPr lang="en-GB" dirty="0"/>
            </a:br>
            <a:r>
              <a:rPr lang="en-GB" dirty="0"/>
              <a:t/>
            </a:r>
            <a:br>
              <a:rPr lang="en-GB" dirty="0"/>
            </a:br>
            <a:r>
              <a:rPr lang="en-GB" dirty="0"/>
              <a:t/>
            </a:r>
            <a:br>
              <a:rPr lang="en-GB" dirty="0"/>
            </a:br>
            <a:r>
              <a:rPr lang="en-GB" dirty="0"/>
              <a:t/>
            </a:r>
            <a:br>
              <a:rPr lang="en-GB" dirty="0"/>
            </a:br>
            <a:endParaRPr lang="en-GB" dirty="0"/>
          </a:p>
        </p:txBody>
      </p:sp>
      <p:sp>
        <p:nvSpPr>
          <p:cNvPr id="2" name="TextBox 1"/>
          <p:cNvSpPr txBox="1"/>
          <p:nvPr/>
        </p:nvSpPr>
        <p:spPr>
          <a:xfrm>
            <a:off x="2778034" y="2499360"/>
            <a:ext cx="661852" cy="369332"/>
          </a:xfrm>
          <a:prstGeom prst="rect">
            <a:avLst/>
          </a:prstGeom>
          <a:noFill/>
        </p:spPr>
        <p:txBody>
          <a:bodyPr wrap="square" rtlCol="0">
            <a:spAutoFit/>
          </a:bodyPr>
          <a:lstStyle/>
          <a:p>
            <a:r>
              <a:rPr lang="en-GB" dirty="0" smtClean="0"/>
              <a:t>60</a:t>
            </a:r>
            <a:endParaRPr lang="en-GB" dirty="0"/>
          </a:p>
        </p:txBody>
      </p:sp>
      <p:sp>
        <p:nvSpPr>
          <p:cNvPr id="8" name="TextBox 7"/>
          <p:cNvSpPr txBox="1"/>
          <p:nvPr/>
        </p:nvSpPr>
        <p:spPr>
          <a:xfrm>
            <a:off x="2956560" y="3179177"/>
            <a:ext cx="661852" cy="369332"/>
          </a:xfrm>
          <a:prstGeom prst="rect">
            <a:avLst/>
          </a:prstGeom>
          <a:noFill/>
        </p:spPr>
        <p:txBody>
          <a:bodyPr wrap="square" rtlCol="0">
            <a:spAutoFit/>
          </a:bodyPr>
          <a:lstStyle/>
          <a:p>
            <a:r>
              <a:rPr lang="en-GB" dirty="0" smtClean="0"/>
              <a:t>120</a:t>
            </a:r>
            <a:endParaRPr lang="en-GB" dirty="0"/>
          </a:p>
        </p:txBody>
      </p:sp>
      <p:sp>
        <p:nvSpPr>
          <p:cNvPr id="9" name="TextBox 8"/>
          <p:cNvSpPr txBox="1"/>
          <p:nvPr/>
        </p:nvSpPr>
        <p:spPr>
          <a:xfrm>
            <a:off x="3331029" y="3973554"/>
            <a:ext cx="661852" cy="369332"/>
          </a:xfrm>
          <a:prstGeom prst="rect">
            <a:avLst/>
          </a:prstGeom>
          <a:noFill/>
        </p:spPr>
        <p:txBody>
          <a:bodyPr wrap="square" rtlCol="0">
            <a:spAutoFit/>
          </a:bodyPr>
          <a:lstStyle/>
          <a:p>
            <a:r>
              <a:rPr lang="en-GB" dirty="0" smtClean="0"/>
              <a:t>30</a:t>
            </a:r>
            <a:endParaRPr lang="en-GB" dirty="0"/>
          </a:p>
        </p:txBody>
      </p:sp>
      <p:sp>
        <p:nvSpPr>
          <p:cNvPr id="10" name="TextBox 9"/>
          <p:cNvSpPr txBox="1"/>
          <p:nvPr/>
        </p:nvSpPr>
        <p:spPr>
          <a:xfrm>
            <a:off x="8469085" y="2588499"/>
            <a:ext cx="661852" cy="369332"/>
          </a:xfrm>
          <a:prstGeom prst="rect">
            <a:avLst/>
          </a:prstGeom>
          <a:noFill/>
        </p:spPr>
        <p:txBody>
          <a:bodyPr wrap="square" rtlCol="0">
            <a:spAutoFit/>
          </a:bodyPr>
          <a:lstStyle/>
          <a:p>
            <a:r>
              <a:rPr lang="en-GB" dirty="0" smtClean="0"/>
              <a:t>60</a:t>
            </a:r>
            <a:endParaRPr lang="en-GB" dirty="0"/>
          </a:p>
        </p:txBody>
      </p:sp>
      <p:sp>
        <p:nvSpPr>
          <p:cNvPr id="11" name="TextBox 10"/>
          <p:cNvSpPr txBox="1"/>
          <p:nvPr/>
        </p:nvSpPr>
        <p:spPr>
          <a:xfrm>
            <a:off x="8791303" y="3260348"/>
            <a:ext cx="661852" cy="369332"/>
          </a:xfrm>
          <a:prstGeom prst="rect">
            <a:avLst/>
          </a:prstGeom>
          <a:noFill/>
        </p:spPr>
        <p:txBody>
          <a:bodyPr wrap="square" rtlCol="0">
            <a:spAutoFit/>
          </a:bodyPr>
          <a:lstStyle/>
          <a:p>
            <a:r>
              <a:rPr lang="en-GB" dirty="0" smtClean="0"/>
              <a:t>180</a:t>
            </a:r>
            <a:endParaRPr lang="en-GB" dirty="0"/>
          </a:p>
        </p:txBody>
      </p:sp>
      <p:sp>
        <p:nvSpPr>
          <p:cNvPr id="12" name="TextBox 11"/>
          <p:cNvSpPr txBox="1"/>
          <p:nvPr/>
        </p:nvSpPr>
        <p:spPr>
          <a:xfrm>
            <a:off x="6187439" y="3973554"/>
            <a:ext cx="661852" cy="369332"/>
          </a:xfrm>
          <a:prstGeom prst="rect">
            <a:avLst/>
          </a:prstGeom>
          <a:noFill/>
        </p:spPr>
        <p:txBody>
          <a:bodyPr wrap="square" rtlCol="0">
            <a:spAutoFit/>
          </a:bodyPr>
          <a:lstStyle/>
          <a:p>
            <a:r>
              <a:rPr lang="en-GB" dirty="0" smtClean="0"/>
              <a:t>4</a:t>
            </a:r>
            <a:endParaRPr lang="en-GB" dirty="0"/>
          </a:p>
        </p:txBody>
      </p:sp>
      <p:pic>
        <p:nvPicPr>
          <p:cNvPr id="13" name="Picture 12"/>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38616505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the challenge </a:t>
            </a:r>
            <a:endParaRPr lang="en-GB" dirty="0"/>
          </a:p>
        </p:txBody>
      </p:sp>
      <p:pic>
        <p:nvPicPr>
          <p:cNvPr id="5" name="Picture 4"/>
          <p:cNvPicPr>
            <a:picLocks noChangeAspect="1"/>
          </p:cNvPicPr>
          <p:nvPr/>
        </p:nvPicPr>
        <p:blipFill>
          <a:blip r:embed="rId2"/>
          <a:stretch>
            <a:fillRect/>
          </a:stretch>
        </p:blipFill>
        <p:spPr>
          <a:xfrm>
            <a:off x="11172647" y="5992768"/>
            <a:ext cx="847843" cy="638264"/>
          </a:xfrm>
          <a:prstGeom prst="rect">
            <a:avLst/>
          </a:prstGeom>
        </p:spPr>
      </p:pic>
      <p:pic>
        <p:nvPicPr>
          <p:cNvPr id="6" name="Picture 5"/>
          <p:cNvPicPr>
            <a:picLocks noChangeAspect="1"/>
          </p:cNvPicPr>
          <p:nvPr/>
        </p:nvPicPr>
        <p:blipFill>
          <a:blip r:embed="rId3"/>
          <a:stretch>
            <a:fillRect/>
          </a:stretch>
        </p:blipFill>
        <p:spPr>
          <a:xfrm>
            <a:off x="1007239" y="1572785"/>
            <a:ext cx="5387807" cy="4419983"/>
          </a:xfrm>
          <a:prstGeom prst="rect">
            <a:avLst/>
          </a:prstGeom>
        </p:spPr>
      </p:pic>
      <p:sp>
        <p:nvSpPr>
          <p:cNvPr id="7" name="Rectangle 6"/>
          <p:cNvSpPr/>
          <p:nvPr/>
        </p:nvSpPr>
        <p:spPr>
          <a:xfrm>
            <a:off x="838200" y="1371556"/>
            <a:ext cx="607423" cy="544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2184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51" y="365125"/>
            <a:ext cx="10996749" cy="1325563"/>
          </a:xfrm>
        </p:spPr>
        <p:txBody>
          <a:bodyPr>
            <a:normAutofit/>
          </a:bodyPr>
          <a:lstStyle/>
          <a:p>
            <a:r>
              <a:rPr lang="en-GB" sz="4000" dirty="0" smtClean="0"/>
              <a:t>Let’s </a:t>
            </a:r>
            <a:r>
              <a:rPr lang="en-GB" sz="4000" dirty="0" smtClean="0"/>
              <a:t>complete this table together. </a:t>
            </a:r>
            <a:endParaRPr lang="en-GB" sz="4000" dirty="0"/>
          </a:p>
        </p:txBody>
      </p:sp>
      <p:sp>
        <p:nvSpPr>
          <p:cNvPr id="3" name="Content Placeholder 2"/>
          <p:cNvSpPr>
            <a:spLocks noGrp="1"/>
          </p:cNvSpPr>
          <p:nvPr>
            <p:ph idx="1"/>
          </p:nvPr>
        </p:nvSpPr>
        <p:spPr>
          <a:xfrm>
            <a:off x="5610162" y="3074126"/>
            <a:ext cx="5562600" cy="459285"/>
          </a:xfrm>
        </p:spPr>
        <p:txBody>
          <a:bodyPr>
            <a:normAutofit/>
          </a:bodyPr>
          <a:lstStyle/>
          <a:p>
            <a:pPr marL="0" indent="0">
              <a:buNone/>
            </a:pPr>
            <a:r>
              <a:rPr lang="en-GB" sz="1800" dirty="0" smtClean="0"/>
              <a:t>1. 1hour=60minutes so 60+15=75 minutes</a:t>
            </a:r>
          </a:p>
          <a:p>
            <a:pPr marL="0" indent="0">
              <a:buNone/>
            </a:pPr>
            <a:endParaRPr lang="en-GB" sz="1800" dirty="0"/>
          </a:p>
          <a:p>
            <a:pPr marL="0" indent="0">
              <a:buNone/>
            </a:pPr>
            <a:endParaRPr lang="en-GB" sz="1800" dirty="0"/>
          </a:p>
        </p:txBody>
      </p:sp>
      <p:pic>
        <p:nvPicPr>
          <p:cNvPr id="4" name="Content Placeholder 3"/>
          <p:cNvPicPr>
            <a:picLocks noChangeAspect="1"/>
          </p:cNvPicPr>
          <p:nvPr/>
        </p:nvPicPr>
        <p:blipFill>
          <a:blip r:embed="rId2"/>
          <a:stretch>
            <a:fillRect/>
          </a:stretch>
        </p:blipFill>
        <p:spPr>
          <a:xfrm>
            <a:off x="357051" y="2429362"/>
            <a:ext cx="5220152" cy="3810330"/>
          </a:xfrm>
          <a:prstGeom prst="rect">
            <a:avLst/>
          </a:prstGeom>
        </p:spPr>
      </p:pic>
      <p:sp>
        <p:nvSpPr>
          <p:cNvPr id="6" name="TextBox 5"/>
          <p:cNvSpPr txBox="1"/>
          <p:nvPr/>
        </p:nvSpPr>
        <p:spPr>
          <a:xfrm>
            <a:off x="4380412" y="3074126"/>
            <a:ext cx="949234" cy="369332"/>
          </a:xfrm>
          <a:prstGeom prst="rect">
            <a:avLst/>
          </a:prstGeom>
          <a:noFill/>
        </p:spPr>
        <p:txBody>
          <a:bodyPr wrap="square" rtlCol="0">
            <a:spAutoFit/>
          </a:bodyPr>
          <a:lstStyle/>
          <a:p>
            <a:r>
              <a:rPr lang="en-GB" dirty="0" smtClean="0"/>
              <a:t>75</a:t>
            </a:r>
            <a:endParaRPr lang="en-GB" dirty="0"/>
          </a:p>
        </p:txBody>
      </p:sp>
      <p:pic>
        <p:nvPicPr>
          <p:cNvPr id="7" name="Picture 6"/>
          <p:cNvPicPr>
            <a:picLocks noChangeAspect="1"/>
          </p:cNvPicPr>
          <p:nvPr/>
        </p:nvPicPr>
        <p:blipFill>
          <a:blip r:embed="rId3"/>
          <a:stretch>
            <a:fillRect/>
          </a:stretch>
        </p:blipFill>
        <p:spPr>
          <a:xfrm>
            <a:off x="11172762" y="5988005"/>
            <a:ext cx="905001" cy="647790"/>
          </a:xfrm>
          <a:prstGeom prst="rect">
            <a:avLst/>
          </a:prstGeom>
        </p:spPr>
      </p:pic>
      <p:sp>
        <p:nvSpPr>
          <p:cNvPr id="5" name="TextBox 4"/>
          <p:cNvSpPr txBox="1"/>
          <p:nvPr/>
        </p:nvSpPr>
        <p:spPr>
          <a:xfrm>
            <a:off x="5610162" y="3658101"/>
            <a:ext cx="5721531" cy="923330"/>
          </a:xfrm>
          <a:prstGeom prst="rect">
            <a:avLst/>
          </a:prstGeom>
          <a:noFill/>
        </p:spPr>
        <p:txBody>
          <a:bodyPr wrap="square" rtlCol="0">
            <a:spAutoFit/>
          </a:bodyPr>
          <a:lstStyle/>
          <a:p>
            <a:r>
              <a:rPr lang="en-GB" dirty="0" smtClean="0"/>
              <a:t>2. </a:t>
            </a:r>
            <a:r>
              <a:rPr lang="en-GB" dirty="0"/>
              <a:t>Take away the hour first to work out many minutes are left over</a:t>
            </a:r>
            <a:r>
              <a:rPr lang="en-GB" dirty="0" smtClean="0"/>
              <a:t>. So 95-60= ______hour and _______ minutes</a:t>
            </a:r>
            <a:endParaRPr lang="en-GB" dirty="0"/>
          </a:p>
          <a:p>
            <a:endParaRPr lang="en-GB" dirty="0"/>
          </a:p>
        </p:txBody>
      </p:sp>
      <p:sp>
        <p:nvSpPr>
          <p:cNvPr id="8" name="TextBox 7"/>
          <p:cNvSpPr txBox="1"/>
          <p:nvPr/>
        </p:nvSpPr>
        <p:spPr>
          <a:xfrm>
            <a:off x="5628123" y="4178185"/>
            <a:ext cx="5685607" cy="1477328"/>
          </a:xfrm>
          <a:prstGeom prst="rect">
            <a:avLst/>
          </a:prstGeom>
          <a:noFill/>
        </p:spPr>
        <p:txBody>
          <a:bodyPr wrap="square" rtlCol="0">
            <a:spAutoFit/>
          </a:bodyPr>
          <a:lstStyle/>
          <a:p>
            <a:endParaRPr lang="en-GB" dirty="0"/>
          </a:p>
          <a:p>
            <a:r>
              <a:rPr lang="en-GB" dirty="0"/>
              <a:t>3. 2 hours = 60+60+40 minutes = </a:t>
            </a:r>
            <a:endParaRPr lang="en-GB" dirty="0" smtClean="0"/>
          </a:p>
          <a:p>
            <a:endParaRPr lang="en-GB" dirty="0"/>
          </a:p>
          <a:p>
            <a:endParaRPr lang="en-GB" dirty="0"/>
          </a:p>
          <a:p>
            <a:endParaRPr lang="en-GB" dirty="0"/>
          </a:p>
        </p:txBody>
      </p:sp>
      <p:sp>
        <p:nvSpPr>
          <p:cNvPr id="9" name="TextBox 8"/>
          <p:cNvSpPr txBox="1"/>
          <p:nvPr/>
        </p:nvSpPr>
        <p:spPr>
          <a:xfrm>
            <a:off x="5628123" y="5101515"/>
            <a:ext cx="6414952" cy="646331"/>
          </a:xfrm>
          <a:prstGeom prst="rect">
            <a:avLst/>
          </a:prstGeom>
          <a:noFill/>
        </p:spPr>
        <p:txBody>
          <a:bodyPr wrap="square" rtlCol="0">
            <a:spAutoFit/>
          </a:bodyPr>
          <a:lstStyle/>
          <a:p>
            <a:r>
              <a:rPr lang="en-GB" dirty="0"/>
              <a:t>4. 185minutes- work out how many hours are in 180 minutes first</a:t>
            </a:r>
          </a:p>
          <a:p>
            <a:endParaRPr lang="en-GB" dirty="0"/>
          </a:p>
        </p:txBody>
      </p:sp>
    </p:spTree>
    <p:extLst>
      <p:ext uri="{BB962C8B-B14F-4D97-AF65-F5344CB8AC3E}">
        <p14:creationId xmlns:p14="http://schemas.microsoft.com/office/powerpoint/2010/main" val="1803442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TotalTime>
  <Words>2805</Words>
  <Application>Microsoft Office PowerPoint</Application>
  <PresentationFormat>Widescreen</PresentationFormat>
  <Paragraphs>479</Paragraphs>
  <Slides>80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Calibri Light</vt:lpstr>
      <vt:lpstr>Twinkl</vt:lpstr>
      <vt:lpstr>Office Theme</vt:lpstr>
      <vt:lpstr>PowerPoint Presentation</vt:lpstr>
      <vt:lpstr>PowerPoint Presentation</vt:lpstr>
      <vt:lpstr>PowerPoint Presentation</vt:lpstr>
      <vt:lpstr>This week we are going to be looking at time. </vt:lpstr>
      <vt:lpstr>Look at the activities. Which ones do you think will take one hour, one minute or one second to complete? Draw a line to the correct heading.</vt:lpstr>
      <vt:lpstr>Look at the activities. Which ones do you think will take one hour, one minute or one second to complete?</vt:lpstr>
      <vt:lpstr>Use the information below to fill in the missing gaps.</vt:lpstr>
      <vt:lpstr>Use the information below to fill in the missing gaps.</vt:lpstr>
      <vt:lpstr>Let’s complete this table together. </vt:lpstr>
      <vt:lpstr>How did you do?</vt:lpstr>
      <vt:lpstr>Copy out the table and complete.</vt:lpstr>
      <vt:lpstr>Use &lt;, &gt; or = to make the statements correct.</vt:lpstr>
      <vt:lpstr>Complete the challenges. </vt:lpstr>
      <vt:lpstr>PowerPoint Presentation</vt:lpstr>
      <vt:lpstr>PowerPoint Presentation</vt:lpstr>
      <vt:lpstr>Look at the calendar for 2021 and work out how many days are in each month.</vt:lpstr>
      <vt:lpstr>How did you do?</vt:lpstr>
      <vt:lpstr>Use the calendar to help you complete the sentences.</vt:lpstr>
      <vt:lpstr>Use the calendar to help you complete the sentences.</vt:lpstr>
      <vt:lpstr>Here is a useful poem to help you remember how many days are in each month. </vt:lpstr>
      <vt:lpstr>How many days are in 2 weeks and 4 days? </vt:lpstr>
      <vt:lpstr>How many months are in 4 years?</vt:lpstr>
      <vt:lpstr>How many days are there in 4 weeks and 3 days? Fill in the blanks. </vt:lpstr>
      <vt:lpstr>How many days are there in 4 weeks and 3 days?</vt:lpstr>
      <vt:lpstr>Copy and complete the statements. </vt:lpstr>
      <vt:lpstr>Complete the table using the correct symbol &lt;,&gt; or =.</vt:lpstr>
      <vt:lpstr>Complete the challenges. </vt:lpstr>
      <vt:lpstr>PowerPoint Presentation</vt:lpstr>
      <vt:lpstr>PowerPoint Presentation</vt:lpstr>
      <vt:lpstr>Hours and Minutes</vt:lpstr>
      <vt:lpstr>Hours and Minutes</vt:lpstr>
      <vt:lpstr>What Time Is It?</vt:lpstr>
      <vt:lpstr>What Time Is It?</vt:lpstr>
      <vt:lpstr>What Time Is It?</vt:lpstr>
      <vt:lpstr>What Time Is It?</vt:lpstr>
      <vt:lpstr>What Time Is It?</vt:lpstr>
      <vt:lpstr>What Time Is It?</vt:lpstr>
      <vt:lpstr>What Time Is It?</vt:lpstr>
      <vt:lpstr>What Time Is It?</vt:lpstr>
      <vt:lpstr>Telling the Time</vt:lpstr>
      <vt:lpstr>When the big hand points to 1, it means…</vt:lpstr>
      <vt:lpstr>When the big hand points to 3, it means…</vt:lpstr>
      <vt:lpstr>When the big hand points to 5, it means…</vt:lpstr>
      <vt:lpstr>Telling the Time</vt:lpstr>
      <vt:lpstr>Telling the Time</vt:lpstr>
      <vt:lpstr>When the big hand points to 7, it means…</vt:lpstr>
      <vt:lpstr>When the big hand points to 9, it means…</vt:lpstr>
      <vt:lpstr>When the big hand points to 11, it means…</vt:lpstr>
      <vt:lpstr>What time does it say on the clock?</vt:lpstr>
      <vt:lpstr>What time does it say on the clock?</vt:lpstr>
      <vt:lpstr>What time does it say on the clock?</vt:lpstr>
      <vt:lpstr>Complete the challenge.</vt:lpstr>
      <vt:lpstr>PowerPoint Presentation</vt:lpstr>
      <vt:lpstr>PowerPoint Presentation</vt:lpstr>
      <vt:lpstr>Telling the exact time </vt:lpstr>
      <vt:lpstr>Telling the exact time </vt:lpstr>
      <vt:lpstr>Count On and Count Back</vt:lpstr>
      <vt:lpstr>Count On and Count Back</vt:lpstr>
      <vt:lpstr>Count On and Count Back</vt:lpstr>
      <vt:lpstr>What time is on the clock?</vt:lpstr>
      <vt:lpstr>What time is on the clock?</vt:lpstr>
      <vt:lpstr>What time is on the clock?</vt:lpstr>
      <vt:lpstr>What is the time to the nearest minute?</vt:lpstr>
      <vt:lpstr>Complete the challenge </vt:lpstr>
      <vt:lpstr>PowerPoint Presentation</vt:lpstr>
      <vt:lpstr>PowerPoint Presentation</vt:lpstr>
      <vt:lpstr>There are different times of the day. There is A.M. which is classed as the morning and can be used for anytime of the day between 12 at night and 12 midday.  There is also P.M. This is the afternoon and evening which can be used for anytime of the day after 12 midday and up until 12 at night.   </vt:lpstr>
      <vt:lpstr>PowerPoint Presentation</vt:lpstr>
      <vt:lpstr>PowerPoint Presentation</vt:lpstr>
      <vt:lpstr>PowerPoint Presentation</vt:lpstr>
      <vt:lpstr>When we tell the time, we can do it in either analogue or digital. </vt:lpstr>
      <vt:lpstr>When we tell the time, we can do it in either analogue or digital. </vt:lpstr>
      <vt:lpstr>When we tell the time, we can do it in either analogue or digital. </vt:lpstr>
      <vt:lpstr>PowerPoint Presentation</vt:lpstr>
      <vt:lpstr>PowerPoint Presentation</vt:lpstr>
      <vt:lpstr>PowerPoint Presentation</vt:lpstr>
      <vt:lpstr>PowerPoint Presentation</vt:lpstr>
      <vt:lpstr>PowerPoint Presentation</vt:lpstr>
      <vt:lpstr>PowerPoint Presentation</vt:lpstr>
      <vt:lpstr>Complete the challenge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Whprimary5@outlook.com</dc:creator>
  <cp:lastModifiedBy>Paul Gingell</cp:lastModifiedBy>
  <cp:revision>139</cp:revision>
  <dcterms:created xsi:type="dcterms:W3CDTF">2021-02-03T21:02:28Z</dcterms:created>
  <dcterms:modified xsi:type="dcterms:W3CDTF">2021-02-12T10:35:42Z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1033-3.1.1.5096</vt:lpwstr>
  </property>
</Properties>
</file>