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57" r:id="rId10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7213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Tuesday 11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</a:t>
            </a:r>
            <a:r>
              <a:rPr lang="en-GB" sz="3200" dirty="0"/>
              <a:t>– Friday </a:t>
            </a:r>
            <a:r>
              <a:rPr lang="en-GB" sz="3200" dirty="0" smtClean="0"/>
              <a:t>15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recognise special friends.</a:t>
            </a: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Special Friends – Sound 1 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‘Special friends’ are two letters that make one sound.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When we put ‘c’ and ‘h’ together they form the sound ‘</a:t>
            </a:r>
            <a:r>
              <a:rPr lang="en-GB" sz="2000" dirty="0" err="1" smtClean="0"/>
              <a:t>ch</a:t>
            </a:r>
            <a:r>
              <a:rPr lang="en-GB" sz="2000" dirty="0" smtClean="0"/>
              <a:t>’.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Try my turn, your turn with a partner “</a:t>
            </a:r>
            <a:r>
              <a:rPr lang="en-GB" sz="2000" dirty="0" err="1" smtClean="0"/>
              <a:t>ch</a:t>
            </a:r>
            <a:r>
              <a:rPr lang="en-GB" sz="2000" dirty="0" smtClean="0"/>
              <a:t>” &gt; “</a:t>
            </a:r>
            <a:r>
              <a:rPr lang="en-GB" sz="2000" dirty="0" err="1" smtClean="0"/>
              <a:t>ch</a:t>
            </a:r>
            <a:r>
              <a:rPr lang="en-GB" sz="2000" dirty="0" smtClean="0"/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5100" y="4426679"/>
            <a:ext cx="5826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Say: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err="1" smtClean="0"/>
              <a:t>ch</a:t>
            </a:r>
            <a:r>
              <a:rPr lang="en-GB" dirty="0" smtClean="0"/>
              <a:t>- </a:t>
            </a:r>
            <a:r>
              <a:rPr lang="en-GB" dirty="0" err="1" smtClean="0"/>
              <a:t>ch-ch-choo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r>
              <a:rPr lang="en-GB" dirty="0" smtClean="0"/>
              <a:t>The horse sneezes when the caterpillar hairs tickle his nose. 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(This is a bouncy sound)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80" t="47589" r="54843" b="29911"/>
          <a:stretch/>
        </p:blipFill>
        <p:spPr>
          <a:xfrm>
            <a:off x="1365997" y="4184650"/>
            <a:ext cx="1115946" cy="16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5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509"/>
            <a:ext cx="10515600" cy="1123091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Blending Independently – Special Friends </a:t>
            </a:r>
            <a:endParaRPr lang="en-GB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46109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</a:t>
            </a:r>
            <a:r>
              <a:rPr lang="en-GB" sz="3600" dirty="0" smtClean="0">
                <a:solidFill>
                  <a:schemeClr val="tx1"/>
                </a:solidFill>
              </a:rPr>
              <a:t>hip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38197" y="1106795"/>
            <a:ext cx="10644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          Fred Talk -  Fred Frog can only say words in sounds but not the entire word all at once for example </a:t>
            </a:r>
            <a:r>
              <a:rPr lang="en-GB" dirty="0" err="1" smtClean="0">
                <a:solidFill>
                  <a:schemeClr val="bg1"/>
                </a:solidFill>
              </a:rPr>
              <a:t>ch</a:t>
            </a:r>
            <a:r>
              <a:rPr lang="en-GB" dirty="0" smtClean="0">
                <a:solidFill>
                  <a:schemeClr val="bg1"/>
                </a:solidFill>
              </a:rPr>
              <a:t>-</a:t>
            </a:r>
            <a:r>
              <a:rPr lang="en-GB" dirty="0" err="1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-p.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Read the Phonics green word card: Special Friends, Fred talk, read the word.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94976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chep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53130" y="3487997"/>
            <a:ext cx="328613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7593" y="3487997"/>
            <a:ext cx="328613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405276" y="2747700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chat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0" y="3487997"/>
            <a:ext cx="328613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836525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roch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952678" y="3435960"/>
            <a:ext cx="328613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4" b="99083" l="0" r="100000">
                        <a14:foregroundMark x1="47009" y1="28899" x2="47009" y2="28899"/>
                        <a14:foregroundMark x1="58547" y1="32110" x2="58547" y2="32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821" y="5014646"/>
            <a:ext cx="1721641" cy="1603922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 rot="1970671">
            <a:off x="8655554" y="4356191"/>
            <a:ext cx="2142306" cy="1519009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separate the real words from the alien words?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4227110"/>
            <a:ext cx="43135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Review the words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Special Friends, Fred Talk, read the word</a:t>
            </a:r>
          </a:p>
          <a:p>
            <a:pPr marL="342900" indent="-342900">
              <a:buAutoNum type="arabicPeriod"/>
            </a:pPr>
            <a:r>
              <a:rPr lang="en-GB" dirty="0" smtClean="0"/>
              <a:t>Fred in your head</a:t>
            </a:r>
          </a:p>
          <a:p>
            <a:pPr marL="342900" indent="-342900">
              <a:buAutoNum type="arabicPeriod"/>
            </a:pPr>
            <a:r>
              <a:rPr lang="en-GB" dirty="0" smtClean="0"/>
              <a:t>Speedy reading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594" y1="20673" x2="39594" y2="20673"/>
                        <a14:foregroundMark x1="33503" y1="20673" x2="33503" y2="20673"/>
                        <a14:foregroundMark x1="41117" y1="14904" x2="41117" y2="14904"/>
                        <a14:foregroundMark x1="69543" y1="26442" x2="69543" y2="26442"/>
                        <a14:foregroundMark x1="74619" y1="24038" x2="74619" y2="24038"/>
                        <a14:foregroundMark x1="54822" y1="43750" x2="54822" y2="43750"/>
                        <a14:foregroundMark x1="48731" y1="42308" x2="48731" y2="42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075" y="960561"/>
            <a:ext cx="536362" cy="56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9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Review and Write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8556" y="1450727"/>
            <a:ext cx="3017044" cy="2375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1810318"/>
            <a:ext cx="366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Can you spot todays Special Friends?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38199" y="3195439"/>
            <a:ext cx="614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thinking of some other words that have the sound ‘</a:t>
            </a:r>
            <a:r>
              <a:rPr lang="en-GB" dirty="0" err="1" smtClean="0"/>
              <a:t>ch</a:t>
            </a:r>
            <a:r>
              <a:rPr lang="en-GB" dirty="0" smtClean="0"/>
              <a:t>’. 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Examples -  chip  chunk  chat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99" y="4672204"/>
            <a:ext cx="6143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Challenge! Can you put a word from your list into a sentence?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Example-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I always chat with my friends. 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8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Special Friends – Sound 2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‘Special friends’ are two letters that make one sound.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When we put </a:t>
            </a:r>
            <a:r>
              <a:rPr lang="en-GB" sz="2000" dirty="0" smtClean="0"/>
              <a:t>‘t’ </a:t>
            </a:r>
            <a:r>
              <a:rPr lang="en-GB" sz="2000" dirty="0"/>
              <a:t>and </a:t>
            </a:r>
            <a:r>
              <a:rPr lang="en-GB" sz="2000" dirty="0" smtClean="0"/>
              <a:t>‘h’ </a:t>
            </a:r>
            <a:r>
              <a:rPr lang="en-GB" sz="2000" dirty="0"/>
              <a:t>together they form the sound </a:t>
            </a:r>
            <a:r>
              <a:rPr lang="en-GB" sz="2000" dirty="0" smtClean="0"/>
              <a:t>‘</a:t>
            </a:r>
            <a:r>
              <a:rPr lang="en-GB" sz="2000" dirty="0" err="1" smtClean="0"/>
              <a:t>th</a:t>
            </a:r>
            <a:r>
              <a:rPr lang="en-GB" sz="2000" dirty="0" smtClean="0"/>
              <a:t>’. 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Try my turn, your turn with a partner </a:t>
            </a:r>
            <a:r>
              <a:rPr lang="en-GB" sz="2000" dirty="0" smtClean="0"/>
              <a:t>“</a:t>
            </a:r>
            <a:r>
              <a:rPr lang="en-GB" sz="2000" dirty="0" err="1" smtClean="0"/>
              <a:t>th</a:t>
            </a:r>
            <a:r>
              <a:rPr lang="en-GB" sz="2000" dirty="0" smtClean="0"/>
              <a:t>” </a:t>
            </a:r>
            <a:r>
              <a:rPr lang="en-GB" sz="2000" dirty="0"/>
              <a:t>&gt; </a:t>
            </a:r>
            <a:r>
              <a:rPr lang="en-GB" sz="2000" dirty="0" smtClean="0"/>
              <a:t>“</a:t>
            </a:r>
            <a:r>
              <a:rPr lang="en-GB" sz="2000" dirty="0" err="1" smtClean="0"/>
              <a:t>th</a:t>
            </a:r>
            <a:r>
              <a:rPr lang="en-GB" sz="2000" dirty="0" smtClean="0"/>
              <a:t>”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54087" y="4389120"/>
            <a:ext cx="79358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Say: </a:t>
            </a:r>
            <a:r>
              <a:rPr lang="en-GB" dirty="0" err="1" smtClean="0">
                <a:solidFill>
                  <a:schemeClr val="bg1"/>
                </a:solidFill>
              </a:rPr>
              <a:t>thhhhh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/>
              <a:t>The horse rescues the princess from the tower and the princess says </a:t>
            </a:r>
            <a:r>
              <a:rPr lang="en-GB" dirty="0" err="1" smtClean="0"/>
              <a:t>thhhhankyou</a:t>
            </a:r>
            <a:r>
              <a:rPr lang="en-GB" dirty="0" smtClean="0"/>
              <a:t>.</a:t>
            </a:r>
            <a:endParaRPr lang="en-GB" u="sng" dirty="0" smtClean="0"/>
          </a:p>
          <a:p>
            <a:endParaRPr lang="en-GB" u="sng" dirty="0">
              <a:solidFill>
                <a:schemeClr val="bg1"/>
              </a:solidFill>
            </a:endParaRPr>
          </a:p>
          <a:p>
            <a:r>
              <a:rPr lang="en-GB" u="sng" dirty="0" smtClean="0">
                <a:solidFill>
                  <a:schemeClr val="bg1"/>
                </a:solidFill>
              </a:rPr>
              <a:t>(stretchy sound)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143" t="45536" r="64725" b="31820"/>
          <a:stretch/>
        </p:blipFill>
        <p:spPr>
          <a:xfrm>
            <a:off x="1436915" y="4274096"/>
            <a:ext cx="1058091" cy="16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Blending Independently – Special Friends 2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5063"/>
            <a:ext cx="737716" cy="77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5916" y="1430297"/>
            <a:ext cx="9820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Fred Talk -  Fred Frog can only say words in sounds but not the entire word all at once for </a:t>
            </a:r>
            <a:r>
              <a:rPr lang="en-GB" dirty="0" smtClean="0">
                <a:solidFill>
                  <a:schemeClr val="bg1"/>
                </a:solidFill>
              </a:rPr>
              <a:t>example 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Read the Phonics green word card: Special Friends, Fred talk, read the word.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19983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 smtClean="0">
                <a:solidFill>
                  <a:schemeClr val="tx1"/>
                </a:solidFill>
              </a:rPr>
              <a:t>th</a:t>
            </a:r>
            <a:r>
              <a:rPr lang="en-GB" sz="3600" dirty="0" smtClean="0">
                <a:solidFill>
                  <a:schemeClr val="tx1"/>
                </a:solidFill>
              </a:rPr>
              <a:t>ick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pa</a:t>
            </a:r>
            <a:r>
              <a:rPr lang="en-GB" sz="3600" u="sng" dirty="0" smtClean="0">
                <a:solidFill>
                  <a:schemeClr val="tx1"/>
                </a:solidFill>
              </a:rPr>
              <a:t>th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14782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 err="1" smtClean="0">
                <a:solidFill>
                  <a:schemeClr val="tx1"/>
                </a:solidFill>
              </a:rPr>
              <a:t>th</a:t>
            </a:r>
            <a:r>
              <a:rPr lang="en-GB" sz="3600" dirty="0" err="1" smtClean="0">
                <a:solidFill>
                  <a:schemeClr val="tx1"/>
                </a:solidFill>
              </a:rPr>
              <a:t>up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90799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pi</a:t>
            </a:r>
            <a:r>
              <a:rPr lang="en-GB" sz="3600" u="sng" dirty="0" smtClean="0">
                <a:solidFill>
                  <a:schemeClr val="tx1"/>
                </a:solidFill>
              </a:rPr>
              <a:t>th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961" y="5071446"/>
            <a:ext cx="1719221" cy="1603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182" y="3989313"/>
            <a:ext cx="1993565" cy="1883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89" y="4423729"/>
            <a:ext cx="437730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Review and Write 2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694496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375" y="1027906"/>
            <a:ext cx="3017782" cy="2377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581605"/>
            <a:ext cx="59645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Try and think of other words that have the sound ‘</a:t>
            </a:r>
            <a:r>
              <a:rPr lang="en-GB" dirty="0" err="1" smtClean="0"/>
              <a:t>th</a:t>
            </a:r>
            <a:r>
              <a:rPr lang="en-GB" dirty="0" smtClean="0"/>
              <a:t>’.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Examples – path thick thump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Challenge! Can you put a word from your list into a sentence?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 – I ride my bike down the pa</a:t>
            </a:r>
            <a:r>
              <a:rPr lang="en-GB" u="sng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0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721615-28A2-46B0-9E9D-D6C44BD1E9E5}"/>
              </a:ext>
            </a:extLst>
          </p:cNvPr>
          <p:cNvSpPr/>
          <p:nvPr/>
        </p:nvSpPr>
        <p:spPr>
          <a:xfrm>
            <a:off x="3109659" y="4766695"/>
            <a:ext cx="6247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https://www.bbc.co.uk/bitesize/topics/zvq9bdm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8472F-88DC-4C48-B81F-B09B716994CD}"/>
              </a:ext>
            </a:extLst>
          </p:cNvPr>
          <p:cNvSpPr txBox="1">
            <a:spLocks/>
          </p:cNvSpPr>
          <p:nvPr/>
        </p:nvSpPr>
        <p:spPr>
          <a:xfrm>
            <a:off x="-267797" y="151075"/>
            <a:ext cx="3623247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Phonics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D4B0A-C95B-46AA-9AE0-F8F82943B26D}"/>
              </a:ext>
            </a:extLst>
          </p:cNvPr>
          <p:cNvSpPr txBox="1"/>
          <p:nvPr/>
        </p:nvSpPr>
        <p:spPr>
          <a:xfrm>
            <a:off x="6934138" y="614269"/>
            <a:ext cx="46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BBC Bitesize has lots of 30 second videos focusing on each of the phonics sounds.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E4541-EEB1-4F69-BEDF-2010D71B15DB}"/>
              </a:ext>
            </a:extLst>
          </p:cNvPr>
          <p:cNvSpPr txBox="1"/>
          <p:nvPr/>
        </p:nvSpPr>
        <p:spPr>
          <a:xfrm>
            <a:off x="4826224" y="5318120"/>
            <a:ext cx="467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8F683-7A60-4A8C-A79E-0B3BE6AB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71" y="1943100"/>
            <a:ext cx="3810058" cy="2130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06B21-DF4D-4C8A-840D-1FFCE9EF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068" y="1943100"/>
            <a:ext cx="3810058" cy="2115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7277C-A56E-425E-A294-8720C54DF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4" y="1943100"/>
            <a:ext cx="3810058" cy="21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60B212-695B-4C85-862D-3A493419667B}"/>
              </a:ext>
            </a:extLst>
          </p:cNvPr>
          <p:cNvSpPr txBox="1"/>
          <p:nvPr/>
        </p:nvSpPr>
        <p:spPr>
          <a:xfrm>
            <a:off x="448134" y="340743"/>
            <a:ext cx="672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Fun Phonics Games!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A6F3-4AB1-46E9-BAC3-D03C394520FF}"/>
              </a:ext>
            </a:extLst>
          </p:cNvPr>
          <p:cNvSpPr txBox="1"/>
          <p:nvPr/>
        </p:nvSpPr>
        <p:spPr>
          <a:xfrm>
            <a:off x="8034834" y="315726"/>
            <a:ext cx="352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 to play these fun phonics games!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1EFDC-98BA-4BAF-9F45-0C59FCB11399}"/>
              </a:ext>
            </a:extLst>
          </p:cNvPr>
          <p:cNvSpPr/>
          <p:nvPr/>
        </p:nvSpPr>
        <p:spPr>
          <a:xfrm>
            <a:off x="5453809" y="18407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https://www.phonicsplay.co.uk/resources/phase/2/buried-treasure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311F778-8265-4B23-B593-948F6F64AA7A}"/>
              </a:ext>
            </a:extLst>
          </p:cNvPr>
          <p:cNvSpPr/>
          <p:nvPr/>
        </p:nvSpPr>
        <p:spPr>
          <a:xfrm>
            <a:off x="4173740" y="1787703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E613B-3831-49EF-8D1B-362FC33A0F3F}"/>
              </a:ext>
            </a:extLst>
          </p:cNvPr>
          <p:cNvSpPr txBox="1"/>
          <p:nvPr/>
        </p:nvSpPr>
        <p:spPr>
          <a:xfrm>
            <a:off x="106136" y="3656661"/>
            <a:ext cx="620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https://www.phonicsplay.co.uk/resources/phase/2/dragons-den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48175-F83A-414A-9BF7-227C8A99E900}"/>
              </a:ext>
            </a:extLst>
          </p:cNvPr>
          <p:cNvSpPr txBox="1"/>
          <p:nvPr/>
        </p:nvSpPr>
        <p:spPr>
          <a:xfrm>
            <a:off x="2680172" y="3979916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EEBB566-79EB-492E-B8CC-3E9DA864383C}"/>
              </a:ext>
            </a:extLst>
          </p:cNvPr>
          <p:cNvSpPr/>
          <p:nvPr/>
        </p:nvSpPr>
        <p:spPr>
          <a:xfrm>
            <a:off x="6478409" y="3596057"/>
            <a:ext cx="1398593" cy="753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D3B5C-1DFF-4834-B2FF-031A76CC6652}"/>
              </a:ext>
            </a:extLst>
          </p:cNvPr>
          <p:cNvSpPr txBox="1"/>
          <p:nvPr/>
        </p:nvSpPr>
        <p:spPr>
          <a:xfrm>
            <a:off x="8368691" y="5893689"/>
            <a:ext cx="156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AF304C-50B9-4105-96D5-678C4CA95BEC}"/>
              </a:ext>
            </a:extLst>
          </p:cNvPr>
          <p:cNvSpPr/>
          <p:nvPr/>
        </p:nvSpPr>
        <p:spPr>
          <a:xfrm>
            <a:off x="4193108" y="5359164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85ED4-E85F-41A3-B124-58A541D5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0" y="1143811"/>
            <a:ext cx="3552979" cy="2003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E527-EE88-47C4-B1FF-521B310BF62A}"/>
              </a:ext>
            </a:extLst>
          </p:cNvPr>
          <p:cNvSpPr txBox="1"/>
          <p:nvPr/>
        </p:nvSpPr>
        <p:spPr>
          <a:xfrm>
            <a:off x="7499945" y="2137562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B55102-D3C4-4257-9098-59800150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37" y="2983783"/>
            <a:ext cx="3534596" cy="1992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0EA706-4BAA-4D50-9F37-D73CE4CE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91" y="4711508"/>
            <a:ext cx="3552979" cy="2005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B08DD9-A363-4CF7-BFE6-460FB8DD2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593" y="4563694"/>
            <a:ext cx="1857375" cy="5810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52B4C1-9DEA-4040-8839-5743320FAB3A}"/>
              </a:ext>
            </a:extLst>
          </p:cNvPr>
          <p:cNvSpPr txBox="1"/>
          <p:nvPr/>
        </p:nvSpPr>
        <p:spPr>
          <a:xfrm>
            <a:off x="5524144" y="5534093"/>
            <a:ext cx="650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https://www.phonicsplay.co.uk/resources/phase/2/picnic-on-pluto</a:t>
            </a:r>
          </a:p>
        </p:txBody>
      </p:sp>
    </p:spTree>
    <p:extLst>
      <p:ext uri="{BB962C8B-B14F-4D97-AF65-F5344CB8AC3E}">
        <p14:creationId xmlns:p14="http://schemas.microsoft.com/office/powerpoint/2010/main" val="153441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457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Special Friends – Sound 1  </vt:lpstr>
      <vt:lpstr>Blending Independently – Special Friends </vt:lpstr>
      <vt:lpstr>Review and Write</vt:lpstr>
      <vt:lpstr>Special Friends – Sound 2</vt:lpstr>
      <vt:lpstr>Blending Independently – Special Friends 2 </vt:lpstr>
      <vt:lpstr>Review and Write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Elizabeth Jackson</cp:lastModifiedBy>
  <cp:revision>27</cp:revision>
  <cp:lastPrinted>2021-01-05T13:14:29Z</cp:lastPrinted>
  <dcterms:created xsi:type="dcterms:W3CDTF">2020-11-14T12:23:39Z</dcterms:created>
  <dcterms:modified xsi:type="dcterms:W3CDTF">2021-01-11T08:53:10Z</dcterms:modified>
</cp:coreProperties>
</file>