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2" r:id="rId3"/>
    <p:sldId id="258" r:id="rId5"/>
    <p:sldId id="283" r:id="rId6"/>
    <p:sldId id="284" r:id="rId7"/>
    <p:sldId id="285" r:id="rId8"/>
    <p:sldId id="263" r:id="rId9"/>
    <p:sldId id="264" r:id="rId10"/>
    <p:sldId id="274" r:id="rId11"/>
    <p:sldId id="266" r:id="rId12"/>
    <p:sldId id="267" r:id="rId13"/>
    <p:sldId id="272" r:id="rId14"/>
    <p:sldId id="271" r:id="rId15"/>
    <p:sldId id="268" r:id="rId16"/>
    <p:sldId id="269" r:id="rId17"/>
    <p:sldId id="270" r:id="rId18"/>
    <p:sldId id="273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10" r:id="rId32"/>
    <p:sldId id="311" r:id="rId33"/>
    <p:sldId id="312" r:id="rId34"/>
  </p:sldIdLst>
  <p:sldSz cx="12192000" cy="6858000"/>
  <p:notesSz cx="7103745" cy="1023429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DBF01-2E21-4778-B3AE-9CE212D2F467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065" y="6033803"/>
            <a:ext cx="1851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Pack: </a:t>
            </a:r>
            <a:r>
              <a:rPr lang="en-US" altLang="en-GB" sz="2400" dirty="0"/>
              <a:t>A</a:t>
            </a:r>
            <a:endParaRPr lang="en-US" alt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Subject: </a:t>
            </a:r>
            <a:r>
              <a:rPr lang="en-US" sz="3200" dirty="0"/>
              <a:t>Maths </a:t>
            </a:r>
            <a:endParaRPr lang="en-US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70440"/>
            <a:ext cx="588390" cy="588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5971" t="15979" r="15639" b="15451"/>
          <a:stretch>
            <a:fillRect/>
          </a:stretch>
        </p:blipFill>
        <p:spPr>
          <a:xfrm>
            <a:off x="3762465" y="1075055"/>
            <a:ext cx="4667268" cy="4679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355600" y="90805"/>
            <a:ext cx="7947025" cy="7724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rgbClr val="FF0000"/>
                </a:solidFill>
              </a:rPr>
              <a:t>Order these numbers in </a:t>
            </a:r>
            <a:r>
              <a:rPr lang="en-US" sz="2400" b="1">
                <a:solidFill>
                  <a:srgbClr val="FF0000"/>
                </a:solidFill>
              </a:rPr>
              <a:t>decending</a:t>
            </a:r>
            <a:r>
              <a:rPr lang="en-US" sz="2400">
                <a:solidFill>
                  <a:srgbClr val="FF0000"/>
                </a:solidFill>
              </a:rPr>
              <a:t> order - </a:t>
            </a:r>
            <a:endParaRPr lang="en-US" sz="2400">
              <a:solidFill>
                <a:srgbClr val="FF0000"/>
              </a:solidFill>
            </a:endParaRPr>
          </a:p>
          <a:p>
            <a:endParaRPr lang="en-US" sz="2800"/>
          </a:p>
          <a:p>
            <a:r>
              <a:rPr lang="en-US" sz="2400"/>
              <a:t>1. 4353, 5311, 5544, 4504. 4340</a:t>
            </a:r>
            <a:endParaRPr lang="en-US" sz="2400"/>
          </a:p>
          <a:p>
            <a:endParaRPr lang="en-US" sz="2400"/>
          </a:p>
          <a:p>
            <a:r>
              <a:rPr lang="en-US" sz="2400">
                <a:sym typeface="+mn-ea"/>
              </a:rPr>
              <a:t>_______ , _______ , _______ , _______ , _______</a:t>
            </a:r>
            <a:endParaRPr lang="en-US" sz="2400"/>
          </a:p>
          <a:p>
            <a:endParaRPr lang="en-US" sz="2400"/>
          </a:p>
          <a:p>
            <a:r>
              <a:rPr lang="en-US" sz="2400"/>
              <a:t>2. 5211, 6789, 6922, 5336, 6207</a:t>
            </a:r>
            <a:endParaRPr lang="en-US" sz="2400"/>
          </a:p>
          <a:p>
            <a:endParaRPr lang="en-US" sz="2400"/>
          </a:p>
          <a:p>
            <a:r>
              <a:rPr lang="en-US" sz="2400">
                <a:sym typeface="+mn-ea"/>
              </a:rPr>
              <a:t>_______ , _______ , _______ , _______ , _______</a:t>
            </a:r>
            <a:endParaRPr lang="en-US" sz="2400"/>
          </a:p>
          <a:p>
            <a:endParaRPr lang="en-US" sz="2400"/>
          </a:p>
          <a:p>
            <a:r>
              <a:rPr lang="en-US" sz="2400"/>
              <a:t>3. 1422, 1490, 1435, 1418, 1486</a:t>
            </a:r>
            <a:endParaRPr lang="en-US" sz="2400"/>
          </a:p>
          <a:p>
            <a:endParaRPr lang="en-US" sz="2400"/>
          </a:p>
          <a:p>
            <a:r>
              <a:rPr lang="en-US" sz="2400">
                <a:sym typeface="+mn-ea"/>
              </a:rPr>
              <a:t>_______ , _______ , _______ , _______ , _______</a:t>
            </a:r>
            <a:endParaRPr lang="en-US" sz="2400">
              <a:sym typeface="+mn-ea"/>
            </a:endParaRPr>
          </a:p>
          <a:p>
            <a:endParaRPr lang="en-US" sz="2400">
              <a:sym typeface="+mn-ea"/>
            </a:endParaRPr>
          </a:p>
          <a:p>
            <a:r>
              <a:rPr lang="en-US" sz="2400">
                <a:sym typeface="+mn-ea"/>
              </a:rPr>
              <a:t>4. 2892, 2982, 2882, 2998, 2989</a:t>
            </a:r>
            <a:endParaRPr lang="en-US" sz="2400">
              <a:sym typeface="+mn-ea"/>
            </a:endParaRPr>
          </a:p>
          <a:p>
            <a:endParaRPr lang="en-US" sz="2400">
              <a:sym typeface="+mn-ea"/>
            </a:endParaRPr>
          </a:p>
          <a:p>
            <a:r>
              <a:rPr lang="en-US" sz="2400">
                <a:sym typeface="+mn-ea"/>
              </a:rPr>
              <a:t>_______ , _______ , _______ , _______ , _______</a:t>
            </a:r>
            <a:endParaRPr lang="en-US" sz="2400"/>
          </a:p>
          <a:p>
            <a:endParaRPr lang="en-US" sz="2800"/>
          </a:p>
          <a:p>
            <a:endParaRPr lang="en-US" sz="2800"/>
          </a:p>
          <a:p>
            <a:endParaRPr lang="en-US" sz="2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30890" y="5854065"/>
            <a:ext cx="1031240" cy="77724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602980" y="222250"/>
            <a:ext cx="3227070" cy="2162810"/>
          </a:xfrm>
          <a:prstGeom prst="wedgeEllipseCallout">
            <a:avLst>
              <a:gd name="adj1" fmla="val -54012"/>
              <a:gd name="adj2" fmla="val 672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9012555" y="612140"/>
            <a:ext cx="24079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HINT- </a:t>
            </a:r>
            <a:endParaRPr lang="en-US"/>
          </a:p>
          <a:p>
            <a:r>
              <a:rPr lang="en-US"/>
              <a:t>Think of place value, look at Ths first, then the H .... 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6283325" y="941705"/>
            <a:ext cx="4987290" cy="209169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5854065"/>
            <a:ext cx="1031240" cy="77724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466090" y="231140"/>
            <a:ext cx="4767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u="sng"/>
              <a:t>Grey box challenge</a:t>
            </a:r>
            <a:endParaRPr lang="en-US" sz="2800" u="sng"/>
          </a:p>
        </p:txBody>
      </p:sp>
      <p:grpSp>
        <p:nvGrpSpPr>
          <p:cNvPr id="9" name="Group 8"/>
          <p:cNvGrpSpPr/>
          <p:nvPr/>
        </p:nvGrpSpPr>
        <p:grpSpPr>
          <a:xfrm>
            <a:off x="466090" y="941705"/>
            <a:ext cx="5316855" cy="2090420"/>
            <a:chOff x="734" y="1483"/>
            <a:chExt cx="9856" cy="3830"/>
          </a:xfrm>
        </p:grpSpPr>
        <p:sp>
          <p:nvSpPr>
            <p:cNvPr id="5" name="Rectangles 4"/>
            <p:cNvSpPr/>
            <p:nvPr/>
          </p:nvSpPr>
          <p:spPr>
            <a:xfrm>
              <a:off x="734" y="1483"/>
              <a:ext cx="9856" cy="3831"/>
            </a:xfrm>
            <a:prstGeom prst="rect">
              <a:avLst/>
            </a:prstGeom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rcRect r="2949"/>
            <a:stretch>
              <a:fillRect/>
            </a:stretch>
          </p:blipFill>
          <p:spPr>
            <a:xfrm>
              <a:off x="966" y="1914"/>
              <a:ext cx="9333" cy="223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110" y="1005840"/>
            <a:ext cx="4319905" cy="18434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/>
              <a:t>30</a:t>
            </a:r>
            <a:r>
              <a:rPr lang="en-GB" sz="3200" dirty="0"/>
              <a:t>.6.21</a:t>
            </a:r>
            <a:r>
              <a:rPr lang="en-GB" dirty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 To be able </a:t>
            </a:r>
            <a:r>
              <a:rPr lang="en-US" altLang="en-GB" sz="4000" dirty="0"/>
              <a:t>to compare numbers</a:t>
            </a:r>
            <a:endParaRPr lang="en-US" alt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66725" y="219075"/>
            <a:ext cx="4572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 u="sng"/>
              <a:t>Comparing numbers</a:t>
            </a:r>
            <a:endParaRPr lang="en-US" sz="3200" b="1" u="sng"/>
          </a:p>
          <a:p>
            <a:endParaRPr lang="en-US" sz="3200" b="1" u="sng"/>
          </a:p>
          <a:p>
            <a:r>
              <a:rPr lang="en-US" sz="3200" b="1"/>
              <a:t>e.g.</a:t>
            </a:r>
            <a:endParaRPr lang="en-US" sz="32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0" y="2242185"/>
            <a:ext cx="4234815" cy="2980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840" y="389255"/>
            <a:ext cx="1031240" cy="7772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957695" y="485775"/>
            <a:ext cx="5257165" cy="6492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1. 1421 ____ 1422</a:t>
            </a:r>
            <a:endParaRPr lang="en-US" sz="3200"/>
          </a:p>
          <a:p>
            <a:endParaRPr lang="en-US" sz="3200"/>
          </a:p>
          <a:p>
            <a:r>
              <a:rPr lang="en-US" sz="3200"/>
              <a:t>2. 2310 ____ 2301 </a:t>
            </a:r>
            <a:endParaRPr lang="en-US" sz="3200"/>
          </a:p>
          <a:p>
            <a:endParaRPr lang="en-US" sz="3200"/>
          </a:p>
          <a:p>
            <a:r>
              <a:rPr lang="en-US" sz="3200"/>
              <a:t>3. 6326 ____ 6378</a:t>
            </a:r>
            <a:endParaRPr lang="en-US" sz="3200"/>
          </a:p>
          <a:p>
            <a:endParaRPr lang="en-US" sz="3200"/>
          </a:p>
          <a:p>
            <a:r>
              <a:rPr lang="en-US" sz="3200"/>
              <a:t>4. 6532 ____ 6522 </a:t>
            </a:r>
            <a:endParaRPr lang="en-US" sz="3200"/>
          </a:p>
          <a:p>
            <a:endParaRPr lang="en-US" sz="3200"/>
          </a:p>
          <a:p>
            <a:r>
              <a:rPr lang="en-US" sz="3200"/>
              <a:t>5. 5402 ___ 5309 </a:t>
            </a:r>
            <a:endParaRPr lang="en-US" sz="3200"/>
          </a:p>
          <a:p>
            <a:endParaRPr lang="en-US" sz="3200"/>
          </a:p>
          <a:p>
            <a:r>
              <a:rPr lang="en-US" sz="3200"/>
              <a:t>6. 3336  ____ 3326</a:t>
            </a:r>
            <a:endParaRPr lang="en-US" sz="3200"/>
          </a:p>
          <a:p>
            <a:r>
              <a:rPr lang="en-US" sz="3200"/>
              <a:t> </a:t>
            </a:r>
            <a:endParaRPr lang="en-US" sz="3200"/>
          </a:p>
          <a:p>
            <a:endParaRPr lang="en-US" sz="3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205740"/>
            <a:ext cx="1031240" cy="777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395" y="1301115"/>
            <a:ext cx="6280150" cy="353377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602740" y="219075"/>
            <a:ext cx="10122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Add your own numbers to make these sentences correct. You could even roll a dice if you have one :) 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590" y="1226820"/>
            <a:ext cx="762000" cy="1655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690" y="3009265"/>
            <a:ext cx="779145" cy="16929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205740"/>
            <a:ext cx="1031240" cy="77724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387090" y="2705735"/>
            <a:ext cx="16141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426325" y="2705735"/>
            <a:ext cx="16141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183005"/>
            <a:ext cx="8603615" cy="44634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1577340" y="1375410"/>
            <a:ext cx="5011420" cy="370459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5854065"/>
            <a:ext cx="1031240" cy="77724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466090" y="231140"/>
            <a:ext cx="4767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u="sng"/>
              <a:t>Grey box challenge</a:t>
            </a:r>
            <a:endParaRPr lang="en-US" sz="2800" u="sn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670" y="1810385"/>
            <a:ext cx="4622800" cy="28702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7226300" y="1131570"/>
            <a:ext cx="295846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E.g.</a:t>
            </a:r>
            <a:endParaRPr lang="en-US"/>
          </a:p>
          <a:p>
            <a:endParaRPr lang="en-US" sz="3200"/>
          </a:p>
          <a:p>
            <a:r>
              <a:rPr lang="en-US" sz="3200"/>
              <a:t>3228</a:t>
            </a:r>
            <a:endParaRPr lang="en-US" sz="3200"/>
          </a:p>
          <a:p>
            <a:r>
              <a:rPr lang="en-US" sz="3200"/>
              <a:t>3282</a:t>
            </a:r>
            <a:endParaRPr lang="en-US"/>
          </a:p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1.7.21</a:t>
            </a:r>
            <a:r>
              <a:rPr lang="en-GB" dirty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 To be able </a:t>
            </a:r>
            <a:r>
              <a:rPr lang="en-US" altLang="en-GB" sz="4000" dirty="0"/>
              <a:t>to recognise pounds and pence </a:t>
            </a:r>
            <a:endParaRPr lang="en-US" alt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790" y="5713095"/>
            <a:ext cx="1248410" cy="886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85" y="1207135"/>
            <a:ext cx="11543030" cy="2238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85" y="3596005"/>
            <a:ext cx="10598150" cy="175895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24485" y="443865"/>
            <a:ext cx="65290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/>
              <a:t>Here are all the coins and notes that we use -  </a:t>
            </a:r>
            <a:endParaRPr lang="en-US"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4295" y="1371600"/>
            <a:ext cx="6668135" cy="3715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" y="5713095"/>
            <a:ext cx="1248410" cy="88646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19405" y="1654810"/>
            <a:ext cx="4587875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When finding the total of coins, start with the largest amount </a:t>
            </a:r>
            <a:endParaRPr lang="en-US"/>
          </a:p>
          <a:p>
            <a:endParaRPr lang="en-US"/>
          </a:p>
          <a:p>
            <a:r>
              <a:rPr lang="en-US"/>
              <a:t>Here I would add the 2 £1 together</a:t>
            </a:r>
            <a:endParaRPr lang="en-US"/>
          </a:p>
          <a:p>
            <a:endParaRPr lang="en-US"/>
          </a:p>
          <a:p>
            <a:r>
              <a:rPr lang="en-US"/>
              <a:t>then the 50 p and 1 p </a:t>
            </a:r>
            <a:endParaRPr lang="en-US"/>
          </a:p>
          <a:p>
            <a:endParaRPr lang="en-US" sz="2800"/>
          </a:p>
          <a:p>
            <a:r>
              <a:rPr lang="en-US" sz="2800"/>
              <a:t>             Total = £2.51p </a:t>
            </a:r>
            <a:endParaRPr lang="en-US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28.6.21</a:t>
            </a:r>
            <a:r>
              <a:rPr lang="en-GB" dirty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 To be able to count in multiples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602980" y="222250"/>
            <a:ext cx="3227070" cy="2162810"/>
          </a:xfrm>
          <a:prstGeom prst="wedgeEllipseCallout">
            <a:avLst>
              <a:gd name="adj1" fmla="val -54012"/>
              <a:gd name="adj2" fmla="val 672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9012555" y="427355"/>
            <a:ext cx="24079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This lesson was also included in the first week'spowerpoint so you may have completed it if you were ahead 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270" y="5763895"/>
            <a:ext cx="1031240" cy="777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540" y="321945"/>
            <a:ext cx="9184005" cy="59823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270" y="5763895"/>
            <a:ext cx="1031240" cy="777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230" y="469265"/>
            <a:ext cx="7702550" cy="55276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68355" y="188595"/>
            <a:ext cx="1031240" cy="777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665" y="965835"/>
            <a:ext cx="6377305" cy="55753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55270" y="196850"/>
            <a:ext cx="10156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rgbClr val="FF0000"/>
                </a:solidFill>
              </a:rPr>
              <a:t>Add the the coins together and add the greater / less than sign</a:t>
            </a:r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670560" y="1455420"/>
            <a:ext cx="219964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                 £2.05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_________________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_________________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_________________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_________________ </a:t>
            </a:r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9528175" y="1455420"/>
            <a:ext cx="219964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£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_________________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_________________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_________________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_________________ 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68355" y="188595"/>
            <a:ext cx="1031240" cy="777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595" y="292100"/>
            <a:ext cx="5948045" cy="6052185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887855" y="431800"/>
            <a:ext cx="901700" cy="9017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6502400" y="431800"/>
            <a:ext cx="901700" cy="9017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Rectangles 10"/>
          <p:cNvSpPr/>
          <p:nvPr/>
        </p:nvSpPr>
        <p:spPr>
          <a:xfrm>
            <a:off x="1887855" y="2978150"/>
            <a:ext cx="901700" cy="9017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6401435" y="3054985"/>
            <a:ext cx="901700" cy="9017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2097405" y="683260"/>
            <a:ext cx="481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/>
              <a:t>1</a:t>
            </a:r>
            <a:endParaRPr lang="en-US" sz="2000" b="1"/>
          </a:p>
        </p:txBody>
      </p:sp>
      <p:sp>
        <p:nvSpPr>
          <p:cNvPr id="14" name="Text Box 13"/>
          <p:cNvSpPr txBox="1"/>
          <p:nvPr/>
        </p:nvSpPr>
        <p:spPr>
          <a:xfrm>
            <a:off x="6798310" y="698500"/>
            <a:ext cx="309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b="1"/>
              <a:t>2</a:t>
            </a:r>
            <a:endParaRPr lang="en-US" b="1"/>
          </a:p>
        </p:txBody>
      </p:sp>
      <p:sp>
        <p:nvSpPr>
          <p:cNvPr id="15" name="Text Box 14"/>
          <p:cNvSpPr txBox="1"/>
          <p:nvPr/>
        </p:nvSpPr>
        <p:spPr>
          <a:xfrm>
            <a:off x="2097405" y="3134360"/>
            <a:ext cx="309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b="1"/>
              <a:t>3</a:t>
            </a:r>
            <a:endParaRPr lang="en-US" b="1"/>
          </a:p>
        </p:txBody>
      </p:sp>
      <p:sp>
        <p:nvSpPr>
          <p:cNvPr id="16" name="Text Box 15"/>
          <p:cNvSpPr txBox="1"/>
          <p:nvPr/>
        </p:nvSpPr>
        <p:spPr>
          <a:xfrm>
            <a:off x="6993255" y="3133725"/>
            <a:ext cx="309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b="1">
                <a:sym typeface="+mn-ea"/>
              </a:rPr>
              <a:t>4</a:t>
            </a: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2406650" y="1221105"/>
            <a:ext cx="5140325" cy="476250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5854065"/>
            <a:ext cx="1031240" cy="77724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466090" y="231140"/>
            <a:ext cx="4767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u="sng"/>
              <a:t>Grey box challenge</a:t>
            </a:r>
            <a:endParaRPr lang="en-US" sz="2800" u="sn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330" y="1463675"/>
            <a:ext cx="3740785" cy="42767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2.7.21</a:t>
            </a:r>
            <a:r>
              <a:rPr lang="en-GB" dirty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 To be able </a:t>
            </a:r>
            <a:r>
              <a:rPr lang="en-US" altLang="en-GB" sz="4000" dirty="0"/>
              <a:t>to identify fractions </a:t>
            </a:r>
            <a:endParaRPr lang="en-US" alt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15" y="190210"/>
            <a:ext cx="10515600" cy="1325563"/>
          </a:xfrm>
        </p:spPr>
        <p:txBody>
          <a:bodyPr/>
          <a:lstStyle/>
          <a:p>
            <a:r>
              <a:rPr lang="en-GB" dirty="0"/>
              <a:t>A fraction represents a part of a whole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706859" y="3238464"/>
            <a:ext cx="2329180" cy="2676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Numerator</a:t>
            </a:r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Denominator </a:t>
            </a:r>
            <a:endParaRPr lang="en-GB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3" y="5914805"/>
            <a:ext cx="1019317" cy="724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0" y="1409700"/>
            <a:ext cx="7654290" cy="486537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5430520" y="3006090"/>
            <a:ext cx="4276090" cy="567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657590" y="4913630"/>
            <a:ext cx="1026795" cy="598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5900" y="680720"/>
            <a:ext cx="9220835" cy="4787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93" y="5914805"/>
            <a:ext cx="1019317" cy="724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416560"/>
            <a:ext cx="3930966" cy="39179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845310" y="5068631"/>
            <a:ext cx="19172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74" y="5988476"/>
            <a:ext cx="905001" cy="647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70" y="553532"/>
            <a:ext cx="3733942" cy="364350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157720" y="5068631"/>
            <a:ext cx="19172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Fractions can be represented in different ways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1319298" y="2335325"/>
            <a:ext cx="1539168" cy="531265"/>
            <a:chOff x="2007571" y="1045848"/>
            <a:chExt cx="1156400" cy="399147"/>
          </a:xfrm>
        </p:grpSpPr>
        <p:grpSp>
          <p:nvGrpSpPr>
            <p:cNvPr id="5" name="Group 4"/>
            <p:cNvGrpSpPr/>
            <p:nvPr/>
          </p:nvGrpSpPr>
          <p:grpSpPr>
            <a:xfrm>
              <a:off x="2202312" y="1048995"/>
              <a:ext cx="756000" cy="396000"/>
              <a:chOff x="2179320" y="927075"/>
              <a:chExt cx="678292" cy="327345"/>
            </a:xfrm>
          </p:grpSpPr>
          <p:sp>
            <p:nvSpPr>
              <p:cNvPr id="8" name="Isosceles Triangle 7"/>
              <p:cNvSpPr/>
              <p:nvPr/>
            </p:nvSpPr>
            <p:spPr>
              <a:xfrm>
                <a:off x="2179320" y="1074420"/>
                <a:ext cx="180000" cy="180000"/>
              </a:xfrm>
              <a:prstGeom prst="triangl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 rot="10800000">
                <a:off x="2269320" y="927075"/>
                <a:ext cx="180000" cy="180000"/>
              </a:xfrm>
              <a:prstGeom prst="triangl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>
                <a:off x="2428466" y="1074420"/>
                <a:ext cx="180000" cy="180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" name="Isosceles Triangle 10"/>
              <p:cNvSpPr/>
              <p:nvPr/>
            </p:nvSpPr>
            <p:spPr>
              <a:xfrm rot="10800000">
                <a:off x="2580312" y="927076"/>
                <a:ext cx="180000" cy="180000"/>
              </a:xfrm>
              <a:prstGeom prst="triangl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" name="Isosceles Triangle 11"/>
              <p:cNvSpPr/>
              <p:nvPr/>
            </p:nvSpPr>
            <p:spPr>
              <a:xfrm>
                <a:off x="2677612" y="1074420"/>
                <a:ext cx="180000" cy="180000"/>
              </a:xfrm>
              <a:prstGeom prst="triangl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6" name="Isosceles Triangle 5"/>
            <p:cNvSpPr/>
            <p:nvPr/>
          </p:nvSpPr>
          <p:spPr>
            <a:xfrm>
              <a:off x="2963349" y="1045848"/>
              <a:ext cx="200622" cy="21775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2007571" y="1045848"/>
              <a:ext cx="200622" cy="21775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31965" y="2230345"/>
            <a:ext cx="1348640" cy="839793"/>
            <a:chOff x="989985" y="3353107"/>
            <a:chExt cx="1348640" cy="839793"/>
          </a:xfrm>
        </p:grpSpPr>
        <p:grpSp>
          <p:nvGrpSpPr>
            <p:cNvPr id="21" name="Group 20"/>
            <p:cNvGrpSpPr/>
            <p:nvPr/>
          </p:nvGrpSpPr>
          <p:grpSpPr>
            <a:xfrm>
              <a:off x="989985" y="3353107"/>
              <a:ext cx="1348640" cy="392040"/>
              <a:chOff x="3924299" y="1175535"/>
              <a:chExt cx="1114578" cy="32400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924299" y="1175535"/>
                <a:ext cx="324000" cy="3240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319588" y="1175535"/>
                <a:ext cx="324000" cy="324000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714877" y="1175535"/>
                <a:ext cx="324000" cy="3240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989985" y="3800860"/>
              <a:ext cx="1348640" cy="392040"/>
              <a:chOff x="3924299" y="1175535"/>
              <a:chExt cx="1114578" cy="32400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3924299" y="1175535"/>
                <a:ext cx="324000" cy="324000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319588" y="1175535"/>
                <a:ext cx="324000" cy="3240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714877" y="1175535"/>
                <a:ext cx="324000" cy="324000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7221495" y="4312542"/>
            <a:ext cx="1267231" cy="1273562"/>
            <a:chOff x="3218851" y="1762603"/>
            <a:chExt cx="865535" cy="869860"/>
          </a:xfrm>
        </p:grpSpPr>
        <p:sp>
          <p:nvSpPr>
            <p:cNvPr id="30" name="Oval 29"/>
            <p:cNvSpPr/>
            <p:nvPr/>
          </p:nvSpPr>
          <p:spPr>
            <a:xfrm>
              <a:off x="3218851" y="195044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3441673" y="176260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3513782" y="207644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3765782" y="1762603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3832386" y="2085677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3268047" y="2286552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3624908" y="238046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3586162" y="2704829"/>
            <a:ext cx="72119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24412" y="4956512"/>
            <a:ext cx="72119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910637" y="2704829"/>
            <a:ext cx="72119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110662" y="4984816"/>
            <a:ext cx="72119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7289" y="4458691"/>
            <a:ext cx="2662354" cy="866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5" y="5854065"/>
            <a:ext cx="1031240" cy="777240"/>
          </a:xfrm>
          <a:prstGeom prst="rect">
            <a:avLst/>
          </a:prstGeom>
        </p:spPr>
      </p:pic>
      <p:sp>
        <p:nvSpPr>
          <p:cNvPr id="15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we count in multiples we need to start at zero and count in equal 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8975" y="1863683"/>
            <a:ext cx="34290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Use the number square and colour in all the multiples of 8.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Can you do the same using a different colour to identify the multiples of 12?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506" y="1690688"/>
            <a:ext cx="5829300" cy="4697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647" y="5992768"/>
            <a:ext cx="847843" cy="6382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5854065"/>
            <a:ext cx="1031240" cy="7772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" y="593090"/>
            <a:ext cx="7183120" cy="5043170"/>
          </a:xfrm>
          <a:prstGeom prst="rect">
            <a:avLst/>
          </a:prstGeom>
        </p:spPr>
      </p:pic>
      <p:sp>
        <p:nvSpPr>
          <p:cNvPr id="15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824865" y="728345"/>
            <a:ext cx="6833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1.                                 2.                                   3.</a:t>
            </a:r>
            <a:endParaRPr lang="en-US"/>
          </a:p>
        </p:txBody>
      </p:sp>
      <p:sp>
        <p:nvSpPr>
          <p:cNvPr id="17" name="Text Box 16"/>
          <p:cNvSpPr txBox="1"/>
          <p:nvPr/>
        </p:nvSpPr>
        <p:spPr>
          <a:xfrm>
            <a:off x="819150" y="2313305"/>
            <a:ext cx="6833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4.                                 5.                                   6.</a:t>
            </a:r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831215" y="4018280"/>
            <a:ext cx="6833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7.                                 8.                                   9.</a:t>
            </a:r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8016875" y="246380"/>
            <a:ext cx="375666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Write the correct fraction for each picture.</a:t>
            </a:r>
            <a:endParaRPr lang="en-US"/>
          </a:p>
          <a:p>
            <a:endParaRPr lang="en-US"/>
          </a:p>
          <a:p>
            <a:r>
              <a:rPr lang="en-US"/>
              <a:t>1.   </a:t>
            </a:r>
            <a:endParaRPr lang="en-US"/>
          </a:p>
          <a:p>
            <a:endParaRPr lang="en-US"/>
          </a:p>
          <a:p>
            <a:r>
              <a:rPr lang="en-US"/>
              <a:t>2.</a:t>
            </a:r>
            <a:endParaRPr lang="en-US"/>
          </a:p>
          <a:p>
            <a:endParaRPr lang="en-US"/>
          </a:p>
          <a:p>
            <a:r>
              <a:rPr lang="en-US"/>
              <a:t>3.</a:t>
            </a:r>
            <a:endParaRPr lang="en-US"/>
          </a:p>
          <a:p>
            <a:endParaRPr lang="en-US"/>
          </a:p>
          <a:p>
            <a:r>
              <a:rPr lang="en-US"/>
              <a:t>4.</a:t>
            </a:r>
            <a:endParaRPr lang="en-US"/>
          </a:p>
          <a:p>
            <a:endParaRPr lang="en-US"/>
          </a:p>
          <a:p>
            <a:r>
              <a:rPr lang="en-US"/>
              <a:t>5.</a:t>
            </a:r>
            <a:endParaRPr lang="en-US"/>
          </a:p>
          <a:p>
            <a:endParaRPr lang="en-US"/>
          </a:p>
          <a:p>
            <a:r>
              <a:rPr lang="en-US"/>
              <a:t>6.</a:t>
            </a:r>
            <a:endParaRPr lang="en-US"/>
          </a:p>
          <a:p>
            <a:endParaRPr lang="en-US"/>
          </a:p>
          <a:p>
            <a:r>
              <a:rPr lang="en-US"/>
              <a:t>7.</a:t>
            </a:r>
            <a:endParaRPr lang="en-US"/>
          </a:p>
          <a:p>
            <a:endParaRPr lang="en-US"/>
          </a:p>
          <a:p>
            <a:r>
              <a:rPr lang="en-US"/>
              <a:t>8.</a:t>
            </a:r>
            <a:endParaRPr lang="en-US"/>
          </a:p>
          <a:p>
            <a:endParaRPr lang="en-US"/>
          </a:p>
          <a:p>
            <a:r>
              <a:rPr lang="en-US"/>
              <a:t>9.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2406650" y="1221105"/>
            <a:ext cx="5140325" cy="476250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5854065"/>
            <a:ext cx="1031240" cy="77724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466090" y="231140"/>
            <a:ext cx="4767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u="sng"/>
              <a:t>Grey box challenge</a:t>
            </a:r>
            <a:endParaRPr lang="en-US" sz="2800" u="sn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135" y="1527175"/>
            <a:ext cx="4237355" cy="41503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Subject</a:t>
            </a:r>
            <a:r>
              <a:rPr lang="en-GB" dirty="0">
                <a:solidFill>
                  <a:prstClr val="black"/>
                </a:solidFill>
              </a:rPr>
              <a:t>: </a:t>
            </a:r>
            <a:r>
              <a:rPr lang="en-GB" sz="2400" dirty="0">
                <a:solidFill>
                  <a:prstClr val="black"/>
                </a:solidFill>
              </a:rPr>
              <a:t>Maths 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446" y="313509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Complete the number sequences by counting on in jumps of  8 or 12. </a:t>
            </a:r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35130" y="1319348"/>
            <a:ext cx="61085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XCCW Joined 4a" panose="03050602040000000000" pitchFamily="66" charset="0"/>
              </a:rPr>
              <a:t>1.  ______ 24 36 _______ ________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  <a:p>
            <a:r>
              <a:rPr lang="en-GB" sz="2200" dirty="0">
                <a:latin typeface="XCCW Joined 4a" panose="03050602040000000000" pitchFamily="66" charset="0"/>
              </a:rPr>
              <a:t>2.  8 ______ _______ 32 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  <a:p>
            <a:r>
              <a:rPr lang="en-GB" sz="2200" dirty="0">
                <a:latin typeface="XCCW Joined 4a" panose="03050602040000000000" pitchFamily="66" charset="0"/>
              </a:rPr>
              <a:t>3.  _______ _______ 60 _______ _______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  <a:p>
            <a:r>
              <a:rPr lang="en-GB" sz="2200" dirty="0">
                <a:latin typeface="XCCW Joined 4a" panose="03050602040000000000" pitchFamily="66" charset="0"/>
              </a:rPr>
              <a:t>4.  32 _______ 48 ______ ______ 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  <a:p>
            <a:r>
              <a:rPr lang="en-GB" sz="2200" dirty="0">
                <a:latin typeface="XCCW Joined 4a" panose="03050602040000000000" pitchFamily="66" charset="0"/>
              </a:rPr>
              <a:t>5.  60 ________ 36 ______ ______ 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2240" y="1267097"/>
            <a:ext cx="539496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XCCW Joined 4a" panose="03050602040000000000" pitchFamily="66" charset="0"/>
              </a:rPr>
              <a:t>6.  96 ______ 80 ______ ______ 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  <a:p>
            <a:r>
              <a:rPr lang="en-GB" sz="2200" dirty="0">
                <a:latin typeface="XCCW Joined 4a" panose="03050602040000000000" pitchFamily="66" charset="0"/>
              </a:rPr>
              <a:t>7.  72 ______ ______ 48 _______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  <a:p>
            <a:r>
              <a:rPr lang="en-GB" sz="2200" dirty="0">
                <a:latin typeface="XCCW Joined 4a" panose="03050602040000000000" pitchFamily="66" charset="0"/>
              </a:rPr>
              <a:t>8. 48 ______ ______ ______  _______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  <a:p>
            <a:r>
              <a:rPr lang="en-GB" sz="2200" dirty="0">
                <a:latin typeface="XCCW Joined 4a" panose="03050602040000000000" pitchFamily="66" charset="0"/>
              </a:rPr>
              <a:t>9. 120 ______ 96 ______ ______ 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  <a:p>
            <a:r>
              <a:rPr lang="en-GB" sz="2200" dirty="0">
                <a:latin typeface="XCCW Joined 4a" panose="03050602040000000000" pitchFamily="66" charset="0"/>
              </a:rPr>
              <a:t>10</a:t>
            </a:r>
            <a:r>
              <a:rPr lang="en-GB" dirty="0">
                <a:latin typeface="XCCW Joined 4a" panose="03050602040000000000" pitchFamily="66" charset="0"/>
              </a:rPr>
              <a:t>. </a:t>
            </a:r>
            <a:r>
              <a:rPr lang="en-GB" sz="2400" dirty="0">
                <a:latin typeface="XCCW Joined 4a" panose="03050602040000000000" pitchFamily="66" charset="0"/>
              </a:rPr>
              <a:t>88 ______ 72 </a:t>
            </a:r>
            <a:r>
              <a:rPr lang="en-GB" sz="2200" dirty="0">
                <a:latin typeface="XCCW Joined 4a" panose="03050602040000000000" pitchFamily="66" charset="0"/>
              </a:rPr>
              <a:t>______ ______ 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3375" y="4843373"/>
            <a:ext cx="11468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Tip: Count on or back from the last number. Use the number square on the last page to help. </a:t>
            </a: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647" y="5992768"/>
            <a:ext cx="847843" cy="6382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you use your knowledge of counting in multiples to complete the calculations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6 x _____ = 48			6. _____x _____ = 80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5 x _____ = 60			7. _____x _____ = 48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7 x _____ = 84			8. _____x _____ = 96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9 x _____ = 108		9. _____x _____ = 72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2 x _____ = 24		         10. _____x _____ = 60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2647" y="5992768"/>
            <a:ext cx="847843" cy="6382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2</a:t>
            </a:r>
            <a:r>
              <a:rPr lang="en-US" altLang="en-GB" sz="3200" dirty="0"/>
              <a:t>9</a:t>
            </a:r>
            <a:r>
              <a:rPr lang="en-GB" sz="3200" dirty="0"/>
              <a:t>.6.21</a:t>
            </a:r>
            <a:r>
              <a:rPr lang="en-GB" dirty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 To be able </a:t>
            </a:r>
            <a:r>
              <a:rPr lang="en-US" altLang="en-GB" sz="4000" dirty="0"/>
              <a:t>to order numbers</a:t>
            </a:r>
            <a:endParaRPr lang="en-US" alt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505" y="5765165"/>
            <a:ext cx="1169670" cy="83121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330200" y="364490"/>
            <a:ext cx="71031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 u="sng"/>
              <a:t>Starter - Counting in 25s</a:t>
            </a:r>
            <a:endParaRPr lang="en-US" sz="2800"/>
          </a:p>
          <a:p>
            <a:endParaRPr lang="en-US" sz="2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920" y="975995"/>
            <a:ext cx="6868160" cy="52006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505" y="5765165"/>
            <a:ext cx="1169670" cy="8312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" y="225425"/>
            <a:ext cx="4361180" cy="30810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585" y="276860"/>
            <a:ext cx="4215765" cy="297815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8729980" y="573405"/>
            <a:ext cx="26162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We can order numbers in ascending and descending order </a:t>
            </a:r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3350260" y="3677920"/>
            <a:ext cx="537972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/>
              <a:t>Example- </a:t>
            </a:r>
            <a:endParaRPr lang="en-US" sz="2800"/>
          </a:p>
          <a:p>
            <a:endParaRPr lang="en-US" sz="2800"/>
          </a:p>
          <a:p>
            <a:r>
              <a:rPr lang="en-US" sz="2800"/>
              <a:t>Ascending - 1321, 2367, 2402</a:t>
            </a:r>
            <a:endParaRPr lang="en-US" sz="2800"/>
          </a:p>
          <a:p>
            <a:endParaRPr lang="en-US" sz="2800"/>
          </a:p>
          <a:p>
            <a:r>
              <a:rPr lang="en-US" sz="2800"/>
              <a:t>Decending- 5402, 5367, 5321</a:t>
            </a:r>
            <a:endParaRPr lang="en-US"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102681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355600" y="90805"/>
            <a:ext cx="7947025" cy="7724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rgbClr val="FF0000"/>
                </a:solidFill>
              </a:rPr>
              <a:t>Order these numbers in </a:t>
            </a:r>
            <a:r>
              <a:rPr lang="en-US" sz="2400" b="1">
                <a:solidFill>
                  <a:srgbClr val="FF0000"/>
                </a:solidFill>
              </a:rPr>
              <a:t>ascending</a:t>
            </a:r>
            <a:r>
              <a:rPr lang="en-US" sz="2400">
                <a:solidFill>
                  <a:srgbClr val="FF0000"/>
                </a:solidFill>
              </a:rPr>
              <a:t> order - </a:t>
            </a:r>
            <a:endParaRPr lang="en-US" sz="2800"/>
          </a:p>
          <a:p>
            <a:endParaRPr lang="en-US" sz="2800"/>
          </a:p>
          <a:p>
            <a:r>
              <a:rPr lang="en-US" sz="2400"/>
              <a:t>1. 1218, 2421, 1223, 1204, 2105</a:t>
            </a:r>
            <a:endParaRPr lang="en-US" sz="2400"/>
          </a:p>
          <a:p>
            <a:endParaRPr lang="en-US" sz="2400"/>
          </a:p>
          <a:p>
            <a:r>
              <a:rPr lang="en-US" sz="2400"/>
              <a:t>_______ , _______ , _______ , _______ , _______</a:t>
            </a:r>
            <a:endParaRPr lang="en-US" sz="2400"/>
          </a:p>
          <a:p>
            <a:endParaRPr lang="en-US" sz="2400"/>
          </a:p>
          <a:p>
            <a:r>
              <a:rPr lang="en-US" sz="2400"/>
              <a:t>2. 3246, 3521, 4321, 1464, 3442 </a:t>
            </a:r>
            <a:endParaRPr lang="en-US" sz="2400"/>
          </a:p>
          <a:p>
            <a:endParaRPr lang="en-US" sz="2400"/>
          </a:p>
          <a:p>
            <a:r>
              <a:rPr lang="en-US" sz="2400">
                <a:sym typeface="+mn-ea"/>
              </a:rPr>
              <a:t>_______ , _______ , _______ , _______ , _______</a:t>
            </a:r>
            <a:endParaRPr lang="en-US" sz="2400"/>
          </a:p>
          <a:p>
            <a:endParaRPr lang="en-US" sz="2400"/>
          </a:p>
          <a:p>
            <a:r>
              <a:rPr lang="en-US" sz="2400"/>
              <a:t>3. 3795, 3701, 3765, 3762, 3703</a:t>
            </a:r>
            <a:endParaRPr lang="en-US" sz="2400"/>
          </a:p>
          <a:p>
            <a:endParaRPr lang="en-US" sz="2400"/>
          </a:p>
          <a:p>
            <a:r>
              <a:rPr lang="en-US" sz="2400">
                <a:sym typeface="+mn-ea"/>
              </a:rPr>
              <a:t>_______ , _______ , _______ , _______ , _______</a:t>
            </a:r>
            <a:endParaRPr lang="en-US" sz="2400">
              <a:sym typeface="+mn-ea"/>
            </a:endParaRPr>
          </a:p>
          <a:p>
            <a:endParaRPr lang="en-US" sz="2400">
              <a:sym typeface="+mn-ea"/>
            </a:endParaRPr>
          </a:p>
          <a:p>
            <a:r>
              <a:rPr lang="en-US" sz="2400">
                <a:sym typeface="+mn-ea"/>
              </a:rPr>
              <a:t>4. 8432, 8423, 8322, 8332, 8422</a:t>
            </a:r>
            <a:endParaRPr lang="en-US" sz="2400">
              <a:sym typeface="+mn-ea"/>
            </a:endParaRPr>
          </a:p>
          <a:p>
            <a:endParaRPr lang="en-US" sz="2400">
              <a:sym typeface="+mn-ea"/>
            </a:endParaRPr>
          </a:p>
          <a:p>
            <a:r>
              <a:rPr lang="en-US" sz="2400">
                <a:sym typeface="+mn-ea"/>
              </a:rPr>
              <a:t>_______ , _______ , _______ , _______ , _______</a:t>
            </a:r>
            <a:endParaRPr lang="en-US" sz="2400"/>
          </a:p>
          <a:p>
            <a:endParaRPr lang="en-US" sz="2800"/>
          </a:p>
          <a:p>
            <a:endParaRPr lang="en-US" sz="2800"/>
          </a:p>
          <a:p>
            <a:endParaRPr lang="en-US" sz="2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53445" y="5866130"/>
            <a:ext cx="1031240" cy="77724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602980" y="222250"/>
            <a:ext cx="3227070" cy="2162810"/>
          </a:xfrm>
          <a:prstGeom prst="wedgeEllipseCallout">
            <a:avLst>
              <a:gd name="adj1" fmla="val -54012"/>
              <a:gd name="adj2" fmla="val 672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9012555" y="612140"/>
            <a:ext cx="24079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HINT- </a:t>
            </a:r>
            <a:endParaRPr lang="en-US"/>
          </a:p>
          <a:p>
            <a:r>
              <a:rPr lang="en-US"/>
              <a:t>Think of place value, look at Ths first, then the H .... </a:t>
            </a:r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4034</Words>
  <Application>WPS Writer</Application>
  <PresentationFormat>Widescreen</PresentationFormat>
  <Paragraphs>276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4" baseType="lpstr">
      <vt:lpstr>Arial</vt:lpstr>
      <vt:lpstr>SimSun</vt:lpstr>
      <vt:lpstr>Wingdings</vt:lpstr>
      <vt:lpstr>XCCW Joined 4a</vt:lpstr>
      <vt:lpstr>苹方-简</vt:lpstr>
      <vt:lpstr>Calibri</vt:lpstr>
      <vt:lpstr>Helvetica Neue</vt:lpstr>
      <vt:lpstr>微软雅黑</vt:lpstr>
      <vt:lpstr>汉仪旗黑</vt:lpstr>
      <vt:lpstr>Arial Unicode MS</vt:lpstr>
      <vt:lpstr>Calibri Light</vt:lpstr>
      <vt:lpstr>宋体-简</vt:lpstr>
      <vt:lpstr>Office Theme</vt:lpstr>
      <vt:lpstr>PowerPoint 演示文稿</vt:lpstr>
      <vt:lpstr>PowerPoint 演示文稿</vt:lpstr>
      <vt:lpstr>When we count in multiples we need to start at zero and count in equal steps</vt:lpstr>
      <vt:lpstr>PowerPoint 演示文稿</vt:lpstr>
      <vt:lpstr>Can you use your knowledge of counting in multiples to complete the calculations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 fraction represents a part of a whole</vt:lpstr>
      <vt:lpstr>PowerPoint 演示文稿</vt:lpstr>
      <vt:lpstr>PowerPoint 演示文稿</vt:lpstr>
      <vt:lpstr>Fractions can be represented in different ways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lizziejackson</dc:creator>
  <cp:lastModifiedBy>lizziejackson</cp:lastModifiedBy>
  <cp:revision>4</cp:revision>
  <dcterms:created xsi:type="dcterms:W3CDTF">2021-06-26T17:35:35Z</dcterms:created>
  <dcterms:modified xsi:type="dcterms:W3CDTF">2021-06-26T17:35:35Z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1033-3.1.2.5330</vt:lpwstr>
  </property>
</Properties>
</file>