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4" r:id="rId2"/>
    <p:sldId id="379" r:id="rId3"/>
    <p:sldId id="380" r:id="rId4"/>
    <p:sldId id="381" r:id="rId5"/>
    <p:sldId id="382" r:id="rId6"/>
    <p:sldId id="383" r:id="rId7"/>
    <p:sldId id="384" r:id="rId8"/>
    <p:sldId id="385" r:id="rId9"/>
    <p:sldId id="386" r:id="rId10"/>
    <p:sldId id="289" r:id="rId11"/>
    <p:sldId id="346" r:id="rId12"/>
    <p:sldId id="279" r:id="rId13"/>
    <p:sldId id="340" r:id="rId14"/>
    <p:sldId id="347" r:id="rId15"/>
    <p:sldId id="360" r:id="rId16"/>
    <p:sldId id="348" r:id="rId17"/>
    <p:sldId id="349" r:id="rId18"/>
    <p:sldId id="350" r:id="rId19"/>
    <p:sldId id="267" r:id="rId20"/>
    <p:sldId id="351" r:id="rId21"/>
    <p:sldId id="352" r:id="rId22"/>
    <p:sldId id="353" r:id="rId23"/>
    <p:sldId id="357" r:id="rId24"/>
    <p:sldId id="354" r:id="rId25"/>
    <p:sldId id="358" r:id="rId26"/>
    <p:sldId id="355" r:id="rId27"/>
    <p:sldId id="359" r:id="rId28"/>
    <p:sldId id="356" r:id="rId29"/>
    <p:sldId id="310" r:id="rId30"/>
    <p:sldId id="366" r:id="rId31"/>
    <p:sldId id="361" r:id="rId32"/>
    <p:sldId id="368" r:id="rId33"/>
    <p:sldId id="369" r:id="rId34"/>
    <p:sldId id="370" r:id="rId35"/>
    <p:sldId id="365" r:id="rId36"/>
    <p:sldId id="372" r:id="rId37"/>
    <p:sldId id="288" r:id="rId38"/>
    <p:sldId id="373" r:id="rId39"/>
    <p:sldId id="374" r:id="rId40"/>
    <p:sldId id="375" r:id="rId41"/>
    <p:sldId id="376" r:id="rId4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9999FF"/>
    <a:srgbClr val="CC00FF"/>
    <a:srgbClr val="BF072B"/>
    <a:srgbClr val="FF99CC"/>
    <a:srgbClr val="CC3399"/>
    <a:srgbClr val="66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660"/>
  </p:normalViewPr>
  <p:slideViewPr>
    <p:cSldViewPr snapToGrid="0">
      <p:cViewPr varScale="1">
        <p:scale>
          <a:sx n="88" d="100"/>
          <a:sy n="88" d="100"/>
        </p:scale>
        <p:origin x="34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4D2C688-8AEA-4C1B-9E52-9DA14D638730}" type="datetimeFigureOut">
              <a:rPr lang="en-GB" smtClean="0"/>
              <a:t>25/06/2021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2F0CB84-1A37-461A-BCD7-311D1B4B3D92}" type="slidenum">
              <a:rPr lang="en-GB" smtClean="0"/>
              <a:t>‹#›</a:t>
            </a:fld>
            <a:endParaRPr lang="en-GB"/>
          </a:p>
        </p:txBody>
      </p:sp>
    </p:spTree>
    <p:extLst>
      <p:ext uri="{BB962C8B-B14F-4D97-AF65-F5344CB8AC3E}">
        <p14:creationId xmlns:p14="http://schemas.microsoft.com/office/powerpoint/2010/main" val="314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92903-D0CE-4044-8D91-BECFFEAEC3C2}" type="slidenum">
              <a:rPr lang="en-GB" smtClean="0"/>
              <a:t>3</a:t>
            </a:fld>
            <a:endParaRPr lang="en-GB"/>
          </a:p>
        </p:txBody>
      </p:sp>
    </p:spTree>
    <p:extLst>
      <p:ext uri="{BB962C8B-B14F-4D97-AF65-F5344CB8AC3E}">
        <p14:creationId xmlns:p14="http://schemas.microsoft.com/office/powerpoint/2010/main" val="173861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25/06/2021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25/06/2021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lassroom.thenational.academy/lessons/to-investigate-suffixes-past-and-present-60rkcc"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image" Target="../media/image47.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0.png"/><Relationship Id="rId1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48.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49.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youtube.com/watch?v=aqy5ENpagts" TargetMode="Externa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9.png"/><Relationship Id="rId7"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38.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29.png"/><Relationship Id="rId2" Type="http://schemas.openxmlformats.org/officeDocument/2006/relationships/image" Target="../media/image78.pn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38.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78.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classroom.thenational.academy/lessons/to-practise-writing-speech-69j34t?activity=video&amp;step=1"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48.png"/><Relationship Id="rId7" Type="http://schemas.openxmlformats.org/officeDocument/2006/relationships/image" Target="../media/image12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1.jpeg"/><Relationship Id="rId4" Type="http://schemas.openxmlformats.org/officeDocument/2006/relationships/image" Target="../media/image38.png"/><Relationship Id="rId9" Type="http://schemas.openxmlformats.org/officeDocument/2006/relationships/image" Target="../media/image130.jpeg"/></Relationships>
</file>

<file path=ppt/slides/_rels/slide3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48.png"/><Relationship Id="rId7" Type="http://schemas.openxmlformats.org/officeDocument/2006/relationships/image" Target="../media/image126.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4.jpeg"/><Relationship Id="rId4" Type="http://schemas.openxmlformats.org/officeDocument/2006/relationships/image" Target="../media/image38.png"/><Relationship Id="rId9" Type="http://schemas.openxmlformats.org/officeDocument/2006/relationships/image" Target="../media/image1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7.png"/><Relationship Id="rId7" Type="http://schemas.openxmlformats.org/officeDocument/2006/relationships/image" Target="../media/image13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53.png"/><Relationship Id="rId10" Type="http://schemas.openxmlformats.org/officeDocument/2006/relationships/image" Target="../media/image139.png"/><Relationship Id="rId4" Type="http://schemas.openxmlformats.org/officeDocument/2006/relationships/image" Target="../media/image48.png"/><Relationship Id="rId9" Type="http://schemas.openxmlformats.org/officeDocument/2006/relationships/image" Target="../media/image138.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image" Target="../media/image53.png"/><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142.png"/><Relationship Id="rId5" Type="http://schemas.openxmlformats.org/officeDocument/2006/relationships/image" Target="../media/image57.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56.png"/><Relationship Id="rId9" Type="http://schemas.openxmlformats.org/officeDocument/2006/relationships/image" Target="../media/image38.png"/><Relationship Id="rId14" Type="http://schemas.openxmlformats.org/officeDocument/2006/relationships/image" Target="../media/image14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48.png"/><Relationship Id="rId7" Type="http://schemas.openxmlformats.org/officeDocument/2006/relationships/image" Target="../media/image1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5.png"/><Relationship Id="rId5" Type="http://schemas.openxmlformats.org/officeDocument/2006/relationships/image" Target="../media/image141.png"/><Relationship Id="rId10" Type="http://schemas.openxmlformats.org/officeDocument/2006/relationships/image" Target="../media/image154.png"/><Relationship Id="rId4" Type="http://schemas.openxmlformats.org/officeDocument/2006/relationships/image" Target="../media/image38.png"/><Relationship Id="rId9" Type="http://schemas.openxmlformats.org/officeDocument/2006/relationships/image" Target="../media/image150.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YR0k4XlwUG8" TargetMode="External"/><Relationship Id="rId1" Type="http://schemas.openxmlformats.org/officeDocument/2006/relationships/slideLayout" Target="../slideLayouts/slideLayout7.xml"/><Relationship Id="rId4" Type="http://schemas.openxmlformats.org/officeDocument/2006/relationships/hyperlink" Target="https://www.topmarks.co.uk/english-games/5-7-years/letters-and-soun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D7E23C9-13C3-490E-872A-BEDB5A7E50B4}"/>
              </a:ext>
            </a:extLst>
          </p:cNvPr>
          <p:cNvGrpSpPr/>
          <p:nvPr/>
        </p:nvGrpSpPr>
        <p:grpSpPr>
          <a:xfrm>
            <a:off x="0" y="0"/>
            <a:ext cx="12192000" cy="6858000"/>
            <a:chOff x="0" y="0"/>
            <a:chExt cx="12192000" cy="6858000"/>
          </a:xfrm>
        </p:grpSpPr>
        <p:pic>
          <p:nvPicPr>
            <p:cNvPr id="5124" name="Picture 4">
              <a:extLst>
                <a:ext uri="{FF2B5EF4-FFF2-40B4-BE49-F238E27FC236}">
                  <a16:creationId xmlns:a16="http://schemas.microsoft.com/office/drawing/2014/main" id="{FBD94B1D-51F2-4203-BCA4-516B3C54C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272AC3D-5B97-411F-9DCD-6F0F2270BEBC}"/>
                </a:ext>
              </a:extLst>
            </p:cNvPr>
            <p:cNvSpPr txBox="1"/>
            <p:nvPr/>
          </p:nvSpPr>
          <p:spPr>
            <a:xfrm>
              <a:off x="941696" y="6045958"/>
              <a:ext cx="1787857" cy="461665"/>
            </a:xfrm>
            <a:prstGeom prst="rect">
              <a:avLst/>
            </a:prstGeom>
            <a:solidFill>
              <a:srgbClr val="9999FF"/>
            </a:solidFill>
          </p:spPr>
          <p:txBody>
            <a:bodyPr wrap="square" rtlCol="0">
              <a:spAutoFit/>
            </a:bodyPr>
            <a:lstStyle/>
            <a:p>
              <a:r>
                <a:rPr lang="en-GB" sz="2400" dirty="0"/>
                <a:t>Base 6</a:t>
              </a:r>
            </a:p>
          </p:txBody>
        </p:sp>
      </p:grpSp>
    </p:spTree>
    <p:extLst>
      <p:ext uri="{BB962C8B-B14F-4D97-AF65-F5344CB8AC3E}">
        <p14:creationId xmlns:p14="http://schemas.microsoft.com/office/powerpoint/2010/main" val="4249391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a:t>
            </a:r>
            <a:r>
              <a:rPr lang="en-GB" sz="3200" dirty="0" smtClean="0"/>
              <a:t>29</a:t>
            </a:r>
            <a:r>
              <a:rPr lang="en-GB" sz="3200" baseline="30000" dirty="0" smtClean="0"/>
              <a:t>th</a:t>
            </a:r>
            <a:r>
              <a:rPr lang="en-GB" sz="3200" dirty="0" smtClean="0"/>
              <a:t> June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35485" y="2785252"/>
            <a:ext cx="10429593" cy="707886"/>
          </a:xfrm>
          <a:prstGeom prst="rect">
            <a:avLst/>
          </a:prstGeom>
          <a:noFill/>
        </p:spPr>
        <p:txBody>
          <a:bodyPr wrap="square" rtlCol="0">
            <a:spAutoFit/>
          </a:bodyPr>
          <a:lstStyle/>
          <a:p>
            <a:r>
              <a:rPr lang="en-GB" sz="4000" dirty="0"/>
              <a:t>L.O. To be able add the suffix ‘ed’ to a verb.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spTree>
    <p:extLst>
      <p:ext uri="{BB962C8B-B14F-4D97-AF65-F5344CB8AC3E}">
        <p14:creationId xmlns:p14="http://schemas.microsoft.com/office/powerpoint/2010/main" val="231724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C00AD91-6A84-4289-8564-3CF1C155967F}"/>
              </a:ext>
            </a:extLst>
          </p:cNvPr>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15" name="Picture 14">
            <a:extLst>
              <a:ext uri="{FF2B5EF4-FFF2-40B4-BE49-F238E27FC236}">
                <a16:creationId xmlns:a16="http://schemas.microsoft.com/office/drawing/2014/main" id="{5185108A-435C-4926-82B4-ADDAA73D6A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16" name="TextBox 15">
            <a:extLst>
              <a:ext uri="{FF2B5EF4-FFF2-40B4-BE49-F238E27FC236}">
                <a16:creationId xmlns:a16="http://schemas.microsoft.com/office/drawing/2014/main" id="{B590CDB5-2E08-436B-BB47-912DD94CB00E}"/>
              </a:ext>
            </a:extLst>
          </p:cNvPr>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17" name="Rectangle 16">
            <a:hlinkClick r:id="rId3"/>
            <a:extLst>
              <a:ext uri="{FF2B5EF4-FFF2-40B4-BE49-F238E27FC236}">
                <a16:creationId xmlns:a16="http://schemas.microsoft.com/office/drawing/2014/main" id="{8A08AC83-9D32-443D-8B76-0C4451CC8F6E}"/>
              </a:ext>
            </a:extLst>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8" name="TextBox 17">
            <a:extLst>
              <a:ext uri="{FF2B5EF4-FFF2-40B4-BE49-F238E27FC236}">
                <a16:creationId xmlns:a16="http://schemas.microsoft.com/office/drawing/2014/main" id="{FFD584C9-4052-44C7-A9E5-D2476F3FDD1B}"/>
              </a:ext>
            </a:extLst>
          </p:cNvPr>
          <p:cNvSpPr txBox="1"/>
          <p:nvPr/>
        </p:nvSpPr>
        <p:spPr>
          <a:xfrm>
            <a:off x="282606" y="5981049"/>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t>https://</a:t>
            </a:r>
            <a:r>
              <a:rPr lang="en-US" dirty="0" err="1"/>
              <a:t>classroom.thenational.academy</a:t>
            </a:r>
            <a:r>
              <a:rPr lang="en-US" dirty="0"/>
              <a:t>/lessons/to-investigate-suffixes-past-and-present-60rkcc</a:t>
            </a:r>
            <a:endParaRPr lang="en-GB" dirty="0"/>
          </a:p>
        </p:txBody>
      </p:sp>
    </p:spTree>
    <p:extLst>
      <p:ext uri="{BB962C8B-B14F-4D97-AF65-F5344CB8AC3E}">
        <p14:creationId xmlns:p14="http://schemas.microsoft.com/office/powerpoint/2010/main" val="2108113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731520" y="160338"/>
            <a:ext cx="10728960" cy="1815882"/>
          </a:xfrm>
          <a:prstGeom prst="rect">
            <a:avLst/>
          </a:prstGeom>
        </p:spPr>
        <p:txBody>
          <a:bodyPr wrap="square">
            <a:spAutoFit/>
          </a:bodyPr>
          <a:lstStyle/>
          <a:p>
            <a:r>
              <a:rPr lang="en-GB" sz="2800" dirty="0">
                <a:solidFill>
                  <a:srgbClr val="202124"/>
                </a:solidFill>
                <a:latin typeface="arial" panose="020B0604020202020204" pitchFamily="34" charset="0"/>
              </a:rPr>
              <a:t> </a:t>
            </a:r>
            <a:r>
              <a:rPr lang="en-GB" sz="2800" b="1" dirty="0">
                <a:solidFill>
                  <a:srgbClr val="202124"/>
                </a:solidFill>
                <a:latin typeface="arial" panose="020B0604020202020204" pitchFamily="34" charset="0"/>
              </a:rPr>
              <a:t>Verbs</a:t>
            </a:r>
            <a:r>
              <a:rPr lang="en-GB" sz="2800" dirty="0">
                <a:solidFill>
                  <a:srgbClr val="202124"/>
                </a:solidFill>
                <a:latin typeface="arial" panose="020B0604020202020204" pitchFamily="34" charset="0"/>
              </a:rPr>
              <a:t> can be used to describe an action. An action is something you are doing. If you add the suffix ‘ed’ to the end of a </a:t>
            </a:r>
            <a:r>
              <a:rPr lang="en-GB" sz="2800" b="1" dirty="0">
                <a:solidFill>
                  <a:srgbClr val="202124"/>
                </a:solidFill>
                <a:latin typeface="arial" panose="020B0604020202020204" pitchFamily="34" charset="0"/>
              </a:rPr>
              <a:t>verb</a:t>
            </a:r>
            <a:r>
              <a:rPr lang="en-GB" sz="2800" dirty="0">
                <a:solidFill>
                  <a:srgbClr val="202124"/>
                </a:solidFill>
                <a:latin typeface="arial" panose="020B0604020202020204" pitchFamily="34" charset="0"/>
              </a:rPr>
              <a:t>, it will change the verb to describe what you have </a:t>
            </a:r>
            <a:r>
              <a:rPr lang="en-GB" sz="2800" u="sng" dirty="0">
                <a:solidFill>
                  <a:srgbClr val="202124"/>
                </a:solidFill>
                <a:latin typeface="arial" panose="020B0604020202020204" pitchFamily="34" charset="0"/>
              </a:rPr>
              <a:t>done. </a:t>
            </a:r>
            <a:r>
              <a:rPr lang="en-GB" sz="2800" dirty="0">
                <a:solidFill>
                  <a:srgbClr val="202124"/>
                </a:solidFill>
                <a:latin typeface="arial" panose="020B0604020202020204" pitchFamily="34" charset="0"/>
              </a:rPr>
              <a:t>This is called </a:t>
            </a:r>
            <a:r>
              <a:rPr lang="en-GB" sz="2800" b="1" dirty="0">
                <a:solidFill>
                  <a:srgbClr val="202124"/>
                </a:solidFill>
                <a:latin typeface="arial" panose="020B0604020202020204" pitchFamily="34" charset="0"/>
              </a:rPr>
              <a:t>past tense</a:t>
            </a:r>
            <a:r>
              <a:rPr lang="en-GB" sz="2800" dirty="0">
                <a:solidFill>
                  <a:srgbClr val="202124"/>
                </a:solidFill>
                <a:latin typeface="arial" panose="020B0604020202020204" pitchFamily="34" charset="0"/>
              </a:rPr>
              <a:t>.</a:t>
            </a:r>
            <a:endParaRPr lang="en-GB" sz="2800" dirty="0"/>
          </a:p>
        </p:txBody>
      </p:sp>
      <p:sp>
        <p:nvSpPr>
          <p:cNvPr id="20" name="TextBox 19"/>
          <p:cNvSpPr txBox="1"/>
          <p:nvPr/>
        </p:nvSpPr>
        <p:spPr>
          <a:xfrm>
            <a:off x="307975" y="2495773"/>
            <a:ext cx="2267585" cy="461665"/>
          </a:xfrm>
          <a:prstGeom prst="rect">
            <a:avLst/>
          </a:prstGeom>
          <a:noFill/>
        </p:spPr>
        <p:txBody>
          <a:bodyPr wrap="square" rtlCol="0">
            <a:spAutoFit/>
          </a:bodyPr>
          <a:lstStyle/>
          <a:p>
            <a:r>
              <a:rPr lang="en-GB" sz="2400" dirty="0"/>
              <a:t>Example: picked</a:t>
            </a:r>
          </a:p>
        </p:txBody>
      </p:sp>
      <p:sp>
        <p:nvSpPr>
          <p:cNvPr id="22" name="TextBox 21"/>
          <p:cNvSpPr txBox="1"/>
          <p:nvPr/>
        </p:nvSpPr>
        <p:spPr>
          <a:xfrm>
            <a:off x="155576" y="2957438"/>
            <a:ext cx="2534616" cy="954107"/>
          </a:xfrm>
          <a:prstGeom prst="rect">
            <a:avLst/>
          </a:prstGeom>
          <a:noFill/>
        </p:spPr>
        <p:txBody>
          <a:bodyPr wrap="square" rtlCol="0">
            <a:spAutoFit/>
          </a:bodyPr>
          <a:lstStyle/>
          <a:p>
            <a:r>
              <a:rPr lang="en-GB" sz="2800" dirty="0"/>
              <a:t>The little ones pick</a:t>
            </a:r>
            <a:r>
              <a:rPr lang="en-GB" sz="2800" dirty="0">
                <a:solidFill>
                  <a:srgbClr val="FF0000"/>
                </a:solidFill>
              </a:rPr>
              <a:t>ed</a:t>
            </a:r>
            <a:r>
              <a:rPr lang="en-GB" sz="2800" dirty="0"/>
              <a:t> berries.</a:t>
            </a:r>
            <a:endParaRPr lang="en-GB" sz="2800" dirty="0">
              <a:solidFill>
                <a:srgbClr val="FF0000"/>
              </a:solidFill>
            </a:endParaRPr>
          </a:p>
        </p:txBody>
      </p:sp>
      <p:sp>
        <p:nvSpPr>
          <p:cNvPr id="23" name="TextBox 22"/>
          <p:cNvSpPr txBox="1"/>
          <p:nvPr/>
        </p:nvSpPr>
        <p:spPr>
          <a:xfrm>
            <a:off x="155575" y="4110714"/>
            <a:ext cx="2332685" cy="1877437"/>
          </a:xfrm>
          <a:prstGeom prst="rect">
            <a:avLst/>
          </a:prstGeom>
          <a:noFill/>
        </p:spPr>
        <p:txBody>
          <a:bodyPr wrap="square" rtlCol="0">
            <a:spAutoFit/>
          </a:bodyPr>
          <a:lstStyle/>
          <a:p>
            <a:pPr algn="ctr"/>
            <a:r>
              <a:rPr lang="en-GB" sz="3200" dirty="0"/>
              <a:t> </a:t>
            </a:r>
            <a:r>
              <a:rPr lang="en-GB" sz="2800" dirty="0"/>
              <a:t>Adding </a:t>
            </a:r>
            <a:r>
              <a:rPr lang="en-GB" sz="2800" dirty="0">
                <a:solidFill>
                  <a:srgbClr val="FF0000"/>
                </a:solidFill>
              </a:rPr>
              <a:t>ed</a:t>
            </a:r>
            <a:r>
              <a:rPr lang="en-GB" sz="2800" dirty="0"/>
              <a:t> to the word pick makes the word pick</a:t>
            </a:r>
            <a:r>
              <a:rPr lang="en-GB" sz="2800" dirty="0">
                <a:solidFill>
                  <a:srgbClr val="FF0000"/>
                </a:solidFill>
              </a:rPr>
              <a:t>ed.</a:t>
            </a:r>
          </a:p>
        </p:txBody>
      </p:sp>
      <p:sp>
        <p:nvSpPr>
          <p:cNvPr id="25" name="TextBox 24"/>
          <p:cNvSpPr txBox="1"/>
          <p:nvPr/>
        </p:nvSpPr>
        <p:spPr>
          <a:xfrm>
            <a:off x="9192895" y="2602343"/>
            <a:ext cx="3370845" cy="1754326"/>
          </a:xfrm>
          <a:prstGeom prst="rect">
            <a:avLst/>
          </a:prstGeom>
          <a:noFill/>
        </p:spPr>
        <p:txBody>
          <a:bodyPr wrap="square" rtlCol="0">
            <a:spAutoFit/>
          </a:bodyPr>
          <a:lstStyle/>
          <a:p>
            <a:r>
              <a:rPr lang="en-GB" sz="3600" dirty="0"/>
              <a:t>Om and I watch</a:t>
            </a:r>
            <a:r>
              <a:rPr lang="en-GB" sz="3600" dirty="0">
                <a:solidFill>
                  <a:srgbClr val="FF0000"/>
                </a:solidFill>
              </a:rPr>
              <a:t>ed</a:t>
            </a:r>
            <a:r>
              <a:rPr lang="en-GB" sz="3600" dirty="0"/>
              <a:t> the men fishing.</a:t>
            </a:r>
          </a:p>
        </p:txBody>
      </p:sp>
      <p:sp>
        <p:nvSpPr>
          <p:cNvPr id="26" name="TextBox 25"/>
          <p:cNvSpPr txBox="1"/>
          <p:nvPr/>
        </p:nvSpPr>
        <p:spPr>
          <a:xfrm>
            <a:off x="9253963" y="2140678"/>
            <a:ext cx="2487463" cy="461665"/>
          </a:xfrm>
          <a:prstGeom prst="rect">
            <a:avLst/>
          </a:prstGeom>
          <a:noFill/>
        </p:spPr>
        <p:txBody>
          <a:bodyPr wrap="square" rtlCol="0">
            <a:spAutoFit/>
          </a:bodyPr>
          <a:lstStyle/>
          <a:p>
            <a:r>
              <a:rPr lang="en-GB" sz="2400" dirty="0"/>
              <a:t>Example: watched</a:t>
            </a:r>
          </a:p>
        </p:txBody>
      </p:sp>
      <p:sp>
        <p:nvSpPr>
          <p:cNvPr id="27" name="TextBox 26"/>
          <p:cNvSpPr txBox="1"/>
          <p:nvPr/>
        </p:nvSpPr>
        <p:spPr>
          <a:xfrm>
            <a:off x="9131827" y="4373949"/>
            <a:ext cx="2838201" cy="1446550"/>
          </a:xfrm>
          <a:prstGeom prst="rect">
            <a:avLst/>
          </a:prstGeom>
          <a:noFill/>
        </p:spPr>
        <p:txBody>
          <a:bodyPr wrap="square" rtlCol="0">
            <a:spAutoFit/>
          </a:bodyPr>
          <a:lstStyle/>
          <a:p>
            <a:pPr algn="ctr"/>
            <a:r>
              <a:rPr lang="en-GB" sz="3200" dirty="0"/>
              <a:t> </a:t>
            </a:r>
            <a:r>
              <a:rPr lang="en-GB" sz="2800" dirty="0"/>
              <a:t>Adding </a:t>
            </a:r>
            <a:r>
              <a:rPr lang="en-GB" sz="2800" dirty="0">
                <a:solidFill>
                  <a:srgbClr val="FF0000"/>
                </a:solidFill>
              </a:rPr>
              <a:t>ed</a:t>
            </a:r>
            <a:r>
              <a:rPr lang="en-GB" sz="2800" dirty="0"/>
              <a:t> to watch makes the word watch</a:t>
            </a:r>
            <a:r>
              <a:rPr lang="en-GB" sz="2800" dirty="0">
                <a:solidFill>
                  <a:srgbClr val="FF0000"/>
                </a:solidFill>
              </a:rPr>
              <a:t>ed.</a:t>
            </a:r>
          </a:p>
        </p:txBody>
      </p:sp>
      <p:pic>
        <p:nvPicPr>
          <p:cNvPr id="6" name="Picture 5" descr="Text&#10;&#10;Description automatically generated">
            <a:extLst>
              <a:ext uri="{FF2B5EF4-FFF2-40B4-BE49-F238E27FC236}">
                <a16:creationId xmlns:a16="http://schemas.microsoft.com/office/drawing/2014/main" id="{D083B327-CA20-4CC0-ADD6-F26D13A6DF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115" t="6400" r="15951" b="806"/>
          <a:stretch/>
        </p:blipFill>
        <p:spPr>
          <a:xfrm rot="10800000">
            <a:off x="3059223" y="1977636"/>
            <a:ext cx="5588941" cy="3711058"/>
          </a:xfrm>
          <a:prstGeom prst="rect">
            <a:avLst/>
          </a:prstGeom>
        </p:spPr>
      </p:pic>
    </p:spTree>
    <p:extLst>
      <p:ext uri="{BB962C8B-B14F-4D97-AF65-F5344CB8AC3E}">
        <p14:creationId xmlns:p14="http://schemas.microsoft.com/office/powerpoint/2010/main" val="355038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p:cNvSpPr txBox="1"/>
          <p:nvPr/>
        </p:nvSpPr>
        <p:spPr>
          <a:xfrm>
            <a:off x="5181600" y="1544320"/>
            <a:ext cx="1452880" cy="369332"/>
          </a:xfrm>
          <a:prstGeom prst="rect">
            <a:avLst/>
          </a:prstGeom>
          <a:noFill/>
        </p:spPr>
        <p:txBody>
          <a:bodyPr wrap="square" lIns="91440" tIns="45720" rIns="91440" bIns="45720" rtlCol="0" anchor="t">
            <a:spAutoFit/>
          </a:bodyPr>
          <a:lstStyle/>
          <a:p>
            <a:endParaRPr lang="en-GB" dirty="0">
              <a:cs typeface="Calibri"/>
            </a:endParaRPr>
          </a:p>
        </p:txBody>
      </p:sp>
      <p:sp>
        <p:nvSpPr>
          <p:cNvPr id="7" name="Rounded Rectangle 6"/>
          <p:cNvSpPr/>
          <p:nvPr/>
        </p:nvSpPr>
        <p:spPr>
          <a:xfrm>
            <a:off x="155575" y="90006"/>
            <a:ext cx="10369672" cy="1753314"/>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rPr>
              <a:t>I am going to draw lines to match the </a:t>
            </a:r>
            <a:r>
              <a:rPr lang="en-GB" sz="3200" b="1">
                <a:solidFill>
                  <a:schemeClr val="tx1"/>
                </a:solidFill>
              </a:rPr>
              <a:t>root words </a:t>
            </a:r>
            <a:r>
              <a:rPr lang="en-GB" sz="3200">
                <a:solidFill>
                  <a:schemeClr val="tx1"/>
                </a:solidFill>
              </a:rPr>
              <a:t>to the </a:t>
            </a:r>
            <a:r>
              <a:rPr lang="en-GB" sz="3200" b="1">
                <a:solidFill>
                  <a:schemeClr val="tx1"/>
                </a:solidFill>
              </a:rPr>
              <a:t>past tense</a:t>
            </a:r>
            <a:r>
              <a:rPr lang="en-GB" sz="3200">
                <a:solidFill>
                  <a:schemeClr val="tx1"/>
                </a:solidFill>
              </a:rPr>
              <a:t> word which has been made by adding the suffix ‘ed’.</a:t>
            </a:r>
            <a:endParaRPr lang="en-GB" sz="3200" dirty="0">
              <a:solidFill>
                <a:schemeClr val="tx1"/>
              </a:solidFill>
            </a:endParaRPr>
          </a:p>
        </p:txBody>
      </p:sp>
      <p:pic>
        <p:nvPicPr>
          <p:cNvPr id="12" name="Picture 11">
            <a:extLst>
              <a:ext uri="{FF2B5EF4-FFF2-40B4-BE49-F238E27FC236}">
                <a16:creationId xmlns:a16="http://schemas.microsoft.com/office/drawing/2014/main" id="{A392931C-2D21-4489-83DD-0D7114860622}"/>
              </a:ext>
            </a:extLst>
          </p:cNvPr>
          <p:cNvPicPr>
            <a:picLocks noChangeAspect="1"/>
          </p:cNvPicPr>
          <p:nvPr/>
        </p:nvPicPr>
        <p:blipFill>
          <a:blip r:embed="rId2"/>
          <a:stretch>
            <a:fillRect/>
          </a:stretch>
        </p:blipFill>
        <p:spPr>
          <a:xfrm>
            <a:off x="10612079" y="260514"/>
            <a:ext cx="1511178" cy="1154207"/>
          </a:xfrm>
          <a:prstGeom prst="rect">
            <a:avLst/>
          </a:prstGeom>
        </p:spPr>
      </p:pic>
      <p:pic>
        <p:nvPicPr>
          <p:cNvPr id="17" name="Picture 16">
            <a:extLst>
              <a:ext uri="{FF2B5EF4-FFF2-40B4-BE49-F238E27FC236}">
                <a16:creationId xmlns:a16="http://schemas.microsoft.com/office/drawing/2014/main" id="{53A34D4D-8B9D-463F-9626-D69A2FA0554B}"/>
              </a:ext>
            </a:extLst>
          </p:cNvPr>
          <p:cNvPicPr>
            <a:picLocks noChangeAspect="1"/>
          </p:cNvPicPr>
          <p:nvPr/>
        </p:nvPicPr>
        <p:blipFill>
          <a:blip r:embed="rId3"/>
          <a:stretch>
            <a:fillRect/>
          </a:stretch>
        </p:blipFill>
        <p:spPr>
          <a:xfrm>
            <a:off x="3665894" y="2180730"/>
            <a:ext cx="1808637" cy="1334650"/>
          </a:xfrm>
          <a:prstGeom prst="rect">
            <a:avLst/>
          </a:prstGeom>
        </p:spPr>
      </p:pic>
      <p:pic>
        <p:nvPicPr>
          <p:cNvPr id="19" name="Picture 18">
            <a:extLst>
              <a:ext uri="{FF2B5EF4-FFF2-40B4-BE49-F238E27FC236}">
                <a16:creationId xmlns:a16="http://schemas.microsoft.com/office/drawing/2014/main" id="{66CF3561-3145-40D3-9E07-AE65A58411BB}"/>
              </a:ext>
            </a:extLst>
          </p:cNvPr>
          <p:cNvPicPr>
            <a:picLocks noChangeAspect="1"/>
          </p:cNvPicPr>
          <p:nvPr/>
        </p:nvPicPr>
        <p:blipFill>
          <a:blip r:embed="rId4"/>
          <a:stretch>
            <a:fillRect/>
          </a:stretch>
        </p:blipFill>
        <p:spPr>
          <a:xfrm>
            <a:off x="1221044" y="2180730"/>
            <a:ext cx="1808637" cy="1334650"/>
          </a:xfrm>
          <a:prstGeom prst="rect">
            <a:avLst/>
          </a:prstGeom>
        </p:spPr>
      </p:pic>
      <p:pic>
        <p:nvPicPr>
          <p:cNvPr id="29" name="Picture 28">
            <a:extLst>
              <a:ext uri="{FF2B5EF4-FFF2-40B4-BE49-F238E27FC236}">
                <a16:creationId xmlns:a16="http://schemas.microsoft.com/office/drawing/2014/main" id="{B397C90A-FF3D-49CE-8AF5-05BE06E90FF5}"/>
              </a:ext>
            </a:extLst>
          </p:cNvPr>
          <p:cNvPicPr>
            <a:picLocks noChangeAspect="1"/>
          </p:cNvPicPr>
          <p:nvPr/>
        </p:nvPicPr>
        <p:blipFill>
          <a:blip r:embed="rId5"/>
          <a:stretch>
            <a:fillRect/>
          </a:stretch>
        </p:blipFill>
        <p:spPr>
          <a:xfrm>
            <a:off x="6183300" y="4382456"/>
            <a:ext cx="1808638" cy="1334651"/>
          </a:xfrm>
          <a:prstGeom prst="rect">
            <a:avLst/>
          </a:prstGeom>
        </p:spPr>
      </p:pic>
      <p:pic>
        <p:nvPicPr>
          <p:cNvPr id="33" name="Picture 32">
            <a:extLst>
              <a:ext uri="{FF2B5EF4-FFF2-40B4-BE49-F238E27FC236}">
                <a16:creationId xmlns:a16="http://schemas.microsoft.com/office/drawing/2014/main" id="{BA3C883D-907D-442F-9004-2863FD279DB5}"/>
              </a:ext>
            </a:extLst>
          </p:cNvPr>
          <p:cNvPicPr>
            <a:picLocks noChangeAspect="1"/>
          </p:cNvPicPr>
          <p:nvPr/>
        </p:nvPicPr>
        <p:blipFill>
          <a:blip r:embed="rId6"/>
          <a:stretch>
            <a:fillRect/>
          </a:stretch>
        </p:blipFill>
        <p:spPr>
          <a:xfrm>
            <a:off x="1251725" y="4382457"/>
            <a:ext cx="1808637" cy="1334650"/>
          </a:xfrm>
          <a:prstGeom prst="rect">
            <a:avLst/>
          </a:prstGeom>
        </p:spPr>
      </p:pic>
      <p:pic>
        <p:nvPicPr>
          <p:cNvPr id="36" name="Picture 35">
            <a:extLst>
              <a:ext uri="{FF2B5EF4-FFF2-40B4-BE49-F238E27FC236}">
                <a16:creationId xmlns:a16="http://schemas.microsoft.com/office/drawing/2014/main" id="{57D6536F-8F5D-40D6-BEF0-F71A22B05699}"/>
              </a:ext>
            </a:extLst>
          </p:cNvPr>
          <p:cNvPicPr>
            <a:picLocks noChangeAspect="1"/>
          </p:cNvPicPr>
          <p:nvPr/>
        </p:nvPicPr>
        <p:blipFill>
          <a:blip r:embed="rId7"/>
          <a:stretch>
            <a:fillRect/>
          </a:stretch>
        </p:blipFill>
        <p:spPr>
          <a:xfrm>
            <a:off x="6183300" y="2180731"/>
            <a:ext cx="1808638" cy="1253846"/>
          </a:xfrm>
          <a:prstGeom prst="rect">
            <a:avLst/>
          </a:prstGeom>
        </p:spPr>
      </p:pic>
      <p:pic>
        <p:nvPicPr>
          <p:cNvPr id="38" name="Picture 37">
            <a:extLst>
              <a:ext uri="{FF2B5EF4-FFF2-40B4-BE49-F238E27FC236}">
                <a16:creationId xmlns:a16="http://schemas.microsoft.com/office/drawing/2014/main" id="{B6218BBA-A948-440C-90AD-75D1FA4BA4DD}"/>
              </a:ext>
            </a:extLst>
          </p:cNvPr>
          <p:cNvPicPr>
            <a:picLocks noChangeAspect="1"/>
          </p:cNvPicPr>
          <p:nvPr/>
        </p:nvPicPr>
        <p:blipFill>
          <a:blip r:embed="rId8"/>
          <a:stretch>
            <a:fillRect/>
          </a:stretch>
        </p:blipFill>
        <p:spPr>
          <a:xfrm>
            <a:off x="8803441" y="4382456"/>
            <a:ext cx="1808638" cy="1334651"/>
          </a:xfrm>
          <a:prstGeom prst="rect">
            <a:avLst/>
          </a:prstGeom>
        </p:spPr>
      </p:pic>
      <p:pic>
        <p:nvPicPr>
          <p:cNvPr id="40" name="Picture 39">
            <a:extLst>
              <a:ext uri="{FF2B5EF4-FFF2-40B4-BE49-F238E27FC236}">
                <a16:creationId xmlns:a16="http://schemas.microsoft.com/office/drawing/2014/main" id="{24DEAEDE-78D7-419D-AFF8-9C0BB3A66143}"/>
              </a:ext>
            </a:extLst>
          </p:cNvPr>
          <p:cNvPicPr>
            <a:picLocks noChangeAspect="1"/>
          </p:cNvPicPr>
          <p:nvPr/>
        </p:nvPicPr>
        <p:blipFill>
          <a:blip r:embed="rId9"/>
          <a:stretch>
            <a:fillRect/>
          </a:stretch>
        </p:blipFill>
        <p:spPr>
          <a:xfrm>
            <a:off x="8742406" y="2140328"/>
            <a:ext cx="1808638" cy="1334651"/>
          </a:xfrm>
          <a:prstGeom prst="rect">
            <a:avLst/>
          </a:prstGeom>
        </p:spPr>
      </p:pic>
      <p:pic>
        <p:nvPicPr>
          <p:cNvPr id="42" name="Picture 41">
            <a:extLst>
              <a:ext uri="{FF2B5EF4-FFF2-40B4-BE49-F238E27FC236}">
                <a16:creationId xmlns:a16="http://schemas.microsoft.com/office/drawing/2014/main" id="{C1240717-958D-449B-AB07-1159535F3725}"/>
              </a:ext>
            </a:extLst>
          </p:cNvPr>
          <p:cNvPicPr>
            <a:picLocks noChangeAspect="1"/>
          </p:cNvPicPr>
          <p:nvPr/>
        </p:nvPicPr>
        <p:blipFill>
          <a:blip r:embed="rId10"/>
          <a:stretch>
            <a:fillRect/>
          </a:stretch>
        </p:blipFill>
        <p:spPr>
          <a:xfrm>
            <a:off x="3766804" y="4347906"/>
            <a:ext cx="1808638" cy="1334651"/>
          </a:xfrm>
          <a:prstGeom prst="rect">
            <a:avLst/>
          </a:prstGeom>
        </p:spPr>
      </p:pic>
      <p:cxnSp>
        <p:nvCxnSpPr>
          <p:cNvPr id="44" name="Straight Arrow Connector 43">
            <a:extLst>
              <a:ext uri="{FF2B5EF4-FFF2-40B4-BE49-F238E27FC236}">
                <a16:creationId xmlns:a16="http://schemas.microsoft.com/office/drawing/2014/main" id="{5E11AE9F-0082-436C-81B3-C2BBA3C14F84}"/>
              </a:ext>
            </a:extLst>
          </p:cNvPr>
          <p:cNvCxnSpPr>
            <a:cxnSpLocks/>
          </p:cNvCxnSpPr>
          <p:nvPr/>
        </p:nvCxnSpPr>
        <p:spPr>
          <a:xfrm>
            <a:off x="2327927" y="3515380"/>
            <a:ext cx="4173354" cy="867076"/>
          </a:xfrm>
          <a:prstGeom prst="straightConnector1">
            <a:avLst/>
          </a:prstGeom>
          <a:ln>
            <a:solidFill>
              <a:srgbClr val="FF0000"/>
            </a:solidFill>
            <a:headEnd w="lg" len="lg"/>
            <a:tailEnd type="triangle"/>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C7D8C9B9-6DA9-4659-95F5-869CB93D32E4}"/>
              </a:ext>
            </a:extLst>
          </p:cNvPr>
          <p:cNvCxnSpPr>
            <a:cxnSpLocks/>
          </p:cNvCxnSpPr>
          <p:nvPr/>
        </p:nvCxnSpPr>
        <p:spPr>
          <a:xfrm flipH="1">
            <a:off x="2789238" y="3380179"/>
            <a:ext cx="1625366" cy="1083080"/>
          </a:xfrm>
          <a:prstGeom prst="straightConnector1">
            <a:avLst/>
          </a:prstGeom>
          <a:ln>
            <a:solidFill>
              <a:srgbClr val="FF0000"/>
            </a:solidFill>
            <a:headEnd w="lg" len="lg"/>
            <a:tailEnd type="triangle"/>
          </a:ln>
        </p:spPr>
        <p:style>
          <a:lnRef idx="3">
            <a:schemeClr val="accent2"/>
          </a:lnRef>
          <a:fillRef idx="0">
            <a:schemeClr val="accent2"/>
          </a:fillRef>
          <a:effectRef idx="2">
            <a:schemeClr val="accent2"/>
          </a:effectRef>
          <a:fontRef idx="minor">
            <a:schemeClr val="tx1"/>
          </a:fontRef>
        </p:style>
      </p:cxnSp>
      <p:cxnSp>
        <p:nvCxnSpPr>
          <p:cNvPr id="49" name="Straight Arrow Connector 48">
            <a:extLst>
              <a:ext uri="{FF2B5EF4-FFF2-40B4-BE49-F238E27FC236}">
                <a16:creationId xmlns:a16="http://schemas.microsoft.com/office/drawing/2014/main" id="{AEEB2B40-3A1F-48AA-9820-D53ADC767B54}"/>
              </a:ext>
            </a:extLst>
          </p:cNvPr>
          <p:cNvCxnSpPr>
            <a:cxnSpLocks/>
          </p:cNvCxnSpPr>
          <p:nvPr/>
        </p:nvCxnSpPr>
        <p:spPr>
          <a:xfrm>
            <a:off x="7085292" y="3397891"/>
            <a:ext cx="1924893" cy="1065368"/>
          </a:xfrm>
          <a:prstGeom prst="straightConnector1">
            <a:avLst/>
          </a:prstGeom>
          <a:ln>
            <a:solidFill>
              <a:srgbClr val="FF0000"/>
            </a:solidFill>
            <a:headEnd w="lg" len="lg"/>
            <a:tailEnd type="triangle"/>
          </a:ln>
        </p:spPr>
        <p:style>
          <a:lnRef idx="3">
            <a:schemeClr val="accent2"/>
          </a:lnRef>
          <a:fillRef idx="0">
            <a:schemeClr val="accent2"/>
          </a:fillRef>
          <a:effectRef idx="2">
            <a:schemeClr val="accent2"/>
          </a:effectRef>
          <a:fontRef idx="minor">
            <a:schemeClr val="tx1"/>
          </a:fontRef>
        </p:style>
      </p:cxnSp>
      <p:cxnSp>
        <p:nvCxnSpPr>
          <p:cNvPr id="51" name="Straight Arrow Connector 50">
            <a:extLst>
              <a:ext uri="{FF2B5EF4-FFF2-40B4-BE49-F238E27FC236}">
                <a16:creationId xmlns:a16="http://schemas.microsoft.com/office/drawing/2014/main" id="{54F7D75E-46B8-476A-AF93-C4CF1506E6BE}"/>
              </a:ext>
            </a:extLst>
          </p:cNvPr>
          <p:cNvCxnSpPr>
            <a:cxnSpLocks/>
          </p:cNvCxnSpPr>
          <p:nvPr/>
        </p:nvCxnSpPr>
        <p:spPr>
          <a:xfrm flipH="1">
            <a:off x="5242578" y="3380628"/>
            <a:ext cx="3576173" cy="1351913"/>
          </a:xfrm>
          <a:prstGeom prst="straightConnector1">
            <a:avLst/>
          </a:prstGeom>
          <a:ln>
            <a:solidFill>
              <a:srgbClr val="FF0000"/>
            </a:solidFill>
            <a:headEnd w="lg" len="lg"/>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3852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p:cNvSpPr txBox="1"/>
          <p:nvPr/>
        </p:nvSpPr>
        <p:spPr>
          <a:xfrm>
            <a:off x="5181600" y="1544320"/>
            <a:ext cx="1452880" cy="369332"/>
          </a:xfrm>
          <a:prstGeom prst="rect">
            <a:avLst/>
          </a:prstGeom>
          <a:noFill/>
        </p:spPr>
        <p:txBody>
          <a:bodyPr wrap="square" lIns="91440" tIns="45720" rIns="91440" bIns="45720" rtlCol="0" anchor="t">
            <a:spAutoFit/>
          </a:bodyPr>
          <a:lstStyle/>
          <a:p>
            <a:endParaRPr lang="en-GB" dirty="0">
              <a:cs typeface="Calibri"/>
            </a:endParaRPr>
          </a:p>
        </p:txBody>
      </p:sp>
      <p:sp>
        <p:nvSpPr>
          <p:cNvPr id="7" name="Rounded Rectangle 6"/>
          <p:cNvSpPr/>
          <p:nvPr/>
        </p:nvSpPr>
        <p:spPr>
          <a:xfrm>
            <a:off x="155575" y="90006"/>
            <a:ext cx="10369672" cy="1753314"/>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Draw lines to match the </a:t>
            </a:r>
            <a:r>
              <a:rPr lang="en-GB" sz="3200" b="1" dirty="0">
                <a:solidFill>
                  <a:schemeClr val="tx1"/>
                </a:solidFill>
              </a:rPr>
              <a:t>root words </a:t>
            </a:r>
            <a:r>
              <a:rPr lang="en-GB" sz="3200" dirty="0">
                <a:solidFill>
                  <a:schemeClr val="tx1"/>
                </a:solidFill>
              </a:rPr>
              <a:t>to the </a:t>
            </a:r>
            <a:r>
              <a:rPr lang="en-GB" sz="3200" b="1" dirty="0">
                <a:solidFill>
                  <a:schemeClr val="tx1"/>
                </a:solidFill>
              </a:rPr>
              <a:t>past tense</a:t>
            </a:r>
            <a:r>
              <a:rPr lang="en-GB" sz="3200" dirty="0">
                <a:solidFill>
                  <a:schemeClr val="tx1"/>
                </a:solidFill>
              </a:rPr>
              <a:t> word which has been made by adding the suffix ‘ed’.</a:t>
            </a:r>
          </a:p>
        </p:txBody>
      </p:sp>
      <p:pic>
        <p:nvPicPr>
          <p:cNvPr id="3" name="Picture 2">
            <a:extLst>
              <a:ext uri="{FF2B5EF4-FFF2-40B4-BE49-F238E27FC236}">
                <a16:creationId xmlns:a16="http://schemas.microsoft.com/office/drawing/2014/main" id="{06F2D126-50F2-41F8-B17D-A0A95B393DC7}"/>
              </a:ext>
            </a:extLst>
          </p:cNvPr>
          <p:cNvPicPr>
            <a:picLocks noChangeAspect="1"/>
          </p:cNvPicPr>
          <p:nvPr/>
        </p:nvPicPr>
        <p:blipFill>
          <a:blip r:embed="rId2"/>
          <a:stretch>
            <a:fillRect/>
          </a:stretch>
        </p:blipFill>
        <p:spPr>
          <a:xfrm>
            <a:off x="10591522" y="160337"/>
            <a:ext cx="1600478" cy="1222413"/>
          </a:xfrm>
          <a:prstGeom prst="rect">
            <a:avLst/>
          </a:prstGeom>
        </p:spPr>
      </p:pic>
      <p:pic>
        <p:nvPicPr>
          <p:cNvPr id="6" name="Picture 5">
            <a:extLst>
              <a:ext uri="{FF2B5EF4-FFF2-40B4-BE49-F238E27FC236}">
                <a16:creationId xmlns:a16="http://schemas.microsoft.com/office/drawing/2014/main" id="{8E8670D9-3F77-4F55-8972-E96822EB8074}"/>
              </a:ext>
            </a:extLst>
          </p:cNvPr>
          <p:cNvPicPr>
            <a:picLocks noChangeAspect="1"/>
          </p:cNvPicPr>
          <p:nvPr/>
        </p:nvPicPr>
        <p:blipFill>
          <a:blip r:embed="rId3"/>
          <a:stretch>
            <a:fillRect/>
          </a:stretch>
        </p:blipFill>
        <p:spPr>
          <a:xfrm>
            <a:off x="1498873" y="2211520"/>
            <a:ext cx="2119419" cy="1563986"/>
          </a:xfrm>
          <a:prstGeom prst="rect">
            <a:avLst/>
          </a:prstGeom>
        </p:spPr>
      </p:pic>
      <p:pic>
        <p:nvPicPr>
          <p:cNvPr id="9" name="Picture 8">
            <a:extLst>
              <a:ext uri="{FF2B5EF4-FFF2-40B4-BE49-F238E27FC236}">
                <a16:creationId xmlns:a16="http://schemas.microsoft.com/office/drawing/2014/main" id="{F10BFFBA-FA86-43D9-B374-3AC20C877FAE}"/>
              </a:ext>
            </a:extLst>
          </p:cNvPr>
          <p:cNvPicPr>
            <a:picLocks noChangeAspect="1"/>
          </p:cNvPicPr>
          <p:nvPr/>
        </p:nvPicPr>
        <p:blipFill>
          <a:blip r:embed="rId4"/>
          <a:stretch>
            <a:fillRect/>
          </a:stretch>
        </p:blipFill>
        <p:spPr>
          <a:xfrm>
            <a:off x="8497507" y="4598011"/>
            <a:ext cx="2119419" cy="1563986"/>
          </a:xfrm>
          <a:prstGeom prst="rect">
            <a:avLst/>
          </a:prstGeom>
        </p:spPr>
      </p:pic>
      <p:pic>
        <p:nvPicPr>
          <p:cNvPr id="11" name="Picture 10">
            <a:extLst>
              <a:ext uri="{FF2B5EF4-FFF2-40B4-BE49-F238E27FC236}">
                <a16:creationId xmlns:a16="http://schemas.microsoft.com/office/drawing/2014/main" id="{33B53040-4EE5-4FC3-9DA7-35CDD2B9B318}"/>
              </a:ext>
            </a:extLst>
          </p:cNvPr>
          <p:cNvPicPr>
            <a:picLocks noChangeAspect="1"/>
          </p:cNvPicPr>
          <p:nvPr/>
        </p:nvPicPr>
        <p:blipFill>
          <a:blip r:embed="rId5"/>
          <a:stretch>
            <a:fillRect/>
          </a:stretch>
        </p:blipFill>
        <p:spPr>
          <a:xfrm>
            <a:off x="3793825" y="2197947"/>
            <a:ext cx="2119419" cy="1563986"/>
          </a:xfrm>
          <a:prstGeom prst="rect">
            <a:avLst/>
          </a:prstGeom>
        </p:spPr>
      </p:pic>
      <p:pic>
        <p:nvPicPr>
          <p:cNvPr id="18" name="Picture 17">
            <a:extLst>
              <a:ext uri="{FF2B5EF4-FFF2-40B4-BE49-F238E27FC236}">
                <a16:creationId xmlns:a16="http://schemas.microsoft.com/office/drawing/2014/main" id="{6BAB1B66-3310-4D43-B2E7-5C4996E8871C}"/>
              </a:ext>
            </a:extLst>
          </p:cNvPr>
          <p:cNvPicPr>
            <a:picLocks noChangeAspect="1"/>
          </p:cNvPicPr>
          <p:nvPr/>
        </p:nvPicPr>
        <p:blipFill>
          <a:blip r:embed="rId6"/>
          <a:stretch>
            <a:fillRect/>
          </a:stretch>
        </p:blipFill>
        <p:spPr>
          <a:xfrm>
            <a:off x="6167208" y="4598011"/>
            <a:ext cx="2119419" cy="1563986"/>
          </a:xfrm>
          <a:prstGeom prst="rect">
            <a:avLst/>
          </a:prstGeom>
        </p:spPr>
      </p:pic>
      <p:pic>
        <p:nvPicPr>
          <p:cNvPr id="21" name="Picture 20">
            <a:extLst>
              <a:ext uri="{FF2B5EF4-FFF2-40B4-BE49-F238E27FC236}">
                <a16:creationId xmlns:a16="http://schemas.microsoft.com/office/drawing/2014/main" id="{03FFE405-DFA8-4DF7-91B4-E231A01E83DD}"/>
              </a:ext>
            </a:extLst>
          </p:cNvPr>
          <p:cNvPicPr>
            <a:picLocks noChangeAspect="1"/>
          </p:cNvPicPr>
          <p:nvPr/>
        </p:nvPicPr>
        <p:blipFill>
          <a:blip r:embed="rId7"/>
          <a:stretch>
            <a:fillRect/>
          </a:stretch>
        </p:blipFill>
        <p:spPr>
          <a:xfrm>
            <a:off x="6132964" y="2211520"/>
            <a:ext cx="2119419" cy="1563986"/>
          </a:xfrm>
          <a:prstGeom prst="rect">
            <a:avLst/>
          </a:prstGeom>
        </p:spPr>
      </p:pic>
      <p:pic>
        <p:nvPicPr>
          <p:cNvPr id="23" name="Picture 22">
            <a:extLst>
              <a:ext uri="{FF2B5EF4-FFF2-40B4-BE49-F238E27FC236}">
                <a16:creationId xmlns:a16="http://schemas.microsoft.com/office/drawing/2014/main" id="{D36868A8-E2D7-416D-A124-397460B9813D}"/>
              </a:ext>
            </a:extLst>
          </p:cNvPr>
          <p:cNvPicPr>
            <a:picLocks noChangeAspect="1"/>
          </p:cNvPicPr>
          <p:nvPr/>
        </p:nvPicPr>
        <p:blipFill>
          <a:blip r:embed="rId8"/>
          <a:stretch>
            <a:fillRect/>
          </a:stretch>
        </p:blipFill>
        <p:spPr>
          <a:xfrm>
            <a:off x="1482262" y="4589059"/>
            <a:ext cx="2119419" cy="1563986"/>
          </a:xfrm>
          <a:prstGeom prst="rect">
            <a:avLst/>
          </a:prstGeom>
        </p:spPr>
      </p:pic>
      <p:pic>
        <p:nvPicPr>
          <p:cNvPr id="25" name="Picture 24">
            <a:extLst>
              <a:ext uri="{FF2B5EF4-FFF2-40B4-BE49-F238E27FC236}">
                <a16:creationId xmlns:a16="http://schemas.microsoft.com/office/drawing/2014/main" id="{23E5CF79-DF17-4947-86F9-807A2A209FB8}"/>
              </a:ext>
            </a:extLst>
          </p:cNvPr>
          <p:cNvPicPr>
            <a:picLocks noChangeAspect="1"/>
          </p:cNvPicPr>
          <p:nvPr/>
        </p:nvPicPr>
        <p:blipFill>
          <a:blip r:embed="rId9"/>
          <a:stretch>
            <a:fillRect/>
          </a:stretch>
        </p:blipFill>
        <p:spPr>
          <a:xfrm>
            <a:off x="8472103" y="2197317"/>
            <a:ext cx="2119419" cy="1563986"/>
          </a:xfrm>
          <a:prstGeom prst="rect">
            <a:avLst/>
          </a:prstGeom>
        </p:spPr>
      </p:pic>
      <p:pic>
        <p:nvPicPr>
          <p:cNvPr id="27" name="Picture 26">
            <a:extLst>
              <a:ext uri="{FF2B5EF4-FFF2-40B4-BE49-F238E27FC236}">
                <a16:creationId xmlns:a16="http://schemas.microsoft.com/office/drawing/2014/main" id="{472D53C5-637D-45CF-82E3-D3E87AEA5A19}"/>
              </a:ext>
            </a:extLst>
          </p:cNvPr>
          <p:cNvPicPr>
            <a:picLocks noChangeAspect="1"/>
          </p:cNvPicPr>
          <p:nvPr/>
        </p:nvPicPr>
        <p:blipFill>
          <a:blip r:embed="rId10"/>
          <a:stretch>
            <a:fillRect/>
          </a:stretch>
        </p:blipFill>
        <p:spPr>
          <a:xfrm>
            <a:off x="3824735" y="4598011"/>
            <a:ext cx="2119419" cy="1563986"/>
          </a:xfrm>
          <a:prstGeom prst="rect">
            <a:avLst/>
          </a:prstGeom>
        </p:spPr>
      </p:pic>
    </p:spTree>
    <p:extLst>
      <p:ext uri="{BB962C8B-B14F-4D97-AF65-F5344CB8AC3E}">
        <p14:creationId xmlns:p14="http://schemas.microsoft.com/office/powerpoint/2010/main" val="336020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85DAB1-2B41-415F-AC1C-9DB1B74CE7E1}"/>
              </a:ext>
            </a:extLst>
          </p:cNvPr>
          <p:cNvSpPr/>
          <p:nvPr/>
        </p:nvSpPr>
        <p:spPr>
          <a:xfrm>
            <a:off x="143691" y="1339085"/>
            <a:ext cx="11801473" cy="526500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Rectangle 11"/>
          <p:cNvSpPr/>
          <p:nvPr/>
        </p:nvSpPr>
        <p:spPr>
          <a:xfrm>
            <a:off x="205976" y="145903"/>
            <a:ext cx="3628605" cy="581752"/>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297507" y="253906"/>
            <a:ext cx="11437293" cy="461665"/>
          </a:xfrm>
          <a:prstGeom prst="rect">
            <a:avLst/>
          </a:prstGeom>
          <a:solidFill>
            <a:srgbClr val="CC00FF"/>
          </a:solidFill>
        </p:spPr>
        <p:txBody>
          <a:bodyPr wrap="square" rtlCol="0">
            <a:spAutoFit/>
          </a:bodyPr>
          <a:lstStyle/>
          <a:p>
            <a:pPr algn="ctr"/>
            <a:r>
              <a:rPr lang="en-US" sz="2400" dirty="0">
                <a:ln>
                  <a:solidFill>
                    <a:prstClr val="black"/>
                  </a:solidFill>
                </a:ln>
                <a:solidFill>
                  <a:srgbClr val="5B9BD5">
                    <a:lumMod val="50000"/>
                  </a:srgbClr>
                </a:solidFill>
              </a:rPr>
              <a:t>Singular nouns</a:t>
            </a:r>
          </a:p>
        </p:txBody>
      </p:sp>
      <p:sp>
        <p:nvSpPr>
          <p:cNvPr id="17" name="TextBox 16"/>
          <p:cNvSpPr txBox="1"/>
          <p:nvPr/>
        </p:nvSpPr>
        <p:spPr>
          <a:xfrm>
            <a:off x="247651" y="253906"/>
            <a:ext cx="11437293" cy="461665"/>
          </a:xfrm>
          <a:prstGeom prst="rect">
            <a:avLst/>
          </a:prstGeom>
          <a:solidFill>
            <a:schemeClr val="bg1"/>
          </a:solidFill>
        </p:spPr>
        <p:txBody>
          <a:bodyPr wrap="square" lIns="91440" tIns="45720" rIns="91440" bIns="45720" rtlCol="0" anchor="t">
            <a:spAutoFit/>
          </a:bodyPr>
          <a:lstStyle/>
          <a:p>
            <a:r>
              <a:rPr lang="en-US" sz="2400" dirty="0">
                <a:ln>
                  <a:solidFill>
                    <a:prstClr val="black"/>
                  </a:solidFill>
                </a:ln>
                <a:solidFill>
                  <a:srgbClr val="5B9BD5"/>
                </a:solidFill>
              </a:rPr>
              <a:t>My turn, build a sentence :</a:t>
            </a:r>
            <a:endParaRPr lang="en-US" sz="2400" dirty="0">
              <a:ln>
                <a:solidFill>
                  <a:prstClr val="black"/>
                </a:solidFill>
              </a:ln>
              <a:solidFill>
                <a:srgbClr val="5B9BD5">
                  <a:lumMod val="50000"/>
                </a:srgbClr>
              </a:solidFill>
            </a:endParaRPr>
          </a:p>
        </p:txBody>
      </p:sp>
      <p:pic>
        <p:nvPicPr>
          <p:cNvPr id="14" name="Picture 13">
            <a:extLst>
              <a:ext uri="{FF2B5EF4-FFF2-40B4-BE49-F238E27FC236}">
                <a16:creationId xmlns:a16="http://schemas.microsoft.com/office/drawing/2014/main" id="{606902BA-7932-4478-8265-71C160B3FF3C}"/>
              </a:ext>
            </a:extLst>
          </p:cNvPr>
          <p:cNvPicPr>
            <a:picLocks noChangeAspect="1"/>
          </p:cNvPicPr>
          <p:nvPr/>
        </p:nvPicPr>
        <p:blipFill>
          <a:blip r:embed="rId2"/>
          <a:stretch>
            <a:fillRect/>
          </a:stretch>
        </p:blipFill>
        <p:spPr>
          <a:xfrm>
            <a:off x="10782793" y="132233"/>
            <a:ext cx="1319310" cy="1007662"/>
          </a:xfrm>
          <a:prstGeom prst="rect">
            <a:avLst/>
          </a:prstGeom>
        </p:spPr>
      </p:pic>
      <p:cxnSp>
        <p:nvCxnSpPr>
          <p:cNvPr id="16" name="Straight Connector 15">
            <a:extLst>
              <a:ext uri="{FF2B5EF4-FFF2-40B4-BE49-F238E27FC236}">
                <a16:creationId xmlns:a16="http://schemas.microsoft.com/office/drawing/2014/main" id="{13C8EAF4-8001-4403-A78A-718CF16B6B1F}"/>
              </a:ext>
            </a:extLst>
          </p:cNvPr>
          <p:cNvCxnSpPr>
            <a:cxnSpLocks/>
          </p:cNvCxnSpPr>
          <p:nvPr/>
        </p:nvCxnSpPr>
        <p:spPr>
          <a:xfrm>
            <a:off x="2188470" y="5989188"/>
            <a:ext cx="7187537" cy="0"/>
          </a:xfrm>
          <a:prstGeom prst="line">
            <a:avLst/>
          </a:prstGeom>
          <a:ln/>
        </p:spPr>
        <p:style>
          <a:lnRef idx="1">
            <a:schemeClr val="dk1"/>
          </a:lnRef>
          <a:fillRef idx="0">
            <a:schemeClr val="dk1"/>
          </a:fillRef>
          <a:effectRef idx="0">
            <a:schemeClr val="dk1"/>
          </a:effectRef>
          <a:fontRef idx="minor">
            <a:schemeClr val="tx1"/>
          </a:fontRef>
        </p:style>
      </p:cxnSp>
      <p:sp>
        <p:nvSpPr>
          <p:cNvPr id="18" name="Rounded Rectangle 6">
            <a:extLst>
              <a:ext uri="{FF2B5EF4-FFF2-40B4-BE49-F238E27FC236}">
                <a16:creationId xmlns:a16="http://schemas.microsoft.com/office/drawing/2014/main" id="{EE11249D-05B3-4FD8-A656-AB215F73BED1}"/>
              </a:ext>
            </a:extLst>
          </p:cNvPr>
          <p:cNvSpPr/>
          <p:nvPr/>
        </p:nvSpPr>
        <p:spPr>
          <a:xfrm>
            <a:off x="205976" y="860574"/>
            <a:ext cx="10369672" cy="502555"/>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 am going to build a sentence in past tense using some of the verbs with ‘ed’ suffixes. </a:t>
            </a:r>
          </a:p>
        </p:txBody>
      </p:sp>
      <p:pic>
        <p:nvPicPr>
          <p:cNvPr id="19" name="Picture 18">
            <a:extLst>
              <a:ext uri="{FF2B5EF4-FFF2-40B4-BE49-F238E27FC236}">
                <a16:creationId xmlns:a16="http://schemas.microsoft.com/office/drawing/2014/main" id="{5C453A58-2F42-49AA-BE58-1D8CB2434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456" y="91588"/>
            <a:ext cx="892200" cy="707941"/>
          </a:xfrm>
          <a:prstGeom prst="rect">
            <a:avLst/>
          </a:prstGeom>
        </p:spPr>
      </p:pic>
      <p:pic>
        <p:nvPicPr>
          <p:cNvPr id="20" name="Picture 19">
            <a:extLst>
              <a:ext uri="{FF2B5EF4-FFF2-40B4-BE49-F238E27FC236}">
                <a16:creationId xmlns:a16="http://schemas.microsoft.com/office/drawing/2014/main" id="{A30FA260-AC60-4A16-AD7A-BDAB89BE49E6}"/>
              </a:ext>
            </a:extLst>
          </p:cNvPr>
          <p:cNvPicPr>
            <a:picLocks noChangeAspect="1"/>
          </p:cNvPicPr>
          <p:nvPr/>
        </p:nvPicPr>
        <p:blipFill rotWithShape="1">
          <a:blip r:embed="rId4">
            <a:extLst>
              <a:ext uri="{28A0092B-C50C-407E-A947-70E740481C1C}">
                <a14:useLocalDpi xmlns:a14="http://schemas.microsoft.com/office/drawing/2010/main" val="0"/>
              </a:ext>
            </a:extLst>
          </a:blip>
          <a:srcRect r="32784" b="-8526"/>
          <a:stretch/>
        </p:blipFill>
        <p:spPr>
          <a:xfrm>
            <a:off x="8873512" y="192861"/>
            <a:ext cx="1369731" cy="583754"/>
          </a:xfrm>
          <a:prstGeom prst="rect">
            <a:avLst/>
          </a:prstGeom>
        </p:spPr>
      </p:pic>
      <p:pic>
        <p:nvPicPr>
          <p:cNvPr id="21" name="Content Placeholder 3">
            <a:extLst>
              <a:ext uri="{FF2B5EF4-FFF2-40B4-BE49-F238E27FC236}">
                <a16:creationId xmlns:a16="http://schemas.microsoft.com/office/drawing/2014/main" id="{C9664E9A-A1E1-42CC-94FB-9333521E4D2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35687" y="70008"/>
            <a:ext cx="3550922" cy="729521"/>
          </a:xfrm>
        </p:spPr>
      </p:pic>
      <p:cxnSp>
        <p:nvCxnSpPr>
          <p:cNvPr id="22" name="Straight Connector 21">
            <a:extLst>
              <a:ext uri="{FF2B5EF4-FFF2-40B4-BE49-F238E27FC236}">
                <a16:creationId xmlns:a16="http://schemas.microsoft.com/office/drawing/2014/main" id="{09B854AE-B2E1-46C1-9180-60342105A551}"/>
              </a:ext>
            </a:extLst>
          </p:cNvPr>
          <p:cNvCxnSpPr/>
          <p:nvPr/>
        </p:nvCxnSpPr>
        <p:spPr>
          <a:xfrm flipV="1">
            <a:off x="2274554" y="2828249"/>
            <a:ext cx="7015370" cy="24662"/>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920DD9F-B91C-4DF4-B027-8DE937793CF7}"/>
              </a:ext>
            </a:extLst>
          </p:cNvPr>
          <p:cNvCxnSpPr/>
          <p:nvPr/>
        </p:nvCxnSpPr>
        <p:spPr>
          <a:xfrm flipV="1">
            <a:off x="2274554" y="4302307"/>
            <a:ext cx="7015370" cy="24662"/>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AF9E9B5-3811-4D1A-B9A3-96129F85749F}"/>
              </a:ext>
            </a:extLst>
          </p:cNvPr>
          <p:cNvPicPr>
            <a:picLocks noChangeAspect="1"/>
          </p:cNvPicPr>
          <p:nvPr/>
        </p:nvPicPr>
        <p:blipFill>
          <a:blip r:embed="rId6"/>
          <a:stretch>
            <a:fillRect/>
          </a:stretch>
        </p:blipFill>
        <p:spPr>
          <a:xfrm>
            <a:off x="2651199" y="1776721"/>
            <a:ext cx="1352381" cy="1076190"/>
          </a:xfrm>
          <a:prstGeom prst="rect">
            <a:avLst/>
          </a:prstGeom>
        </p:spPr>
      </p:pic>
      <p:pic>
        <p:nvPicPr>
          <p:cNvPr id="9" name="Picture 8">
            <a:extLst>
              <a:ext uri="{FF2B5EF4-FFF2-40B4-BE49-F238E27FC236}">
                <a16:creationId xmlns:a16="http://schemas.microsoft.com/office/drawing/2014/main" id="{ABF4808C-1F4A-4F71-A764-1FCB75499359}"/>
              </a:ext>
            </a:extLst>
          </p:cNvPr>
          <p:cNvPicPr>
            <a:picLocks noChangeAspect="1"/>
          </p:cNvPicPr>
          <p:nvPr/>
        </p:nvPicPr>
        <p:blipFill>
          <a:blip r:embed="rId7"/>
          <a:stretch>
            <a:fillRect/>
          </a:stretch>
        </p:blipFill>
        <p:spPr>
          <a:xfrm>
            <a:off x="4087624" y="1809201"/>
            <a:ext cx="1380952" cy="1019048"/>
          </a:xfrm>
          <a:prstGeom prst="rect">
            <a:avLst/>
          </a:prstGeom>
        </p:spPr>
      </p:pic>
      <p:pic>
        <p:nvPicPr>
          <p:cNvPr id="11" name="Picture 10">
            <a:extLst>
              <a:ext uri="{FF2B5EF4-FFF2-40B4-BE49-F238E27FC236}">
                <a16:creationId xmlns:a16="http://schemas.microsoft.com/office/drawing/2014/main" id="{01F52381-ABDD-40E3-A87D-CC7540C75DC4}"/>
              </a:ext>
            </a:extLst>
          </p:cNvPr>
          <p:cNvPicPr>
            <a:picLocks noChangeAspect="1"/>
          </p:cNvPicPr>
          <p:nvPr/>
        </p:nvPicPr>
        <p:blipFill>
          <a:blip r:embed="rId8"/>
          <a:stretch>
            <a:fillRect/>
          </a:stretch>
        </p:blipFill>
        <p:spPr>
          <a:xfrm>
            <a:off x="5570446" y="1793477"/>
            <a:ext cx="1380952" cy="1019048"/>
          </a:xfrm>
          <a:prstGeom prst="rect">
            <a:avLst/>
          </a:prstGeom>
        </p:spPr>
      </p:pic>
      <p:pic>
        <p:nvPicPr>
          <p:cNvPr id="25" name="Picture 24">
            <a:extLst>
              <a:ext uri="{FF2B5EF4-FFF2-40B4-BE49-F238E27FC236}">
                <a16:creationId xmlns:a16="http://schemas.microsoft.com/office/drawing/2014/main" id="{A98A7E35-0D7B-43DF-B4F9-D079C1EC9E22}"/>
              </a:ext>
            </a:extLst>
          </p:cNvPr>
          <p:cNvPicPr>
            <a:picLocks noChangeAspect="1"/>
          </p:cNvPicPr>
          <p:nvPr/>
        </p:nvPicPr>
        <p:blipFill>
          <a:blip r:embed="rId9"/>
          <a:stretch>
            <a:fillRect/>
          </a:stretch>
        </p:blipFill>
        <p:spPr>
          <a:xfrm>
            <a:off x="7053268" y="1752059"/>
            <a:ext cx="1352381" cy="1076190"/>
          </a:xfrm>
          <a:prstGeom prst="rect">
            <a:avLst/>
          </a:prstGeom>
        </p:spPr>
      </p:pic>
      <p:pic>
        <p:nvPicPr>
          <p:cNvPr id="33" name="Picture 32">
            <a:extLst>
              <a:ext uri="{FF2B5EF4-FFF2-40B4-BE49-F238E27FC236}">
                <a16:creationId xmlns:a16="http://schemas.microsoft.com/office/drawing/2014/main" id="{7C0C4DB7-54F2-49F8-AA9C-469D7F1FCB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3820" y="2343877"/>
            <a:ext cx="513587" cy="468648"/>
          </a:xfrm>
          <a:prstGeom prst="rect">
            <a:avLst/>
          </a:prstGeom>
        </p:spPr>
      </p:pic>
      <p:pic>
        <p:nvPicPr>
          <p:cNvPr id="28" name="Picture 27">
            <a:extLst>
              <a:ext uri="{FF2B5EF4-FFF2-40B4-BE49-F238E27FC236}">
                <a16:creationId xmlns:a16="http://schemas.microsoft.com/office/drawing/2014/main" id="{F9C8AC79-6A82-4374-81AF-4FBF34A162E3}"/>
              </a:ext>
            </a:extLst>
          </p:cNvPr>
          <p:cNvPicPr>
            <a:picLocks noChangeAspect="1"/>
          </p:cNvPicPr>
          <p:nvPr/>
        </p:nvPicPr>
        <p:blipFill>
          <a:blip r:embed="rId11"/>
          <a:stretch>
            <a:fillRect/>
          </a:stretch>
        </p:blipFill>
        <p:spPr>
          <a:xfrm>
            <a:off x="2572147" y="3282349"/>
            <a:ext cx="3466667" cy="1047619"/>
          </a:xfrm>
          <a:prstGeom prst="rect">
            <a:avLst/>
          </a:prstGeom>
        </p:spPr>
      </p:pic>
      <p:sp>
        <p:nvSpPr>
          <p:cNvPr id="30" name="TextBox 29">
            <a:extLst>
              <a:ext uri="{FF2B5EF4-FFF2-40B4-BE49-F238E27FC236}">
                <a16:creationId xmlns:a16="http://schemas.microsoft.com/office/drawing/2014/main" id="{E6DEE0C4-562F-4BD4-A852-CD8AAFB42D61}"/>
              </a:ext>
            </a:extLst>
          </p:cNvPr>
          <p:cNvSpPr txBox="1"/>
          <p:nvPr/>
        </p:nvSpPr>
        <p:spPr>
          <a:xfrm>
            <a:off x="2274554" y="5422422"/>
            <a:ext cx="5716980" cy="707886"/>
          </a:xfrm>
          <a:prstGeom prst="rect">
            <a:avLst/>
          </a:prstGeom>
          <a:noFill/>
        </p:spPr>
        <p:txBody>
          <a:bodyPr wrap="square" rtlCol="0">
            <a:spAutoFit/>
          </a:bodyPr>
          <a:lstStyle/>
          <a:p>
            <a:r>
              <a:rPr lang="en-GB" sz="4000" dirty="0">
                <a:latin typeface="Comic Sans MS" panose="030F0702030302020204" pitchFamily="66" charset="0"/>
              </a:rPr>
              <a:t>We cooked on a fire</a:t>
            </a:r>
            <a:r>
              <a:rPr lang="en-GB" sz="4000" dirty="0"/>
              <a:t>.</a:t>
            </a:r>
          </a:p>
        </p:txBody>
      </p:sp>
    </p:spTree>
    <p:extLst>
      <p:ext uri="{BB962C8B-B14F-4D97-AF65-F5344CB8AC3E}">
        <p14:creationId xmlns:p14="http://schemas.microsoft.com/office/powerpoint/2010/main" val="325784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5976" y="145903"/>
            <a:ext cx="3628605" cy="581752"/>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297507" y="253906"/>
            <a:ext cx="3486703" cy="461665"/>
          </a:xfrm>
          <a:prstGeom prst="rect">
            <a:avLst/>
          </a:prstGeom>
          <a:solidFill>
            <a:srgbClr val="CC00FF"/>
          </a:solidFill>
        </p:spPr>
        <p:txBody>
          <a:bodyPr wrap="square" rtlCol="0">
            <a:spAutoFit/>
          </a:bodyPr>
          <a:lstStyle/>
          <a:p>
            <a:pPr algn="ctr"/>
            <a:r>
              <a:rPr lang="en-US" sz="2400" dirty="0">
                <a:ln>
                  <a:solidFill>
                    <a:prstClr val="black"/>
                  </a:solidFill>
                </a:ln>
                <a:solidFill>
                  <a:srgbClr val="5B9BD5">
                    <a:lumMod val="50000"/>
                  </a:srgbClr>
                </a:solidFill>
              </a:rPr>
              <a:t>Singular nouns</a:t>
            </a:r>
          </a:p>
        </p:txBody>
      </p:sp>
      <p:sp>
        <p:nvSpPr>
          <p:cNvPr id="17" name="TextBox 16"/>
          <p:cNvSpPr txBox="1"/>
          <p:nvPr/>
        </p:nvSpPr>
        <p:spPr>
          <a:xfrm>
            <a:off x="255897" y="229031"/>
            <a:ext cx="3536558" cy="461665"/>
          </a:xfrm>
          <a:prstGeom prst="rect">
            <a:avLst/>
          </a:prstGeom>
          <a:solidFill>
            <a:schemeClr val="bg1"/>
          </a:solidFill>
        </p:spPr>
        <p:txBody>
          <a:bodyPr wrap="square" lIns="91440" tIns="45720" rIns="91440" bIns="45720" rtlCol="0" anchor="t">
            <a:spAutoFit/>
          </a:bodyPr>
          <a:lstStyle/>
          <a:p>
            <a:r>
              <a:rPr lang="en-US" sz="2400" dirty="0">
                <a:ln>
                  <a:solidFill>
                    <a:prstClr val="black"/>
                  </a:solidFill>
                </a:ln>
                <a:solidFill>
                  <a:srgbClr val="5B9BD5"/>
                </a:solidFill>
              </a:rPr>
              <a:t>Build a sentence :</a:t>
            </a:r>
            <a:endParaRPr lang="en-US" sz="2400" dirty="0">
              <a:ln>
                <a:solidFill>
                  <a:prstClr val="black"/>
                </a:solidFill>
              </a:ln>
              <a:solidFill>
                <a:srgbClr val="5B9BD5">
                  <a:lumMod val="50000"/>
                </a:srgbClr>
              </a:solidFill>
            </a:endParaRPr>
          </a:p>
        </p:txBody>
      </p:sp>
      <p:sp>
        <p:nvSpPr>
          <p:cNvPr id="18" name="Rounded Rectangle 6">
            <a:extLst>
              <a:ext uri="{FF2B5EF4-FFF2-40B4-BE49-F238E27FC236}">
                <a16:creationId xmlns:a16="http://schemas.microsoft.com/office/drawing/2014/main" id="{EE11249D-05B3-4FD8-A656-AB215F73BED1}"/>
              </a:ext>
            </a:extLst>
          </p:cNvPr>
          <p:cNvSpPr/>
          <p:nvPr/>
        </p:nvSpPr>
        <p:spPr>
          <a:xfrm>
            <a:off x="205976" y="860574"/>
            <a:ext cx="10369672" cy="502555"/>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Build 3 sentences in past tense using some of the verbs with ‘ed’ suffixes.</a:t>
            </a:r>
          </a:p>
        </p:txBody>
      </p:sp>
      <p:pic>
        <p:nvPicPr>
          <p:cNvPr id="19" name="Picture 18">
            <a:extLst>
              <a:ext uri="{FF2B5EF4-FFF2-40B4-BE49-F238E27FC236}">
                <a16:creationId xmlns:a16="http://schemas.microsoft.com/office/drawing/2014/main" id="{5C453A58-2F42-49AA-BE58-1D8CB2434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456" y="91588"/>
            <a:ext cx="892200" cy="707941"/>
          </a:xfrm>
          <a:prstGeom prst="rect">
            <a:avLst/>
          </a:prstGeom>
        </p:spPr>
      </p:pic>
      <p:pic>
        <p:nvPicPr>
          <p:cNvPr id="20" name="Picture 19">
            <a:extLst>
              <a:ext uri="{FF2B5EF4-FFF2-40B4-BE49-F238E27FC236}">
                <a16:creationId xmlns:a16="http://schemas.microsoft.com/office/drawing/2014/main" id="{A30FA260-AC60-4A16-AD7A-BDAB89BE49E6}"/>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873512" y="192861"/>
            <a:ext cx="1369731" cy="583754"/>
          </a:xfrm>
          <a:prstGeom prst="rect">
            <a:avLst/>
          </a:prstGeom>
        </p:spPr>
      </p:pic>
      <p:pic>
        <p:nvPicPr>
          <p:cNvPr id="21" name="Content Placeholder 3">
            <a:extLst>
              <a:ext uri="{FF2B5EF4-FFF2-40B4-BE49-F238E27FC236}">
                <a16:creationId xmlns:a16="http://schemas.microsoft.com/office/drawing/2014/main" id="{C9664E9A-A1E1-42CC-94FB-9333521E4D2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35687" y="70008"/>
            <a:ext cx="3550922" cy="729521"/>
          </a:xfrm>
        </p:spPr>
      </p:pic>
      <p:cxnSp>
        <p:nvCxnSpPr>
          <p:cNvPr id="22" name="Straight Connector 21">
            <a:extLst>
              <a:ext uri="{FF2B5EF4-FFF2-40B4-BE49-F238E27FC236}">
                <a16:creationId xmlns:a16="http://schemas.microsoft.com/office/drawing/2014/main" id="{09B854AE-B2E1-46C1-9180-60342105A551}"/>
              </a:ext>
            </a:extLst>
          </p:cNvPr>
          <p:cNvCxnSpPr>
            <a:cxnSpLocks/>
          </p:cNvCxnSpPr>
          <p:nvPr/>
        </p:nvCxnSpPr>
        <p:spPr>
          <a:xfrm>
            <a:off x="1582653" y="3163354"/>
            <a:ext cx="8146420" cy="15467"/>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0AF9E9B5-3811-4D1A-B9A3-96129F85749F}"/>
              </a:ext>
            </a:extLst>
          </p:cNvPr>
          <p:cNvPicPr>
            <a:picLocks noChangeAspect="1"/>
          </p:cNvPicPr>
          <p:nvPr/>
        </p:nvPicPr>
        <p:blipFill>
          <a:blip r:embed="rId5"/>
          <a:stretch>
            <a:fillRect/>
          </a:stretch>
        </p:blipFill>
        <p:spPr>
          <a:xfrm>
            <a:off x="1682228" y="2081967"/>
            <a:ext cx="1352381" cy="1076190"/>
          </a:xfrm>
          <a:prstGeom prst="rect">
            <a:avLst/>
          </a:prstGeom>
        </p:spPr>
      </p:pic>
      <p:pic>
        <p:nvPicPr>
          <p:cNvPr id="33" name="Picture 32">
            <a:extLst>
              <a:ext uri="{FF2B5EF4-FFF2-40B4-BE49-F238E27FC236}">
                <a16:creationId xmlns:a16="http://schemas.microsoft.com/office/drawing/2014/main" id="{7C0C4DB7-54F2-49F8-AA9C-469D7F1FC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049" y="2715370"/>
            <a:ext cx="513587" cy="468648"/>
          </a:xfrm>
          <a:prstGeom prst="rect">
            <a:avLst/>
          </a:prstGeom>
        </p:spPr>
      </p:pic>
      <p:pic>
        <p:nvPicPr>
          <p:cNvPr id="3" name="Picture 2">
            <a:extLst>
              <a:ext uri="{FF2B5EF4-FFF2-40B4-BE49-F238E27FC236}">
                <a16:creationId xmlns:a16="http://schemas.microsoft.com/office/drawing/2014/main" id="{B374E635-2B44-4058-83FC-BE9F553D4705}"/>
              </a:ext>
            </a:extLst>
          </p:cNvPr>
          <p:cNvPicPr>
            <a:picLocks noChangeAspect="1"/>
          </p:cNvPicPr>
          <p:nvPr/>
        </p:nvPicPr>
        <p:blipFill>
          <a:blip r:embed="rId7"/>
          <a:stretch>
            <a:fillRect/>
          </a:stretch>
        </p:blipFill>
        <p:spPr>
          <a:xfrm>
            <a:off x="3611121" y="5206454"/>
            <a:ext cx="1380952" cy="1019048"/>
          </a:xfrm>
          <a:prstGeom prst="rect">
            <a:avLst/>
          </a:prstGeom>
        </p:spPr>
      </p:pic>
      <p:pic>
        <p:nvPicPr>
          <p:cNvPr id="5" name="Picture 4">
            <a:extLst>
              <a:ext uri="{FF2B5EF4-FFF2-40B4-BE49-F238E27FC236}">
                <a16:creationId xmlns:a16="http://schemas.microsoft.com/office/drawing/2014/main" id="{17BD9E7F-CCD0-441E-B7D5-9934C3151973}"/>
              </a:ext>
            </a:extLst>
          </p:cNvPr>
          <p:cNvPicPr>
            <a:picLocks noChangeAspect="1"/>
          </p:cNvPicPr>
          <p:nvPr/>
        </p:nvPicPr>
        <p:blipFill>
          <a:blip r:embed="rId8"/>
          <a:stretch>
            <a:fillRect/>
          </a:stretch>
        </p:blipFill>
        <p:spPr>
          <a:xfrm>
            <a:off x="5358469" y="5206454"/>
            <a:ext cx="1352381" cy="1076190"/>
          </a:xfrm>
          <a:prstGeom prst="rect">
            <a:avLst/>
          </a:prstGeom>
        </p:spPr>
      </p:pic>
      <p:pic>
        <p:nvPicPr>
          <p:cNvPr id="24" name="Picture 23">
            <a:extLst>
              <a:ext uri="{FF2B5EF4-FFF2-40B4-BE49-F238E27FC236}">
                <a16:creationId xmlns:a16="http://schemas.microsoft.com/office/drawing/2014/main" id="{2BA76D3F-10DD-465B-A88B-D75FE96F76FA}"/>
              </a:ext>
            </a:extLst>
          </p:cNvPr>
          <p:cNvPicPr>
            <a:picLocks noChangeAspect="1"/>
          </p:cNvPicPr>
          <p:nvPr/>
        </p:nvPicPr>
        <p:blipFill>
          <a:blip r:embed="rId9"/>
          <a:stretch>
            <a:fillRect/>
          </a:stretch>
        </p:blipFill>
        <p:spPr>
          <a:xfrm>
            <a:off x="8648676" y="5254072"/>
            <a:ext cx="1542857" cy="1038095"/>
          </a:xfrm>
          <a:prstGeom prst="rect">
            <a:avLst/>
          </a:prstGeom>
        </p:spPr>
      </p:pic>
      <p:pic>
        <p:nvPicPr>
          <p:cNvPr id="27" name="Picture 26">
            <a:extLst>
              <a:ext uri="{FF2B5EF4-FFF2-40B4-BE49-F238E27FC236}">
                <a16:creationId xmlns:a16="http://schemas.microsoft.com/office/drawing/2014/main" id="{DD3815F7-D45E-4B33-A291-AC3136A82098}"/>
              </a:ext>
            </a:extLst>
          </p:cNvPr>
          <p:cNvPicPr>
            <a:picLocks noChangeAspect="1"/>
          </p:cNvPicPr>
          <p:nvPr/>
        </p:nvPicPr>
        <p:blipFill>
          <a:blip r:embed="rId10"/>
          <a:stretch>
            <a:fillRect/>
          </a:stretch>
        </p:blipFill>
        <p:spPr>
          <a:xfrm>
            <a:off x="1964951" y="5206454"/>
            <a:ext cx="1380952" cy="1019048"/>
          </a:xfrm>
          <a:prstGeom prst="rect">
            <a:avLst/>
          </a:prstGeom>
        </p:spPr>
      </p:pic>
      <p:pic>
        <p:nvPicPr>
          <p:cNvPr id="31" name="Picture 30">
            <a:extLst>
              <a:ext uri="{FF2B5EF4-FFF2-40B4-BE49-F238E27FC236}">
                <a16:creationId xmlns:a16="http://schemas.microsoft.com/office/drawing/2014/main" id="{2DA118EC-8162-4F26-B9F0-AA66E67A43E4}"/>
              </a:ext>
            </a:extLst>
          </p:cNvPr>
          <p:cNvPicPr>
            <a:picLocks noChangeAspect="1"/>
          </p:cNvPicPr>
          <p:nvPr/>
        </p:nvPicPr>
        <p:blipFill>
          <a:blip r:embed="rId11"/>
          <a:stretch>
            <a:fillRect/>
          </a:stretch>
        </p:blipFill>
        <p:spPr>
          <a:xfrm>
            <a:off x="1957347" y="4017528"/>
            <a:ext cx="1380952" cy="1019048"/>
          </a:xfrm>
          <a:prstGeom prst="rect">
            <a:avLst/>
          </a:prstGeom>
        </p:spPr>
      </p:pic>
      <p:pic>
        <p:nvPicPr>
          <p:cNvPr id="34" name="Picture 33">
            <a:extLst>
              <a:ext uri="{FF2B5EF4-FFF2-40B4-BE49-F238E27FC236}">
                <a16:creationId xmlns:a16="http://schemas.microsoft.com/office/drawing/2014/main" id="{00AE9301-D730-4A30-A111-5C8F06E9B8B6}"/>
              </a:ext>
            </a:extLst>
          </p:cNvPr>
          <p:cNvPicPr>
            <a:picLocks noChangeAspect="1"/>
          </p:cNvPicPr>
          <p:nvPr/>
        </p:nvPicPr>
        <p:blipFill>
          <a:blip r:embed="rId12"/>
          <a:stretch>
            <a:fillRect/>
          </a:stretch>
        </p:blipFill>
        <p:spPr>
          <a:xfrm>
            <a:off x="6973884" y="5263596"/>
            <a:ext cx="1380952" cy="1019048"/>
          </a:xfrm>
          <a:prstGeom prst="rect">
            <a:avLst/>
          </a:prstGeom>
        </p:spPr>
      </p:pic>
      <p:pic>
        <p:nvPicPr>
          <p:cNvPr id="36" name="Picture 35">
            <a:extLst>
              <a:ext uri="{FF2B5EF4-FFF2-40B4-BE49-F238E27FC236}">
                <a16:creationId xmlns:a16="http://schemas.microsoft.com/office/drawing/2014/main" id="{508286F8-9B11-4B28-AC70-FC88E7321673}"/>
              </a:ext>
            </a:extLst>
          </p:cNvPr>
          <p:cNvPicPr>
            <a:picLocks noChangeAspect="1"/>
          </p:cNvPicPr>
          <p:nvPr/>
        </p:nvPicPr>
        <p:blipFill>
          <a:blip r:embed="rId13"/>
          <a:stretch>
            <a:fillRect/>
          </a:stretch>
        </p:blipFill>
        <p:spPr>
          <a:xfrm>
            <a:off x="8731020" y="4115317"/>
            <a:ext cx="1542857" cy="1038095"/>
          </a:xfrm>
          <a:prstGeom prst="rect">
            <a:avLst/>
          </a:prstGeom>
        </p:spPr>
      </p:pic>
      <p:pic>
        <p:nvPicPr>
          <p:cNvPr id="38" name="Picture 37">
            <a:extLst>
              <a:ext uri="{FF2B5EF4-FFF2-40B4-BE49-F238E27FC236}">
                <a16:creationId xmlns:a16="http://schemas.microsoft.com/office/drawing/2014/main" id="{0A3BB7A7-3100-4EEC-B0E6-489944BAC88C}"/>
              </a:ext>
            </a:extLst>
          </p:cNvPr>
          <p:cNvPicPr>
            <a:picLocks noChangeAspect="1"/>
          </p:cNvPicPr>
          <p:nvPr/>
        </p:nvPicPr>
        <p:blipFill>
          <a:blip r:embed="rId14"/>
          <a:stretch>
            <a:fillRect/>
          </a:stretch>
        </p:blipFill>
        <p:spPr>
          <a:xfrm>
            <a:off x="7100260" y="4107944"/>
            <a:ext cx="1380952" cy="1019048"/>
          </a:xfrm>
          <a:prstGeom prst="rect">
            <a:avLst/>
          </a:prstGeom>
        </p:spPr>
      </p:pic>
      <p:pic>
        <p:nvPicPr>
          <p:cNvPr id="42" name="Picture 41">
            <a:extLst>
              <a:ext uri="{FF2B5EF4-FFF2-40B4-BE49-F238E27FC236}">
                <a16:creationId xmlns:a16="http://schemas.microsoft.com/office/drawing/2014/main" id="{FC3AEC00-5ADD-471A-815F-266975D05CBF}"/>
              </a:ext>
            </a:extLst>
          </p:cNvPr>
          <p:cNvPicPr>
            <a:picLocks noChangeAspect="1"/>
          </p:cNvPicPr>
          <p:nvPr/>
        </p:nvPicPr>
        <p:blipFill>
          <a:blip r:embed="rId12"/>
          <a:stretch>
            <a:fillRect/>
          </a:stretch>
        </p:blipFill>
        <p:spPr>
          <a:xfrm>
            <a:off x="3697164" y="4017528"/>
            <a:ext cx="1380952" cy="1019048"/>
          </a:xfrm>
          <a:prstGeom prst="rect">
            <a:avLst/>
          </a:prstGeom>
        </p:spPr>
      </p:pic>
      <p:pic>
        <p:nvPicPr>
          <p:cNvPr id="44" name="Picture 43">
            <a:extLst>
              <a:ext uri="{FF2B5EF4-FFF2-40B4-BE49-F238E27FC236}">
                <a16:creationId xmlns:a16="http://schemas.microsoft.com/office/drawing/2014/main" id="{FC9A9CCE-D62E-4F45-8547-71E00A21A701}"/>
              </a:ext>
            </a:extLst>
          </p:cNvPr>
          <p:cNvPicPr>
            <a:picLocks noChangeAspect="1"/>
          </p:cNvPicPr>
          <p:nvPr/>
        </p:nvPicPr>
        <p:blipFill>
          <a:blip r:embed="rId15"/>
          <a:stretch>
            <a:fillRect/>
          </a:stretch>
        </p:blipFill>
        <p:spPr>
          <a:xfrm>
            <a:off x="5263231" y="4107944"/>
            <a:ext cx="1542857" cy="1038095"/>
          </a:xfrm>
          <a:prstGeom prst="rect">
            <a:avLst/>
          </a:prstGeom>
        </p:spPr>
      </p:pic>
      <p:pic>
        <p:nvPicPr>
          <p:cNvPr id="47" name="Picture 46">
            <a:extLst>
              <a:ext uri="{FF2B5EF4-FFF2-40B4-BE49-F238E27FC236}">
                <a16:creationId xmlns:a16="http://schemas.microsoft.com/office/drawing/2014/main" id="{C4288BA8-9B41-4658-A927-D63ED1C1D751}"/>
              </a:ext>
            </a:extLst>
          </p:cNvPr>
          <p:cNvPicPr>
            <a:picLocks noChangeAspect="1"/>
          </p:cNvPicPr>
          <p:nvPr/>
        </p:nvPicPr>
        <p:blipFill>
          <a:blip r:embed="rId16"/>
          <a:stretch>
            <a:fillRect/>
          </a:stretch>
        </p:blipFill>
        <p:spPr>
          <a:xfrm>
            <a:off x="10876754" y="91588"/>
            <a:ext cx="1209524" cy="923810"/>
          </a:xfrm>
          <a:prstGeom prst="rect">
            <a:avLst/>
          </a:prstGeom>
        </p:spPr>
      </p:pic>
    </p:spTree>
    <p:extLst>
      <p:ext uri="{BB962C8B-B14F-4D97-AF65-F5344CB8AC3E}">
        <p14:creationId xmlns:p14="http://schemas.microsoft.com/office/powerpoint/2010/main" val="87920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5976" y="145903"/>
            <a:ext cx="3628605" cy="581752"/>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297507" y="253906"/>
            <a:ext cx="11437293" cy="461665"/>
          </a:xfrm>
          <a:prstGeom prst="rect">
            <a:avLst/>
          </a:prstGeom>
          <a:solidFill>
            <a:srgbClr val="CC00FF"/>
          </a:solidFill>
        </p:spPr>
        <p:txBody>
          <a:bodyPr wrap="square" rtlCol="0">
            <a:spAutoFit/>
          </a:bodyPr>
          <a:lstStyle/>
          <a:p>
            <a:pPr algn="ctr"/>
            <a:r>
              <a:rPr lang="en-US" sz="2400" dirty="0">
                <a:ln>
                  <a:solidFill>
                    <a:prstClr val="black"/>
                  </a:solidFill>
                </a:ln>
                <a:solidFill>
                  <a:srgbClr val="5B9BD5">
                    <a:lumMod val="50000"/>
                  </a:srgbClr>
                </a:solidFill>
              </a:rPr>
              <a:t>Singular nouns</a:t>
            </a:r>
          </a:p>
        </p:txBody>
      </p:sp>
      <p:sp>
        <p:nvSpPr>
          <p:cNvPr id="17" name="TextBox 16"/>
          <p:cNvSpPr txBox="1"/>
          <p:nvPr/>
        </p:nvSpPr>
        <p:spPr>
          <a:xfrm>
            <a:off x="247651" y="253906"/>
            <a:ext cx="11437293" cy="461665"/>
          </a:xfrm>
          <a:prstGeom prst="rect">
            <a:avLst/>
          </a:prstGeom>
          <a:solidFill>
            <a:schemeClr val="bg1"/>
          </a:solidFill>
        </p:spPr>
        <p:txBody>
          <a:bodyPr wrap="square" lIns="91440" tIns="45720" rIns="91440" bIns="45720" rtlCol="0" anchor="t">
            <a:spAutoFit/>
          </a:bodyPr>
          <a:lstStyle/>
          <a:p>
            <a:r>
              <a:rPr lang="en-US" sz="2400" dirty="0">
                <a:ln>
                  <a:solidFill>
                    <a:prstClr val="black"/>
                  </a:solidFill>
                </a:ln>
                <a:solidFill>
                  <a:srgbClr val="5B9BD5"/>
                </a:solidFill>
              </a:rPr>
              <a:t>Build a sentence :</a:t>
            </a:r>
            <a:endParaRPr lang="en-US" sz="2400" dirty="0">
              <a:ln>
                <a:solidFill>
                  <a:prstClr val="black"/>
                </a:solidFill>
              </a:ln>
              <a:solidFill>
                <a:srgbClr val="5B9BD5">
                  <a:lumMod val="50000"/>
                </a:srgbClr>
              </a:solidFill>
            </a:endParaRPr>
          </a:p>
        </p:txBody>
      </p:sp>
      <p:sp>
        <p:nvSpPr>
          <p:cNvPr id="18" name="Rounded Rectangle 6">
            <a:extLst>
              <a:ext uri="{FF2B5EF4-FFF2-40B4-BE49-F238E27FC236}">
                <a16:creationId xmlns:a16="http://schemas.microsoft.com/office/drawing/2014/main" id="{EE11249D-05B3-4FD8-A656-AB215F73BED1}"/>
              </a:ext>
            </a:extLst>
          </p:cNvPr>
          <p:cNvSpPr/>
          <p:nvPr/>
        </p:nvSpPr>
        <p:spPr>
          <a:xfrm>
            <a:off x="172413" y="835658"/>
            <a:ext cx="10369672" cy="502555"/>
          </a:xfrm>
          <a:prstGeom prst="round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Complete 3 sentences in past tense by writing a verb into each sentence with an ‘ed’ suffix.</a:t>
            </a:r>
          </a:p>
        </p:txBody>
      </p:sp>
      <p:pic>
        <p:nvPicPr>
          <p:cNvPr id="19" name="Picture 18">
            <a:extLst>
              <a:ext uri="{FF2B5EF4-FFF2-40B4-BE49-F238E27FC236}">
                <a16:creationId xmlns:a16="http://schemas.microsoft.com/office/drawing/2014/main" id="{5C453A58-2F42-49AA-BE58-1D8CB2434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456" y="91588"/>
            <a:ext cx="892200" cy="707941"/>
          </a:xfrm>
          <a:prstGeom prst="rect">
            <a:avLst/>
          </a:prstGeom>
        </p:spPr>
      </p:pic>
      <p:pic>
        <p:nvPicPr>
          <p:cNvPr id="20" name="Picture 19">
            <a:extLst>
              <a:ext uri="{FF2B5EF4-FFF2-40B4-BE49-F238E27FC236}">
                <a16:creationId xmlns:a16="http://schemas.microsoft.com/office/drawing/2014/main" id="{A30FA260-AC60-4A16-AD7A-BDAB89BE49E6}"/>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873512" y="192861"/>
            <a:ext cx="1369731" cy="583754"/>
          </a:xfrm>
          <a:prstGeom prst="rect">
            <a:avLst/>
          </a:prstGeom>
        </p:spPr>
      </p:pic>
      <p:pic>
        <p:nvPicPr>
          <p:cNvPr id="21" name="Content Placeholder 3">
            <a:extLst>
              <a:ext uri="{FF2B5EF4-FFF2-40B4-BE49-F238E27FC236}">
                <a16:creationId xmlns:a16="http://schemas.microsoft.com/office/drawing/2014/main" id="{C9664E9A-A1E1-42CC-94FB-9333521E4D2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35687" y="70008"/>
            <a:ext cx="3550922" cy="729521"/>
          </a:xfrm>
        </p:spPr>
      </p:pic>
      <p:pic>
        <p:nvPicPr>
          <p:cNvPr id="4" name="Picture 3">
            <a:extLst>
              <a:ext uri="{FF2B5EF4-FFF2-40B4-BE49-F238E27FC236}">
                <a16:creationId xmlns:a16="http://schemas.microsoft.com/office/drawing/2014/main" id="{F1596C2B-0E20-4A7C-AE98-1F553999230C}"/>
              </a:ext>
            </a:extLst>
          </p:cNvPr>
          <p:cNvPicPr>
            <a:picLocks noChangeAspect="1"/>
          </p:cNvPicPr>
          <p:nvPr/>
        </p:nvPicPr>
        <p:blipFill>
          <a:blip r:embed="rId5"/>
          <a:stretch>
            <a:fillRect/>
          </a:stretch>
        </p:blipFill>
        <p:spPr>
          <a:xfrm>
            <a:off x="10622155" y="10721"/>
            <a:ext cx="1569845" cy="1199016"/>
          </a:xfrm>
          <a:prstGeom prst="rect">
            <a:avLst/>
          </a:prstGeom>
        </p:spPr>
      </p:pic>
      <p:sp>
        <p:nvSpPr>
          <p:cNvPr id="29" name="Rectangle 28">
            <a:extLst>
              <a:ext uri="{FF2B5EF4-FFF2-40B4-BE49-F238E27FC236}">
                <a16:creationId xmlns:a16="http://schemas.microsoft.com/office/drawing/2014/main" id="{76E3B58D-1454-4C82-847A-233FB5196C83}"/>
              </a:ext>
            </a:extLst>
          </p:cNvPr>
          <p:cNvSpPr/>
          <p:nvPr/>
        </p:nvSpPr>
        <p:spPr>
          <a:xfrm>
            <a:off x="78774" y="1265983"/>
            <a:ext cx="11664747" cy="53991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30" name="Straight Connector 29">
            <a:extLst>
              <a:ext uri="{FF2B5EF4-FFF2-40B4-BE49-F238E27FC236}">
                <a16:creationId xmlns:a16="http://schemas.microsoft.com/office/drawing/2014/main" id="{A603FAF9-F92C-471A-BC6C-A0D7BF474A5B}"/>
              </a:ext>
            </a:extLst>
          </p:cNvPr>
          <p:cNvCxnSpPr/>
          <p:nvPr/>
        </p:nvCxnSpPr>
        <p:spPr>
          <a:xfrm>
            <a:off x="753526" y="2955596"/>
            <a:ext cx="9844449" cy="16475"/>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1706D59-1259-4C90-B7E6-9822B910AD75}"/>
              </a:ext>
            </a:extLst>
          </p:cNvPr>
          <p:cNvCxnSpPr/>
          <p:nvPr/>
        </p:nvCxnSpPr>
        <p:spPr>
          <a:xfrm>
            <a:off x="753526" y="4538830"/>
            <a:ext cx="9844449" cy="16475"/>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A4F2AFA-5ECE-4D0B-9ADD-52FCE11B3D77}"/>
              </a:ext>
            </a:extLst>
          </p:cNvPr>
          <p:cNvCxnSpPr/>
          <p:nvPr/>
        </p:nvCxnSpPr>
        <p:spPr>
          <a:xfrm>
            <a:off x="753526" y="6380923"/>
            <a:ext cx="9844449" cy="16475"/>
          </a:xfrm>
          <a:prstGeom prst="line">
            <a:avLst/>
          </a:prstGeom>
          <a:ln w="28575"/>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1FA9A501-2F76-4ED7-B76D-B33E7430B157}"/>
              </a:ext>
            </a:extLst>
          </p:cNvPr>
          <p:cNvGrpSpPr/>
          <p:nvPr/>
        </p:nvGrpSpPr>
        <p:grpSpPr>
          <a:xfrm>
            <a:off x="753526" y="1866877"/>
            <a:ext cx="5738714" cy="1038095"/>
            <a:chOff x="753526" y="1866877"/>
            <a:chExt cx="5738714" cy="1038095"/>
          </a:xfrm>
        </p:grpSpPr>
        <p:pic>
          <p:nvPicPr>
            <p:cNvPr id="25" name="Picture 24">
              <a:extLst>
                <a:ext uri="{FF2B5EF4-FFF2-40B4-BE49-F238E27FC236}">
                  <a16:creationId xmlns:a16="http://schemas.microsoft.com/office/drawing/2014/main" id="{D8B36547-4F28-4D46-A0E1-BB8C5EA6F71A}"/>
                </a:ext>
              </a:extLst>
            </p:cNvPr>
            <p:cNvPicPr>
              <a:picLocks noChangeAspect="1"/>
            </p:cNvPicPr>
            <p:nvPr/>
          </p:nvPicPr>
          <p:blipFill>
            <a:blip r:embed="rId6"/>
            <a:stretch>
              <a:fillRect/>
            </a:stretch>
          </p:blipFill>
          <p:spPr>
            <a:xfrm>
              <a:off x="753526" y="1866877"/>
              <a:ext cx="5738714" cy="1038095"/>
            </a:xfrm>
            <a:prstGeom prst="rect">
              <a:avLst/>
            </a:prstGeom>
          </p:spPr>
        </p:pic>
        <p:cxnSp>
          <p:nvCxnSpPr>
            <p:cNvPr id="40" name="Straight Connector 39">
              <a:extLst>
                <a:ext uri="{FF2B5EF4-FFF2-40B4-BE49-F238E27FC236}">
                  <a16:creationId xmlns:a16="http://schemas.microsoft.com/office/drawing/2014/main" id="{A698595E-AA8E-4164-9C48-BAA5BAE121E0}"/>
                </a:ext>
              </a:extLst>
            </p:cNvPr>
            <p:cNvCxnSpPr>
              <a:cxnSpLocks/>
            </p:cNvCxnSpPr>
            <p:nvPr/>
          </p:nvCxnSpPr>
          <p:spPr>
            <a:xfrm>
              <a:off x="1564170" y="2718051"/>
              <a:ext cx="2270411"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AABA02AC-0977-45ED-94A8-7C57DC15C8F7}"/>
              </a:ext>
            </a:extLst>
          </p:cNvPr>
          <p:cNvGrpSpPr/>
          <p:nvPr/>
        </p:nvGrpSpPr>
        <p:grpSpPr>
          <a:xfrm>
            <a:off x="753526" y="3507937"/>
            <a:ext cx="5738714" cy="1038095"/>
            <a:chOff x="753526" y="3507937"/>
            <a:chExt cx="5738714" cy="1038095"/>
          </a:xfrm>
        </p:grpSpPr>
        <p:pic>
          <p:nvPicPr>
            <p:cNvPr id="43" name="Picture 42">
              <a:extLst>
                <a:ext uri="{FF2B5EF4-FFF2-40B4-BE49-F238E27FC236}">
                  <a16:creationId xmlns:a16="http://schemas.microsoft.com/office/drawing/2014/main" id="{724BF48F-A855-4FA8-BB7F-C390534C06B9}"/>
                </a:ext>
              </a:extLst>
            </p:cNvPr>
            <p:cNvPicPr>
              <a:picLocks noChangeAspect="1"/>
            </p:cNvPicPr>
            <p:nvPr/>
          </p:nvPicPr>
          <p:blipFill>
            <a:blip r:embed="rId7"/>
            <a:stretch>
              <a:fillRect/>
            </a:stretch>
          </p:blipFill>
          <p:spPr>
            <a:xfrm>
              <a:off x="753526" y="3507937"/>
              <a:ext cx="5738714" cy="1038095"/>
            </a:xfrm>
            <a:prstGeom prst="rect">
              <a:avLst/>
            </a:prstGeom>
          </p:spPr>
        </p:pic>
        <p:cxnSp>
          <p:nvCxnSpPr>
            <p:cNvPr id="45" name="Straight Connector 44">
              <a:extLst>
                <a:ext uri="{FF2B5EF4-FFF2-40B4-BE49-F238E27FC236}">
                  <a16:creationId xmlns:a16="http://schemas.microsoft.com/office/drawing/2014/main" id="{F8839A2F-FA3A-4FEB-9181-08D6A61912B3}"/>
                </a:ext>
              </a:extLst>
            </p:cNvPr>
            <p:cNvCxnSpPr>
              <a:cxnSpLocks/>
            </p:cNvCxnSpPr>
            <p:nvPr/>
          </p:nvCxnSpPr>
          <p:spPr>
            <a:xfrm>
              <a:off x="1564170" y="4338303"/>
              <a:ext cx="2270411"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675852F1-5623-4AA8-91C4-504DDC3060E7}"/>
              </a:ext>
            </a:extLst>
          </p:cNvPr>
          <p:cNvGrpSpPr/>
          <p:nvPr/>
        </p:nvGrpSpPr>
        <p:grpSpPr>
          <a:xfrm>
            <a:off x="753526" y="5333555"/>
            <a:ext cx="5738714" cy="1038095"/>
            <a:chOff x="753526" y="5333555"/>
            <a:chExt cx="5738714" cy="1038095"/>
          </a:xfrm>
        </p:grpSpPr>
        <p:pic>
          <p:nvPicPr>
            <p:cNvPr id="48" name="Picture 47">
              <a:extLst>
                <a:ext uri="{FF2B5EF4-FFF2-40B4-BE49-F238E27FC236}">
                  <a16:creationId xmlns:a16="http://schemas.microsoft.com/office/drawing/2014/main" id="{D2001730-C4FC-4ABA-AD2A-457F59173CA9}"/>
                </a:ext>
              </a:extLst>
            </p:cNvPr>
            <p:cNvPicPr>
              <a:picLocks noChangeAspect="1"/>
            </p:cNvPicPr>
            <p:nvPr/>
          </p:nvPicPr>
          <p:blipFill>
            <a:blip r:embed="rId8"/>
            <a:stretch>
              <a:fillRect/>
            </a:stretch>
          </p:blipFill>
          <p:spPr>
            <a:xfrm>
              <a:off x="753526" y="5333555"/>
              <a:ext cx="5738714" cy="1038095"/>
            </a:xfrm>
            <a:prstGeom prst="rect">
              <a:avLst/>
            </a:prstGeom>
          </p:spPr>
        </p:pic>
        <p:cxnSp>
          <p:nvCxnSpPr>
            <p:cNvPr id="49" name="Straight Connector 48">
              <a:extLst>
                <a:ext uri="{FF2B5EF4-FFF2-40B4-BE49-F238E27FC236}">
                  <a16:creationId xmlns:a16="http://schemas.microsoft.com/office/drawing/2014/main" id="{574CBAEF-C667-4581-9535-69ED44011302}"/>
                </a:ext>
              </a:extLst>
            </p:cNvPr>
            <p:cNvCxnSpPr>
              <a:cxnSpLocks/>
            </p:cNvCxnSpPr>
            <p:nvPr/>
          </p:nvCxnSpPr>
          <p:spPr>
            <a:xfrm>
              <a:off x="1564170" y="6134366"/>
              <a:ext cx="2270411"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942" y="1888624"/>
            <a:ext cx="1302643" cy="1016347"/>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7556" y="1890523"/>
            <a:ext cx="1300209" cy="1014448"/>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9942" y="3417354"/>
            <a:ext cx="1302643" cy="1016347"/>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90322" y="3402395"/>
            <a:ext cx="1287443" cy="1004487"/>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19942" y="5248103"/>
            <a:ext cx="1287443" cy="1004487"/>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77556" y="5248103"/>
            <a:ext cx="1300209" cy="1014448"/>
          </a:xfrm>
          <a:prstGeom prst="rect">
            <a:avLst/>
          </a:prstGeom>
        </p:spPr>
      </p:pic>
    </p:spTree>
    <p:extLst>
      <p:ext uri="{BB962C8B-B14F-4D97-AF65-F5344CB8AC3E}">
        <p14:creationId xmlns:p14="http://schemas.microsoft.com/office/powerpoint/2010/main" val="219828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DEA589-0DBE-414A-A895-221228F434E0}"/>
              </a:ext>
            </a:extLst>
          </p:cNvPr>
          <p:cNvSpPr txBox="1"/>
          <p:nvPr/>
        </p:nvSpPr>
        <p:spPr>
          <a:xfrm>
            <a:off x="271591" y="201873"/>
            <a:ext cx="11493689" cy="584775"/>
          </a:xfrm>
          <a:prstGeom prst="rect">
            <a:avLst/>
          </a:prstGeom>
          <a:noFill/>
        </p:spPr>
        <p:txBody>
          <a:bodyPr wrap="square" rtlCol="0">
            <a:spAutoFit/>
          </a:bodyPr>
          <a:lstStyle/>
          <a:p>
            <a:r>
              <a:rPr lang="en-US" sz="3200" dirty="0">
                <a:ln>
                  <a:solidFill>
                    <a:prstClr val="black"/>
                  </a:solidFill>
                </a:ln>
                <a:solidFill>
                  <a:srgbClr val="5B9BD5">
                    <a:lumMod val="50000"/>
                  </a:srgbClr>
                </a:solidFill>
              </a:rPr>
              <a:t>Write A Sentence </a:t>
            </a:r>
            <a:r>
              <a:rPr lang="en-US" sz="1200" dirty="0">
                <a:ln>
                  <a:solidFill>
                    <a:prstClr val="black"/>
                  </a:solidFill>
                </a:ln>
                <a:solidFill>
                  <a:srgbClr val="5B9BD5">
                    <a:lumMod val="50000"/>
                  </a:srgbClr>
                </a:solidFill>
              </a:rPr>
              <a:t>–  Choose past tense verbs and then use them to write 6 sentences.</a:t>
            </a:r>
          </a:p>
        </p:txBody>
      </p:sp>
      <p:sp>
        <p:nvSpPr>
          <p:cNvPr id="5" name="Rectangle 4">
            <a:extLst>
              <a:ext uri="{FF2B5EF4-FFF2-40B4-BE49-F238E27FC236}">
                <a16:creationId xmlns:a16="http://schemas.microsoft.com/office/drawing/2014/main" id="{33BC5EA9-CF10-41D2-B679-5C11F65730A9}"/>
              </a:ext>
            </a:extLst>
          </p:cNvPr>
          <p:cNvSpPr/>
          <p:nvPr/>
        </p:nvSpPr>
        <p:spPr>
          <a:xfrm>
            <a:off x="218318" y="895923"/>
            <a:ext cx="11755364" cy="583238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aphicFrame>
        <p:nvGraphicFramePr>
          <p:cNvPr id="6" name="Table 5">
            <a:extLst>
              <a:ext uri="{FF2B5EF4-FFF2-40B4-BE49-F238E27FC236}">
                <a16:creationId xmlns:a16="http://schemas.microsoft.com/office/drawing/2014/main" id="{3637D3A0-073C-411B-B4A4-509A6546D741}"/>
              </a:ext>
            </a:extLst>
          </p:cNvPr>
          <p:cNvGraphicFramePr>
            <a:graphicFrameLocks noGrp="1"/>
          </p:cNvGraphicFramePr>
          <p:nvPr>
            <p:extLst>
              <p:ext uri="{D42A27DB-BD31-4B8C-83A1-F6EECF244321}">
                <p14:modId xmlns:p14="http://schemas.microsoft.com/office/powerpoint/2010/main" val="2635886573"/>
              </p:ext>
            </p:extLst>
          </p:nvPr>
        </p:nvGraphicFramePr>
        <p:xfrm>
          <a:off x="402608" y="1313232"/>
          <a:ext cx="11415546" cy="3782352"/>
        </p:xfrm>
        <a:graphic>
          <a:graphicData uri="http://schemas.openxmlformats.org/drawingml/2006/table">
            <a:tbl>
              <a:tblPr firstRow="1" bandRow="1">
                <a:tableStyleId>{5940675A-B579-460E-94D1-54222C63F5DA}</a:tableStyleId>
              </a:tblPr>
              <a:tblGrid>
                <a:gridCol w="11415546">
                  <a:extLst>
                    <a:ext uri="{9D8B030D-6E8A-4147-A177-3AD203B41FA5}">
                      <a16:colId xmlns:a16="http://schemas.microsoft.com/office/drawing/2014/main" val="20000"/>
                    </a:ext>
                  </a:extLst>
                </a:gridCol>
              </a:tblGrid>
              <a:tr h="540336">
                <a:tc>
                  <a:txBody>
                    <a:bodyPr/>
                    <a:lstStyle/>
                    <a:p>
                      <a:endParaRPr lang="en-GB" dirty="0"/>
                    </a:p>
                  </a:txBody>
                  <a:tcPr/>
                </a:tc>
                <a:extLst>
                  <a:ext uri="{0D108BD9-81ED-4DB2-BD59-A6C34878D82A}">
                    <a16:rowId xmlns:a16="http://schemas.microsoft.com/office/drawing/2014/main" val="10000"/>
                  </a:ext>
                </a:extLst>
              </a:tr>
              <a:tr h="540336">
                <a:tc>
                  <a:txBody>
                    <a:bodyPr/>
                    <a:lstStyle/>
                    <a:p>
                      <a:endParaRPr lang="en-GB" dirty="0"/>
                    </a:p>
                  </a:txBody>
                  <a:tcPr/>
                </a:tc>
                <a:extLst>
                  <a:ext uri="{0D108BD9-81ED-4DB2-BD59-A6C34878D82A}">
                    <a16:rowId xmlns:a16="http://schemas.microsoft.com/office/drawing/2014/main" val="10001"/>
                  </a:ext>
                </a:extLst>
              </a:tr>
              <a:tr h="540336">
                <a:tc>
                  <a:txBody>
                    <a:bodyPr/>
                    <a:lstStyle/>
                    <a:p>
                      <a:endParaRPr lang="en-GB" dirty="0"/>
                    </a:p>
                  </a:txBody>
                  <a:tcPr/>
                </a:tc>
                <a:extLst>
                  <a:ext uri="{0D108BD9-81ED-4DB2-BD59-A6C34878D82A}">
                    <a16:rowId xmlns:a16="http://schemas.microsoft.com/office/drawing/2014/main" val="10002"/>
                  </a:ext>
                </a:extLst>
              </a:tr>
              <a:tr h="540336">
                <a:tc>
                  <a:txBody>
                    <a:bodyPr/>
                    <a:lstStyle/>
                    <a:p>
                      <a:endParaRPr lang="en-GB" dirty="0"/>
                    </a:p>
                  </a:txBody>
                  <a:tcPr/>
                </a:tc>
                <a:extLst>
                  <a:ext uri="{0D108BD9-81ED-4DB2-BD59-A6C34878D82A}">
                    <a16:rowId xmlns:a16="http://schemas.microsoft.com/office/drawing/2014/main" val="10003"/>
                  </a:ext>
                </a:extLst>
              </a:tr>
              <a:tr h="540336">
                <a:tc>
                  <a:txBody>
                    <a:bodyPr/>
                    <a:lstStyle/>
                    <a:p>
                      <a:endParaRPr lang="en-GB" dirty="0"/>
                    </a:p>
                  </a:txBody>
                  <a:tcPr/>
                </a:tc>
                <a:extLst>
                  <a:ext uri="{0D108BD9-81ED-4DB2-BD59-A6C34878D82A}">
                    <a16:rowId xmlns:a16="http://schemas.microsoft.com/office/drawing/2014/main" val="10004"/>
                  </a:ext>
                </a:extLst>
              </a:tr>
              <a:tr h="540336">
                <a:tc>
                  <a:txBody>
                    <a:bodyPr/>
                    <a:lstStyle/>
                    <a:p>
                      <a:endParaRPr lang="en-GB" dirty="0"/>
                    </a:p>
                  </a:txBody>
                  <a:tcPr/>
                </a:tc>
                <a:extLst>
                  <a:ext uri="{0D108BD9-81ED-4DB2-BD59-A6C34878D82A}">
                    <a16:rowId xmlns:a16="http://schemas.microsoft.com/office/drawing/2014/main" val="10005"/>
                  </a:ext>
                </a:extLst>
              </a:tr>
              <a:tr h="540336">
                <a:tc>
                  <a:txBody>
                    <a:bodyPr/>
                    <a:lstStyle/>
                    <a:p>
                      <a:endParaRPr lang="en-GB" dirty="0"/>
                    </a:p>
                  </a:txBody>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71C44C5B-500B-48CF-B9A4-F9BC07369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232" y="35429"/>
            <a:ext cx="892200" cy="707941"/>
          </a:xfrm>
          <a:prstGeom prst="rect">
            <a:avLst/>
          </a:prstGeom>
        </p:spPr>
      </p:pic>
      <p:pic>
        <p:nvPicPr>
          <p:cNvPr id="9" name="Picture 8">
            <a:extLst>
              <a:ext uri="{FF2B5EF4-FFF2-40B4-BE49-F238E27FC236}">
                <a16:creationId xmlns:a16="http://schemas.microsoft.com/office/drawing/2014/main" id="{3365A4FF-4179-4BE7-AF36-C5117CC519CF}"/>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757432" y="173799"/>
            <a:ext cx="1369731" cy="583754"/>
          </a:xfrm>
          <a:prstGeom prst="rect">
            <a:avLst/>
          </a:prstGeom>
        </p:spPr>
      </p:pic>
      <p:pic>
        <p:nvPicPr>
          <p:cNvPr id="11" name="Picture 10">
            <a:extLst>
              <a:ext uri="{FF2B5EF4-FFF2-40B4-BE49-F238E27FC236}">
                <a16:creationId xmlns:a16="http://schemas.microsoft.com/office/drawing/2014/main" id="{E7A62C2B-3A14-4C99-BE97-FEB231AE367D}"/>
              </a:ext>
            </a:extLst>
          </p:cNvPr>
          <p:cNvPicPr>
            <a:picLocks noChangeAspect="1"/>
          </p:cNvPicPr>
          <p:nvPr/>
        </p:nvPicPr>
        <p:blipFill>
          <a:blip r:embed="rId4"/>
          <a:stretch>
            <a:fillRect/>
          </a:stretch>
        </p:blipFill>
        <p:spPr>
          <a:xfrm>
            <a:off x="10963313" y="45359"/>
            <a:ext cx="998028" cy="762274"/>
          </a:xfrm>
          <a:prstGeom prst="rect">
            <a:avLst/>
          </a:prstGeom>
        </p:spPr>
      </p:pic>
      <p:sp>
        <p:nvSpPr>
          <p:cNvPr id="12" name="TextBox 11">
            <a:extLst>
              <a:ext uri="{FF2B5EF4-FFF2-40B4-BE49-F238E27FC236}">
                <a16:creationId xmlns:a16="http://schemas.microsoft.com/office/drawing/2014/main" id="{2322EAE7-92EA-4045-9A94-27C81E607F0C}"/>
              </a:ext>
            </a:extLst>
          </p:cNvPr>
          <p:cNvSpPr txBox="1"/>
          <p:nvPr/>
        </p:nvSpPr>
        <p:spPr>
          <a:xfrm>
            <a:off x="402608" y="5777941"/>
            <a:ext cx="4966771" cy="830997"/>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n>
                  <a:solidFill>
                    <a:prstClr val="black"/>
                  </a:solidFill>
                </a:ln>
                <a:solidFill>
                  <a:srgbClr val="5B9BD5">
                    <a:lumMod val="50000"/>
                  </a:srgbClr>
                </a:solidFill>
              </a:rPr>
              <a:t>cooked             looked                    picked               showed</a:t>
            </a:r>
          </a:p>
          <a:p>
            <a:endParaRPr lang="en-US" sz="1600" dirty="0">
              <a:ln>
                <a:solidFill>
                  <a:prstClr val="black"/>
                </a:solidFill>
              </a:ln>
              <a:solidFill>
                <a:srgbClr val="5B9BD5">
                  <a:lumMod val="50000"/>
                </a:srgbClr>
              </a:solidFill>
            </a:endParaRPr>
          </a:p>
          <a:p>
            <a:r>
              <a:rPr lang="en-US" sz="1600" dirty="0">
                <a:ln>
                  <a:solidFill>
                    <a:prstClr val="black"/>
                  </a:solidFill>
                </a:ln>
                <a:solidFill>
                  <a:srgbClr val="5B9BD5">
                    <a:lumMod val="50000"/>
                  </a:srgbClr>
                </a:solidFill>
              </a:rPr>
              <a:t>worked             shouted                 liked                  fished            </a:t>
            </a:r>
          </a:p>
        </p:txBody>
      </p:sp>
      <p:sp>
        <p:nvSpPr>
          <p:cNvPr id="14" name="TextBox 13">
            <a:extLst>
              <a:ext uri="{FF2B5EF4-FFF2-40B4-BE49-F238E27FC236}">
                <a16:creationId xmlns:a16="http://schemas.microsoft.com/office/drawing/2014/main" id="{2E7CE6F4-6608-4E5F-BAB9-6B314509897A}"/>
              </a:ext>
            </a:extLst>
          </p:cNvPr>
          <p:cNvSpPr txBox="1"/>
          <p:nvPr/>
        </p:nvSpPr>
        <p:spPr>
          <a:xfrm>
            <a:off x="402608" y="5431508"/>
            <a:ext cx="4966771" cy="338554"/>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n>
                  <a:solidFill>
                    <a:prstClr val="black"/>
                  </a:solidFill>
                </a:ln>
                <a:solidFill>
                  <a:srgbClr val="5B9BD5">
                    <a:lumMod val="50000"/>
                  </a:srgbClr>
                </a:solidFill>
              </a:rPr>
              <a:t>Verbs</a:t>
            </a:r>
          </a:p>
        </p:txBody>
      </p:sp>
    </p:spTree>
    <p:extLst>
      <p:ext uri="{BB962C8B-B14F-4D97-AF65-F5344CB8AC3E}">
        <p14:creationId xmlns:p14="http://schemas.microsoft.com/office/powerpoint/2010/main" val="19161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97095"/>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21980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357251" y="267043"/>
            <a:ext cx="7426334" cy="584775"/>
          </a:xfrm>
          <a:prstGeom prst="rect">
            <a:avLst/>
          </a:prstGeom>
          <a:noFill/>
        </p:spPr>
        <p:txBody>
          <a:bodyPr wrap="square" rtlCol="0">
            <a:spAutoFit/>
          </a:bodyPr>
          <a:lstStyle/>
          <a:p>
            <a:r>
              <a:rPr lang="en-GB" sz="3200" dirty="0"/>
              <a:t>Date</a:t>
            </a:r>
            <a:r>
              <a:rPr lang="en-GB" dirty="0"/>
              <a:t>:   </a:t>
            </a:r>
            <a:r>
              <a:rPr lang="en-GB" sz="3200" dirty="0"/>
              <a:t>Wednesday  </a:t>
            </a:r>
            <a:r>
              <a:rPr lang="en-GB" sz="3200" dirty="0" smtClean="0"/>
              <a:t>30</a:t>
            </a:r>
            <a:r>
              <a:rPr lang="en-GB" sz="3200" baseline="30000" dirty="0" smtClean="0"/>
              <a:t>th</a:t>
            </a:r>
            <a:r>
              <a:rPr lang="en-GB" sz="3200" dirty="0" smtClean="0"/>
              <a:t> June 2021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35485" y="2785252"/>
            <a:ext cx="10429593" cy="1938992"/>
          </a:xfrm>
          <a:prstGeom prst="rect">
            <a:avLst/>
          </a:prstGeom>
          <a:noFill/>
        </p:spPr>
        <p:txBody>
          <a:bodyPr wrap="square" lIns="91440" tIns="45720" rIns="91440" bIns="45720" rtlCol="0" anchor="t">
            <a:spAutoFit/>
          </a:bodyPr>
          <a:lstStyle/>
          <a:p>
            <a:r>
              <a:rPr lang="en-GB" sz="4000" dirty="0"/>
              <a:t>L.O. To be able to recall and order the main events of the story. </a:t>
            </a:r>
          </a:p>
          <a:p>
            <a:r>
              <a:rPr lang="en-GB" sz="4000" dirty="0"/>
              <a:t>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spTree>
    <p:extLst>
      <p:ext uri="{BB962C8B-B14F-4D97-AF65-F5344CB8AC3E}">
        <p14:creationId xmlns:p14="http://schemas.microsoft.com/office/powerpoint/2010/main" val="171957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a:t>
            </a: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49898" y="1502948"/>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49898" y="2670766"/>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61401" y="2866667"/>
            <a:ext cx="10429593" cy="707886"/>
          </a:xfrm>
          <a:prstGeom prst="rect">
            <a:avLst/>
          </a:prstGeom>
          <a:noFill/>
        </p:spPr>
        <p:txBody>
          <a:bodyPr wrap="square" rtlCol="0">
            <a:spAutoFit/>
          </a:bodyPr>
          <a:lstStyle/>
          <a:p>
            <a:r>
              <a:rPr lang="en-GB" sz="4000" dirty="0"/>
              <a:t>LO</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
        <p:nvSpPr>
          <p:cNvPr id="4" name="TextBox 3">
            <a:extLst>
              <a:ext uri="{FF2B5EF4-FFF2-40B4-BE49-F238E27FC236}">
                <a16:creationId xmlns:a16="http://schemas.microsoft.com/office/drawing/2014/main" id="{C377E815-5016-40EE-B612-7CE9CFE7A56C}"/>
              </a:ext>
            </a:extLst>
          </p:cNvPr>
          <p:cNvSpPr txBox="1"/>
          <p:nvPr/>
        </p:nvSpPr>
        <p:spPr>
          <a:xfrm>
            <a:off x="1209675" y="266700"/>
            <a:ext cx="5000625" cy="400110"/>
          </a:xfrm>
          <a:prstGeom prst="rect">
            <a:avLst/>
          </a:prstGeom>
          <a:noFill/>
        </p:spPr>
        <p:txBody>
          <a:bodyPr wrap="square" lIns="91440" tIns="45720" rIns="91440" bIns="45720" rtlCol="0" anchor="t">
            <a:spAutoFit/>
          </a:bodyPr>
          <a:lstStyle/>
          <a:p>
            <a:r>
              <a:rPr lang="en-GB" sz="2000" dirty="0"/>
              <a:t>Monday </a:t>
            </a:r>
            <a:r>
              <a:rPr lang="en-GB" sz="2000" dirty="0" smtClean="0"/>
              <a:t>28</a:t>
            </a:r>
            <a:r>
              <a:rPr lang="en-GB" sz="2000" baseline="30000" dirty="0" smtClean="0"/>
              <a:t>th</a:t>
            </a:r>
            <a:r>
              <a:rPr lang="en-GB" sz="2000" dirty="0" smtClean="0"/>
              <a:t> June 2021</a:t>
            </a:r>
            <a:endParaRPr lang="en-GB" sz="2000" dirty="0"/>
          </a:p>
        </p:txBody>
      </p:sp>
      <p:sp>
        <p:nvSpPr>
          <p:cNvPr id="16" name="TextBox 15">
            <a:extLst>
              <a:ext uri="{FF2B5EF4-FFF2-40B4-BE49-F238E27FC236}">
                <a16:creationId xmlns:a16="http://schemas.microsoft.com/office/drawing/2014/main" id="{17CF828B-2A02-489B-9A18-48D301FD6EDF}"/>
              </a:ext>
            </a:extLst>
          </p:cNvPr>
          <p:cNvSpPr txBox="1"/>
          <p:nvPr/>
        </p:nvSpPr>
        <p:spPr>
          <a:xfrm>
            <a:off x="1524000" y="3085028"/>
            <a:ext cx="7259053" cy="369332"/>
          </a:xfrm>
          <a:prstGeom prst="rect">
            <a:avLst/>
          </a:prstGeom>
          <a:noFill/>
        </p:spPr>
        <p:txBody>
          <a:bodyPr wrap="square" rtlCol="0">
            <a:spAutoFit/>
          </a:bodyPr>
          <a:lstStyle/>
          <a:p>
            <a:r>
              <a:rPr lang="en-GB" dirty="0"/>
              <a:t>To be able identify the second set of speed sounds.</a:t>
            </a:r>
          </a:p>
        </p:txBody>
      </p:sp>
    </p:spTree>
    <p:extLst>
      <p:ext uri="{BB962C8B-B14F-4D97-AF65-F5344CB8AC3E}">
        <p14:creationId xmlns:p14="http://schemas.microsoft.com/office/powerpoint/2010/main" val="424299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4E337-3E5D-4A1F-A5A1-2057F25B8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B24796A-C1F6-4B21-B963-70E55A144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101159E-D455-456F-8FE1-396AB159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Image result for sonte age boy">
            <a:hlinkClick r:id="rId2"/>
            <a:extLst>
              <a:ext uri="{FF2B5EF4-FFF2-40B4-BE49-F238E27FC236}">
                <a16:creationId xmlns:a16="http://schemas.microsoft.com/office/drawing/2014/main" id="{1ECF63B0-2AC8-4C9C-8835-64A3EDC10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88"/>
          <a:stretch/>
        </p:blipFill>
        <p:spPr bwMode="auto">
          <a:xfrm>
            <a:off x="1309404" y="2114946"/>
            <a:ext cx="3274548" cy="363949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625061" y="1708169"/>
            <a:ext cx="5775327" cy="3837272"/>
          </a:xfrm>
          <a:prstGeom prst="rect">
            <a:avLst/>
          </a:prstGeom>
        </p:spPr>
        <p:txBody>
          <a:bodyPr vert="horz" lIns="91440" tIns="45720" rIns="91440" bIns="45720" rtlCol="0" anchor="ctr">
            <a:normAutofit/>
          </a:bodyPr>
          <a:lstStyle/>
          <a:p>
            <a:pPr>
              <a:lnSpc>
                <a:spcPct val="90000"/>
              </a:lnSpc>
              <a:spcAft>
                <a:spcPts val="600"/>
              </a:spcAft>
            </a:pPr>
            <a:r>
              <a:rPr lang="en-US" sz="2400" dirty="0"/>
              <a:t>Now that we are more familiar with our story The Stone Age Boy, we are going to try to remember, and order, what happened in the story. But before we do that, let’s listen to the story again. Click on the picture of the book to listen to the story or copy and paste the link into you web browser.</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77E9D600-8A32-49D2-8DAA-A9C6B8FFFA74}"/>
              </a:ext>
            </a:extLst>
          </p:cNvPr>
          <p:cNvPicPr>
            <a:picLocks noChangeAspect="1"/>
          </p:cNvPicPr>
          <p:nvPr/>
        </p:nvPicPr>
        <p:blipFill>
          <a:blip r:embed="rId4"/>
          <a:stretch>
            <a:fillRect/>
          </a:stretch>
        </p:blipFill>
        <p:spPr>
          <a:xfrm>
            <a:off x="10728960" y="160338"/>
            <a:ext cx="1342857" cy="1085714"/>
          </a:xfrm>
          <a:prstGeom prst="rect">
            <a:avLst/>
          </a:prstGeom>
        </p:spPr>
      </p:pic>
      <p:sp>
        <p:nvSpPr>
          <p:cNvPr id="24" name="TextBox 23">
            <a:extLst>
              <a:ext uri="{FF2B5EF4-FFF2-40B4-BE49-F238E27FC236}">
                <a16:creationId xmlns:a16="http://schemas.microsoft.com/office/drawing/2014/main" id="{87EC91A8-EDFB-4D92-99BA-D718801245AD}"/>
              </a:ext>
            </a:extLst>
          </p:cNvPr>
          <p:cNvSpPr txBox="1"/>
          <p:nvPr/>
        </p:nvSpPr>
        <p:spPr>
          <a:xfrm>
            <a:off x="6206884" y="5319211"/>
            <a:ext cx="4253948" cy="369332"/>
          </a:xfrm>
          <a:prstGeom prst="rect">
            <a:avLst/>
          </a:prstGeom>
          <a:noFill/>
        </p:spPr>
        <p:txBody>
          <a:bodyPr wrap="square">
            <a:spAutoFit/>
          </a:bodyPr>
          <a:lstStyle/>
          <a:p>
            <a:r>
              <a:rPr lang="en-GB" dirty="0">
                <a:hlinkClick r:id="rId2"/>
              </a:rPr>
              <a:t>www.youtube.com/watch?v=aqy5ENpagts</a:t>
            </a:r>
            <a:r>
              <a:rPr lang="en-GB" dirty="0"/>
              <a:t> </a:t>
            </a:r>
          </a:p>
        </p:txBody>
      </p:sp>
    </p:spTree>
    <p:extLst>
      <p:ext uri="{BB962C8B-B14F-4D97-AF65-F5344CB8AC3E}">
        <p14:creationId xmlns:p14="http://schemas.microsoft.com/office/powerpoint/2010/main" val="423293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7797" y="60433"/>
            <a:ext cx="10300929" cy="1379705"/>
          </a:xfrm>
          <a:prstGeom prst="rect">
            <a:avLst/>
          </a:prstGeom>
        </p:spPr>
        <p:txBody>
          <a:bodyPr vert="horz" lIns="91440" tIns="45720" rIns="91440" bIns="45720" rtlCol="0" anchor="ctr">
            <a:normAutofit/>
          </a:bodyPr>
          <a:lstStyle/>
          <a:p>
            <a:pPr>
              <a:lnSpc>
                <a:spcPct val="90000"/>
              </a:lnSpc>
              <a:spcAft>
                <a:spcPts val="600"/>
              </a:spcAft>
            </a:pPr>
            <a:r>
              <a:rPr lang="en-US" sz="2400" dirty="0"/>
              <a:t>Most stories are written using an </a:t>
            </a:r>
            <a:r>
              <a:rPr lang="en-US" sz="2400" b="1" dirty="0"/>
              <a:t>opening</a:t>
            </a:r>
            <a:r>
              <a:rPr lang="en-US" sz="2400" dirty="0"/>
              <a:t>, a </a:t>
            </a:r>
            <a:r>
              <a:rPr lang="en-US" sz="2400" b="1" dirty="0"/>
              <a:t>build up</a:t>
            </a:r>
            <a:r>
              <a:rPr lang="en-US" sz="2400" dirty="0"/>
              <a:t>, a </a:t>
            </a:r>
            <a:r>
              <a:rPr lang="en-US" sz="2400" b="1" dirty="0"/>
              <a:t>dilemma, a resolution</a:t>
            </a:r>
            <a:r>
              <a:rPr lang="en-US" sz="2400" dirty="0"/>
              <a:t>  and an </a:t>
            </a:r>
            <a:r>
              <a:rPr lang="en-US" sz="2400" b="1" dirty="0"/>
              <a:t>ending</a:t>
            </a:r>
            <a:r>
              <a:rPr lang="en-US" sz="2400" dirty="0"/>
              <a:t>. Look at the story mountain below, it helps us to see the build up of a story in its different stages.</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24EE95D8-144D-48EC-97D6-05895172E8F7}"/>
              </a:ext>
            </a:extLst>
          </p:cNvPr>
          <p:cNvPicPr>
            <a:picLocks noChangeAspect="1"/>
          </p:cNvPicPr>
          <p:nvPr/>
        </p:nvPicPr>
        <p:blipFill>
          <a:blip r:embed="rId2"/>
          <a:stretch>
            <a:fillRect/>
          </a:stretch>
        </p:blipFill>
        <p:spPr>
          <a:xfrm>
            <a:off x="10525247" y="147764"/>
            <a:ext cx="1511178" cy="1154207"/>
          </a:xfrm>
          <a:prstGeom prst="rect">
            <a:avLst/>
          </a:prstGeom>
        </p:spPr>
      </p:pic>
      <p:pic>
        <p:nvPicPr>
          <p:cNvPr id="6" name="Picture 5">
            <a:extLst>
              <a:ext uri="{FF2B5EF4-FFF2-40B4-BE49-F238E27FC236}">
                <a16:creationId xmlns:a16="http://schemas.microsoft.com/office/drawing/2014/main" id="{AEF1934F-4E61-461A-B425-DBE2D66B107A}"/>
              </a:ext>
            </a:extLst>
          </p:cNvPr>
          <p:cNvPicPr>
            <a:picLocks noChangeAspect="1"/>
          </p:cNvPicPr>
          <p:nvPr/>
        </p:nvPicPr>
        <p:blipFill rotWithShape="1">
          <a:blip r:embed="rId3"/>
          <a:srcRect l="9829" t="19191" r="34908" b="26982"/>
          <a:stretch/>
        </p:blipFill>
        <p:spPr>
          <a:xfrm>
            <a:off x="12789155" y="-834316"/>
            <a:ext cx="2519464" cy="1379706"/>
          </a:xfrm>
          <a:prstGeom prst="rect">
            <a:avLst/>
          </a:prstGeom>
        </p:spPr>
      </p:pic>
      <p:pic>
        <p:nvPicPr>
          <p:cNvPr id="9" name="Picture 8">
            <a:extLst>
              <a:ext uri="{FF2B5EF4-FFF2-40B4-BE49-F238E27FC236}">
                <a16:creationId xmlns:a16="http://schemas.microsoft.com/office/drawing/2014/main" id="{4B33069D-C745-4E36-AE71-4756BE5E4AFC}"/>
              </a:ext>
            </a:extLst>
          </p:cNvPr>
          <p:cNvPicPr>
            <a:picLocks noChangeAspect="1"/>
          </p:cNvPicPr>
          <p:nvPr/>
        </p:nvPicPr>
        <p:blipFill rotWithShape="1">
          <a:blip r:embed="rId4"/>
          <a:srcRect l="6834" t="18969" r="35658" b="26538"/>
          <a:stretch/>
        </p:blipFill>
        <p:spPr>
          <a:xfrm>
            <a:off x="12789155" y="724867"/>
            <a:ext cx="2589779" cy="1379706"/>
          </a:xfrm>
          <a:prstGeom prst="rect">
            <a:avLst/>
          </a:prstGeom>
        </p:spPr>
      </p:pic>
      <p:pic>
        <p:nvPicPr>
          <p:cNvPr id="11" name="Picture 10">
            <a:extLst>
              <a:ext uri="{FF2B5EF4-FFF2-40B4-BE49-F238E27FC236}">
                <a16:creationId xmlns:a16="http://schemas.microsoft.com/office/drawing/2014/main" id="{C0F09268-488B-4C2B-930B-6CBD5FD5F8FE}"/>
              </a:ext>
            </a:extLst>
          </p:cNvPr>
          <p:cNvPicPr>
            <a:picLocks noChangeAspect="1"/>
          </p:cNvPicPr>
          <p:nvPr/>
        </p:nvPicPr>
        <p:blipFill rotWithShape="1">
          <a:blip r:embed="rId5"/>
          <a:srcRect l="5559" t="18969" r="34697" b="26070"/>
          <a:stretch/>
        </p:blipFill>
        <p:spPr>
          <a:xfrm>
            <a:off x="12708550" y="4275002"/>
            <a:ext cx="2667599" cy="1379706"/>
          </a:xfrm>
          <a:prstGeom prst="rect">
            <a:avLst/>
          </a:prstGeom>
        </p:spPr>
      </p:pic>
      <p:pic>
        <p:nvPicPr>
          <p:cNvPr id="16" name="Picture 15">
            <a:extLst>
              <a:ext uri="{FF2B5EF4-FFF2-40B4-BE49-F238E27FC236}">
                <a16:creationId xmlns:a16="http://schemas.microsoft.com/office/drawing/2014/main" id="{B984DEC2-103C-4E64-A86F-C8CFA8719BFB}"/>
              </a:ext>
            </a:extLst>
          </p:cNvPr>
          <p:cNvPicPr>
            <a:picLocks noChangeAspect="1"/>
          </p:cNvPicPr>
          <p:nvPr/>
        </p:nvPicPr>
        <p:blipFill rotWithShape="1">
          <a:blip r:embed="rId6"/>
          <a:srcRect l="9473" t="23233" r="35658" b="26538"/>
          <a:stretch/>
        </p:blipFill>
        <p:spPr>
          <a:xfrm>
            <a:off x="12708550" y="6524038"/>
            <a:ext cx="2680675" cy="1379706"/>
          </a:xfrm>
          <a:prstGeom prst="rect">
            <a:avLst/>
          </a:prstGeom>
        </p:spPr>
      </p:pic>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050" name="Group 2049">
            <a:extLst>
              <a:ext uri="{FF2B5EF4-FFF2-40B4-BE49-F238E27FC236}">
                <a16:creationId xmlns:a16="http://schemas.microsoft.com/office/drawing/2014/main" id="{6ADC5976-15C6-4C1D-B5B9-C305C147F3E9}"/>
              </a:ext>
            </a:extLst>
          </p:cNvPr>
          <p:cNvGrpSpPr/>
          <p:nvPr/>
        </p:nvGrpSpPr>
        <p:grpSpPr>
          <a:xfrm>
            <a:off x="1860672" y="1399461"/>
            <a:ext cx="8484525" cy="5198968"/>
            <a:chOff x="1322368" y="1399461"/>
            <a:chExt cx="9022830" cy="5198968"/>
          </a:xfrm>
        </p:grpSpPr>
        <p:grpSp>
          <p:nvGrpSpPr>
            <p:cNvPr id="2048" name="Group 2047">
              <a:extLst>
                <a:ext uri="{FF2B5EF4-FFF2-40B4-BE49-F238E27FC236}">
                  <a16:creationId xmlns:a16="http://schemas.microsoft.com/office/drawing/2014/main" id="{B64E0511-0C01-4E8C-98FA-378EB1D94FA9}"/>
                </a:ext>
              </a:extLst>
            </p:cNvPr>
            <p:cNvGrpSpPr/>
            <p:nvPr/>
          </p:nvGrpSpPr>
          <p:grpSpPr>
            <a:xfrm>
              <a:off x="1322368" y="1399461"/>
              <a:ext cx="9022830" cy="5198968"/>
              <a:chOff x="1208300" y="408500"/>
              <a:chExt cx="10072536" cy="6251445"/>
            </a:xfrm>
          </p:grpSpPr>
          <p:grpSp>
            <p:nvGrpSpPr>
              <p:cNvPr id="31" name="Group 30">
                <a:extLst>
                  <a:ext uri="{FF2B5EF4-FFF2-40B4-BE49-F238E27FC236}">
                    <a16:creationId xmlns:a16="http://schemas.microsoft.com/office/drawing/2014/main" id="{901FB1EB-546C-47DE-BB71-BBE011284E89}"/>
                  </a:ext>
                </a:extLst>
              </p:cNvPr>
              <p:cNvGrpSpPr/>
              <p:nvPr/>
            </p:nvGrpSpPr>
            <p:grpSpPr>
              <a:xfrm>
                <a:off x="1208300" y="408500"/>
                <a:ext cx="10072536" cy="6251445"/>
                <a:chOff x="1007694" y="303277"/>
                <a:chExt cx="10072536" cy="6251445"/>
              </a:xfrm>
            </p:grpSpPr>
            <p:pic>
              <p:nvPicPr>
                <p:cNvPr id="2060" name="Picture 2">
                  <a:extLst>
                    <a:ext uri="{FF2B5EF4-FFF2-40B4-BE49-F238E27FC236}">
                      <a16:creationId xmlns:a16="http://schemas.microsoft.com/office/drawing/2014/main" id="{BB772134-042C-483D-9F92-DCD2F1338A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03" t="5601" r="3354" b="11390"/>
                <a:stretch/>
              </p:blipFill>
              <p:spPr bwMode="auto">
                <a:xfrm>
                  <a:off x="1007694" y="303277"/>
                  <a:ext cx="9863558" cy="62514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a:extLst>
                    <a:ext uri="{FF2B5EF4-FFF2-40B4-BE49-F238E27FC236}">
                      <a16:creationId xmlns:a16="http://schemas.microsoft.com/office/drawing/2014/main" id="{A6C90EFE-8FC5-4EC9-803D-793A3CA27B7E}"/>
                    </a:ext>
                  </a:extLst>
                </p:cNvPr>
                <p:cNvSpPr txBox="1">
                  <a:spLocks noChangeArrowheads="1"/>
                </p:cNvSpPr>
                <p:nvPr/>
              </p:nvSpPr>
              <p:spPr bwMode="auto">
                <a:xfrm>
                  <a:off x="4293812" y="2350495"/>
                  <a:ext cx="311986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381000" algn="l" defTabSz="914400" rtl="0" eaLnBrk="0" fontAlgn="base" latinLnBrk="0" hangingPunct="0">
                    <a:lnSpc>
                      <a:spcPct val="100000"/>
                    </a:lnSpc>
                    <a:spcBef>
                      <a:spcPct val="0"/>
                    </a:spcBef>
                    <a:spcAft>
                      <a:spcPct val="0"/>
                    </a:spcAft>
                    <a:buClrTx/>
                    <a:buSzTx/>
                    <a:buFontTx/>
                    <a:buNone/>
                    <a:tabLst/>
                  </a:pPr>
                  <a:r>
                    <a:rPr kumimoji="0" lang="en-GB" altLang="en-US" sz="3300" b="1" i="0" u="none" strike="noStrike" cap="none" normalizeH="0" baseline="0" dirty="0">
                      <a:ln>
                        <a:noFill/>
                      </a:ln>
                      <a:solidFill>
                        <a:srgbClr val="A12E37"/>
                      </a:solidFill>
                      <a:effectLst/>
                      <a:latin typeface="Arial" panose="020B0604020202020204" pitchFamily="34" charset="0"/>
                      <a:ea typeface="Times New Roman" panose="02020603050405020304" pitchFamily="18" charset="0"/>
                      <a:cs typeface="Twinkl"/>
                    </a:rPr>
                    <a:t>Dilemma</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6">
                  <a:extLst>
                    <a:ext uri="{FF2B5EF4-FFF2-40B4-BE49-F238E27FC236}">
                      <a16:creationId xmlns:a16="http://schemas.microsoft.com/office/drawing/2014/main" id="{F6B4D8C6-FBAB-4D5F-A539-B7F7712A11DD}"/>
                    </a:ext>
                  </a:extLst>
                </p:cNvPr>
                <p:cNvSpPr txBox="1">
                  <a:spLocks noChangeArrowheads="1"/>
                </p:cNvSpPr>
                <p:nvPr/>
              </p:nvSpPr>
              <p:spPr bwMode="auto">
                <a:xfrm>
                  <a:off x="6755715" y="3369996"/>
                  <a:ext cx="2734832" cy="5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300" b="1" i="0" u="none"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300" b="1" i="0" u="none"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rPr>
                    <a:t>Resolution</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7">
                  <a:extLst>
                    <a:ext uri="{FF2B5EF4-FFF2-40B4-BE49-F238E27FC236}">
                      <a16:creationId xmlns:a16="http://schemas.microsoft.com/office/drawing/2014/main" id="{335F32E4-236D-471C-8821-CC8A1D455543}"/>
                    </a:ext>
                  </a:extLst>
                </p:cNvPr>
                <p:cNvSpPr txBox="1">
                  <a:spLocks noChangeArrowheads="1"/>
                </p:cNvSpPr>
                <p:nvPr/>
              </p:nvSpPr>
              <p:spPr bwMode="auto">
                <a:xfrm>
                  <a:off x="1510377" y="4890150"/>
                  <a:ext cx="205578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3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3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rPr>
                    <a:t>Opening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8">
                  <a:extLst>
                    <a:ext uri="{FF2B5EF4-FFF2-40B4-BE49-F238E27FC236}">
                      <a16:creationId xmlns:a16="http://schemas.microsoft.com/office/drawing/2014/main" id="{9CF75A7F-9875-4C9A-A827-26276E2FF19E}"/>
                    </a:ext>
                  </a:extLst>
                </p:cNvPr>
                <p:cNvSpPr txBox="1">
                  <a:spLocks noChangeArrowheads="1"/>
                </p:cNvSpPr>
                <p:nvPr/>
              </p:nvSpPr>
              <p:spPr bwMode="auto">
                <a:xfrm>
                  <a:off x="8521766" y="4883926"/>
                  <a:ext cx="2558464" cy="55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3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3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rPr>
                    <a:t>Closing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7" name="Text Box 12">
                  <a:extLst>
                    <a:ext uri="{FF2B5EF4-FFF2-40B4-BE49-F238E27FC236}">
                      <a16:creationId xmlns:a16="http://schemas.microsoft.com/office/drawing/2014/main" id="{BC364110-6EA7-43A5-A22D-9F286827B837}"/>
                    </a:ext>
                  </a:extLst>
                </p:cNvPr>
                <p:cNvSpPr txBox="1">
                  <a:spLocks noChangeArrowheads="1"/>
                </p:cNvSpPr>
                <p:nvPr/>
              </p:nvSpPr>
              <p:spPr bwMode="auto">
                <a:xfrm>
                  <a:off x="2181756" y="3643896"/>
                  <a:ext cx="28670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grpSp>
          <p:sp>
            <p:nvSpPr>
              <p:cNvPr id="19" name="Text Box 5">
                <a:extLst>
                  <a:ext uri="{FF2B5EF4-FFF2-40B4-BE49-F238E27FC236}">
                    <a16:creationId xmlns:a16="http://schemas.microsoft.com/office/drawing/2014/main" id="{E1FA8F17-3BCD-4F15-BE9B-1CF40CE744C9}"/>
                  </a:ext>
                </a:extLst>
              </p:cNvPr>
              <p:cNvSpPr txBox="1">
                <a:spLocks noChangeArrowheads="1"/>
              </p:cNvSpPr>
              <p:nvPr/>
            </p:nvSpPr>
            <p:spPr bwMode="auto">
              <a:xfrm>
                <a:off x="2902060" y="3985384"/>
                <a:ext cx="2271591"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300" b="1" i="0" u="none"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rPr>
                  <a:t>Build-up</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pSp>
        <p:sp>
          <p:nvSpPr>
            <p:cNvPr id="40" name="TextBox 39">
              <a:extLst>
                <a:ext uri="{FF2B5EF4-FFF2-40B4-BE49-F238E27FC236}">
                  <a16:creationId xmlns:a16="http://schemas.microsoft.com/office/drawing/2014/main" id="{D880EA72-1FB2-427A-B36B-328A791D9207}"/>
                </a:ext>
              </a:extLst>
            </p:cNvPr>
            <p:cNvSpPr txBox="1"/>
            <p:nvPr/>
          </p:nvSpPr>
          <p:spPr>
            <a:xfrm>
              <a:off x="4855421" y="1697051"/>
              <a:ext cx="1615940" cy="646331"/>
            </a:xfrm>
            <a:prstGeom prst="rect">
              <a:avLst/>
            </a:prstGeom>
            <a:noFill/>
          </p:spPr>
          <p:txBody>
            <a:bodyPr wrap="square">
              <a:spAutoFit/>
            </a:bodyPr>
            <a:lstStyle/>
            <a:p>
              <a:pPr algn="ctr"/>
              <a:r>
                <a:rPr kumimoji="0" lang="en-GB" altLang="en-US" sz="1800" b="1" i="0" u="none" strike="noStrike" cap="none" normalizeH="0" baseline="0" dirty="0">
                  <a:ln>
                    <a:noFill/>
                  </a:ln>
                  <a:solidFill>
                    <a:srgbClr val="231F20"/>
                  </a:solidFill>
                  <a:effectLst/>
                  <a:latin typeface="Arial" panose="020B0604020202020204" pitchFamily="34" charset="0"/>
                  <a:ea typeface="Times New Roman" panose="02020603050405020304" pitchFamily="18" charset="0"/>
                  <a:cs typeface="Twinkl"/>
                </a:rPr>
                <a:t>Story Mountain</a:t>
              </a:r>
              <a:endParaRPr lang="en-GB" dirty="0"/>
            </a:p>
          </p:txBody>
        </p:sp>
      </p:grpSp>
      <p:sp>
        <p:nvSpPr>
          <p:cNvPr id="41" name="Text Box 6">
            <a:extLst>
              <a:ext uri="{FF2B5EF4-FFF2-40B4-BE49-F238E27FC236}">
                <a16:creationId xmlns:a16="http://schemas.microsoft.com/office/drawing/2014/main" id="{9E8D49F7-B794-409C-948B-BE5DC8CD80F7}"/>
              </a:ext>
            </a:extLst>
          </p:cNvPr>
          <p:cNvSpPr txBox="1">
            <a:spLocks noChangeArrowheads="1"/>
          </p:cNvSpPr>
          <p:nvPr/>
        </p:nvSpPr>
        <p:spPr bwMode="auto">
          <a:xfrm>
            <a:off x="10317737" y="3564656"/>
            <a:ext cx="1871276" cy="3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rPr>
              <a:t>Resolution</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1" dirty="0">
                <a:solidFill>
                  <a:srgbClr val="D5764C"/>
                </a:solidFill>
                <a:latin typeface="Arial" panose="020B0604020202020204" pitchFamily="34" charset="0"/>
              </a:rPr>
              <a:t>means a problem being fixed or solved.</a:t>
            </a:r>
            <a:endParaRPr kumimoji="0" lang="en-GB" altLang="en-US" sz="1100" b="0" i="0" u="none" strike="noStrike" cap="none" normalizeH="0" baseline="0" dirty="0">
              <a:ln>
                <a:noFill/>
              </a:ln>
              <a:solidFill>
                <a:schemeClr val="tx1"/>
              </a:solidFill>
              <a:effectLst/>
              <a:latin typeface="Arial" panose="020B0604020202020204" pitchFamily="34" charset="0"/>
            </a:endParaRPr>
          </a:p>
        </p:txBody>
      </p:sp>
      <p:sp>
        <p:nvSpPr>
          <p:cNvPr id="43" name="Text Box 8">
            <a:extLst>
              <a:ext uri="{FF2B5EF4-FFF2-40B4-BE49-F238E27FC236}">
                <a16:creationId xmlns:a16="http://schemas.microsoft.com/office/drawing/2014/main" id="{E7C6F25D-962E-438D-8F77-CA642E94EF81}"/>
              </a:ext>
            </a:extLst>
          </p:cNvPr>
          <p:cNvSpPr txBox="1">
            <a:spLocks noChangeArrowheads="1"/>
          </p:cNvSpPr>
          <p:nvPr/>
        </p:nvSpPr>
        <p:spPr bwMode="auto">
          <a:xfrm>
            <a:off x="10582466" y="5189874"/>
            <a:ext cx="1888815" cy="46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rPr>
              <a:t>Closing</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b="1" dirty="0">
                <a:solidFill>
                  <a:srgbClr val="90CA73"/>
                </a:solidFill>
                <a:latin typeface="Arial" panose="020B0604020202020204" pitchFamily="34" charset="0"/>
              </a:rPr>
              <a:t>m</a:t>
            </a:r>
            <a:r>
              <a:rPr kumimoji="0" lang="en-GB" altLang="en-US" sz="2400" b="1" i="0" strike="noStrike" cap="none" normalizeH="0" baseline="0" dirty="0">
                <a:ln>
                  <a:noFill/>
                </a:ln>
                <a:solidFill>
                  <a:srgbClr val="90CA73"/>
                </a:solidFill>
                <a:effectLst/>
                <a:latin typeface="Arial" panose="020B0604020202020204" pitchFamily="34" charset="0"/>
              </a:rPr>
              <a:t>eans ending.</a:t>
            </a:r>
            <a:endParaRPr kumimoji="0" lang="en-GB" altLang="en-US" sz="1200" b="0" i="0" strike="noStrike" cap="none" normalizeH="0" baseline="0" dirty="0">
              <a:ln>
                <a:noFill/>
              </a:ln>
              <a:solidFill>
                <a:schemeClr val="tx1"/>
              </a:solidFill>
              <a:effectLst/>
              <a:latin typeface="Arial" panose="020B0604020202020204" pitchFamily="34" charset="0"/>
            </a:endParaRPr>
          </a:p>
        </p:txBody>
      </p:sp>
      <p:sp>
        <p:nvSpPr>
          <p:cNvPr id="44" name="Text Box 4">
            <a:extLst>
              <a:ext uri="{FF2B5EF4-FFF2-40B4-BE49-F238E27FC236}">
                <a16:creationId xmlns:a16="http://schemas.microsoft.com/office/drawing/2014/main" id="{677413AE-725B-45D7-8D3F-7B4880F826AA}"/>
              </a:ext>
            </a:extLst>
          </p:cNvPr>
          <p:cNvSpPr txBox="1">
            <a:spLocks noChangeArrowheads="1"/>
          </p:cNvSpPr>
          <p:nvPr/>
        </p:nvSpPr>
        <p:spPr bwMode="auto">
          <a:xfrm>
            <a:off x="9820042" y="2492053"/>
            <a:ext cx="2866665" cy="90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381000" algn="l"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rgbClr val="A12E37"/>
                </a:solidFill>
                <a:effectLst/>
                <a:latin typeface="Arial" panose="020B0604020202020204" pitchFamily="34" charset="0"/>
                <a:ea typeface="Times New Roman" panose="02020603050405020304" pitchFamily="18" charset="0"/>
                <a:cs typeface="Twinkl"/>
              </a:rPr>
              <a:t>Dilemma</a:t>
            </a:r>
          </a:p>
          <a:p>
            <a:pPr marL="0" marR="0" lvl="0" indent="381000" algn="l" defTabSz="914400" rtl="0" eaLnBrk="0" fontAlgn="base" latinLnBrk="0" hangingPunct="0">
              <a:lnSpc>
                <a:spcPct val="100000"/>
              </a:lnSpc>
              <a:spcBef>
                <a:spcPct val="0"/>
              </a:spcBef>
              <a:spcAft>
                <a:spcPct val="0"/>
              </a:spcAft>
              <a:buClrTx/>
              <a:buSzTx/>
              <a:buFontTx/>
              <a:buNone/>
              <a:tabLst/>
            </a:pPr>
            <a:r>
              <a:rPr lang="en-GB" altLang="en-US" sz="2000" b="1" dirty="0">
                <a:solidFill>
                  <a:srgbClr val="A12E37"/>
                </a:solidFill>
                <a:latin typeface="Arial" panose="020B0604020202020204" pitchFamily="34" charset="0"/>
              </a:rPr>
              <a:t>means problem.</a:t>
            </a:r>
            <a:endParaRPr lang="en-GB" altLang="en-US" b="1" dirty="0">
              <a:solidFill>
                <a:srgbClr val="A12E37"/>
              </a:solidFill>
              <a:latin typeface="Arial" panose="020B0604020202020204" pitchFamily="34"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en-GB" altLang="en-US" sz="1100" b="0" i="0" strike="noStrike" cap="none" normalizeH="0" baseline="0" dirty="0">
              <a:ln>
                <a:noFill/>
              </a:ln>
              <a:solidFill>
                <a:schemeClr val="tx1"/>
              </a:solidFill>
              <a:effectLst/>
              <a:latin typeface="Arial" panose="020B0604020202020204" pitchFamily="34" charset="0"/>
            </a:endParaRPr>
          </a:p>
        </p:txBody>
      </p:sp>
      <p:sp>
        <p:nvSpPr>
          <p:cNvPr id="45" name="Text Box 7">
            <a:extLst>
              <a:ext uri="{FF2B5EF4-FFF2-40B4-BE49-F238E27FC236}">
                <a16:creationId xmlns:a16="http://schemas.microsoft.com/office/drawing/2014/main" id="{AE375F59-B830-469A-B6BA-34C1B8E854CF}"/>
              </a:ext>
            </a:extLst>
          </p:cNvPr>
          <p:cNvSpPr txBox="1">
            <a:spLocks noChangeArrowheads="1"/>
          </p:cNvSpPr>
          <p:nvPr/>
        </p:nvSpPr>
        <p:spPr bwMode="auto">
          <a:xfrm>
            <a:off x="181070" y="4813788"/>
            <a:ext cx="1731673" cy="43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1" i="0" u="none"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a:ln>
                  <a:noFill/>
                </a:ln>
                <a:solidFill>
                  <a:srgbClr val="90CA73"/>
                </a:solidFill>
                <a:effectLst/>
                <a:latin typeface="Arial" panose="020B0604020202020204" pitchFamily="34" charset="0"/>
                <a:ea typeface="Times New Roman" panose="02020603050405020304" pitchFamily="18" charset="0"/>
                <a:cs typeface="Twinkl"/>
              </a:rPr>
              <a:t>Opening</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b="1" dirty="0">
                <a:solidFill>
                  <a:srgbClr val="90CA73"/>
                </a:solidFill>
                <a:latin typeface="Arial" panose="020B0604020202020204" pitchFamily="34" charset="0"/>
              </a:rPr>
              <a:t>means the beginning.</a:t>
            </a:r>
            <a:endParaRPr kumimoji="0" lang="en-GB" altLang="en-US" sz="1200" b="0" i="0" u="none" strike="noStrike" cap="none" normalizeH="0" baseline="0" dirty="0">
              <a:ln>
                <a:noFill/>
              </a:ln>
              <a:solidFill>
                <a:schemeClr val="tx1"/>
              </a:solidFill>
              <a:effectLst/>
              <a:latin typeface="Arial" panose="020B0604020202020204" pitchFamily="34" charset="0"/>
            </a:endParaRPr>
          </a:p>
        </p:txBody>
      </p:sp>
      <p:sp>
        <p:nvSpPr>
          <p:cNvPr id="46" name="Text Box 5">
            <a:extLst>
              <a:ext uri="{FF2B5EF4-FFF2-40B4-BE49-F238E27FC236}">
                <a16:creationId xmlns:a16="http://schemas.microsoft.com/office/drawing/2014/main" id="{356EACFE-A916-4E0A-B389-1DB1AB1A7728}"/>
              </a:ext>
            </a:extLst>
          </p:cNvPr>
          <p:cNvSpPr txBox="1">
            <a:spLocks noChangeArrowheads="1"/>
          </p:cNvSpPr>
          <p:nvPr/>
        </p:nvSpPr>
        <p:spPr bwMode="auto">
          <a:xfrm>
            <a:off x="90177" y="2489145"/>
            <a:ext cx="1913458" cy="43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rPr>
              <a:t>Build-up</a:t>
            </a:r>
            <a:endParaRPr lang="en-GB" altLang="en-US" sz="1100" u="sng" dirty="0">
              <a:latin typeface="Arial" panose="020B0604020202020204" pitchFamily="34" charset="0"/>
              <a:ea typeface="Times New Roman" panose="02020603050405020304" pitchFamily="18" charset="0"/>
              <a:cs typeface="Twinkl"/>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1" dirty="0">
                <a:solidFill>
                  <a:srgbClr val="D5764C"/>
                </a:solidFill>
                <a:latin typeface="Arial" panose="020B0604020202020204" pitchFamily="34" charset="0"/>
                <a:ea typeface="Times New Roman" panose="02020603050405020304" pitchFamily="18" charset="0"/>
                <a:cs typeface="Twinkl"/>
              </a:rPr>
              <a:t>Is the part of the story leading up the dilemma.</a:t>
            </a:r>
            <a:endParaRPr kumimoji="0" lang="en-GB" altLang="en-US" sz="2000" b="1" i="0" strike="noStrike" cap="none" normalizeH="0" baseline="0" dirty="0">
              <a:ln>
                <a:noFill/>
              </a:ln>
              <a:solidFill>
                <a:srgbClr val="D5764C"/>
              </a:solidFill>
              <a:effectLst/>
              <a:latin typeface="Arial" panose="020B0604020202020204" pitchFamily="34" charset="0"/>
              <a:ea typeface="Times New Roman" panose="02020603050405020304" pitchFamily="18" charset="0"/>
              <a:cs typeface="Twinkl"/>
            </a:endParaRPr>
          </a:p>
        </p:txBody>
      </p:sp>
    </p:spTree>
    <p:extLst>
      <p:ext uri="{BB962C8B-B14F-4D97-AF65-F5344CB8AC3E}">
        <p14:creationId xmlns:p14="http://schemas.microsoft.com/office/powerpoint/2010/main" val="336508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391F3-0CF1-4C0E-982A-4173CD525559}"/>
              </a:ext>
            </a:extLst>
          </p:cNvPr>
          <p:cNvPicPr>
            <a:picLocks noChangeAspect="1"/>
          </p:cNvPicPr>
          <p:nvPr/>
        </p:nvPicPr>
        <p:blipFill rotWithShape="1">
          <a:blip r:embed="rId2"/>
          <a:srcRect l="15993" t="15695" r="18227" b="17677"/>
          <a:stretch/>
        </p:blipFill>
        <p:spPr>
          <a:xfrm>
            <a:off x="873247" y="1127367"/>
            <a:ext cx="10300928" cy="5691744"/>
          </a:xfrm>
          <a:prstGeom prst="rect">
            <a:avLst/>
          </a:prstGeom>
        </p:spPr>
      </p:pic>
      <p:sp>
        <p:nvSpPr>
          <p:cNvPr id="8" name="Rectangle 7"/>
          <p:cNvSpPr/>
          <p:nvPr/>
        </p:nvSpPr>
        <p:spPr>
          <a:xfrm>
            <a:off x="157797" y="60433"/>
            <a:ext cx="10300929" cy="1379705"/>
          </a:xfrm>
          <a:prstGeom prst="rect">
            <a:avLst/>
          </a:prstGeom>
        </p:spPr>
        <p:txBody>
          <a:bodyPr vert="horz" lIns="91440" tIns="45720" rIns="91440" bIns="45720" rtlCol="0" anchor="ctr">
            <a:normAutofit/>
          </a:bodyPr>
          <a:lstStyle/>
          <a:p>
            <a:pPr>
              <a:lnSpc>
                <a:spcPct val="90000"/>
              </a:lnSpc>
              <a:spcAft>
                <a:spcPts val="600"/>
              </a:spcAft>
            </a:pPr>
            <a:r>
              <a:rPr lang="en-US" sz="2400" dirty="0"/>
              <a:t>I have ordered a familiar story (The Hungry Caterpillar) onto the Story mountain below. Can you see who is in each part of the story, what they are doing and where they are?</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24EE95D8-144D-48EC-97D6-05895172E8F7}"/>
              </a:ext>
            </a:extLst>
          </p:cNvPr>
          <p:cNvPicPr>
            <a:picLocks noChangeAspect="1"/>
          </p:cNvPicPr>
          <p:nvPr/>
        </p:nvPicPr>
        <p:blipFill>
          <a:blip r:embed="rId3"/>
          <a:stretch>
            <a:fillRect/>
          </a:stretch>
        </p:blipFill>
        <p:spPr>
          <a:xfrm>
            <a:off x="10525247" y="147764"/>
            <a:ext cx="1511178" cy="1154207"/>
          </a:xfrm>
          <a:prstGeom prst="rect">
            <a:avLst/>
          </a:prstGeom>
        </p:spPr>
      </p:pic>
      <p:pic>
        <p:nvPicPr>
          <p:cNvPr id="6" name="Picture 5">
            <a:extLst>
              <a:ext uri="{FF2B5EF4-FFF2-40B4-BE49-F238E27FC236}">
                <a16:creationId xmlns:a16="http://schemas.microsoft.com/office/drawing/2014/main" id="{AEF1934F-4E61-461A-B425-DBE2D66B107A}"/>
              </a:ext>
            </a:extLst>
          </p:cNvPr>
          <p:cNvPicPr>
            <a:picLocks noChangeAspect="1"/>
          </p:cNvPicPr>
          <p:nvPr/>
        </p:nvPicPr>
        <p:blipFill rotWithShape="1">
          <a:blip r:embed="rId4"/>
          <a:srcRect l="9829" t="19191" r="34908" b="26982"/>
          <a:stretch/>
        </p:blipFill>
        <p:spPr>
          <a:xfrm>
            <a:off x="1017825" y="5040780"/>
            <a:ext cx="2519464"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B33069D-C745-4E36-AE71-4756BE5E4AFC}"/>
              </a:ext>
            </a:extLst>
          </p:cNvPr>
          <p:cNvPicPr>
            <a:picLocks noChangeAspect="1"/>
          </p:cNvPicPr>
          <p:nvPr/>
        </p:nvPicPr>
        <p:blipFill rotWithShape="1">
          <a:blip r:embed="rId5"/>
          <a:srcRect l="6834" t="18969" r="35658" b="26538"/>
          <a:stretch/>
        </p:blipFill>
        <p:spPr>
          <a:xfrm>
            <a:off x="1655314" y="3224313"/>
            <a:ext cx="2589779"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C0F09268-488B-4C2B-930B-6CBD5FD5F8FE}"/>
              </a:ext>
            </a:extLst>
          </p:cNvPr>
          <p:cNvPicPr>
            <a:picLocks noChangeAspect="1"/>
          </p:cNvPicPr>
          <p:nvPr/>
        </p:nvPicPr>
        <p:blipFill rotWithShape="1">
          <a:blip r:embed="rId6"/>
          <a:srcRect l="5559" t="18969" r="34697" b="26070"/>
          <a:stretch/>
        </p:blipFill>
        <p:spPr>
          <a:xfrm>
            <a:off x="6519862" y="3266376"/>
            <a:ext cx="2667599"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B984DEC2-103C-4E64-A86F-C8CFA8719BFB}"/>
              </a:ext>
            </a:extLst>
          </p:cNvPr>
          <p:cNvPicPr>
            <a:picLocks noChangeAspect="1"/>
          </p:cNvPicPr>
          <p:nvPr/>
        </p:nvPicPr>
        <p:blipFill rotWithShape="1">
          <a:blip r:embed="rId7"/>
          <a:srcRect l="9473" t="23233" r="35658" b="26538"/>
          <a:stretch/>
        </p:blipFill>
        <p:spPr>
          <a:xfrm>
            <a:off x="7177814" y="5048223"/>
            <a:ext cx="2519464"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13CBCBE4-C861-4C3A-8D1F-3283088E16FD}"/>
              </a:ext>
            </a:extLst>
          </p:cNvPr>
          <p:cNvPicPr>
            <a:picLocks noChangeAspect="1"/>
          </p:cNvPicPr>
          <p:nvPr/>
        </p:nvPicPr>
        <p:blipFill rotWithShape="1">
          <a:blip r:embed="rId8"/>
          <a:srcRect l="13577" t="23904" r="41127" b="26834"/>
          <a:stretch/>
        </p:blipFill>
        <p:spPr>
          <a:xfrm>
            <a:off x="4135598" y="1431738"/>
            <a:ext cx="2345325"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1F697F3F-AC6F-4589-977E-18740BC602A5}"/>
              </a:ext>
            </a:extLst>
          </p:cNvPr>
          <p:cNvSpPr txBox="1"/>
          <p:nvPr/>
        </p:nvSpPr>
        <p:spPr>
          <a:xfrm>
            <a:off x="3587140" y="5153300"/>
            <a:ext cx="1427048" cy="1169551"/>
          </a:xfrm>
          <a:prstGeom prst="rect">
            <a:avLst/>
          </a:prstGeom>
          <a:noFill/>
        </p:spPr>
        <p:txBody>
          <a:bodyPr wrap="square" rtlCol="0">
            <a:spAutoFit/>
          </a:bodyPr>
          <a:lstStyle/>
          <a:p>
            <a:r>
              <a:rPr lang="en-GB" sz="1400" dirty="0">
                <a:latin typeface="Comic Sans MS" panose="030F0702030302020204" pitchFamily="66" charset="0"/>
              </a:rPr>
              <a:t>There was an egg on a leaf. Out of the egg hatched a caterpillar.</a:t>
            </a:r>
          </a:p>
        </p:txBody>
      </p:sp>
      <p:sp>
        <p:nvSpPr>
          <p:cNvPr id="42" name="TextBox 41">
            <a:extLst>
              <a:ext uri="{FF2B5EF4-FFF2-40B4-BE49-F238E27FC236}">
                <a16:creationId xmlns:a16="http://schemas.microsoft.com/office/drawing/2014/main" id="{B0B8F67B-D717-45C7-AB6C-C8E747B198F9}"/>
              </a:ext>
            </a:extLst>
          </p:cNvPr>
          <p:cNvSpPr txBox="1"/>
          <p:nvPr/>
        </p:nvSpPr>
        <p:spPr>
          <a:xfrm>
            <a:off x="4245092" y="3234684"/>
            <a:ext cx="1427048" cy="1384995"/>
          </a:xfrm>
          <a:prstGeom prst="rect">
            <a:avLst/>
          </a:prstGeom>
          <a:noFill/>
        </p:spPr>
        <p:txBody>
          <a:bodyPr wrap="square" rtlCol="0">
            <a:spAutoFit/>
          </a:bodyPr>
          <a:lstStyle/>
          <a:p>
            <a:r>
              <a:rPr lang="en-GB" sz="1400" dirty="0">
                <a:latin typeface="Comic Sans MS" panose="030F0702030302020204" pitchFamily="66" charset="0"/>
              </a:rPr>
              <a:t>The caterpillar was very hungry! He went to a garden and ate lots  of food.</a:t>
            </a:r>
          </a:p>
        </p:txBody>
      </p:sp>
      <p:sp>
        <p:nvSpPr>
          <p:cNvPr id="47" name="TextBox 46">
            <a:extLst>
              <a:ext uri="{FF2B5EF4-FFF2-40B4-BE49-F238E27FC236}">
                <a16:creationId xmlns:a16="http://schemas.microsoft.com/office/drawing/2014/main" id="{99F6CADF-96CB-4D6C-8A76-3853B5281417}"/>
              </a:ext>
            </a:extLst>
          </p:cNvPr>
          <p:cNvSpPr txBox="1"/>
          <p:nvPr/>
        </p:nvSpPr>
        <p:spPr>
          <a:xfrm>
            <a:off x="6575627" y="1395114"/>
            <a:ext cx="1427048" cy="1384995"/>
          </a:xfrm>
          <a:prstGeom prst="rect">
            <a:avLst/>
          </a:prstGeom>
          <a:noFill/>
        </p:spPr>
        <p:txBody>
          <a:bodyPr wrap="square" rtlCol="0">
            <a:spAutoFit/>
          </a:bodyPr>
          <a:lstStyle/>
          <a:p>
            <a:r>
              <a:rPr lang="en-GB" sz="1400" dirty="0">
                <a:latin typeface="Comic Sans MS" panose="030F0702030302020204" pitchFamily="66" charset="0"/>
              </a:rPr>
              <a:t>The caterpillar ate too much food, he had a stomach.  He curled up on a leaf to sleep.</a:t>
            </a:r>
          </a:p>
        </p:txBody>
      </p:sp>
      <p:sp>
        <p:nvSpPr>
          <p:cNvPr id="48" name="TextBox 47">
            <a:extLst>
              <a:ext uri="{FF2B5EF4-FFF2-40B4-BE49-F238E27FC236}">
                <a16:creationId xmlns:a16="http://schemas.microsoft.com/office/drawing/2014/main" id="{957BC548-6A54-45DF-95FF-634F607B64FB}"/>
              </a:ext>
            </a:extLst>
          </p:cNvPr>
          <p:cNvSpPr txBox="1"/>
          <p:nvPr/>
        </p:nvSpPr>
        <p:spPr>
          <a:xfrm>
            <a:off x="9144964" y="3261087"/>
            <a:ext cx="1427048" cy="1384995"/>
          </a:xfrm>
          <a:prstGeom prst="rect">
            <a:avLst/>
          </a:prstGeom>
          <a:noFill/>
        </p:spPr>
        <p:txBody>
          <a:bodyPr wrap="square" rtlCol="0">
            <a:spAutoFit/>
          </a:bodyPr>
          <a:lstStyle/>
          <a:p>
            <a:r>
              <a:rPr lang="en-GB" sz="1400" dirty="0">
                <a:latin typeface="Comic Sans MS" panose="030F0702030302020204" pitchFamily="66" charset="0"/>
              </a:rPr>
              <a:t>The caterpillar felt better after his sleep, and he built a cocoon in a tree.</a:t>
            </a:r>
          </a:p>
        </p:txBody>
      </p:sp>
      <p:sp>
        <p:nvSpPr>
          <p:cNvPr id="50" name="TextBox 49">
            <a:extLst>
              <a:ext uri="{FF2B5EF4-FFF2-40B4-BE49-F238E27FC236}">
                <a16:creationId xmlns:a16="http://schemas.microsoft.com/office/drawing/2014/main" id="{3BF5CE09-6E55-4265-93D9-C31665D9F321}"/>
              </a:ext>
            </a:extLst>
          </p:cNvPr>
          <p:cNvSpPr txBox="1"/>
          <p:nvPr/>
        </p:nvSpPr>
        <p:spPr>
          <a:xfrm>
            <a:off x="9697279" y="5004760"/>
            <a:ext cx="1526748" cy="1384995"/>
          </a:xfrm>
          <a:prstGeom prst="rect">
            <a:avLst/>
          </a:prstGeom>
          <a:noFill/>
        </p:spPr>
        <p:txBody>
          <a:bodyPr wrap="square" rtlCol="0">
            <a:spAutoFit/>
          </a:bodyPr>
          <a:lstStyle/>
          <a:p>
            <a:r>
              <a:rPr lang="en-GB" sz="1400" dirty="0">
                <a:latin typeface="Comic Sans MS" panose="030F0702030302020204" pitchFamily="66" charset="0"/>
              </a:rPr>
              <a:t>The caterpillar turned into a butterfly inside his cocoon. He flew up into the sky.</a:t>
            </a:r>
          </a:p>
        </p:txBody>
      </p:sp>
    </p:spTree>
    <p:extLst>
      <p:ext uri="{BB962C8B-B14F-4D97-AF65-F5344CB8AC3E}">
        <p14:creationId xmlns:p14="http://schemas.microsoft.com/office/powerpoint/2010/main" val="137953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391F3-0CF1-4C0E-982A-4173CD525559}"/>
              </a:ext>
            </a:extLst>
          </p:cNvPr>
          <p:cNvPicPr>
            <a:picLocks noChangeAspect="1"/>
          </p:cNvPicPr>
          <p:nvPr/>
        </p:nvPicPr>
        <p:blipFill rotWithShape="1">
          <a:blip r:embed="rId2"/>
          <a:srcRect l="15993" t="15695" r="18227" b="17677"/>
          <a:stretch/>
        </p:blipFill>
        <p:spPr>
          <a:xfrm>
            <a:off x="3804638" y="1517842"/>
            <a:ext cx="8277866" cy="5296048"/>
          </a:xfrm>
          <a:prstGeom prst="rect">
            <a:avLst/>
          </a:prstGeom>
        </p:spPr>
      </p:pic>
      <p:sp>
        <p:nvSpPr>
          <p:cNvPr id="8" name="Rectangle 7"/>
          <p:cNvSpPr/>
          <p:nvPr/>
        </p:nvSpPr>
        <p:spPr>
          <a:xfrm>
            <a:off x="3804638" y="-33741"/>
            <a:ext cx="6677388" cy="1379705"/>
          </a:xfrm>
          <a:prstGeom prst="rect">
            <a:avLst/>
          </a:prstGeom>
        </p:spPr>
        <p:txBody>
          <a:bodyPr vert="horz" lIns="91440" tIns="45720" rIns="91440" bIns="45720" rtlCol="0" anchor="ctr">
            <a:normAutofit/>
          </a:bodyPr>
          <a:lstStyle/>
          <a:p>
            <a:pPr algn="ctr">
              <a:lnSpc>
                <a:spcPct val="90000"/>
              </a:lnSpc>
              <a:spcAft>
                <a:spcPts val="600"/>
              </a:spcAft>
            </a:pPr>
            <a:r>
              <a:rPr lang="en-US" sz="2400" dirty="0"/>
              <a:t>Can you order the pictures from the Stone Age Boy story onto the story mountain?  Drag and drop or cut and stick them int to correct place.</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a:extLst>
              <a:ext uri="{FF2B5EF4-FFF2-40B4-BE49-F238E27FC236}">
                <a16:creationId xmlns:a16="http://schemas.microsoft.com/office/drawing/2014/main" id="{AC1C91AD-695B-4CA3-A9EE-C60ECC24BC50}"/>
              </a:ext>
            </a:extLst>
          </p:cNvPr>
          <p:cNvPicPr>
            <a:picLocks noChangeAspect="1"/>
          </p:cNvPicPr>
          <p:nvPr/>
        </p:nvPicPr>
        <p:blipFill>
          <a:blip r:embed="rId3"/>
          <a:stretch>
            <a:fillRect/>
          </a:stretch>
        </p:blipFill>
        <p:spPr>
          <a:xfrm>
            <a:off x="10482026" y="44110"/>
            <a:ext cx="1600478" cy="1222413"/>
          </a:xfrm>
          <a:prstGeom prst="rect">
            <a:avLst/>
          </a:prstGeom>
        </p:spPr>
      </p:pic>
      <p:grpSp>
        <p:nvGrpSpPr>
          <p:cNvPr id="15" name="Group 14">
            <a:extLst>
              <a:ext uri="{FF2B5EF4-FFF2-40B4-BE49-F238E27FC236}">
                <a16:creationId xmlns:a16="http://schemas.microsoft.com/office/drawing/2014/main" id="{C19E473D-F0AE-4D3C-B4BD-4428B72E3CAF}"/>
              </a:ext>
            </a:extLst>
          </p:cNvPr>
          <p:cNvGrpSpPr/>
          <p:nvPr/>
        </p:nvGrpSpPr>
        <p:grpSpPr>
          <a:xfrm>
            <a:off x="133114" y="4277179"/>
            <a:ext cx="3040887" cy="1125340"/>
            <a:chOff x="1017825" y="5040780"/>
            <a:chExt cx="5080044" cy="1379707"/>
          </a:xfrm>
        </p:grpSpPr>
        <p:pic>
          <p:nvPicPr>
            <p:cNvPr id="4" name="Picture 3" descr="Text, letter, timeline&#10;&#10;Description automatically generated">
              <a:extLst>
                <a:ext uri="{FF2B5EF4-FFF2-40B4-BE49-F238E27FC236}">
                  <a16:creationId xmlns:a16="http://schemas.microsoft.com/office/drawing/2014/main" id="{A24AFE9D-E5F9-4B40-BD8D-6422DA582C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0000" t="50000" r="11406" b="3393"/>
            <a:stretch/>
          </p:blipFill>
          <p:spPr>
            <a:xfrm>
              <a:off x="1017825" y="5040781"/>
              <a:ext cx="2484952" cy="137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iagram&#10;&#10;Description automatically generated with medium confidence">
              <a:extLst>
                <a:ext uri="{FF2B5EF4-FFF2-40B4-BE49-F238E27FC236}">
                  <a16:creationId xmlns:a16="http://schemas.microsoft.com/office/drawing/2014/main" id="{BD6FC2F3-715E-4A39-B729-271B4D67693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943" t="13916" r="18932" b="17044"/>
            <a:stretch/>
          </p:blipFill>
          <p:spPr>
            <a:xfrm>
              <a:off x="3502778" y="5040780"/>
              <a:ext cx="2595091" cy="1379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20" name="Picture 19" descr="Text&#10;&#10;Description automatically generated with medium confidence">
            <a:extLst>
              <a:ext uri="{FF2B5EF4-FFF2-40B4-BE49-F238E27FC236}">
                <a16:creationId xmlns:a16="http://schemas.microsoft.com/office/drawing/2014/main" id="{344FF6CA-478D-46A6-A808-C38A85032CB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0252" t="3299" r="26310" b="44905"/>
          <a:stretch/>
        </p:blipFill>
        <p:spPr>
          <a:xfrm>
            <a:off x="151659" y="186018"/>
            <a:ext cx="3119099" cy="1159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 26">
            <a:extLst>
              <a:ext uri="{FF2B5EF4-FFF2-40B4-BE49-F238E27FC236}">
                <a16:creationId xmlns:a16="http://schemas.microsoft.com/office/drawing/2014/main" id="{5A41D986-D31C-49CA-842F-020EDA30CB5F}"/>
              </a:ext>
            </a:extLst>
          </p:cNvPr>
          <p:cNvGrpSpPr/>
          <p:nvPr/>
        </p:nvGrpSpPr>
        <p:grpSpPr>
          <a:xfrm>
            <a:off x="140651" y="2959546"/>
            <a:ext cx="3033350" cy="1125340"/>
            <a:chOff x="218327" y="2500459"/>
            <a:chExt cx="3111562" cy="1305439"/>
          </a:xfrm>
        </p:grpSpPr>
        <p:pic>
          <p:nvPicPr>
            <p:cNvPr id="24" name="Picture 23" descr="Map&#10;&#10;Description automatically generated">
              <a:extLst>
                <a:ext uri="{FF2B5EF4-FFF2-40B4-BE49-F238E27FC236}">
                  <a16:creationId xmlns:a16="http://schemas.microsoft.com/office/drawing/2014/main" id="{162ACCB5-45DB-4D57-8F29-FA0CC2B6E38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8839" t="1786" r="25001" b="32918"/>
            <a:stretch/>
          </p:blipFill>
          <p:spPr>
            <a:xfrm>
              <a:off x="218327" y="2500459"/>
              <a:ext cx="1761582" cy="1305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Map&#10;&#10;Description automatically generated with medium confidence">
              <a:extLst>
                <a:ext uri="{FF2B5EF4-FFF2-40B4-BE49-F238E27FC236}">
                  <a16:creationId xmlns:a16="http://schemas.microsoft.com/office/drawing/2014/main" id="{C04E64F3-017A-4CF7-A0DF-327FB368C32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3438" r="19777" b="8674"/>
            <a:stretch/>
          </p:blipFill>
          <p:spPr>
            <a:xfrm>
              <a:off x="2021696" y="2500459"/>
              <a:ext cx="1308193" cy="1305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30" name="Picture 29" descr="A picture containing text&#10;&#10;Description automatically generated">
            <a:extLst>
              <a:ext uri="{FF2B5EF4-FFF2-40B4-BE49-F238E27FC236}">
                <a16:creationId xmlns:a16="http://schemas.microsoft.com/office/drawing/2014/main" id="{D20450B1-F8F5-4E46-AF7F-6DE6AF672A9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7618" y="5566895"/>
            <a:ext cx="3133371" cy="1159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5" name="Group 34">
            <a:extLst>
              <a:ext uri="{FF2B5EF4-FFF2-40B4-BE49-F238E27FC236}">
                <a16:creationId xmlns:a16="http://schemas.microsoft.com/office/drawing/2014/main" id="{038AAE84-8F18-43EF-B219-D52CFAEE6632}"/>
              </a:ext>
            </a:extLst>
          </p:cNvPr>
          <p:cNvGrpSpPr/>
          <p:nvPr/>
        </p:nvGrpSpPr>
        <p:grpSpPr>
          <a:xfrm>
            <a:off x="144522" y="1571306"/>
            <a:ext cx="3133371" cy="1173663"/>
            <a:chOff x="3188656" y="1512369"/>
            <a:chExt cx="7718830" cy="2798375"/>
          </a:xfrm>
        </p:grpSpPr>
        <p:pic>
          <p:nvPicPr>
            <p:cNvPr id="32" name="Picture 31">
              <a:extLst>
                <a:ext uri="{FF2B5EF4-FFF2-40B4-BE49-F238E27FC236}">
                  <a16:creationId xmlns:a16="http://schemas.microsoft.com/office/drawing/2014/main" id="{756ACF90-5C04-45CE-82E1-399C83A2A4E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7128" r="36449" b="21399"/>
            <a:stretch/>
          </p:blipFill>
          <p:spPr>
            <a:xfrm>
              <a:off x="7543800" y="1542232"/>
              <a:ext cx="3363686" cy="276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A picture containing text&#10;&#10;Description automatically generated">
              <a:extLst>
                <a:ext uri="{FF2B5EF4-FFF2-40B4-BE49-F238E27FC236}">
                  <a16:creationId xmlns:a16="http://schemas.microsoft.com/office/drawing/2014/main" id="{22A2381F-AD83-471F-84D8-2BB0D27D1D88}"/>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4336" t="930" r="-1525" b="1788"/>
            <a:stretch/>
          </p:blipFill>
          <p:spPr>
            <a:xfrm>
              <a:off x="3188656" y="1512369"/>
              <a:ext cx="4481705" cy="279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70596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CD391F3-0CF1-4C0E-982A-4173CD525559}"/>
              </a:ext>
            </a:extLst>
          </p:cNvPr>
          <p:cNvPicPr>
            <a:picLocks noChangeAspect="1"/>
          </p:cNvPicPr>
          <p:nvPr/>
        </p:nvPicPr>
        <p:blipFill rotWithShape="1">
          <a:blip r:embed="rId2"/>
          <a:srcRect l="15993" t="15695" r="18227" b="17677"/>
          <a:stretch/>
        </p:blipFill>
        <p:spPr>
          <a:xfrm>
            <a:off x="0" y="1162303"/>
            <a:ext cx="12036425" cy="5691744"/>
          </a:xfrm>
          <a:prstGeom prst="rect">
            <a:avLst/>
          </a:prstGeom>
        </p:spPr>
      </p:pic>
      <p:sp>
        <p:nvSpPr>
          <p:cNvPr id="8" name="Rectangle 7"/>
          <p:cNvSpPr/>
          <p:nvPr/>
        </p:nvSpPr>
        <p:spPr>
          <a:xfrm>
            <a:off x="155575" y="-136011"/>
            <a:ext cx="10300929" cy="1108816"/>
          </a:xfrm>
          <a:prstGeom prst="rect">
            <a:avLst/>
          </a:prstGeom>
        </p:spPr>
        <p:txBody>
          <a:bodyPr vert="horz" lIns="91440" tIns="45720" rIns="91440" bIns="45720" rtlCol="0" anchor="ctr">
            <a:normAutofit/>
          </a:bodyPr>
          <a:lstStyle/>
          <a:p>
            <a:pPr algn="ctr">
              <a:lnSpc>
                <a:spcPct val="90000"/>
              </a:lnSpc>
              <a:spcAft>
                <a:spcPts val="600"/>
              </a:spcAft>
            </a:pPr>
            <a:r>
              <a:rPr lang="en-US" sz="2000" dirty="0"/>
              <a:t>I have placed the symbols into the correct boxes to complete the story mountain to retell the story.  Can you cut and stick or move each symbol on the next page of the Power Point?</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a:extLst>
              <a:ext uri="{FF2B5EF4-FFF2-40B4-BE49-F238E27FC236}">
                <a16:creationId xmlns:a16="http://schemas.microsoft.com/office/drawing/2014/main" id="{A933502C-C7FE-4B28-A301-F66AFDA673FE}"/>
              </a:ext>
            </a:extLst>
          </p:cNvPr>
          <p:cNvPicPr>
            <a:picLocks noChangeAspect="1"/>
          </p:cNvPicPr>
          <p:nvPr/>
        </p:nvPicPr>
        <p:blipFill>
          <a:blip r:embed="rId3"/>
          <a:stretch>
            <a:fillRect/>
          </a:stretch>
        </p:blipFill>
        <p:spPr>
          <a:xfrm>
            <a:off x="1860672" y="5296728"/>
            <a:ext cx="1380952" cy="1019048"/>
          </a:xfrm>
          <a:prstGeom prst="rect">
            <a:avLst/>
          </a:prstGeom>
        </p:spPr>
      </p:pic>
      <p:pic>
        <p:nvPicPr>
          <p:cNvPr id="19" name="Picture 18" descr="Shape&#10;&#10;Description automatically generated">
            <a:extLst>
              <a:ext uri="{FF2B5EF4-FFF2-40B4-BE49-F238E27FC236}">
                <a16:creationId xmlns:a16="http://schemas.microsoft.com/office/drawing/2014/main" id="{8746116A-EA0E-4552-A27B-04FE8E22C33C}"/>
              </a:ext>
            </a:extLst>
          </p:cNvPr>
          <p:cNvPicPr>
            <a:picLocks noChangeAspect="1"/>
          </p:cNvPicPr>
          <p:nvPr/>
        </p:nvPicPr>
        <p:blipFill>
          <a:blip r:embed="rId4"/>
          <a:stretch>
            <a:fillRect/>
          </a:stretch>
        </p:blipFill>
        <p:spPr>
          <a:xfrm>
            <a:off x="3241624" y="5296728"/>
            <a:ext cx="1400919" cy="1009753"/>
          </a:xfrm>
          <a:prstGeom prst="rect">
            <a:avLst/>
          </a:prstGeom>
        </p:spPr>
      </p:pic>
      <p:pic>
        <p:nvPicPr>
          <p:cNvPr id="23" name="Picture 22" descr="Diagram&#10;&#10;Description automatically generated with medium confidence">
            <a:extLst>
              <a:ext uri="{FF2B5EF4-FFF2-40B4-BE49-F238E27FC236}">
                <a16:creationId xmlns:a16="http://schemas.microsoft.com/office/drawing/2014/main" id="{2025076E-476C-4A7F-9BC9-46D2108B913B}"/>
              </a:ext>
            </a:extLst>
          </p:cNvPr>
          <p:cNvPicPr>
            <a:picLocks noChangeAspect="1"/>
          </p:cNvPicPr>
          <p:nvPr/>
        </p:nvPicPr>
        <p:blipFill>
          <a:blip r:embed="rId5"/>
          <a:stretch>
            <a:fillRect/>
          </a:stretch>
        </p:blipFill>
        <p:spPr>
          <a:xfrm>
            <a:off x="591778" y="5301376"/>
            <a:ext cx="1268894" cy="1009753"/>
          </a:xfrm>
          <a:prstGeom prst="rect">
            <a:avLst/>
          </a:prstGeom>
        </p:spPr>
      </p:pic>
      <p:pic>
        <p:nvPicPr>
          <p:cNvPr id="39" name="Picture 38">
            <a:extLst>
              <a:ext uri="{FF2B5EF4-FFF2-40B4-BE49-F238E27FC236}">
                <a16:creationId xmlns:a16="http://schemas.microsoft.com/office/drawing/2014/main" id="{3682433D-A7AA-444E-BE31-9F6BE0231C05}"/>
              </a:ext>
            </a:extLst>
          </p:cNvPr>
          <p:cNvPicPr>
            <a:picLocks noChangeAspect="1"/>
          </p:cNvPicPr>
          <p:nvPr/>
        </p:nvPicPr>
        <p:blipFill>
          <a:blip r:embed="rId5"/>
          <a:stretch>
            <a:fillRect/>
          </a:stretch>
        </p:blipFill>
        <p:spPr>
          <a:xfrm>
            <a:off x="865862" y="3428734"/>
            <a:ext cx="1268894" cy="1009753"/>
          </a:xfrm>
          <a:prstGeom prst="rect">
            <a:avLst/>
          </a:prstGeom>
        </p:spPr>
      </p:pic>
      <p:pic>
        <p:nvPicPr>
          <p:cNvPr id="25" name="Picture 24">
            <a:extLst>
              <a:ext uri="{FF2B5EF4-FFF2-40B4-BE49-F238E27FC236}">
                <a16:creationId xmlns:a16="http://schemas.microsoft.com/office/drawing/2014/main" id="{410B1EE1-17BA-478A-90C0-1FC4E83EB541}"/>
              </a:ext>
            </a:extLst>
          </p:cNvPr>
          <p:cNvPicPr>
            <a:picLocks noChangeAspect="1"/>
          </p:cNvPicPr>
          <p:nvPr/>
        </p:nvPicPr>
        <p:blipFill>
          <a:blip r:embed="rId6"/>
          <a:stretch>
            <a:fillRect/>
          </a:stretch>
        </p:blipFill>
        <p:spPr>
          <a:xfrm>
            <a:off x="2134756" y="3428734"/>
            <a:ext cx="1491887" cy="1009753"/>
          </a:xfrm>
          <a:prstGeom prst="rect">
            <a:avLst/>
          </a:prstGeom>
        </p:spPr>
      </p:pic>
      <p:pic>
        <p:nvPicPr>
          <p:cNvPr id="27" name="Picture 26">
            <a:extLst>
              <a:ext uri="{FF2B5EF4-FFF2-40B4-BE49-F238E27FC236}">
                <a16:creationId xmlns:a16="http://schemas.microsoft.com/office/drawing/2014/main" id="{B687AD9F-1357-42FC-89B6-43B8DCD3AEF4}"/>
              </a:ext>
            </a:extLst>
          </p:cNvPr>
          <p:cNvPicPr>
            <a:picLocks noChangeAspect="1"/>
          </p:cNvPicPr>
          <p:nvPr/>
        </p:nvPicPr>
        <p:blipFill>
          <a:blip r:embed="rId7"/>
          <a:stretch>
            <a:fillRect/>
          </a:stretch>
        </p:blipFill>
        <p:spPr>
          <a:xfrm>
            <a:off x="3600393" y="3430557"/>
            <a:ext cx="1992217" cy="1009754"/>
          </a:xfrm>
          <a:prstGeom prst="rect">
            <a:avLst/>
          </a:prstGeom>
        </p:spPr>
      </p:pic>
      <p:pic>
        <p:nvPicPr>
          <p:cNvPr id="32" name="Picture 31">
            <a:extLst>
              <a:ext uri="{FF2B5EF4-FFF2-40B4-BE49-F238E27FC236}">
                <a16:creationId xmlns:a16="http://schemas.microsoft.com/office/drawing/2014/main" id="{7E34344B-1795-4DB1-BD50-D5BD92F182EA}"/>
              </a:ext>
            </a:extLst>
          </p:cNvPr>
          <p:cNvPicPr>
            <a:picLocks noChangeAspect="1"/>
          </p:cNvPicPr>
          <p:nvPr/>
        </p:nvPicPr>
        <p:blipFill>
          <a:blip r:embed="rId8"/>
          <a:stretch>
            <a:fillRect/>
          </a:stretch>
        </p:blipFill>
        <p:spPr>
          <a:xfrm>
            <a:off x="5825344" y="1685364"/>
            <a:ext cx="891506" cy="891506"/>
          </a:xfrm>
          <a:prstGeom prst="rect">
            <a:avLst/>
          </a:prstGeom>
        </p:spPr>
      </p:pic>
      <p:pic>
        <p:nvPicPr>
          <p:cNvPr id="35" name="Picture 34">
            <a:extLst>
              <a:ext uri="{FF2B5EF4-FFF2-40B4-BE49-F238E27FC236}">
                <a16:creationId xmlns:a16="http://schemas.microsoft.com/office/drawing/2014/main" id="{11165A6E-E1D5-4F05-AD4B-D2D9C32E5E1F}"/>
              </a:ext>
            </a:extLst>
          </p:cNvPr>
          <p:cNvPicPr>
            <a:picLocks noChangeAspect="1"/>
          </p:cNvPicPr>
          <p:nvPr/>
        </p:nvPicPr>
        <p:blipFill>
          <a:blip r:embed="rId9"/>
          <a:stretch>
            <a:fillRect/>
          </a:stretch>
        </p:blipFill>
        <p:spPr>
          <a:xfrm>
            <a:off x="6716850" y="1705443"/>
            <a:ext cx="1758917" cy="891506"/>
          </a:xfrm>
          <a:prstGeom prst="rect">
            <a:avLst/>
          </a:prstGeom>
        </p:spPr>
      </p:pic>
      <p:pic>
        <p:nvPicPr>
          <p:cNvPr id="43" name="Picture 42">
            <a:extLst>
              <a:ext uri="{FF2B5EF4-FFF2-40B4-BE49-F238E27FC236}">
                <a16:creationId xmlns:a16="http://schemas.microsoft.com/office/drawing/2014/main" id="{AB504A61-2C03-4B86-8FAE-A7A90148A9B3}"/>
              </a:ext>
            </a:extLst>
          </p:cNvPr>
          <p:cNvPicPr>
            <a:picLocks noChangeAspect="1"/>
          </p:cNvPicPr>
          <p:nvPr/>
        </p:nvPicPr>
        <p:blipFill>
          <a:blip r:embed="rId10"/>
          <a:stretch>
            <a:fillRect/>
          </a:stretch>
        </p:blipFill>
        <p:spPr>
          <a:xfrm>
            <a:off x="3732853" y="1691513"/>
            <a:ext cx="2092491" cy="851348"/>
          </a:xfrm>
          <a:prstGeom prst="rect">
            <a:avLst/>
          </a:prstGeom>
        </p:spPr>
      </p:pic>
      <p:pic>
        <p:nvPicPr>
          <p:cNvPr id="49" name="Picture 48">
            <a:extLst>
              <a:ext uri="{FF2B5EF4-FFF2-40B4-BE49-F238E27FC236}">
                <a16:creationId xmlns:a16="http://schemas.microsoft.com/office/drawing/2014/main" id="{215DAF75-E673-41FD-A50A-76CB57E6A5EE}"/>
              </a:ext>
            </a:extLst>
          </p:cNvPr>
          <p:cNvPicPr>
            <a:picLocks noChangeAspect="1"/>
          </p:cNvPicPr>
          <p:nvPr/>
        </p:nvPicPr>
        <p:blipFill>
          <a:blip r:embed="rId11"/>
          <a:stretch>
            <a:fillRect/>
          </a:stretch>
        </p:blipFill>
        <p:spPr>
          <a:xfrm>
            <a:off x="6599392" y="3486754"/>
            <a:ext cx="2203494" cy="834180"/>
          </a:xfrm>
          <a:prstGeom prst="rect">
            <a:avLst/>
          </a:prstGeom>
        </p:spPr>
      </p:pic>
      <p:pic>
        <p:nvPicPr>
          <p:cNvPr id="56" name="Picture 55">
            <a:extLst>
              <a:ext uri="{FF2B5EF4-FFF2-40B4-BE49-F238E27FC236}">
                <a16:creationId xmlns:a16="http://schemas.microsoft.com/office/drawing/2014/main" id="{BF07981D-8006-4B35-883E-74003ADA1504}"/>
              </a:ext>
            </a:extLst>
          </p:cNvPr>
          <p:cNvPicPr>
            <a:picLocks noChangeAspect="1"/>
          </p:cNvPicPr>
          <p:nvPr/>
        </p:nvPicPr>
        <p:blipFill>
          <a:blip r:embed="rId12"/>
          <a:stretch>
            <a:fillRect/>
          </a:stretch>
        </p:blipFill>
        <p:spPr>
          <a:xfrm>
            <a:off x="8802887" y="3466047"/>
            <a:ext cx="1600478" cy="886418"/>
          </a:xfrm>
          <a:prstGeom prst="rect">
            <a:avLst/>
          </a:prstGeom>
        </p:spPr>
      </p:pic>
      <p:pic>
        <p:nvPicPr>
          <p:cNvPr id="60" name="Picture 59">
            <a:extLst>
              <a:ext uri="{FF2B5EF4-FFF2-40B4-BE49-F238E27FC236}">
                <a16:creationId xmlns:a16="http://schemas.microsoft.com/office/drawing/2014/main" id="{0E30F89C-A393-4789-8352-2B11CA2702F0}"/>
              </a:ext>
            </a:extLst>
          </p:cNvPr>
          <p:cNvPicPr>
            <a:picLocks noChangeAspect="1"/>
          </p:cNvPicPr>
          <p:nvPr/>
        </p:nvPicPr>
        <p:blipFill>
          <a:blip r:embed="rId13"/>
          <a:stretch>
            <a:fillRect/>
          </a:stretch>
        </p:blipFill>
        <p:spPr>
          <a:xfrm>
            <a:off x="10353797" y="3477813"/>
            <a:ext cx="1292771" cy="844103"/>
          </a:xfrm>
          <a:prstGeom prst="rect">
            <a:avLst/>
          </a:prstGeom>
        </p:spPr>
      </p:pic>
      <p:pic>
        <p:nvPicPr>
          <p:cNvPr id="62" name="Picture 61">
            <a:extLst>
              <a:ext uri="{FF2B5EF4-FFF2-40B4-BE49-F238E27FC236}">
                <a16:creationId xmlns:a16="http://schemas.microsoft.com/office/drawing/2014/main" id="{BB05A95C-02C8-4F76-B942-75715B00FD7A}"/>
              </a:ext>
            </a:extLst>
          </p:cNvPr>
          <p:cNvPicPr>
            <a:picLocks noChangeAspect="1"/>
          </p:cNvPicPr>
          <p:nvPr/>
        </p:nvPicPr>
        <p:blipFill>
          <a:blip r:embed="rId14"/>
          <a:stretch>
            <a:fillRect/>
          </a:stretch>
        </p:blipFill>
        <p:spPr>
          <a:xfrm>
            <a:off x="7371005" y="5448376"/>
            <a:ext cx="938806" cy="857875"/>
          </a:xfrm>
          <a:prstGeom prst="rect">
            <a:avLst/>
          </a:prstGeom>
        </p:spPr>
      </p:pic>
      <p:pic>
        <p:nvPicPr>
          <p:cNvPr id="66" name="Picture 65">
            <a:extLst>
              <a:ext uri="{FF2B5EF4-FFF2-40B4-BE49-F238E27FC236}">
                <a16:creationId xmlns:a16="http://schemas.microsoft.com/office/drawing/2014/main" id="{59F29D6E-3795-40BA-BE22-1762E4FD3ECA}"/>
              </a:ext>
            </a:extLst>
          </p:cNvPr>
          <p:cNvPicPr>
            <a:picLocks noChangeAspect="1"/>
          </p:cNvPicPr>
          <p:nvPr/>
        </p:nvPicPr>
        <p:blipFill>
          <a:blip r:embed="rId15"/>
          <a:stretch>
            <a:fillRect/>
          </a:stretch>
        </p:blipFill>
        <p:spPr>
          <a:xfrm>
            <a:off x="8309811" y="5432657"/>
            <a:ext cx="1980737" cy="889311"/>
          </a:xfrm>
          <a:prstGeom prst="rect">
            <a:avLst/>
          </a:prstGeom>
        </p:spPr>
      </p:pic>
      <p:pic>
        <p:nvPicPr>
          <p:cNvPr id="68" name="Picture 67">
            <a:extLst>
              <a:ext uri="{FF2B5EF4-FFF2-40B4-BE49-F238E27FC236}">
                <a16:creationId xmlns:a16="http://schemas.microsoft.com/office/drawing/2014/main" id="{C3353F1B-2446-483D-8ACF-74813B97C0C6}"/>
              </a:ext>
            </a:extLst>
          </p:cNvPr>
          <p:cNvPicPr>
            <a:picLocks noChangeAspect="1"/>
          </p:cNvPicPr>
          <p:nvPr/>
        </p:nvPicPr>
        <p:blipFill>
          <a:blip r:embed="rId16"/>
          <a:stretch>
            <a:fillRect/>
          </a:stretch>
        </p:blipFill>
        <p:spPr>
          <a:xfrm>
            <a:off x="10313626" y="5462148"/>
            <a:ext cx="1633496" cy="844103"/>
          </a:xfrm>
          <a:prstGeom prst="rect">
            <a:avLst/>
          </a:prstGeom>
        </p:spPr>
      </p:pic>
      <p:pic>
        <p:nvPicPr>
          <p:cNvPr id="69" name="Picture 68">
            <a:extLst>
              <a:ext uri="{FF2B5EF4-FFF2-40B4-BE49-F238E27FC236}">
                <a16:creationId xmlns:a16="http://schemas.microsoft.com/office/drawing/2014/main" id="{D5A6FDE2-5932-4132-9B26-07697E9D75EA}"/>
              </a:ext>
            </a:extLst>
          </p:cNvPr>
          <p:cNvPicPr>
            <a:picLocks noChangeAspect="1"/>
          </p:cNvPicPr>
          <p:nvPr/>
        </p:nvPicPr>
        <p:blipFill>
          <a:blip r:embed="rId17"/>
          <a:stretch>
            <a:fillRect/>
          </a:stretch>
        </p:blipFill>
        <p:spPr>
          <a:xfrm>
            <a:off x="10525247" y="147764"/>
            <a:ext cx="1511178" cy="1154207"/>
          </a:xfrm>
          <a:prstGeom prst="rect">
            <a:avLst/>
          </a:prstGeom>
        </p:spPr>
      </p:pic>
    </p:spTree>
    <p:extLst>
      <p:ext uri="{BB962C8B-B14F-4D97-AF65-F5344CB8AC3E}">
        <p14:creationId xmlns:p14="http://schemas.microsoft.com/office/powerpoint/2010/main" val="381657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CD391F3-0CF1-4C0E-982A-4173CD525559}"/>
              </a:ext>
            </a:extLst>
          </p:cNvPr>
          <p:cNvPicPr>
            <a:picLocks noChangeAspect="1"/>
          </p:cNvPicPr>
          <p:nvPr/>
        </p:nvPicPr>
        <p:blipFill rotWithShape="1">
          <a:blip r:embed="rId2"/>
          <a:srcRect l="15993" t="15695" r="18227" b="17677"/>
          <a:stretch/>
        </p:blipFill>
        <p:spPr>
          <a:xfrm>
            <a:off x="0" y="61818"/>
            <a:ext cx="12036425" cy="4062458"/>
          </a:xfrm>
          <a:prstGeom prst="rect">
            <a:avLst/>
          </a:prstGeom>
        </p:spPr>
      </p:pic>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4" name="Picture 23">
            <a:extLst>
              <a:ext uri="{FF2B5EF4-FFF2-40B4-BE49-F238E27FC236}">
                <a16:creationId xmlns:a16="http://schemas.microsoft.com/office/drawing/2014/main" id="{593D9AC3-E3CE-4867-95F5-682C6AB2A2B3}"/>
              </a:ext>
            </a:extLst>
          </p:cNvPr>
          <p:cNvPicPr>
            <a:picLocks noChangeAspect="1"/>
          </p:cNvPicPr>
          <p:nvPr/>
        </p:nvPicPr>
        <p:blipFill>
          <a:blip r:embed="rId3"/>
          <a:stretch>
            <a:fillRect/>
          </a:stretch>
        </p:blipFill>
        <p:spPr>
          <a:xfrm>
            <a:off x="10482026" y="44110"/>
            <a:ext cx="1600478" cy="1222413"/>
          </a:xfrm>
          <a:prstGeom prst="rect">
            <a:avLst/>
          </a:prstGeom>
        </p:spPr>
      </p:pic>
      <p:pic>
        <p:nvPicPr>
          <p:cNvPr id="4" name="Picture 3">
            <a:extLst>
              <a:ext uri="{FF2B5EF4-FFF2-40B4-BE49-F238E27FC236}">
                <a16:creationId xmlns:a16="http://schemas.microsoft.com/office/drawing/2014/main" id="{D02EE5A1-F140-4C8C-B7B0-D9058EF70521}"/>
              </a:ext>
            </a:extLst>
          </p:cNvPr>
          <p:cNvPicPr>
            <a:picLocks noChangeAspect="1"/>
          </p:cNvPicPr>
          <p:nvPr/>
        </p:nvPicPr>
        <p:blipFill>
          <a:blip r:embed="rId4"/>
          <a:stretch>
            <a:fillRect/>
          </a:stretch>
        </p:blipFill>
        <p:spPr>
          <a:xfrm>
            <a:off x="133303" y="4953569"/>
            <a:ext cx="1034249" cy="847617"/>
          </a:xfrm>
          <a:prstGeom prst="rect">
            <a:avLst/>
          </a:prstGeom>
        </p:spPr>
      </p:pic>
      <p:pic>
        <p:nvPicPr>
          <p:cNvPr id="7" name="Picture 6">
            <a:extLst>
              <a:ext uri="{FF2B5EF4-FFF2-40B4-BE49-F238E27FC236}">
                <a16:creationId xmlns:a16="http://schemas.microsoft.com/office/drawing/2014/main" id="{54148A9A-1744-4EB1-B087-144DE79F68BD}"/>
              </a:ext>
            </a:extLst>
          </p:cNvPr>
          <p:cNvPicPr>
            <a:picLocks noChangeAspect="1"/>
          </p:cNvPicPr>
          <p:nvPr/>
        </p:nvPicPr>
        <p:blipFill>
          <a:blip r:embed="rId5"/>
          <a:stretch>
            <a:fillRect/>
          </a:stretch>
        </p:blipFill>
        <p:spPr>
          <a:xfrm>
            <a:off x="3807471" y="5019166"/>
            <a:ext cx="940933" cy="855394"/>
          </a:xfrm>
          <a:prstGeom prst="rect">
            <a:avLst/>
          </a:prstGeom>
        </p:spPr>
      </p:pic>
      <p:pic>
        <p:nvPicPr>
          <p:cNvPr id="10" name="Picture 9">
            <a:extLst>
              <a:ext uri="{FF2B5EF4-FFF2-40B4-BE49-F238E27FC236}">
                <a16:creationId xmlns:a16="http://schemas.microsoft.com/office/drawing/2014/main" id="{5169A5A2-6415-4D5A-927A-4009F23DCBBC}"/>
              </a:ext>
            </a:extLst>
          </p:cNvPr>
          <p:cNvPicPr>
            <a:picLocks noChangeAspect="1"/>
          </p:cNvPicPr>
          <p:nvPr/>
        </p:nvPicPr>
        <p:blipFill>
          <a:blip r:embed="rId6"/>
          <a:stretch>
            <a:fillRect/>
          </a:stretch>
        </p:blipFill>
        <p:spPr>
          <a:xfrm>
            <a:off x="4874081" y="5926732"/>
            <a:ext cx="1625248" cy="839841"/>
          </a:xfrm>
          <a:prstGeom prst="rect">
            <a:avLst/>
          </a:prstGeom>
        </p:spPr>
      </p:pic>
      <p:pic>
        <p:nvPicPr>
          <p:cNvPr id="12" name="Picture 11">
            <a:extLst>
              <a:ext uri="{FF2B5EF4-FFF2-40B4-BE49-F238E27FC236}">
                <a16:creationId xmlns:a16="http://schemas.microsoft.com/office/drawing/2014/main" id="{06F575D1-320B-48D0-9D09-1D9C6A6C464A}"/>
              </a:ext>
            </a:extLst>
          </p:cNvPr>
          <p:cNvPicPr>
            <a:picLocks noChangeAspect="1"/>
          </p:cNvPicPr>
          <p:nvPr/>
        </p:nvPicPr>
        <p:blipFill>
          <a:blip r:embed="rId7"/>
          <a:stretch>
            <a:fillRect/>
          </a:stretch>
        </p:blipFill>
        <p:spPr>
          <a:xfrm>
            <a:off x="5032433" y="5019166"/>
            <a:ext cx="1018488" cy="827042"/>
          </a:xfrm>
          <a:prstGeom prst="rect">
            <a:avLst/>
          </a:prstGeom>
        </p:spPr>
      </p:pic>
      <p:pic>
        <p:nvPicPr>
          <p:cNvPr id="15" name="Picture 14">
            <a:extLst>
              <a:ext uri="{FF2B5EF4-FFF2-40B4-BE49-F238E27FC236}">
                <a16:creationId xmlns:a16="http://schemas.microsoft.com/office/drawing/2014/main" id="{3231ABA2-DE72-4AE3-870C-FB5DD39F7FD4}"/>
              </a:ext>
            </a:extLst>
          </p:cNvPr>
          <p:cNvPicPr>
            <a:picLocks noChangeAspect="1"/>
          </p:cNvPicPr>
          <p:nvPr/>
        </p:nvPicPr>
        <p:blipFill>
          <a:blip r:embed="rId8"/>
          <a:stretch>
            <a:fillRect/>
          </a:stretch>
        </p:blipFill>
        <p:spPr>
          <a:xfrm>
            <a:off x="6588476" y="5944617"/>
            <a:ext cx="2343287" cy="804069"/>
          </a:xfrm>
          <a:prstGeom prst="rect">
            <a:avLst/>
          </a:prstGeom>
        </p:spPr>
      </p:pic>
      <p:pic>
        <p:nvPicPr>
          <p:cNvPr id="18" name="Picture 17">
            <a:extLst>
              <a:ext uri="{FF2B5EF4-FFF2-40B4-BE49-F238E27FC236}">
                <a16:creationId xmlns:a16="http://schemas.microsoft.com/office/drawing/2014/main" id="{B6D3DFEB-A4B7-4592-8310-77BFE2F04037}"/>
              </a:ext>
            </a:extLst>
          </p:cNvPr>
          <p:cNvPicPr>
            <a:picLocks noChangeAspect="1"/>
          </p:cNvPicPr>
          <p:nvPr/>
        </p:nvPicPr>
        <p:blipFill>
          <a:blip r:embed="rId9"/>
          <a:stretch>
            <a:fillRect/>
          </a:stretch>
        </p:blipFill>
        <p:spPr>
          <a:xfrm>
            <a:off x="10401415" y="4956808"/>
            <a:ext cx="1608138" cy="827042"/>
          </a:xfrm>
          <a:prstGeom prst="rect">
            <a:avLst/>
          </a:prstGeom>
        </p:spPr>
      </p:pic>
      <p:pic>
        <p:nvPicPr>
          <p:cNvPr id="21" name="Picture 20">
            <a:extLst>
              <a:ext uri="{FF2B5EF4-FFF2-40B4-BE49-F238E27FC236}">
                <a16:creationId xmlns:a16="http://schemas.microsoft.com/office/drawing/2014/main" id="{4DEEE42B-3118-4FB4-891F-7242916E3B65}"/>
              </a:ext>
            </a:extLst>
          </p:cNvPr>
          <p:cNvPicPr>
            <a:picLocks noChangeAspect="1"/>
          </p:cNvPicPr>
          <p:nvPr/>
        </p:nvPicPr>
        <p:blipFill>
          <a:blip r:embed="rId10"/>
          <a:stretch>
            <a:fillRect/>
          </a:stretch>
        </p:blipFill>
        <p:spPr>
          <a:xfrm>
            <a:off x="9134575" y="4953569"/>
            <a:ext cx="1018486" cy="827041"/>
          </a:xfrm>
          <a:prstGeom prst="rect">
            <a:avLst/>
          </a:prstGeom>
        </p:spPr>
      </p:pic>
      <p:pic>
        <p:nvPicPr>
          <p:cNvPr id="26" name="Picture 25">
            <a:extLst>
              <a:ext uri="{FF2B5EF4-FFF2-40B4-BE49-F238E27FC236}">
                <a16:creationId xmlns:a16="http://schemas.microsoft.com/office/drawing/2014/main" id="{CCD3EB0C-2009-4E3B-9567-2148AED7932E}"/>
              </a:ext>
            </a:extLst>
          </p:cNvPr>
          <p:cNvPicPr>
            <a:picLocks noChangeAspect="1"/>
          </p:cNvPicPr>
          <p:nvPr/>
        </p:nvPicPr>
        <p:blipFill>
          <a:blip r:embed="rId11"/>
          <a:stretch>
            <a:fillRect/>
          </a:stretch>
        </p:blipFill>
        <p:spPr>
          <a:xfrm>
            <a:off x="1932332" y="4163589"/>
            <a:ext cx="2618964" cy="811726"/>
          </a:xfrm>
          <a:prstGeom prst="rect">
            <a:avLst/>
          </a:prstGeom>
        </p:spPr>
      </p:pic>
      <p:pic>
        <p:nvPicPr>
          <p:cNvPr id="30" name="Picture 29">
            <a:extLst>
              <a:ext uri="{FF2B5EF4-FFF2-40B4-BE49-F238E27FC236}">
                <a16:creationId xmlns:a16="http://schemas.microsoft.com/office/drawing/2014/main" id="{DCA3D40F-B31C-480E-A5DD-F223A8D3360F}"/>
              </a:ext>
            </a:extLst>
          </p:cNvPr>
          <p:cNvPicPr>
            <a:picLocks noChangeAspect="1"/>
          </p:cNvPicPr>
          <p:nvPr/>
        </p:nvPicPr>
        <p:blipFill>
          <a:blip r:embed="rId12"/>
          <a:stretch>
            <a:fillRect/>
          </a:stretch>
        </p:blipFill>
        <p:spPr>
          <a:xfrm>
            <a:off x="6332469" y="5052160"/>
            <a:ext cx="1600478" cy="827041"/>
          </a:xfrm>
          <a:prstGeom prst="rect">
            <a:avLst/>
          </a:prstGeom>
        </p:spPr>
      </p:pic>
      <p:pic>
        <p:nvPicPr>
          <p:cNvPr id="33" name="Picture 32">
            <a:extLst>
              <a:ext uri="{FF2B5EF4-FFF2-40B4-BE49-F238E27FC236}">
                <a16:creationId xmlns:a16="http://schemas.microsoft.com/office/drawing/2014/main" id="{D358A34C-0428-4BC9-BFA8-30DE2CE710BD}"/>
              </a:ext>
            </a:extLst>
          </p:cNvPr>
          <p:cNvPicPr>
            <a:picLocks noChangeAspect="1"/>
          </p:cNvPicPr>
          <p:nvPr/>
        </p:nvPicPr>
        <p:blipFill>
          <a:blip r:embed="rId13"/>
          <a:stretch>
            <a:fillRect/>
          </a:stretch>
        </p:blipFill>
        <p:spPr>
          <a:xfrm>
            <a:off x="8195666" y="5009608"/>
            <a:ext cx="676190" cy="842085"/>
          </a:xfrm>
          <a:prstGeom prst="rect">
            <a:avLst/>
          </a:prstGeom>
        </p:spPr>
      </p:pic>
      <p:pic>
        <p:nvPicPr>
          <p:cNvPr id="36" name="Picture 35">
            <a:extLst>
              <a:ext uri="{FF2B5EF4-FFF2-40B4-BE49-F238E27FC236}">
                <a16:creationId xmlns:a16="http://schemas.microsoft.com/office/drawing/2014/main" id="{6763896C-873C-4B6F-A106-F160E8B2410D}"/>
              </a:ext>
            </a:extLst>
          </p:cNvPr>
          <p:cNvPicPr>
            <a:picLocks noChangeAspect="1"/>
          </p:cNvPicPr>
          <p:nvPr/>
        </p:nvPicPr>
        <p:blipFill>
          <a:blip r:embed="rId14"/>
          <a:stretch>
            <a:fillRect/>
          </a:stretch>
        </p:blipFill>
        <p:spPr>
          <a:xfrm>
            <a:off x="1722245" y="5918411"/>
            <a:ext cx="3073881" cy="813514"/>
          </a:xfrm>
          <a:prstGeom prst="rect">
            <a:avLst/>
          </a:prstGeom>
        </p:spPr>
      </p:pic>
      <p:pic>
        <p:nvPicPr>
          <p:cNvPr id="38" name="Picture 37">
            <a:extLst>
              <a:ext uri="{FF2B5EF4-FFF2-40B4-BE49-F238E27FC236}">
                <a16:creationId xmlns:a16="http://schemas.microsoft.com/office/drawing/2014/main" id="{5D9BB317-3CD9-4019-A934-DA610115CCFA}"/>
              </a:ext>
            </a:extLst>
          </p:cNvPr>
          <p:cNvPicPr>
            <a:picLocks noChangeAspect="1"/>
          </p:cNvPicPr>
          <p:nvPr/>
        </p:nvPicPr>
        <p:blipFill>
          <a:blip r:embed="rId15"/>
          <a:stretch>
            <a:fillRect/>
          </a:stretch>
        </p:blipFill>
        <p:spPr>
          <a:xfrm>
            <a:off x="1932332" y="5044937"/>
            <a:ext cx="1495238" cy="771429"/>
          </a:xfrm>
          <a:prstGeom prst="rect">
            <a:avLst/>
          </a:prstGeom>
        </p:spPr>
      </p:pic>
      <p:pic>
        <p:nvPicPr>
          <p:cNvPr id="41" name="Picture 40">
            <a:extLst>
              <a:ext uri="{FF2B5EF4-FFF2-40B4-BE49-F238E27FC236}">
                <a16:creationId xmlns:a16="http://schemas.microsoft.com/office/drawing/2014/main" id="{7AA34F44-F99B-4B79-A6CB-31FF68374857}"/>
              </a:ext>
            </a:extLst>
          </p:cNvPr>
          <p:cNvPicPr>
            <a:picLocks noChangeAspect="1"/>
          </p:cNvPicPr>
          <p:nvPr/>
        </p:nvPicPr>
        <p:blipFill>
          <a:blip r:embed="rId16"/>
          <a:stretch>
            <a:fillRect/>
          </a:stretch>
        </p:blipFill>
        <p:spPr>
          <a:xfrm>
            <a:off x="1272354" y="5029188"/>
            <a:ext cx="504762" cy="780952"/>
          </a:xfrm>
          <a:prstGeom prst="rect">
            <a:avLst/>
          </a:prstGeom>
        </p:spPr>
      </p:pic>
      <p:pic>
        <p:nvPicPr>
          <p:cNvPr id="44" name="Picture 43">
            <a:extLst>
              <a:ext uri="{FF2B5EF4-FFF2-40B4-BE49-F238E27FC236}">
                <a16:creationId xmlns:a16="http://schemas.microsoft.com/office/drawing/2014/main" id="{359036D1-B062-43BC-9E8C-A8B7D1F21828}"/>
              </a:ext>
            </a:extLst>
          </p:cNvPr>
          <p:cNvPicPr>
            <a:picLocks noChangeAspect="1"/>
          </p:cNvPicPr>
          <p:nvPr/>
        </p:nvPicPr>
        <p:blipFill>
          <a:blip r:embed="rId17"/>
          <a:stretch>
            <a:fillRect/>
          </a:stretch>
        </p:blipFill>
        <p:spPr>
          <a:xfrm>
            <a:off x="9112616" y="5926732"/>
            <a:ext cx="2923809" cy="780952"/>
          </a:xfrm>
          <a:prstGeom prst="rect">
            <a:avLst/>
          </a:prstGeom>
        </p:spPr>
      </p:pic>
      <p:pic>
        <p:nvPicPr>
          <p:cNvPr id="46" name="Picture 45">
            <a:extLst>
              <a:ext uri="{FF2B5EF4-FFF2-40B4-BE49-F238E27FC236}">
                <a16:creationId xmlns:a16="http://schemas.microsoft.com/office/drawing/2014/main" id="{E2C600AC-FBE4-47F7-A232-E94BB8E6F02C}"/>
              </a:ext>
            </a:extLst>
          </p:cNvPr>
          <p:cNvPicPr>
            <a:picLocks noChangeAspect="1"/>
          </p:cNvPicPr>
          <p:nvPr/>
        </p:nvPicPr>
        <p:blipFill>
          <a:blip r:embed="rId18"/>
          <a:stretch>
            <a:fillRect/>
          </a:stretch>
        </p:blipFill>
        <p:spPr>
          <a:xfrm>
            <a:off x="121362" y="5953420"/>
            <a:ext cx="1561905" cy="761905"/>
          </a:xfrm>
          <a:prstGeom prst="rect">
            <a:avLst/>
          </a:prstGeom>
        </p:spPr>
      </p:pic>
    </p:spTree>
    <p:extLst>
      <p:ext uri="{BB962C8B-B14F-4D97-AF65-F5344CB8AC3E}">
        <p14:creationId xmlns:p14="http://schemas.microsoft.com/office/powerpoint/2010/main" val="276452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5575" y="-151374"/>
            <a:ext cx="10300929" cy="1125321"/>
          </a:xfrm>
          <a:prstGeom prst="rect">
            <a:avLst/>
          </a:prstGeom>
        </p:spPr>
        <p:txBody>
          <a:bodyPr vert="horz" lIns="91440" tIns="45720" rIns="91440" bIns="45720" rtlCol="0" anchor="ctr">
            <a:normAutofit/>
          </a:bodyPr>
          <a:lstStyle/>
          <a:p>
            <a:pPr>
              <a:lnSpc>
                <a:spcPct val="90000"/>
              </a:lnSpc>
              <a:spcAft>
                <a:spcPts val="600"/>
              </a:spcAft>
            </a:pPr>
            <a:r>
              <a:rPr lang="en-US" sz="2000"/>
              <a:t>Don’t forget to include </a:t>
            </a:r>
            <a:r>
              <a:rPr lang="en-US" sz="2000" b="1">
                <a:solidFill>
                  <a:schemeClr val="accent2"/>
                </a:solidFill>
              </a:rPr>
              <a:t>who</a:t>
            </a:r>
            <a:r>
              <a:rPr lang="en-US" sz="2000"/>
              <a:t> is in each part of the story, </a:t>
            </a:r>
            <a:r>
              <a:rPr lang="en-US" sz="2000" b="1">
                <a:solidFill>
                  <a:schemeClr val="accent1">
                    <a:lumMod val="75000"/>
                  </a:schemeClr>
                </a:solidFill>
              </a:rPr>
              <a:t>where</a:t>
            </a:r>
            <a:r>
              <a:rPr lang="en-US" sz="2000" b="1"/>
              <a:t> </a:t>
            </a:r>
            <a:r>
              <a:rPr lang="en-US" sz="2000"/>
              <a:t>they are and </a:t>
            </a:r>
            <a:r>
              <a:rPr lang="en-US" sz="2000" b="1">
                <a:solidFill>
                  <a:schemeClr val="accent4"/>
                </a:solidFill>
              </a:rPr>
              <a:t>what they are doing </a:t>
            </a:r>
            <a:r>
              <a:rPr lang="en-US" sz="2000" b="1"/>
              <a:t>or</a:t>
            </a:r>
            <a:r>
              <a:rPr lang="en-US" sz="2000" b="1">
                <a:solidFill>
                  <a:schemeClr val="accent4"/>
                </a:solidFill>
              </a:rPr>
              <a:t> what happened.</a:t>
            </a:r>
            <a:endParaRPr lang="en-US" sz="2000" b="1" dirty="0">
              <a:solidFill>
                <a:schemeClr val="accent4"/>
              </a:solidFill>
            </a:endParaRP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ED0F4DC4-D893-44CC-96B9-2BCF09C2A30C}"/>
              </a:ext>
            </a:extLst>
          </p:cNvPr>
          <p:cNvPicPr>
            <a:picLocks noChangeAspect="1"/>
          </p:cNvPicPr>
          <p:nvPr/>
        </p:nvPicPr>
        <p:blipFill rotWithShape="1">
          <a:blip r:embed="rId2"/>
          <a:srcRect l="16719" t="14705" r="18020" b="20090"/>
          <a:stretch/>
        </p:blipFill>
        <p:spPr>
          <a:xfrm>
            <a:off x="50501" y="789676"/>
            <a:ext cx="12141499" cy="6045648"/>
          </a:xfrm>
          <a:prstGeom prst="rect">
            <a:avLst/>
          </a:prstGeom>
        </p:spPr>
      </p:pic>
      <p:sp>
        <p:nvSpPr>
          <p:cNvPr id="10" name="TextBox 9">
            <a:extLst>
              <a:ext uri="{FF2B5EF4-FFF2-40B4-BE49-F238E27FC236}">
                <a16:creationId xmlns:a16="http://schemas.microsoft.com/office/drawing/2014/main" id="{C5F42020-3D5E-4454-AD35-96911D1F322E}"/>
              </a:ext>
            </a:extLst>
          </p:cNvPr>
          <p:cNvSpPr txBox="1"/>
          <p:nvPr/>
        </p:nvSpPr>
        <p:spPr>
          <a:xfrm>
            <a:off x="0" y="5082351"/>
            <a:ext cx="4156938" cy="1384995"/>
          </a:xfrm>
          <a:prstGeom prst="rect">
            <a:avLst/>
          </a:prstGeom>
          <a:noFill/>
        </p:spPr>
        <p:txBody>
          <a:bodyPr wrap="square" rtlCol="0">
            <a:spAutoFit/>
          </a:bodyPr>
          <a:lstStyle/>
          <a:p>
            <a:r>
              <a:rPr lang="en-GB" sz="2800" dirty="0">
                <a:latin typeface="Comic Sans MS" panose="030F0702030302020204" pitchFamily="66" charset="0"/>
              </a:rPr>
              <a:t>There was an </a:t>
            </a:r>
            <a:r>
              <a:rPr lang="en-GB" sz="2800" dirty="0">
                <a:solidFill>
                  <a:schemeClr val="accent1">
                    <a:lumMod val="75000"/>
                  </a:schemeClr>
                </a:solidFill>
                <a:latin typeface="Comic Sans MS" panose="030F0702030302020204" pitchFamily="66" charset="0"/>
              </a:rPr>
              <a:t>egg on a leaf</a:t>
            </a:r>
            <a:r>
              <a:rPr lang="en-GB" sz="2800" dirty="0">
                <a:latin typeface="Comic Sans MS" panose="030F0702030302020204" pitchFamily="66" charset="0"/>
              </a:rPr>
              <a:t>. Out of the egg </a:t>
            </a:r>
            <a:r>
              <a:rPr lang="en-GB" sz="2800" dirty="0">
                <a:solidFill>
                  <a:schemeClr val="accent4"/>
                </a:solidFill>
                <a:latin typeface="Comic Sans MS" panose="030F0702030302020204" pitchFamily="66" charset="0"/>
              </a:rPr>
              <a:t>hatched</a:t>
            </a:r>
            <a:r>
              <a:rPr lang="en-GB" sz="2800" dirty="0">
                <a:latin typeface="Comic Sans MS" panose="030F0702030302020204" pitchFamily="66" charset="0"/>
              </a:rPr>
              <a:t> a </a:t>
            </a:r>
            <a:r>
              <a:rPr lang="en-GB" sz="2800" dirty="0">
                <a:solidFill>
                  <a:schemeClr val="accent2"/>
                </a:solidFill>
                <a:latin typeface="Comic Sans MS" panose="030F0702030302020204" pitchFamily="66" charset="0"/>
              </a:rPr>
              <a:t>caterpillar</a:t>
            </a:r>
            <a:r>
              <a:rPr lang="en-GB" sz="2800" dirty="0">
                <a:latin typeface="Comic Sans MS" panose="030F0702030302020204" pitchFamily="66" charset="0"/>
              </a:rPr>
              <a:t>.</a:t>
            </a:r>
          </a:p>
        </p:txBody>
      </p:sp>
      <p:sp>
        <p:nvSpPr>
          <p:cNvPr id="11" name="TextBox 10">
            <a:extLst>
              <a:ext uri="{FF2B5EF4-FFF2-40B4-BE49-F238E27FC236}">
                <a16:creationId xmlns:a16="http://schemas.microsoft.com/office/drawing/2014/main" id="{91FE2E02-0693-4568-9796-7ACE27947A23}"/>
              </a:ext>
            </a:extLst>
          </p:cNvPr>
          <p:cNvSpPr txBox="1"/>
          <p:nvPr/>
        </p:nvSpPr>
        <p:spPr>
          <a:xfrm>
            <a:off x="700209" y="3132220"/>
            <a:ext cx="4919541" cy="1384995"/>
          </a:xfrm>
          <a:prstGeom prst="rect">
            <a:avLst/>
          </a:prstGeom>
          <a:noFill/>
        </p:spPr>
        <p:txBody>
          <a:bodyPr wrap="square" rtlCol="0">
            <a:spAutoFit/>
          </a:bodyPr>
          <a:lstStyle/>
          <a:p>
            <a:r>
              <a:rPr lang="en-GB" sz="2800" dirty="0">
                <a:latin typeface="Comic Sans MS" panose="030F0702030302020204" pitchFamily="66" charset="0"/>
              </a:rPr>
              <a:t>The </a:t>
            </a:r>
            <a:r>
              <a:rPr lang="en-GB" sz="2800" dirty="0">
                <a:solidFill>
                  <a:schemeClr val="accent2"/>
                </a:solidFill>
                <a:latin typeface="Comic Sans MS" panose="030F0702030302020204" pitchFamily="66" charset="0"/>
              </a:rPr>
              <a:t>caterpillar</a:t>
            </a:r>
            <a:r>
              <a:rPr lang="en-GB" sz="2800" dirty="0">
                <a:latin typeface="Comic Sans MS" panose="030F0702030302020204" pitchFamily="66" charset="0"/>
              </a:rPr>
              <a:t> was very hungry! He went to a </a:t>
            </a:r>
            <a:r>
              <a:rPr lang="en-GB" sz="2800" dirty="0">
                <a:solidFill>
                  <a:schemeClr val="accent1">
                    <a:lumMod val="75000"/>
                  </a:schemeClr>
                </a:solidFill>
                <a:latin typeface="Comic Sans MS" panose="030F0702030302020204" pitchFamily="66" charset="0"/>
              </a:rPr>
              <a:t>garden </a:t>
            </a:r>
            <a:r>
              <a:rPr lang="en-GB" sz="2800" dirty="0">
                <a:latin typeface="Comic Sans MS" panose="030F0702030302020204" pitchFamily="66" charset="0"/>
              </a:rPr>
              <a:t>and </a:t>
            </a:r>
            <a:r>
              <a:rPr lang="en-GB" sz="2800" dirty="0">
                <a:solidFill>
                  <a:srgbClr val="FFC000"/>
                </a:solidFill>
                <a:latin typeface="Comic Sans MS" panose="030F0702030302020204" pitchFamily="66" charset="0"/>
              </a:rPr>
              <a:t>ate</a:t>
            </a:r>
            <a:r>
              <a:rPr lang="en-GB" sz="2800" dirty="0">
                <a:latin typeface="Comic Sans MS" panose="030F0702030302020204" pitchFamily="66" charset="0"/>
              </a:rPr>
              <a:t> lots  of food.</a:t>
            </a:r>
          </a:p>
        </p:txBody>
      </p:sp>
      <p:sp>
        <p:nvSpPr>
          <p:cNvPr id="12" name="TextBox 11">
            <a:extLst>
              <a:ext uri="{FF2B5EF4-FFF2-40B4-BE49-F238E27FC236}">
                <a16:creationId xmlns:a16="http://schemas.microsoft.com/office/drawing/2014/main" id="{E557EF7A-1DE1-4355-AB9C-CFB7CDDBB263}"/>
              </a:ext>
            </a:extLst>
          </p:cNvPr>
          <p:cNvSpPr txBox="1"/>
          <p:nvPr/>
        </p:nvSpPr>
        <p:spPr>
          <a:xfrm>
            <a:off x="3705225" y="1266523"/>
            <a:ext cx="4781550" cy="1200329"/>
          </a:xfrm>
          <a:prstGeom prst="rect">
            <a:avLst/>
          </a:prstGeom>
          <a:noFill/>
        </p:spPr>
        <p:txBody>
          <a:bodyPr wrap="square" rtlCol="0">
            <a:spAutoFit/>
          </a:bodyPr>
          <a:lstStyle/>
          <a:p>
            <a:r>
              <a:rPr lang="en-GB" sz="2400" dirty="0">
                <a:latin typeface="Comic Sans MS" panose="030F0702030302020204" pitchFamily="66" charset="0"/>
              </a:rPr>
              <a:t>The </a:t>
            </a:r>
            <a:r>
              <a:rPr lang="en-GB" sz="2400" dirty="0">
                <a:solidFill>
                  <a:schemeClr val="accent2"/>
                </a:solidFill>
                <a:latin typeface="Comic Sans MS" panose="030F0702030302020204" pitchFamily="66" charset="0"/>
              </a:rPr>
              <a:t>caterpillar</a:t>
            </a:r>
            <a:r>
              <a:rPr lang="en-GB" sz="2400" dirty="0">
                <a:latin typeface="Comic Sans MS" panose="030F0702030302020204" pitchFamily="66" charset="0"/>
              </a:rPr>
              <a:t> ate too much food, he had a stomach. </a:t>
            </a:r>
            <a:r>
              <a:rPr lang="en-GB" sz="2400" dirty="0">
                <a:solidFill>
                  <a:srgbClr val="FFC000"/>
                </a:solidFill>
                <a:latin typeface="Comic Sans MS" panose="030F0702030302020204" pitchFamily="66" charset="0"/>
              </a:rPr>
              <a:t>He went to sleep</a:t>
            </a:r>
            <a:r>
              <a:rPr lang="en-GB" sz="2400" dirty="0">
                <a:latin typeface="Comic Sans MS" panose="030F0702030302020204" pitchFamily="66" charset="0"/>
              </a:rPr>
              <a:t> </a:t>
            </a:r>
            <a:r>
              <a:rPr lang="en-GB" sz="2400" dirty="0">
                <a:solidFill>
                  <a:schemeClr val="accent1">
                    <a:lumMod val="75000"/>
                  </a:schemeClr>
                </a:solidFill>
                <a:latin typeface="Comic Sans MS" panose="030F0702030302020204" pitchFamily="66" charset="0"/>
              </a:rPr>
              <a:t>on a leaf</a:t>
            </a:r>
            <a:r>
              <a:rPr lang="en-GB" sz="2400" dirty="0">
                <a:latin typeface="Comic Sans MS" panose="030F0702030302020204" pitchFamily="66" charset="0"/>
              </a:rPr>
              <a:t>.</a:t>
            </a:r>
          </a:p>
        </p:txBody>
      </p:sp>
      <p:sp>
        <p:nvSpPr>
          <p:cNvPr id="15" name="TextBox 14">
            <a:extLst>
              <a:ext uri="{FF2B5EF4-FFF2-40B4-BE49-F238E27FC236}">
                <a16:creationId xmlns:a16="http://schemas.microsoft.com/office/drawing/2014/main" id="{E9ACDCFD-A1EA-4315-9ADC-C415E6097B5E}"/>
              </a:ext>
            </a:extLst>
          </p:cNvPr>
          <p:cNvSpPr txBox="1"/>
          <p:nvPr/>
        </p:nvSpPr>
        <p:spPr>
          <a:xfrm>
            <a:off x="6572252" y="3263479"/>
            <a:ext cx="4768142" cy="1200329"/>
          </a:xfrm>
          <a:prstGeom prst="rect">
            <a:avLst/>
          </a:prstGeom>
          <a:noFill/>
        </p:spPr>
        <p:txBody>
          <a:bodyPr wrap="square" rtlCol="0">
            <a:spAutoFit/>
          </a:bodyPr>
          <a:lstStyle/>
          <a:p>
            <a:r>
              <a:rPr lang="en-GB" sz="2400" dirty="0">
                <a:latin typeface="Comic Sans MS" panose="030F0702030302020204" pitchFamily="66" charset="0"/>
              </a:rPr>
              <a:t>The </a:t>
            </a:r>
            <a:r>
              <a:rPr lang="en-GB" sz="2400" dirty="0">
                <a:solidFill>
                  <a:schemeClr val="accent2"/>
                </a:solidFill>
                <a:latin typeface="Comic Sans MS" panose="030F0702030302020204" pitchFamily="66" charset="0"/>
              </a:rPr>
              <a:t>caterpillar</a:t>
            </a:r>
            <a:r>
              <a:rPr lang="en-GB" sz="2400" dirty="0">
                <a:latin typeface="Comic Sans MS" panose="030F0702030302020204" pitchFamily="66" charset="0"/>
              </a:rPr>
              <a:t> felt better after his sleep, and </a:t>
            </a:r>
            <a:r>
              <a:rPr lang="en-GB" sz="2400" dirty="0">
                <a:solidFill>
                  <a:srgbClr val="FFC000"/>
                </a:solidFill>
                <a:latin typeface="Comic Sans MS" panose="030F0702030302020204" pitchFamily="66" charset="0"/>
              </a:rPr>
              <a:t>he built a cocoon</a:t>
            </a:r>
            <a:r>
              <a:rPr lang="en-GB" sz="2400" dirty="0">
                <a:latin typeface="Comic Sans MS" panose="030F0702030302020204" pitchFamily="66" charset="0"/>
              </a:rPr>
              <a:t> </a:t>
            </a:r>
            <a:r>
              <a:rPr lang="en-GB" sz="2400" dirty="0">
                <a:solidFill>
                  <a:schemeClr val="accent1">
                    <a:lumMod val="75000"/>
                  </a:schemeClr>
                </a:solidFill>
                <a:latin typeface="Comic Sans MS" panose="030F0702030302020204" pitchFamily="66" charset="0"/>
              </a:rPr>
              <a:t>in a tree.</a:t>
            </a:r>
          </a:p>
        </p:txBody>
      </p:sp>
      <p:sp>
        <p:nvSpPr>
          <p:cNvPr id="16" name="TextBox 15">
            <a:extLst>
              <a:ext uri="{FF2B5EF4-FFF2-40B4-BE49-F238E27FC236}">
                <a16:creationId xmlns:a16="http://schemas.microsoft.com/office/drawing/2014/main" id="{987FBA45-6F2B-4EBB-BDE6-0EF61354AFB0}"/>
              </a:ext>
            </a:extLst>
          </p:cNvPr>
          <p:cNvSpPr txBox="1"/>
          <p:nvPr/>
        </p:nvSpPr>
        <p:spPr>
          <a:xfrm>
            <a:off x="7392488" y="5219200"/>
            <a:ext cx="4690016" cy="1200329"/>
          </a:xfrm>
          <a:prstGeom prst="rect">
            <a:avLst/>
          </a:prstGeom>
          <a:noFill/>
        </p:spPr>
        <p:txBody>
          <a:bodyPr wrap="square" rtlCol="0">
            <a:spAutoFit/>
          </a:bodyPr>
          <a:lstStyle/>
          <a:p>
            <a:r>
              <a:rPr lang="en-GB" sz="2400" dirty="0">
                <a:latin typeface="Comic Sans MS" panose="030F0702030302020204" pitchFamily="66" charset="0"/>
              </a:rPr>
              <a:t>The </a:t>
            </a:r>
            <a:r>
              <a:rPr lang="en-GB" sz="2400" dirty="0">
                <a:solidFill>
                  <a:schemeClr val="accent2"/>
                </a:solidFill>
                <a:latin typeface="Comic Sans MS" panose="030F0702030302020204" pitchFamily="66" charset="0"/>
              </a:rPr>
              <a:t>caterpillar</a:t>
            </a:r>
            <a:r>
              <a:rPr lang="en-GB" sz="2400" dirty="0">
                <a:latin typeface="Comic Sans MS" panose="030F0702030302020204" pitchFamily="66" charset="0"/>
              </a:rPr>
              <a:t> came out from </a:t>
            </a:r>
            <a:r>
              <a:rPr lang="en-GB" sz="2400" dirty="0">
                <a:solidFill>
                  <a:schemeClr val="accent1">
                    <a:lumMod val="75000"/>
                  </a:schemeClr>
                </a:solidFill>
                <a:latin typeface="Comic Sans MS" panose="030F0702030302020204" pitchFamily="66" charset="0"/>
              </a:rPr>
              <a:t>inside his cocoon, </a:t>
            </a:r>
            <a:r>
              <a:rPr lang="en-GB" sz="2400" dirty="0">
                <a:solidFill>
                  <a:srgbClr val="FFC000"/>
                </a:solidFill>
                <a:latin typeface="Comic Sans MS" panose="030F0702030302020204" pitchFamily="66" charset="0"/>
              </a:rPr>
              <a:t>he had turned into a butterfly!</a:t>
            </a:r>
            <a:endParaRPr lang="en-GB" sz="2400" dirty="0">
              <a:latin typeface="Comic Sans MS" panose="030F0702030302020204" pitchFamily="66" charset="0"/>
            </a:endParaRPr>
          </a:p>
        </p:txBody>
      </p:sp>
      <p:pic>
        <p:nvPicPr>
          <p:cNvPr id="19" name="Picture 18">
            <a:extLst>
              <a:ext uri="{FF2B5EF4-FFF2-40B4-BE49-F238E27FC236}">
                <a16:creationId xmlns:a16="http://schemas.microsoft.com/office/drawing/2014/main" id="{60DE4DB4-A5B7-482B-A408-F166ECB34A66}"/>
              </a:ext>
            </a:extLst>
          </p:cNvPr>
          <p:cNvPicPr>
            <a:picLocks noChangeAspect="1"/>
          </p:cNvPicPr>
          <p:nvPr/>
        </p:nvPicPr>
        <p:blipFill>
          <a:blip r:embed="rId3"/>
          <a:stretch>
            <a:fillRect/>
          </a:stretch>
        </p:blipFill>
        <p:spPr>
          <a:xfrm>
            <a:off x="10561578" y="72437"/>
            <a:ext cx="1511178" cy="1154207"/>
          </a:xfrm>
          <a:prstGeom prst="rect">
            <a:avLst/>
          </a:prstGeom>
        </p:spPr>
      </p:pic>
    </p:spTree>
    <p:extLst>
      <p:ext uri="{BB962C8B-B14F-4D97-AF65-F5344CB8AC3E}">
        <p14:creationId xmlns:p14="http://schemas.microsoft.com/office/powerpoint/2010/main" val="261720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736" y="-194105"/>
            <a:ext cx="10300929" cy="1125321"/>
          </a:xfrm>
          <a:prstGeom prst="rect">
            <a:avLst/>
          </a:prstGeom>
        </p:spPr>
        <p:txBody>
          <a:bodyPr vert="horz" lIns="91440" tIns="45720" rIns="91440" bIns="45720" rtlCol="0" anchor="ctr">
            <a:normAutofit/>
          </a:bodyPr>
          <a:lstStyle/>
          <a:p>
            <a:pPr algn="ctr">
              <a:lnSpc>
                <a:spcPct val="90000"/>
              </a:lnSpc>
              <a:spcAft>
                <a:spcPts val="600"/>
              </a:spcAft>
            </a:pPr>
            <a:r>
              <a:rPr lang="en-US" sz="1600" dirty="0"/>
              <a:t>Use the words in the word bank to help you to complete the sentence by writing them into the gaps. </a:t>
            </a:r>
            <a:r>
              <a:rPr lang="en-US" sz="1600" dirty="0">
                <a:solidFill>
                  <a:schemeClr val="accent2"/>
                </a:solidFill>
              </a:rPr>
              <a:t>Who</a:t>
            </a:r>
            <a:r>
              <a:rPr lang="en-US" sz="1600" dirty="0"/>
              <a:t> is in each part of the story, </a:t>
            </a:r>
            <a:r>
              <a:rPr lang="en-US" sz="1600" b="1" dirty="0">
                <a:solidFill>
                  <a:schemeClr val="accent1">
                    <a:lumMod val="75000"/>
                  </a:schemeClr>
                </a:solidFill>
              </a:rPr>
              <a:t>where</a:t>
            </a:r>
            <a:r>
              <a:rPr lang="en-US" sz="1600" b="1" dirty="0"/>
              <a:t> </a:t>
            </a:r>
            <a:r>
              <a:rPr lang="en-US" sz="1600" dirty="0"/>
              <a:t>they are and </a:t>
            </a:r>
            <a:r>
              <a:rPr lang="en-US" sz="1600" b="1" dirty="0">
                <a:solidFill>
                  <a:schemeClr val="accent4"/>
                </a:solidFill>
              </a:rPr>
              <a:t>what they are doing </a:t>
            </a:r>
            <a:r>
              <a:rPr lang="en-US" sz="1600" b="1" dirty="0"/>
              <a:t>or</a:t>
            </a:r>
            <a:r>
              <a:rPr lang="en-US" sz="1600" b="1" dirty="0">
                <a:solidFill>
                  <a:schemeClr val="accent4"/>
                </a:solidFill>
              </a:rPr>
              <a:t> what happened</a:t>
            </a:r>
            <a:r>
              <a:rPr lang="en-US" sz="1600" b="1" dirty="0"/>
              <a:t>?</a:t>
            </a:r>
          </a:p>
        </p:txBody>
      </p:sp>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ED0F4DC4-D893-44CC-96B9-2BCF09C2A30C}"/>
              </a:ext>
            </a:extLst>
          </p:cNvPr>
          <p:cNvPicPr>
            <a:picLocks noChangeAspect="1"/>
          </p:cNvPicPr>
          <p:nvPr/>
        </p:nvPicPr>
        <p:blipFill rotWithShape="1">
          <a:blip r:embed="rId2"/>
          <a:srcRect l="16719" t="14705" r="18020" b="20090"/>
          <a:stretch/>
        </p:blipFill>
        <p:spPr>
          <a:xfrm>
            <a:off x="25250" y="835234"/>
            <a:ext cx="12141499" cy="6045648"/>
          </a:xfrm>
          <a:prstGeom prst="rect">
            <a:avLst/>
          </a:prstGeom>
        </p:spPr>
      </p:pic>
      <p:sp>
        <p:nvSpPr>
          <p:cNvPr id="10" name="TextBox 9">
            <a:extLst>
              <a:ext uri="{FF2B5EF4-FFF2-40B4-BE49-F238E27FC236}">
                <a16:creationId xmlns:a16="http://schemas.microsoft.com/office/drawing/2014/main" id="{C5F42020-3D5E-4454-AD35-96911D1F322E}"/>
              </a:ext>
            </a:extLst>
          </p:cNvPr>
          <p:cNvSpPr txBox="1"/>
          <p:nvPr/>
        </p:nvSpPr>
        <p:spPr>
          <a:xfrm>
            <a:off x="207609" y="5215898"/>
            <a:ext cx="4518138" cy="1200329"/>
          </a:xfrm>
          <a:prstGeom prst="rect">
            <a:avLst/>
          </a:prstGeom>
          <a:solidFill>
            <a:schemeClr val="bg1"/>
          </a:solidFill>
        </p:spPr>
        <p:txBody>
          <a:bodyPr wrap="square" rtlCol="0">
            <a:spAutoFit/>
          </a:bodyPr>
          <a:lstStyle/>
          <a:p>
            <a:r>
              <a:rPr lang="en-GB" sz="2400" dirty="0">
                <a:latin typeface="Comic Sans MS" panose="030F0702030302020204" pitchFamily="66" charset="0"/>
              </a:rPr>
              <a:t>A </a:t>
            </a:r>
            <a:r>
              <a:rPr lang="en-GB" sz="2400" u="sng" dirty="0">
                <a:latin typeface="Comic Sans MS" panose="030F0702030302020204" pitchFamily="66" charset="0"/>
              </a:rPr>
              <a:t>______</a:t>
            </a:r>
            <a:r>
              <a:rPr lang="en-GB" sz="2400" dirty="0">
                <a:latin typeface="Comic Sans MS" panose="030F0702030302020204" pitchFamily="66" charset="0"/>
              </a:rPr>
              <a:t>walked in the </a:t>
            </a:r>
            <a:r>
              <a:rPr lang="en-GB" sz="2400" i="1" dirty="0">
                <a:latin typeface="Comic Sans MS" panose="030F0702030302020204" pitchFamily="66" charset="0"/>
              </a:rPr>
              <a:t>woods</a:t>
            </a:r>
            <a:r>
              <a:rPr lang="en-GB" sz="2400" dirty="0">
                <a:latin typeface="Comic Sans MS" panose="030F0702030302020204" pitchFamily="66" charset="0"/>
              </a:rPr>
              <a:t> he </a:t>
            </a:r>
            <a:r>
              <a:rPr lang="en-GB" sz="2400" u="sng" dirty="0">
                <a:latin typeface="Comic Sans MS" panose="030F0702030302020204" pitchFamily="66" charset="0"/>
              </a:rPr>
              <a:t>________</a:t>
            </a:r>
            <a:r>
              <a:rPr lang="en-GB" sz="2400" dirty="0">
                <a:latin typeface="Comic Sans MS" panose="030F0702030302020204" pitchFamily="66" charset="0"/>
              </a:rPr>
              <a:t> down a hole and into a _________.</a:t>
            </a:r>
            <a:r>
              <a:rPr lang="en-GB" sz="2400" i="1" dirty="0">
                <a:latin typeface="Comic Sans MS" panose="030F0702030302020204" pitchFamily="66" charset="0"/>
              </a:rPr>
              <a:t>       </a:t>
            </a:r>
            <a:r>
              <a:rPr lang="en-GB" sz="2400" dirty="0">
                <a:latin typeface="Comic Sans MS" panose="030F0702030302020204" pitchFamily="66" charset="0"/>
              </a:rPr>
              <a:t>    </a:t>
            </a:r>
          </a:p>
        </p:txBody>
      </p:sp>
      <p:sp>
        <p:nvSpPr>
          <p:cNvPr id="11" name="TextBox 10">
            <a:extLst>
              <a:ext uri="{FF2B5EF4-FFF2-40B4-BE49-F238E27FC236}">
                <a16:creationId xmlns:a16="http://schemas.microsoft.com/office/drawing/2014/main" id="{91FE2E02-0693-4568-9796-7ACE27947A23}"/>
              </a:ext>
            </a:extLst>
          </p:cNvPr>
          <p:cNvSpPr txBox="1"/>
          <p:nvPr/>
        </p:nvSpPr>
        <p:spPr>
          <a:xfrm>
            <a:off x="747176" y="3080096"/>
            <a:ext cx="4875701" cy="1569660"/>
          </a:xfrm>
          <a:prstGeom prst="rect">
            <a:avLst/>
          </a:prstGeom>
          <a:solidFill>
            <a:schemeClr val="bg1"/>
          </a:solidFill>
          <a:ln w="38100">
            <a:solidFill>
              <a:srgbClr val="BF072B"/>
            </a:solidFill>
          </a:ln>
          <a:effectLst>
            <a:softEdge rad="12700"/>
          </a:effectLst>
        </p:spPr>
        <p:txBody>
          <a:bodyPr wrap="square" rtlCol="0">
            <a:spAutoFit/>
          </a:bodyPr>
          <a:lstStyle/>
          <a:p>
            <a:r>
              <a:rPr lang="en-GB" sz="2400" dirty="0">
                <a:latin typeface="Comic Sans MS" panose="030F0702030302020204" pitchFamily="66" charset="0"/>
              </a:rPr>
              <a:t>The boy met a girl called _____. They went to her ______ and learned to ________ and make _________.</a:t>
            </a:r>
          </a:p>
        </p:txBody>
      </p:sp>
      <p:sp>
        <p:nvSpPr>
          <p:cNvPr id="12" name="TextBox 11">
            <a:extLst>
              <a:ext uri="{FF2B5EF4-FFF2-40B4-BE49-F238E27FC236}">
                <a16:creationId xmlns:a16="http://schemas.microsoft.com/office/drawing/2014/main" id="{E557EF7A-1DE1-4355-AB9C-CFB7CDDBB263}"/>
              </a:ext>
            </a:extLst>
          </p:cNvPr>
          <p:cNvSpPr txBox="1"/>
          <p:nvPr/>
        </p:nvSpPr>
        <p:spPr>
          <a:xfrm>
            <a:off x="3780430" y="1266523"/>
            <a:ext cx="4612943" cy="1200329"/>
          </a:xfrm>
          <a:prstGeom prst="rect">
            <a:avLst/>
          </a:prstGeom>
          <a:solidFill>
            <a:schemeClr val="bg1"/>
          </a:solidFill>
        </p:spPr>
        <p:txBody>
          <a:bodyPr wrap="square" rtlCol="0">
            <a:spAutoFit/>
          </a:bodyPr>
          <a:lstStyle/>
          <a:p>
            <a:r>
              <a:rPr lang="en-GB" sz="2400" dirty="0">
                <a:latin typeface="Comic Sans MS" panose="030F0702030302020204" pitchFamily="66" charset="0"/>
              </a:rPr>
              <a:t>The ___ and ___ went inside a ____. They were _________ by a bear! </a:t>
            </a:r>
          </a:p>
        </p:txBody>
      </p:sp>
      <p:sp>
        <p:nvSpPr>
          <p:cNvPr id="15" name="TextBox 14">
            <a:extLst>
              <a:ext uri="{FF2B5EF4-FFF2-40B4-BE49-F238E27FC236}">
                <a16:creationId xmlns:a16="http://schemas.microsoft.com/office/drawing/2014/main" id="{E9ACDCFD-A1EA-4315-9ADC-C415E6097B5E}"/>
              </a:ext>
            </a:extLst>
          </p:cNvPr>
          <p:cNvSpPr txBox="1"/>
          <p:nvPr/>
        </p:nvSpPr>
        <p:spPr>
          <a:xfrm>
            <a:off x="6704303" y="3264762"/>
            <a:ext cx="4514157" cy="1200329"/>
          </a:xfrm>
          <a:prstGeom prst="rect">
            <a:avLst/>
          </a:prstGeom>
          <a:solidFill>
            <a:schemeClr val="bg1"/>
          </a:solidFill>
        </p:spPr>
        <p:txBody>
          <a:bodyPr wrap="square" rtlCol="0">
            <a:spAutoFit/>
          </a:bodyPr>
          <a:lstStyle/>
          <a:p>
            <a:r>
              <a:rPr lang="en-GB" sz="2400" dirty="0">
                <a:latin typeface="Comic Sans MS" panose="030F0702030302020204" pitchFamily="66" charset="0"/>
              </a:rPr>
              <a:t>The boy ____ down a hole and woke up _____ a cave, the bear had gone.</a:t>
            </a:r>
            <a:endParaRPr lang="en-GB" sz="2400" dirty="0">
              <a:solidFill>
                <a:schemeClr val="accent1">
                  <a:lumMod val="75000"/>
                </a:schemeClr>
              </a:solidFill>
              <a:latin typeface="Comic Sans MS" panose="030F0702030302020204" pitchFamily="66" charset="0"/>
            </a:endParaRPr>
          </a:p>
        </p:txBody>
      </p:sp>
      <p:sp>
        <p:nvSpPr>
          <p:cNvPr id="16" name="TextBox 15">
            <a:extLst>
              <a:ext uri="{FF2B5EF4-FFF2-40B4-BE49-F238E27FC236}">
                <a16:creationId xmlns:a16="http://schemas.microsoft.com/office/drawing/2014/main" id="{987FBA45-6F2B-4EBB-BDE6-0EF61354AFB0}"/>
              </a:ext>
            </a:extLst>
          </p:cNvPr>
          <p:cNvSpPr txBox="1"/>
          <p:nvPr/>
        </p:nvSpPr>
        <p:spPr>
          <a:xfrm>
            <a:off x="7466254" y="5400563"/>
            <a:ext cx="4616250" cy="830997"/>
          </a:xfrm>
          <a:prstGeom prst="rect">
            <a:avLst/>
          </a:prstGeom>
          <a:solidFill>
            <a:schemeClr val="bg1"/>
          </a:solidFill>
        </p:spPr>
        <p:txBody>
          <a:bodyPr wrap="square" rtlCol="0">
            <a:spAutoFit/>
          </a:bodyPr>
          <a:lstStyle/>
          <a:p>
            <a:r>
              <a:rPr lang="en-GB" sz="2400" dirty="0">
                <a:latin typeface="Comic Sans MS" panose="030F0702030302020204" pitchFamily="66" charset="0"/>
              </a:rPr>
              <a:t>The boy _______ outside the cave, he was back _________. </a:t>
            </a:r>
          </a:p>
        </p:txBody>
      </p:sp>
      <p:pic>
        <p:nvPicPr>
          <p:cNvPr id="13" name="Picture 12">
            <a:extLst>
              <a:ext uri="{FF2B5EF4-FFF2-40B4-BE49-F238E27FC236}">
                <a16:creationId xmlns:a16="http://schemas.microsoft.com/office/drawing/2014/main" id="{204E623B-DAD4-4E74-BBCE-541FEC2C86C9}"/>
              </a:ext>
            </a:extLst>
          </p:cNvPr>
          <p:cNvPicPr>
            <a:picLocks noChangeAspect="1"/>
          </p:cNvPicPr>
          <p:nvPr/>
        </p:nvPicPr>
        <p:blipFill>
          <a:blip r:embed="rId3"/>
          <a:stretch>
            <a:fillRect/>
          </a:stretch>
        </p:blipFill>
        <p:spPr>
          <a:xfrm>
            <a:off x="10482026" y="44110"/>
            <a:ext cx="1600478" cy="1222413"/>
          </a:xfrm>
          <a:prstGeom prst="rect">
            <a:avLst/>
          </a:prstGeom>
        </p:spPr>
      </p:pic>
      <p:sp>
        <p:nvSpPr>
          <p:cNvPr id="14" name="TextBox 13">
            <a:extLst>
              <a:ext uri="{FF2B5EF4-FFF2-40B4-BE49-F238E27FC236}">
                <a16:creationId xmlns:a16="http://schemas.microsoft.com/office/drawing/2014/main" id="{7FC5D6CB-4742-43DC-8030-774F084FFAB5}"/>
              </a:ext>
            </a:extLst>
          </p:cNvPr>
          <p:cNvSpPr txBox="1"/>
          <p:nvPr/>
        </p:nvSpPr>
        <p:spPr>
          <a:xfrm>
            <a:off x="132120" y="557952"/>
            <a:ext cx="2201648" cy="2031325"/>
          </a:xfrm>
          <a:prstGeom prst="rect">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dirty="0">
                <a:latin typeface="Comic Sans MS" panose="030F0702030302020204" pitchFamily="66" charset="0"/>
              </a:rPr>
              <a:t>Word Bank</a:t>
            </a:r>
          </a:p>
          <a:p>
            <a:endParaRPr lang="en-GB" sz="1400" u="sng" dirty="0">
              <a:latin typeface="Comic Sans MS" panose="030F0702030302020204" pitchFamily="66" charset="0"/>
            </a:endParaRPr>
          </a:p>
          <a:p>
            <a:r>
              <a:rPr lang="en-GB" sz="1400" dirty="0">
                <a:latin typeface="Comic Sans MS" panose="030F0702030302020204" pitchFamily="66" charset="0"/>
              </a:rPr>
              <a:t>boy    woods  fell  cave</a:t>
            </a:r>
          </a:p>
          <a:p>
            <a:endParaRPr lang="en-GB" sz="1400" dirty="0">
              <a:latin typeface="Comic Sans MS" panose="030F0702030302020204" pitchFamily="66" charset="0"/>
            </a:endParaRPr>
          </a:p>
          <a:p>
            <a:r>
              <a:rPr lang="en-GB" sz="1400" dirty="0">
                <a:latin typeface="Comic Sans MS" panose="030F0702030302020204" pitchFamily="66" charset="0"/>
              </a:rPr>
              <a:t>Om    inside   attacked</a:t>
            </a:r>
          </a:p>
          <a:p>
            <a:endParaRPr lang="en-GB" sz="1400" dirty="0">
              <a:latin typeface="Comic Sans MS" panose="030F0702030302020204" pitchFamily="66" charset="0"/>
            </a:endParaRPr>
          </a:p>
          <a:p>
            <a:r>
              <a:rPr lang="en-GB" sz="1400" dirty="0">
                <a:latin typeface="Comic Sans MS" panose="030F0702030302020204" pitchFamily="66" charset="0"/>
              </a:rPr>
              <a:t>rushed   home     camp</a:t>
            </a:r>
          </a:p>
          <a:p>
            <a:endParaRPr lang="en-GB" sz="1400" dirty="0">
              <a:latin typeface="Comic Sans MS" panose="030F0702030302020204" pitchFamily="66" charset="0"/>
            </a:endParaRPr>
          </a:p>
          <a:p>
            <a:r>
              <a:rPr lang="en-GB" sz="1400" dirty="0">
                <a:latin typeface="Comic Sans MS" panose="030F0702030302020204" pitchFamily="66" charset="0"/>
              </a:rPr>
              <a:t>cook      tools          </a:t>
            </a:r>
          </a:p>
        </p:txBody>
      </p:sp>
    </p:spTree>
    <p:extLst>
      <p:ext uri="{BB962C8B-B14F-4D97-AF65-F5344CB8AC3E}">
        <p14:creationId xmlns:p14="http://schemas.microsoft.com/office/powerpoint/2010/main" val="23044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0F4DC4-D893-44CC-96B9-2BCF09C2A30C}"/>
              </a:ext>
            </a:extLst>
          </p:cNvPr>
          <p:cNvPicPr>
            <a:picLocks noChangeAspect="1"/>
          </p:cNvPicPr>
          <p:nvPr/>
        </p:nvPicPr>
        <p:blipFill rotWithShape="1">
          <a:blip r:embed="rId2"/>
          <a:srcRect l="16719" t="14705" r="18020" b="20090"/>
          <a:stretch/>
        </p:blipFill>
        <p:spPr>
          <a:xfrm>
            <a:off x="109497" y="764585"/>
            <a:ext cx="11926928" cy="6045648"/>
          </a:xfrm>
          <a:prstGeom prst="rect">
            <a:avLst/>
          </a:prstGeom>
        </p:spPr>
      </p:pic>
      <p:sp>
        <p:nvSpPr>
          <p:cNvPr id="5" name="AutoShape 2" descr="How to Travel to the Galapagos Islands | Travel + Lei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3">
            <a:extLst>
              <a:ext uri="{FF2B5EF4-FFF2-40B4-BE49-F238E27FC236}">
                <a16:creationId xmlns:a16="http://schemas.microsoft.com/office/drawing/2014/main" id="{A7F5FA67-22DC-4EFC-9DE0-0715EAB19E0E}"/>
              </a:ext>
            </a:extLst>
          </p:cNvPr>
          <p:cNvSpPr>
            <a:spLocks noChangeArrowheads="1"/>
          </p:cNvSpPr>
          <p:nvPr/>
        </p:nvSpPr>
        <p:spPr bwMode="auto">
          <a:xfrm>
            <a:off x="1860672" y="6700964"/>
            <a:ext cx="999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GB"/>
          </a:p>
        </p:txBody>
      </p:sp>
      <p:sp>
        <p:nvSpPr>
          <p:cNvPr id="29" name="Rectangle 13">
            <a:extLst>
              <a:ext uri="{FF2B5EF4-FFF2-40B4-BE49-F238E27FC236}">
                <a16:creationId xmlns:a16="http://schemas.microsoft.com/office/drawing/2014/main" id="{483BA5EE-05DA-4C16-8948-5EFBFC6E76E2}"/>
              </a:ext>
            </a:extLst>
          </p:cNvPr>
          <p:cNvSpPr>
            <a:spLocks noChangeArrowheads="1"/>
          </p:cNvSpPr>
          <p:nvPr/>
        </p:nvSpPr>
        <p:spPr bwMode="auto">
          <a:xfrm>
            <a:off x="1500309" y="-5094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a:extLst>
              <a:ext uri="{FF2B5EF4-FFF2-40B4-BE49-F238E27FC236}">
                <a16:creationId xmlns:a16="http://schemas.microsoft.com/office/drawing/2014/main" id="{285D0DAC-A7AC-44E0-BC29-9D7C6CAA65EC}"/>
              </a:ext>
            </a:extLst>
          </p:cNvPr>
          <p:cNvPicPr>
            <a:picLocks noChangeAspect="1"/>
          </p:cNvPicPr>
          <p:nvPr/>
        </p:nvPicPr>
        <p:blipFill>
          <a:blip r:embed="rId3"/>
          <a:stretch>
            <a:fillRect/>
          </a:stretch>
        </p:blipFill>
        <p:spPr>
          <a:xfrm>
            <a:off x="10482026" y="44110"/>
            <a:ext cx="1600478" cy="1222413"/>
          </a:xfrm>
          <a:prstGeom prst="rect">
            <a:avLst/>
          </a:prstGeom>
        </p:spPr>
      </p:pic>
      <p:pic>
        <p:nvPicPr>
          <p:cNvPr id="9" name="Picture 8">
            <a:extLst>
              <a:ext uri="{FF2B5EF4-FFF2-40B4-BE49-F238E27FC236}">
                <a16:creationId xmlns:a16="http://schemas.microsoft.com/office/drawing/2014/main" id="{015C7560-0BA1-401B-AC1E-0AFBF8E49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826" y="1338222"/>
            <a:ext cx="892200" cy="707941"/>
          </a:xfrm>
          <a:prstGeom prst="rect">
            <a:avLst/>
          </a:prstGeom>
        </p:spPr>
      </p:pic>
      <p:pic>
        <p:nvPicPr>
          <p:cNvPr id="10" name="Picture 9">
            <a:extLst>
              <a:ext uri="{FF2B5EF4-FFF2-40B4-BE49-F238E27FC236}">
                <a16:creationId xmlns:a16="http://schemas.microsoft.com/office/drawing/2014/main" id="{A7D6321F-1786-4892-92BA-B5A1E01F56C4}"/>
              </a:ext>
            </a:extLst>
          </p:cNvPr>
          <p:cNvPicPr>
            <a:picLocks noChangeAspect="1"/>
          </p:cNvPicPr>
          <p:nvPr/>
        </p:nvPicPr>
        <p:blipFill rotWithShape="1">
          <a:blip r:embed="rId5">
            <a:extLst>
              <a:ext uri="{28A0092B-C50C-407E-A947-70E740481C1C}">
                <a14:useLocalDpi xmlns:a14="http://schemas.microsoft.com/office/drawing/2010/main" val="0"/>
              </a:ext>
            </a:extLst>
          </a:blip>
          <a:srcRect r="32784" b="-8526"/>
          <a:stretch/>
        </p:blipFill>
        <p:spPr>
          <a:xfrm>
            <a:off x="10712772" y="1403244"/>
            <a:ext cx="1369731" cy="583754"/>
          </a:xfrm>
          <a:prstGeom prst="rect">
            <a:avLst/>
          </a:prstGeom>
        </p:spPr>
      </p:pic>
      <p:sp>
        <p:nvSpPr>
          <p:cNvPr id="11" name="TextBox 10">
            <a:extLst>
              <a:ext uri="{FF2B5EF4-FFF2-40B4-BE49-F238E27FC236}">
                <a16:creationId xmlns:a16="http://schemas.microsoft.com/office/drawing/2014/main" id="{898AEFC2-C263-4237-ACDD-A4D7B264EB59}"/>
              </a:ext>
            </a:extLst>
          </p:cNvPr>
          <p:cNvSpPr txBox="1"/>
          <p:nvPr/>
        </p:nvSpPr>
        <p:spPr>
          <a:xfrm>
            <a:off x="2671010" y="21057"/>
            <a:ext cx="6849978" cy="590931"/>
          </a:xfrm>
          <a:prstGeom prst="rect">
            <a:avLst/>
          </a:prstGeom>
          <a:noFill/>
        </p:spPr>
        <p:txBody>
          <a:bodyPr wrap="square">
            <a:spAutoFit/>
          </a:bodyPr>
          <a:lstStyle/>
          <a:p>
            <a:pPr algn="ctr">
              <a:lnSpc>
                <a:spcPct val="90000"/>
              </a:lnSpc>
              <a:spcAft>
                <a:spcPts val="600"/>
              </a:spcAft>
            </a:pPr>
            <a:r>
              <a:rPr lang="en-US" sz="1800" dirty="0"/>
              <a:t>Don’t forget to include </a:t>
            </a:r>
            <a:r>
              <a:rPr lang="en-US" sz="1800" b="1" dirty="0">
                <a:solidFill>
                  <a:schemeClr val="accent2"/>
                </a:solidFill>
              </a:rPr>
              <a:t>who</a:t>
            </a:r>
            <a:r>
              <a:rPr lang="en-US" sz="1800" dirty="0"/>
              <a:t> is in each part of the story, </a:t>
            </a:r>
            <a:r>
              <a:rPr lang="en-US" sz="1800" b="1" dirty="0">
                <a:solidFill>
                  <a:schemeClr val="accent1">
                    <a:lumMod val="75000"/>
                  </a:schemeClr>
                </a:solidFill>
              </a:rPr>
              <a:t>where</a:t>
            </a:r>
            <a:r>
              <a:rPr lang="en-US" sz="1800" b="1" dirty="0"/>
              <a:t> </a:t>
            </a:r>
            <a:r>
              <a:rPr lang="en-US" sz="1800" dirty="0"/>
              <a:t>they are and </a:t>
            </a:r>
            <a:r>
              <a:rPr lang="en-US" sz="1800" b="1" dirty="0">
                <a:solidFill>
                  <a:schemeClr val="bg2">
                    <a:lumMod val="25000"/>
                  </a:schemeClr>
                </a:solidFill>
              </a:rPr>
              <a:t>what they are doing </a:t>
            </a:r>
            <a:r>
              <a:rPr lang="en-US" sz="1800" b="1" dirty="0"/>
              <a:t>or</a:t>
            </a:r>
            <a:r>
              <a:rPr lang="en-US" sz="1800" b="1" dirty="0">
                <a:solidFill>
                  <a:schemeClr val="accent4"/>
                </a:solidFill>
              </a:rPr>
              <a:t> what happened.</a:t>
            </a:r>
          </a:p>
        </p:txBody>
      </p:sp>
      <p:sp>
        <p:nvSpPr>
          <p:cNvPr id="12" name="TextBox 11">
            <a:extLst>
              <a:ext uri="{FF2B5EF4-FFF2-40B4-BE49-F238E27FC236}">
                <a16:creationId xmlns:a16="http://schemas.microsoft.com/office/drawing/2014/main" id="{07585E1F-5FF3-40F2-A372-A3E9852E19A4}"/>
              </a:ext>
            </a:extLst>
          </p:cNvPr>
          <p:cNvSpPr txBox="1"/>
          <p:nvPr/>
        </p:nvSpPr>
        <p:spPr>
          <a:xfrm>
            <a:off x="127817" y="79750"/>
            <a:ext cx="2201648" cy="2031325"/>
          </a:xfrm>
          <a:prstGeom prst="rect">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dirty="0">
                <a:latin typeface="Comic Sans MS" panose="030F0702030302020204" pitchFamily="66" charset="0"/>
              </a:rPr>
              <a:t>Word Bank</a:t>
            </a:r>
          </a:p>
          <a:p>
            <a:endParaRPr lang="en-GB" sz="1400" u="sng" dirty="0">
              <a:latin typeface="Comic Sans MS" panose="030F0702030302020204" pitchFamily="66" charset="0"/>
            </a:endParaRPr>
          </a:p>
          <a:p>
            <a:r>
              <a:rPr lang="en-GB" sz="1400" dirty="0">
                <a:latin typeface="Comic Sans MS" panose="030F0702030302020204" pitchFamily="66" charset="0"/>
              </a:rPr>
              <a:t>boy    woods  fell  cave</a:t>
            </a:r>
          </a:p>
          <a:p>
            <a:endParaRPr lang="en-GB" sz="1400" dirty="0">
              <a:latin typeface="Comic Sans MS" panose="030F0702030302020204" pitchFamily="66" charset="0"/>
            </a:endParaRPr>
          </a:p>
          <a:p>
            <a:r>
              <a:rPr lang="en-GB" sz="1400" dirty="0">
                <a:latin typeface="Comic Sans MS" panose="030F0702030302020204" pitchFamily="66" charset="0"/>
              </a:rPr>
              <a:t>Om    inside   attacked</a:t>
            </a:r>
          </a:p>
          <a:p>
            <a:endParaRPr lang="en-GB" sz="1400" dirty="0">
              <a:latin typeface="Comic Sans MS" panose="030F0702030302020204" pitchFamily="66" charset="0"/>
            </a:endParaRPr>
          </a:p>
          <a:p>
            <a:r>
              <a:rPr lang="en-GB" sz="1400" dirty="0">
                <a:latin typeface="Comic Sans MS" panose="030F0702030302020204" pitchFamily="66" charset="0"/>
              </a:rPr>
              <a:t>rushed   home     camp</a:t>
            </a:r>
          </a:p>
          <a:p>
            <a:endParaRPr lang="en-GB" sz="1400" dirty="0">
              <a:latin typeface="Comic Sans MS" panose="030F0702030302020204" pitchFamily="66" charset="0"/>
            </a:endParaRPr>
          </a:p>
          <a:p>
            <a:r>
              <a:rPr lang="en-GB" sz="1400" dirty="0">
                <a:latin typeface="Comic Sans MS" panose="030F0702030302020204" pitchFamily="66" charset="0"/>
              </a:rPr>
              <a:t>cook      tools    woke      </a:t>
            </a:r>
          </a:p>
        </p:txBody>
      </p:sp>
    </p:spTree>
    <p:extLst>
      <p:ext uri="{BB962C8B-B14F-4D97-AF65-F5344CB8AC3E}">
        <p14:creationId xmlns:p14="http://schemas.microsoft.com/office/powerpoint/2010/main" val="668402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185995"/>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21980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357251" y="267043"/>
            <a:ext cx="7426334" cy="584775"/>
          </a:xfrm>
          <a:prstGeom prst="rect">
            <a:avLst/>
          </a:prstGeom>
          <a:noFill/>
        </p:spPr>
        <p:txBody>
          <a:bodyPr wrap="square" rtlCol="0">
            <a:spAutoFit/>
          </a:bodyPr>
          <a:lstStyle/>
          <a:p>
            <a:r>
              <a:rPr lang="en-GB" sz="3200" dirty="0"/>
              <a:t>Date</a:t>
            </a:r>
            <a:r>
              <a:rPr lang="en-GB" dirty="0"/>
              <a:t>:  </a:t>
            </a:r>
            <a:r>
              <a:rPr lang="en-GB" sz="3200" dirty="0"/>
              <a:t>Thursday </a:t>
            </a:r>
            <a:r>
              <a:rPr lang="en-GB" sz="3200" dirty="0" smtClean="0"/>
              <a:t>1</a:t>
            </a:r>
            <a:r>
              <a:rPr lang="en-GB" sz="3200" baseline="30000" dirty="0" smtClean="0"/>
              <a:t>st</a:t>
            </a:r>
            <a:r>
              <a:rPr lang="en-GB" sz="3200" dirty="0" smtClean="0"/>
              <a:t> July 2021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35485" y="2785252"/>
            <a:ext cx="10429593" cy="1323439"/>
          </a:xfrm>
          <a:prstGeom prst="rect">
            <a:avLst/>
          </a:prstGeom>
          <a:noFill/>
        </p:spPr>
        <p:txBody>
          <a:bodyPr wrap="square" lIns="91440" tIns="45720" rIns="91440" bIns="45720" rtlCol="0" anchor="t">
            <a:spAutoFit/>
          </a:bodyPr>
          <a:lstStyle/>
          <a:p>
            <a:r>
              <a:rPr lang="en-GB" sz="4000" dirty="0"/>
              <a:t>L.O. To be able to use direct speech.</a:t>
            </a:r>
          </a:p>
          <a:p>
            <a:endParaRPr lang="en-GB" sz="4000" dirty="0"/>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spTree>
    <p:extLst>
      <p:ext uri="{BB962C8B-B14F-4D97-AF65-F5344CB8AC3E}">
        <p14:creationId xmlns:p14="http://schemas.microsoft.com/office/powerpoint/2010/main" val="86488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838203" y="365129"/>
            <a:ext cx="10515600" cy="1325559"/>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6000" b="0" i="0" u="none" strike="noStrike" kern="1200" cap="none" spc="0" baseline="0">
              <a:solidFill>
                <a:srgbClr val="000000"/>
              </a:solidFill>
              <a:uFillTx/>
              <a:latin typeface="Calibri Light"/>
            </a:endParaRPr>
          </a:p>
        </p:txBody>
      </p:sp>
      <p:sp>
        <p:nvSpPr>
          <p:cNvPr id="3" name="TextBox 5"/>
          <p:cNvSpPr txBox="1"/>
          <p:nvPr/>
        </p:nvSpPr>
        <p:spPr>
          <a:xfrm>
            <a:off x="2709860" y="1400175"/>
            <a:ext cx="6772275" cy="313931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This week in phonics we are going to look at the following: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Blending using our speed sounds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M A S D T I N P G O</a:t>
            </a:r>
            <a:endParaRPr lang="en-GB" sz="1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Calibri"/>
            </a:endParaRPr>
          </a:p>
        </p:txBody>
      </p:sp>
      <p:pic>
        <p:nvPicPr>
          <p:cNvPr id="4" name="Picture 7"/>
          <p:cNvPicPr>
            <a:picLocks noChangeAspect="1"/>
          </p:cNvPicPr>
          <p:nvPr/>
        </p:nvPicPr>
        <p:blipFill>
          <a:blip r:embed="rId3"/>
          <a:stretch>
            <a:fillRect/>
          </a:stretch>
        </p:blipFill>
        <p:spPr>
          <a:xfrm>
            <a:off x="246284" y="365119"/>
            <a:ext cx="1710138" cy="1325559"/>
          </a:xfrm>
          <a:prstGeom prst="rect">
            <a:avLst/>
          </a:prstGeom>
          <a:noFill/>
          <a:ln cap="flat">
            <a:noFill/>
          </a:ln>
        </p:spPr>
      </p:pic>
      <p:pic>
        <p:nvPicPr>
          <p:cNvPr id="5" name="Picture 8"/>
          <p:cNvPicPr>
            <a:picLocks noChangeAspect="1"/>
          </p:cNvPicPr>
          <p:nvPr/>
        </p:nvPicPr>
        <p:blipFill>
          <a:blip r:embed="rId4"/>
          <a:stretch>
            <a:fillRect/>
          </a:stretch>
        </p:blipFill>
        <p:spPr>
          <a:xfrm>
            <a:off x="246284" y="2002033"/>
            <a:ext cx="1656225" cy="1470967"/>
          </a:xfrm>
          <a:prstGeom prst="rect">
            <a:avLst/>
          </a:prstGeom>
          <a:noFill/>
          <a:ln cap="flat">
            <a:noFill/>
          </a:ln>
        </p:spPr>
      </p:pic>
      <p:pic>
        <p:nvPicPr>
          <p:cNvPr id="6" name="Picture 9"/>
          <p:cNvPicPr>
            <a:picLocks noChangeAspect="1"/>
          </p:cNvPicPr>
          <p:nvPr/>
        </p:nvPicPr>
        <p:blipFill>
          <a:blip r:embed="rId5"/>
          <a:stretch>
            <a:fillRect/>
          </a:stretch>
        </p:blipFill>
        <p:spPr>
          <a:xfrm>
            <a:off x="184754" y="3784344"/>
            <a:ext cx="1824685" cy="1470967"/>
          </a:xfrm>
          <a:prstGeom prst="rect">
            <a:avLst/>
          </a:prstGeom>
          <a:noFill/>
          <a:ln cap="flat">
            <a:noFill/>
          </a:ln>
        </p:spPr>
      </p:pic>
      <p:pic>
        <p:nvPicPr>
          <p:cNvPr id="7" name="Picture 10"/>
          <p:cNvPicPr>
            <a:picLocks noChangeAspect="1"/>
          </p:cNvPicPr>
          <p:nvPr/>
        </p:nvPicPr>
        <p:blipFill>
          <a:blip r:embed="rId6"/>
          <a:stretch>
            <a:fillRect/>
          </a:stretch>
        </p:blipFill>
        <p:spPr>
          <a:xfrm>
            <a:off x="284698" y="5424312"/>
            <a:ext cx="1632368" cy="1325559"/>
          </a:xfrm>
          <a:prstGeom prst="rect">
            <a:avLst/>
          </a:prstGeom>
          <a:noFill/>
          <a:ln cap="flat">
            <a:noFill/>
          </a:ln>
        </p:spPr>
      </p:pic>
      <p:sp>
        <p:nvSpPr>
          <p:cNvPr id="8" name="TextBox 12"/>
          <p:cNvSpPr txBox="1"/>
          <p:nvPr/>
        </p:nvSpPr>
        <p:spPr>
          <a:xfrm>
            <a:off x="3074642" y="814346"/>
            <a:ext cx="6093616"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alibri"/>
              </a:rPr>
              <a:t>PHONICS</a:t>
            </a:r>
          </a:p>
        </p:txBody>
      </p:sp>
      <p:pic>
        <p:nvPicPr>
          <p:cNvPr id="9" name="Picture 13"/>
          <p:cNvPicPr>
            <a:picLocks noChangeAspect="1"/>
          </p:cNvPicPr>
          <p:nvPr/>
        </p:nvPicPr>
        <p:blipFill>
          <a:blip r:embed="rId7"/>
          <a:srcRect l="2962" t="14166" r="417" b="57456"/>
          <a:stretch>
            <a:fillRect/>
          </a:stretch>
        </p:blipFill>
        <p:spPr>
          <a:xfrm>
            <a:off x="3146569" y="3784344"/>
            <a:ext cx="5949781" cy="2468633"/>
          </a:xfrm>
          <a:prstGeom prst="rect">
            <a:avLst/>
          </a:prstGeom>
          <a:noFill/>
          <a:ln cap="flat">
            <a:noFill/>
          </a:ln>
        </p:spPr>
      </p:pic>
      <p:pic>
        <p:nvPicPr>
          <p:cNvPr id="10" name="Picture 14"/>
          <p:cNvPicPr>
            <a:picLocks noChangeAspect="1"/>
          </p:cNvPicPr>
          <p:nvPr/>
        </p:nvPicPr>
        <p:blipFill>
          <a:blip r:embed="rId8"/>
          <a:stretch>
            <a:fillRect/>
          </a:stretch>
        </p:blipFill>
        <p:spPr>
          <a:xfrm>
            <a:off x="10770178" y="1227892"/>
            <a:ext cx="1298557" cy="1066894"/>
          </a:xfrm>
          <a:prstGeom prst="rect">
            <a:avLst/>
          </a:prstGeom>
          <a:noFill/>
          <a:ln cap="flat">
            <a:noFill/>
          </a:ln>
        </p:spPr>
      </p:pic>
      <p:pic>
        <p:nvPicPr>
          <p:cNvPr id="11" name="Picture 15"/>
          <p:cNvPicPr>
            <a:picLocks noChangeAspect="1"/>
          </p:cNvPicPr>
          <p:nvPr/>
        </p:nvPicPr>
        <p:blipFill>
          <a:blip r:embed="rId9"/>
          <a:stretch>
            <a:fillRect/>
          </a:stretch>
        </p:blipFill>
        <p:spPr>
          <a:xfrm>
            <a:off x="9145271" y="278617"/>
            <a:ext cx="1359529" cy="1188820"/>
          </a:xfrm>
          <a:prstGeom prst="rect">
            <a:avLst/>
          </a:prstGeom>
          <a:noFill/>
          <a:ln cap="flat">
            <a:noFill/>
          </a:ln>
        </p:spPr>
      </p:pic>
      <p:pic>
        <p:nvPicPr>
          <p:cNvPr id="12" name="Picture 16"/>
          <p:cNvPicPr>
            <a:picLocks noChangeAspect="1"/>
          </p:cNvPicPr>
          <p:nvPr/>
        </p:nvPicPr>
        <p:blipFill>
          <a:blip r:embed="rId10"/>
          <a:stretch>
            <a:fillRect/>
          </a:stretch>
        </p:blipFill>
        <p:spPr>
          <a:xfrm>
            <a:off x="9285485" y="2312343"/>
            <a:ext cx="1219306" cy="993733"/>
          </a:xfrm>
          <a:prstGeom prst="rect">
            <a:avLst/>
          </a:prstGeom>
          <a:noFill/>
          <a:ln cap="flat">
            <a:noFill/>
          </a:ln>
        </p:spPr>
      </p:pic>
      <p:pic>
        <p:nvPicPr>
          <p:cNvPr id="13" name="Picture 17"/>
          <p:cNvPicPr>
            <a:picLocks noChangeAspect="1"/>
          </p:cNvPicPr>
          <p:nvPr/>
        </p:nvPicPr>
        <p:blipFill>
          <a:blip r:embed="rId11"/>
          <a:stretch>
            <a:fillRect/>
          </a:stretch>
        </p:blipFill>
        <p:spPr>
          <a:xfrm>
            <a:off x="10711638" y="3429000"/>
            <a:ext cx="1207108" cy="975445"/>
          </a:xfrm>
          <a:prstGeom prst="rect">
            <a:avLst/>
          </a:prstGeom>
          <a:noFill/>
          <a:ln cap="flat">
            <a:noFill/>
          </a:ln>
        </p:spPr>
      </p:pic>
      <p:pic>
        <p:nvPicPr>
          <p:cNvPr id="14" name="Picture 18"/>
          <p:cNvPicPr>
            <a:picLocks noChangeAspect="1"/>
          </p:cNvPicPr>
          <p:nvPr/>
        </p:nvPicPr>
        <p:blipFill>
          <a:blip r:embed="rId12"/>
          <a:stretch>
            <a:fillRect/>
          </a:stretch>
        </p:blipFill>
        <p:spPr>
          <a:xfrm>
            <a:off x="9285485" y="4631024"/>
            <a:ext cx="1353430" cy="1115668"/>
          </a:xfrm>
          <a:prstGeom prst="rect">
            <a:avLst/>
          </a:prstGeom>
          <a:noFill/>
          <a:ln cap="flat">
            <a:noFill/>
          </a:ln>
        </p:spPr>
      </p:pic>
      <p:pic>
        <p:nvPicPr>
          <p:cNvPr id="15" name="Picture 19"/>
          <p:cNvPicPr>
            <a:picLocks noChangeAspect="1"/>
          </p:cNvPicPr>
          <p:nvPr/>
        </p:nvPicPr>
        <p:blipFill>
          <a:blip r:embed="rId13"/>
          <a:stretch>
            <a:fillRect/>
          </a:stretch>
        </p:blipFill>
        <p:spPr>
          <a:xfrm>
            <a:off x="10726149" y="5754538"/>
            <a:ext cx="1292467" cy="1042507"/>
          </a:xfrm>
          <a:prstGeom prst="rect">
            <a:avLst/>
          </a:prstGeom>
          <a:noFill/>
          <a:ln cap="flat">
            <a:noFill/>
          </a:ln>
        </p:spPr>
      </p:pic>
    </p:spTree>
    <p:extLst>
      <p:ext uri="{BB962C8B-B14F-4D97-AF65-F5344CB8AC3E}">
        <p14:creationId xmlns:p14="http://schemas.microsoft.com/office/powerpoint/2010/main" val="2289104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C00AD91-6A84-4289-8564-3CF1C155967F}"/>
              </a:ext>
            </a:extLst>
          </p:cNvPr>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15" name="Picture 14">
            <a:extLst>
              <a:ext uri="{FF2B5EF4-FFF2-40B4-BE49-F238E27FC236}">
                <a16:creationId xmlns:a16="http://schemas.microsoft.com/office/drawing/2014/main" id="{5185108A-435C-4926-82B4-ADDAA73D6A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16" name="TextBox 15">
            <a:extLst>
              <a:ext uri="{FF2B5EF4-FFF2-40B4-BE49-F238E27FC236}">
                <a16:creationId xmlns:a16="http://schemas.microsoft.com/office/drawing/2014/main" id="{B590CDB5-2E08-436B-BB47-912DD94CB00E}"/>
              </a:ext>
            </a:extLst>
          </p:cNvPr>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17" name="Rectangle 16">
            <a:hlinkClick r:id="rId3" action="ppaction://hlinkfile"/>
            <a:extLst>
              <a:ext uri="{FF2B5EF4-FFF2-40B4-BE49-F238E27FC236}">
                <a16:creationId xmlns:a16="http://schemas.microsoft.com/office/drawing/2014/main" id="{8A08AC83-9D32-443D-8B76-0C4451CC8F6E}"/>
              </a:ext>
            </a:extLst>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8" name="TextBox 17">
            <a:extLst>
              <a:ext uri="{FF2B5EF4-FFF2-40B4-BE49-F238E27FC236}">
                <a16:creationId xmlns:a16="http://schemas.microsoft.com/office/drawing/2014/main" id="{FFD584C9-4052-44C7-A9E5-D2476F3FDD1B}"/>
              </a:ext>
            </a:extLst>
          </p:cNvPr>
          <p:cNvSpPr txBox="1"/>
          <p:nvPr/>
        </p:nvSpPr>
        <p:spPr>
          <a:xfrm>
            <a:off x="364493" y="5939436"/>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t>https://</a:t>
            </a:r>
            <a:r>
              <a:rPr lang="en-US" sz="1800" dirty="0" err="1"/>
              <a:t>classroom.thenational.academy</a:t>
            </a:r>
            <a:r>
              <a:rPr lang="en-US" sz="1800" dirty="0"/>
              <a:t>/lessons/to-practise-writing-speech-69j34t?activity=</a:t>
            </a:r>
            <a:r>
              <a:rPr lang="en-US" sz="1800" dirty="0" err="1"/>
              <a:t>video&amp;step</a:t>
            </a:r>
            <a:r>
              <a:rPr lang="en-US" sz="1800" dirty="0"/>
              <a:t>=1</a:t>
            </a:r>
            <a:r>
              <a:rPr lang="en-GB" sz="1800" dirty="0"/>
              <a:t> </a:t>
            </a:r>
          </a:p>
        </p:txBody>
      </p:sp>
    </p:spTree>
    <p:extLst>
      <p:ext uri="{BB962C8B-B14F-4D97-AF65-F5344CB8AC3E}">
        <p14:creationId xmlns:p14="http://schemas.microsoft.com/office/powerpoint/2010/main" val="3919090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hought Bubble: Cloud 30">
            <a:extLst>
              <a:ext uri="{FF2B5EF4-FFF2-40B4-BE49-F238E27FC236}">
                <a16:creationId xmlns:a16="http://schemas.microsoft.com/office/drawing/2014/main" id="{7C8A80E6-DBBD-44A0-A0A4-FBB237E4E83D}"/>
              </a:ext>
            </a:extLst>
          </p:cNvPr>
          <p:cNvSpPr/>
          <p:nvPr/>
        </p:nvSpPr>
        <p:spPr>
          <a:xfrm>
            <a:off x="205976" y="2338316"/>
            <a:ext cx="3862317" cy="2481618"/>
          </a:xfrm>
          <a:prstGeom prst="cloudCallout">
            <a:avLst>
              <a:gd name="adj1" fmla="val 43478"/>
              <a:gd name="adj2" fmla="val 49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hought Bubble: Cloud 5">
            <a:extLst>
              <a:ext uri="{FF2B5EF4-FFF2-40B4-BE49-F238E27FC236}">
                <a16:creationId xmlns:a16="http://schemas.microsoft.com/office/drawing/2014/main" id="{F00AC846-046C-41EF-81A5-D3C805E9B94A}"/>
              </a:ext>
            </a:extLst>
          </p:cNvPr>
          <p:cNvSpPr/>
          <p:nvPr/>
        </p:nvSpPr>
        <p:spPr>
          <a:xfrm>
            <a:off x="7861110" y="2061317"/>
            <a:ext cx="3862317" cy="2481618"/>
          </a:xfrm>
          <a:prstGeom prst="cloudCallout">
            <a:avLst>
              <a:gd name="adj1" fmla="val -54755"/>
              <a:gd name="adj2" fmla="val 44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205976" y="145903"/>
            <a:ext cx="11517451" cy="1273464"/>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Today we are going to learn how to use </a:t>
            </a:r>
            <a:r>
              <a:rPr lang="en-GB" sz="2000" b="1" dirty="0">
                <a:solidFill>
                  <a:prstClr val="white"/>
                </a:solidFill>
              </a:rPr>
              <a:t>speech marks</a:t>
            </a:r>
            <a:r>
              <a:rPr lang="en-GB" sz="2000" dirty="0">
                <a:solidFill>
                  <a:prstClr val="white"/>
                </a:solidFill>
              </a:rPr>
              <a:t>. </a:t>
            </a:r>
            <a:r>
              <a:rPr lang="en-GB" sz="2000" b="1" dirty="0">
                <a:solidFill>
                  <a:prstClr val="white"/>
                </a:solidFill>
              </a:rPr>
              <a:t>Speech marks</a:t>
            </a:r>
            <a:r>
              <a:rPr lang="en-GB" sz="2000" dirty="0">
                <a:solidFill>
                  <a:prstClr val="white"/>
                </a:solidFill>
              </a:rPr>
              <a:t> are used to show the reader what is being spoken out-loud. In our story Stone Age Boy, Om and the boy do not talk to each other, as they do not speak the same language, and so there are no speech marks. However, we can have a guess at what they may have said to each other. Look at some of the questions below and discuss your ideas with an adult or a friend.</a:t>
            </a:r>
          </a:p>
        </p:txBody>
      </p:sp>
      <p:pic>
        <p:nvPicPr>
          <p:cNvPr id="3076" name="Picture 4" descr="Image result for stone age boy and om">
            <a:extLst>
              <a:ext uri="{FF2B5EF4-FFF2-40B4-BE49-F238E27FC236}">
                <a16:creationId xmlns:a16="http://schemas.microsoft.com/office/drawing/2014/main" id="{9930D603-AB17-418D-8F20-9835B1243D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26" r="47125"/>
          <a:stretch/>
        </p:blipFill>
        <p:spPr bwMode="auto">
          <a:xfrm>
            <a:off x="4668164" y="2338316"/>
            <a:ext cx="2593075" cy="24816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524B-EED6-4C1E-BA68-562EC2C8F57B}"/>
              </a:ext>
            </a:extLst>
          </p:cNvPr>
          <p:cNvSpPr txBox="1"/>
          <p:nvPr/>
        </p:nvSpPr>
        <p:spPr>
          <a:xfrm>
            <a:off x="1039504" y="2840461"/>
            <a:ext cx="2047164" cy="1477328"/>
          </a:xfrm>
          <a:prstGeom prst="rect">
            <a:avLst/>
          </a:prstGeom>
          <a:noFill/>
        </p:spPr>
        <p:txBody>
          <a:bodyPr wrap="square" rtlCol="0">
            <a:spAutoFit/>
          </a:bodyPr>
          <a:lstStyle/>
          <a:p>
            <a:r>
              <a:rPr lang="en-GB" dirty="0"/>
              <a:t>What do you think Om and the boy would have said to each other when they first met?</a:t>
            </a:r>
          </a:p>
        </p:txBody>
      </p:sp>
      <p:sp>
        <p:nvSpPr>
          <p:cNvPr id="27" name="TextBox 26">
            <a:extLst>
              <a:ext uri="{FF2B5EF4-FFF2-40B4-BE49-F238E27FC236}">
                <a16:creationId xmlns:a16="http://schemas.microsoft.com/office/drawing/2014/main" id="{14121E64-AAE8-4878-8995-13E4E4526B3E}"/>
              </a:ext>
            </a:extLst>
          </p:cNvPr>
          <p:cNvSpPr txBox="1"/>
          <p:nvPr/>
        </p:nvSpPr>
        <p:spPr>
          <a:xfrm>
            <a:off x="8802805" y="2840461"/>
            <a:ext cx="2593075" cy="923330"/>
          </a:xfrm>
          <a:prstGeom prst="rect">
            <a:avLst/>
          </a:prstGeom>
          <a:noFill/>
        </p:spPr>
        <p:txBody>
          <a:bodyPr wrap="square" rtlCol="0">
            <a:spAutoFit/>
          </a:bodyPr>
          <a:lstStyle/>
          <a:p>
            <a:r>
              <a:rPr lang="en-GB" dirty="0"/>
              <a:t>What kinds of questions may they have asked each other? </a:t>
            </a:r>
          </a:p>
        </p:txBody>
      </p:sp>
      <p:sp>
        <p:nvSpPr>
          <p:cNvPr id="32" name="TextBox 31">
            <a:extLst>
              <a:ext uri="{FF2B5EF4-FFF2-40B4-BE49-F238E27FC236}">
                <a16:creationId xmlns:a16="http://schemas.microsoft.com/office/drawing/2014/main" id="{D77E5F18-3B37-4579-8A1B-512E716FF94E}"/>
              </a:ext>
            </a:extLst>
          </p:cNvPr>
          <p:cNvSpPr txBox="1"/>
          <p:nvPr/>
        </p:nvSpPr>
        <p:spPr>
          <a:xfrm>
            <a:off x="8541792" y="4819934"/>
            <a:ext cx="3115099" cy="1477328"/>
          </a:xfrm>
          <a:prstGeom prst="rect">
            <a:avLst/>
          </a:prstGeom>
          <a:noFill/>
        </p:spPr>
        <p:txBody>
          <a:bodyPr wrap="square">
            <a:spAutoFit/>
          </a:bodyPr>
          <a:lstStyle/>
          <a:p>
            <a:r>
              <a:rPr lang="en-GB" dirty="0"/>
              <a:t>Have a think about the types of questions they may ask each other: who, what, where, when, why.</a:t>
            </a:r>
          </a:p>
          <a:p>
            <a:endParaRPr lang="en-GB" dirty="0"/>
          </a:p>
        </p:txBody>
      </p:sp>
    </p:spTree>
    <p:extLst>
      <p:ext uri="{BB962C8B-B14F-4D97-AF65-F5344CB8AC3E}">
        <p14:creationId xmlns:p14="http://schemas.microsoft.com/office/powerpoint/2010/main" val="2444718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5976" y="145903"/>
            <a:ext cx="10357391" cy="1273464"/>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Here is an example of a </a:t>
            </a:r>
            <a:r>
              <a:rPr lang="en-GB" sz="2000" b="1" dirty="0">
                <a:solidFill>
                  <a:prstClr val="white"/>
                </a:solidFill>
              </a:rPr>
              <a:t>direct speech</a:t>
            </a:r>
            <a:r>
              <a:rPr lang="en-GB" sz="2000" dirty="0">
                <a:solidFill>
                  <a:prstClr val="white"/>
                </a:solidFill>
              </a:rPr>
              <a:t> sentence below. An easy way to remember how to use them is to think of  speech sandwich. First we have opening </a:t>
            </a:r>
            <a:r>
              <a:rPr lang="en-GB" sz="2000" b="1" dirty="0">
                <a:solidFill>
                  <a:prstClr val="white"/>
                </a:solidFill>
              </a:rPr>
              <a:t>speech marks</a:t>
            </a:r>
            <a:r>
              <a:rPr lang="en-GB" sz="2000" dirty="0">
                <a:solidFill>
                  <a:prstClr val="white"/>
                </a:solidFill>
              </a:rPr>
              <a:t>, next a </a:t>
            </a:r>
            <a:r>
              <a:rPr lang="en-GB" sz="2000" b="1" dirty="0">
                <a:solidFill>
                  <a:prstClr val="white"/>
                </a:solidFill>
              </a:rPr>
              <a:t>capital letter</a:t>
            </a:r>
            <a:r>
              <a:rPr lang="en-GB" sz="2000" dirty="0">
                <a:solidFill>
                  <a:prstClr val="white"/>
                </a:solidFill>
              </a:rPr>
              <a:t> to start the sentence of what the person is saying, after </a:t>
            </a:r>
            <a:r>
              <a:rPr lang="en-GB" sz="2000" b="1" dirty="0">
                <a:solidFill>
                  <a:prstClr val="white"/>
                </a:solidFill>
              </a:rPr>
              <a:t>what</a:t>
            </a:r>
            <a:r>
              <a:rPr lang="en-GB" sz="2000" dirty="0">
                <a:solidFill>
                  <a:prstClr val="white"/>
                </a:solidFill>
              </a:rPr>
              <a:t> </a:t>
            </a:r>
            <a:r>
              <a:rPr lang="en-GB" sz="2000" b="1" dirty="0">
                <a:solidFill>
                  <a:prstClr val="white"/>
                </a:solidFill>
              </a:rPr>
              <a:t>is being said</a:t>
            </a:r>
            <a:r>
              <a:rPr lang="en-GB" sz="2000" dirty="0">
                <a:solidFill>
                  <a:prstClr val="white"/>
                </a:solidFill>
              </a:rPr>
              <a:t>, then a </a:t>
            </a:r>
            <a:r>
              <a:rPr lang="en-GB" sz="2000" b="1" dirty="0">
                <a:solidFill>
                  <a:prstClr val="white"/>
                </a:solidFill>
              </a:rPr>
              <a:t>punctuation mark</a:t>
            </a:r>
            <a:r>
              <a:rPr lang="en-GB" sz="2000" dirty="0">
                <a:solidFill>
                  <a:prstClr val="white"/>
                </a:solidFill>
              </a:rPr>
              <a:t> and lastly the </a:t>
            </a:r>
            <a:r>
              <a:rPr lang="en-GB" sz="2000" b="1" dirty="0">
                <a:solidFill>
                  <a:prstClr val="white"/>
                </a:solidFill>
              </a:rPr>
              <a:t>closing speech marks</a:t>
            </a:r>
            <a:r>
              <a:rPr lang="en-GB" sz="2000" dirty="0">
                <a:solidFill>
                  <a:prstClr val="white"/>
                </a:solidFill>
              </a:rPr>
              <a:t>.</a:t>
            </a:r>
          </a:p>
        </p:txBody>
      </p:sp>
      <p:cxnSp>
        <p:nvCxnSpPr>
          <p:cNvPr id="15" name="Straight Connector 14">
            <a:extLst>
              <a:ext uri="{FF2B5EF4-FFF2-40B4-BE49-F238E27FC236}">
                <a16:creationId xmlns:a16="http://schemas.microsoft.com/office/drawing/2014/main" id="{1D5F4FC1-AF3B-4A92-BD81-0EB6653D6C37}"/>
              </a:ext>
            </a:extLst>
          </p:cNvPr>
          <p:cNvCxnSpPr/>
          <p:nvPr/>
        </p:nvCxnSpPr>
        <p:spPr>
          <a:xfrm flipV="1">
            <a:off x="4362662" y="3139684"/>
            <a:ext cx="7015370" cy="24662"/>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46069EA-6923-4319-991B-B1BB9C03D9B1}"/>
              </a:ext>
            </a:extLst>
          </p:cNvPr>
          <p:cNvCxnSpPr/>
          <p:nvPr/>
        </p:nvCxnSpPr>
        <p:spPr>
          <a:xfrm flipV="1">
            <a:off x="4362662" y="4613742"/>
            <a:ext cx="7015370" cy="24662"/>
          </a:xfrm>
          <a:prstGeom prst="line">
            <a:avLst/>
          </a:prstGeom>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C463DAD7-C9C8-4B41-A169-87AF3B6F3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502" y="2612938"/>
            <a:ext cx="513587" cy="468648"/>
          </a:xfrm>
          <a:prstGeom prst="rect">
            <a:avLst/>
          </a:prstGeom>
        </p:spPr>
      </p:pic>
      <p:sp>
        <p:nvSpPr>
          <p:cNvPr id="18" name="TextBox 17">
            <a:extLst>
              <a:ext uri="{FF2B5EF4-FFF2-40B4-BE49-F238E27FC236}">
                <a16:creationId xmlns:a16="http://schemas.microsoft.com/office/drawing/2014/main" id="{EF64A10C-C488-4E75-91BB-666487818E69}"/>
              </a:ext>
            </a:extLst>
          </p:cNvPr>
          <p:cNvSpPr txBox="1"/>
          <p:nvPr/>
        </p:nvSpPr>
        <p:spPr>
          <a:xfrm>
            <a:off x="4467815" y="4024599"/>
            <a:ext cx="5716980" cy="707886"/>
          </a:xfrm>
          <a:prstGeom prst="rect">
            <a:avLst/>
          </a:prstGeom>
          <a:noFill/>
        </p:spPr>
        <p:txBody>
          <a:bodyPr wrap="square" rtlCol="0">
            <a:spAutoFit/>
          </a:bodyPr>
          <a:lstStyle/>
          <a:p>
            <a:r>
              <a:rPr lang="en-GB" sz="4000" dirty="0">
                <a:latin typeface="Tw Cen MT" panose="020B0602020104020603" pitchFamily="34" charset="0"/>
                <a:ea typeface="Segoe UI Historic" panose="020B0502040204020203" pitchFamily="34" charset="0"/>
                <a:cs typeface="Segoe UI Historic" panose="020B0502040204020203" pitchFamily="34" charset="0"/>
              </a:rPr>
              <a:t>“My name is </a:t>
            </a:r>
            <a:r>
              <a:rPr lang="en-GB" sz="4000" dirty="0" err="1">
                <a:latin typeface="Tw Cen MT" panose="020B0602020104020603" pitchFamily="34" charset="0"/>
                <a:ea typeface="Segoe UI Historic" panose="020B0502040204020203" pitchFamily="34" charset="0"/>
                <a:cs typeface="Segoe UI Historic" panose="020B0502040204020203" pitchFamily="34" charset="0"/>
              </a:rPr>
              <a:t>Om.</a:t>
            </a:r>
            <a:r>
              <a:rPr lang="en-GB" sz="4000" dirty="0">
                <a:latin typeface="Tw Cen MT" panose="020B0602020104020603" pitchFamily="34" charset="0"/>
                <a:ea typeface="Segoe UI Historic" panose="020B0502040204020203" pitchFamily="34" charset="0"/>
                <a:cs typeface="Segoe UI Historic" panose="020B0502040204020203" pitchFamily="34" charset="0"/>
              </a:rPr>
              <a:t>”</a:t>
            </a:r>
          </a:p>
        </p:txBody>
      </p:sp>
      <p:pic>
        <p:nvPicPr>
          <p:cNvPr id="19" name="Picture 18">
            <a:extLst>
              <a:ext uri="{FF2B5EF4-FFF2-40B4-BE49-F238E27FC236}">
                <a16:creationId xmlns:a16="http://schemas.microsoft.com/office/drawing/2014/main" id="{10C3E284-9103-4313-AF29-10D96E42DC4A}"/>
              </a:ext>
            </a:extLst>
          </p:cNvPr>
          <p:cNvPicPr>
            <a:picLocks noChangeAspect="1"/>
          </p:cNvPicPr>
          <p:nvPr/>
        </p:nvPicPr>
        <p:blipFill>
          <a:blip r:embed="rId3"/>
          <a:stretch>
            <a:fillRect/>
          </a:stretch>
        </p:blipFill>
        <p:spPr>
          <a:xfrm>
            <a:off x="10666714" y="145903"/>
            <a:ext cx="1319310" cy="1007662"/>
          </a:xfrm>
          <a:prstGeom prst="rect">
            <a:avLst/>
          </a:prstGeom>
        </p:spPr>
      </p:pic>
      <p:grpSp>
        <p:nvGrpSpPr>
          <p:cNvPr id="20" name="Group 19">
            <a:extLst>
              <a:ext uri="{FF2B5EF4-FFF2-40B4-BE49-F238E27FC236}">
                <a16:creationId xmlns:a16="http://schemas.microsoft.com/office/drawing/2014/main" id="{C43A340B-D1DA-4949-9ECA-5AEF53E011E7}"/>
              </a:ext>
            </a:extLst>
          </p:cNvPr>
          <p:cNvGrpSpPr/>
          <p:nvPr/>
        </p:nvGrpSpPr>
        <p:grpSpPr>
          <a:xfrm>
            <a:off x="409434" y="1773854"/>
            <a:ext cx="3179928" cy="4867944"/>
            <a:chOff x="409434" y="1773854"/>
            <a:chExt cx="3179928" cy="4867944"/>
          </a:xfrm>
        </p:grpSpPr>
        <p:pic>
          <p:nvPicPr>
            <p:cNvPr id="3" name="Picture 2">
              <a:extLst>
                <a:ext uri="{FF2B5EF4-FFF2-40B4-BE49-F238E27FC236}">
                  <a16:creationId xmlns:a16="http://schemas.microsoft.com/office/drawing/2014/main" id="{E7855A71-5D05-443D-9992-8F841E41D81E}"/>
                </a:ext>
              </a:extLst>
            </p:cNvPr>
            <p:cNvPicPr>
              <a:picLocks noChangeAspect="1"/>
            </p:cNvPicPr>
            <p:nvPr/>
          </p:nvPicPr>
          <p:blipFill rotWithShape="1">
            <a:blip r:embed="rId4"/>
            <a:srcRect l="16119" t="23868" r="72463" b="46789"/>
            <a:stretch/>
          </p:blipFill>
          <p:spPr>
            <a:xfrm>
              <a:off x="409434" y="1773854"/>
              <a:ext cx="3179928" cy="4667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E33B4FBD-C03A-4F9A-8FBC-8CE5351CC0B6}"/>
                </a:ext>
              </a:extLst>
            </p:cNvPr>
            <p:cNvSpPr txBox="1"/>
            <p:nvPr/>
          </p:nvSpPr>
          <p:spPr>
            <a:xfrm>
              <a:off x="816831" y="1799733"/>
              <a:ext cx="579307" cy="1015663"/>
            </a:xfrm>
            <a:prstGeom prst="rect">
              <a:avLst/>
            </a:prstGeom>
            <a:noFill/>
          </p:spPr>
          <p:txBody>
            <a:bodyPr wrap="square">
              <a:spAutoFit/>
            </a:bodyPr>
            <a:lstStyle/>
            <a:p>
              <a:r>
                <a:rPr lang="en-GB" sz="60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6000" dirty="0"/>
            </a:p>
          </p:txBody>
        </p:sp>
        <p:sp>
          <p:nvSpPr>
            <p:cNvPr id="23" name="TextBox 22">
              <a:extLst>
                <a:ext uri="{FF2B5EF4-FFF2-40B4-BE49-F238E27FC236}">
                  <a16:creationId xmlns:a16="http://schemas.microsoft.com/office/drawing/2014/main" id="{84C342B0-15A2-4F4E-B914-2F28496DFD98}"/>
                </a:ext>
              </a:extLst>
            </p:cNvPr>
            <p:cNvSpPr txBox="1"/>
            <p:nvPr/>
          </p:nvSpPr>
          <p:spPr>
            <a:xfrm>
              <a:off x="874858" y="5533802"/>
              <a:ext cx="463252" cy="1107996"/>
            </a:xfrm>
            <a:prstGeom prst="rect">
              <a:avLst/>
            </a:prstGeom>
            <a:noFill/>
          </p:spPr>
          <p:txBody>
            <a:bodyPr wrap="square">
              <a:spAutoFit/>
            </a:bodyPr>
            <a:lstStyle/>
            <a:p>
              <a:r>
                <a:rPr lang="en-GB" sz="66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6600" dirty="0"/>
            </a:p>
          </p:txBody>
        </p:sp>
        <p:sp>
          <p:nvSpPr>
            <p:cNvPr id="13" name="Rectangle 12">
              <a:extLst>
                <a:ext uri="{FF2B5EF4-FFF2-40B4-BE49-F238E27FC236}">
                  <a16:creationId xmlns:a16="http://schemas.microsoft.com/office/drawing/2014/main" id="{88B2996A-5AAE-428B-AF21-B958C52AC0A4}"/>
                </a:ext>
              </a:extLst>
            </p:cNvPr>
            <p:cNvSpPr/>
            <p:nvPr/>
          </p:nvSpPr>
          <p:spPr>
            <a:xfrm>
              <a:off x="2666079" y="6086901"/>
              <a:ext cx="740780" cy="354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6435A9E5-6834-41E5-9509-C4595655239B}"/>
              </a:ext>
            </a:extLst>
          </p:cNvPr>
          <p:cNvSpPr txBox="1"/>
          <p:nvPr/>
        </p:nvSpPr>
        <p:spPr>
          <a:xfrm>
            <a:off x="4570462" y="2065926"/>
            <a:ext cx="513587"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60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6000" dirty="0"/>
          </a:p>
        </p:txBody>
      </p:sp>
      <p:sp>
        <p:nvSpPr>
          <p:cNvPr id="28" name="TextBox 27">
            <a:extLst>
              <a:ext uri="{FF2B5EF4-FFF2-40B4-BE49-F238E27FC236}">
                <a16:creationId xmlns:a16="http://schemas.microsoft.com/office/drawing/2014/main" id="{12F60FE0-1F48-4D3F-B72F-3AFF406C3563}"/>
              </a:ext>
            </a:extLst>
          </p:cNvPr>
          <p:cNvSpPr txBox="1"/>
          <p:nvPr/>
        </p:nvSpPr>
        <p:spPr>
          <a:xfrm>
            <a:off x="8247474" y="1973590"/>
            <a:ext cx="463252" cy="1107996"/>
          </a:xfrm>
          <a:prstGeom prst="rect">
            <a:avLst/>
          </a:prstGeom>
          <a:noFill/>
          <a:ln>
            <a:solidFill>
              <a:schemeClr val="tx1"/>
            </a:solidFill>
          </a:ln>
        </p:spPr>
        <p:txBody>
          <a:bodyPr wrap="square">
            <a:spAutoFit/>
          </a:bodyPr>
          <a:lstStyle/>
          <a:p>
            <a:r>
              <a:rPr lang="en-GB" sz="66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6600" dirty="0"/>
          </a:p>
        </p:txBody>
      </p:sp>
      <p:pic>
        <p:nvPicPr>
          <p:cNvPr id="29" name="Picture 28">
            <a:extLst>
              <a:ext uri="{FF2B5EF4-FFF2-40B4-BE49-F238E27FC236}">
                <a16:creationId xmlns:a16="http://schemas.microsoft.com/office/drawing/2014/main" id="{6311A38A-3A52-4E9F-888A-C372D35F6685}"/>
              </a:ext>
            </a:extLst>
          </p:cNvPr>
          <p:cNvPicPr>
            <a:picLocks noChangeAspect="1"/>
          </p:cNvPicPr>
          <p:nvPr/>
        </p:nvPicPr>
        <p:blipFill>
          <a:blip r:embed="rId5"/>
          <a:stretch>
            <a:fillRect/>
          </a:stretch>
        </p:blipFill>
        <p:spPr>
          <a:xfrm>
            <a:off x="5179434" y="2065927"/>
            <a:ext cx="2363683" cy="1029346"/>
          </a:xfrm>
          <a:prstGeom prst="rect">
            <a:avLst/>
          </a:prstGeom>
        </p:spPr>
      </p:pic>
    </p:spTree>
    <p:extLst>
      <p:ext uri="{BB962C8B-B14F-4D97-AF65-F5344CB8AC3E}">
        <p14:creationId xmlns:p14="http://schemas.microsoft.com/office/powerpoint/2010/main" val="394284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5976" y="105820"/>
            <a:ext cx="10357391" cy="1439011"/>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Make </a:t>
            </a:r>
            <a:r>
              <a:rPr lang="en-GB" sz="2000" b="1" dirty="0">
                <a:solidFill>
                  <a:prstClr val="white"/>
                </a:solidFill>
              </a:rPr>
              <a:t>3</a:t>
            </a:r>
            <a:r>
              <a:rPr lang="en-GB" sz="2000" dirty="0">
                <a:solidFill>
                  <a:prstClr val="white"/>
                </a:solidFill>
              </a:rPr>
              <a:t> directed speech sentences; you can do this by dragging and dropping the symbols into place or by cutting and sticking them. </a:t>
            </a:r>
          </a:p>
          <a:p>
            <a:pPr algn="ctr"/>
            <a:r>
              <a:rPr lang="en-GB" sz="2000" b="1" dirty="0">
                <a:solidFill>
                  <a:prstClr val="white"/>
                </a:solidFill>
              </a:rPr>
              <a:t>Challenge:</a:t>
            </a:r>
            <a:r>
              <a:rPr lang="en-GB" sz="2000" dirty="0">
                <a:solidFill>
                  <a:prstClr val="white"/>
                </a:solidFill>
              </a:rPr>
              <a:t> Can you write them too by copying the sentences into your book or onto the lines underneath? </a:t>
            </a:r>
            <a:endParaRPr lang="en-GB" sz="2000" b="1" dirty="0">
              <a:solidFill>
                <a:prstClr val="white"/>
              </a:solidFill>
            </a:endParaRPr>
          </a:p>
        </p:txBody>
      </p:sp>
      <p:cxnSp>
        <p:nvCxnSpPr>
          <p:cNvPr id="15" name="Straight Connector 14">
            <a:extLst>
              <a:ext uri="{FF2B5EF4-FFF2-40B4-BE49-F238E27FC236}">
                <a16:creationId xmlns:a16="http://schemas.microsoft.com/office/drawing/2014/main" id="{1D5F4FC1-AF3B-4A92-BD81-0EB6653D6C37}"/>
              </a:ext>
            </a:extLst>
          </p:cNvPr>
          <p:cNvCxnSpPr>
            <a:cxnSpLocks/>
          </p:cNvCxnSpPr>
          <p:nvPr/>
        </p:nvCxnSpPr>
        <p:spPr>
          <a:xfrm flipV="1">
            <a:off x="2292160" y="3819181"/>
            <a:ext cx="7015370" cy="24662"/>
          </a:xfrm>
          <a:prstGeom prst="line">
            <a:avLst/>
          </a:prstGeom>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435A9E5-6834-41E5-9509-C4595655239B}"/>
              </a:ext>
            </a:extLst>
          </p:cNvPr>
          <p:cNvSpPr txBox="1"/>
          <p:nvPr/>
        </p:nvSpPr>
        <p:spPr>
          <a:xfrm>
            <a:off x="8412388" y="5603962"/>
            <a:ext cx="513587"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60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6000" dirty="0"/>
          </a:p>
        </p:txBody>
      </p:sp>
      <p:sp>
        <p:nvSpPr>
          <p:cNvPr id="28" name="TextBox 27">
            <a:extLst>
              <a:ext uri="{FF2B5EF4-FFF2-40B4-BE49-F238E27FC236}">
                <a16:creationId xmlns:a16="http://schemas.microsoft.com/office/drawing/2014/main" id="{12F60FE0-1F48-4D3F-B72F-3AFF406C3563}"/>
              </a:ext>
            </a:extLst>
          </p:cNvPr>
          <p:cNvSpPr txBox="1"/>
          <p:nvPr/>
        </p:nvSpPr>
        <p:spPr>
          <a:xfrm>
            <a:off x="9123578" y="5533226"/>
            <a:ext cx="463252" cy="1107996"/>
          </a:xfrm>
          <a:prstGeom prst="rect">
            <a:avLst/>
          </a:prstGeom>
          <a:noFill/>
          <a:ln>
            <a:solidFill>
              <a:schemeClr val="tx1"/>
            </a:solidFill>
          </a:ln>
        </p:spPr>
        <p:txBody>
          <a:bodyPr wrap="square">
            <a:spAutoFit/>
          </a:bodyPr>
          <a:lstStyle/>
          <a:p>
            <a:r>
              <a:rPr lang="en-GB" sz="66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6600" dirty="0"/>
          </a:p>
        </p:txBody>
      </p:sp>
      <p:pic>
        <p:nvPicPr>
          <p:cNvPr id="24" name="Picture 23">
            <a:extLst>
              <a:ext uri="{FF2B5EF4-FFF2-40B4-BE49-F238E27FC236}">
                <a16:creationId xmlns:a16="http://schemas.microsoft.com/office/drawing/2014/main" id="{53B40A98-CBF3-4867-B0FD-FE093D8D121B}"/>
              </a:ext>
            </a:extLst>
          </p:cNvPr>
          <p:cNvPicPr>
            <a:picLocks noChangeAspect="1"/>
          </p:cNvPicPr>
          <p:nvPr/>
        </p:nvPicPr>
        <p:blipFill>
          <a:blip r:embed="rId2"/>
          <a:stretch>
            <a:fillRect/>
          </a:stretch>
        </p:blipFill>
        <p:spPr>
          <a:xfrm>
            <a:off x="10766968" y="91588"/>
            <a:ext cx="1319310" cy="1007662"/>
          </a:xfrm>
          <a:prstGeom prst="rect">
            <a:avLst/>
          </a:prstGeom>
        </p:spPr>
      </p:pic>
      <p:pic>
        <p:nvPicPr>
          <p:cNvPr id="5" name="Picture 4">
            <a:extLst>
              <a:ext uri="{FF2B5EF4-FFF2-40B4-BE49-F238E27FC236}">
                <a16:creationId xmlns:a16="http://schemas.microsoft.com/office/drawing/2014/main" id="{A6109DF4-71D2-4E22-85EF-72FF183B7E84}"/>
              </a:ext>
            </a:extLst>
          </p:cNvPr>
          <p:cNvPicPr>
            <a:picLocks noChangeAspect="1"/>
          </p:cNvPicPr>
          <p:nvPr/>
        </p:nvPicPr>
        <p:blipFill>
          <a:blip r:embed="rId3"/>
          <a:stretch>
            <a:fillRect/>
          </a:stretch>
        </p:blipFill>
        <p:spPr>
          <a:xfrm>
            <a:off x="216070" y="5730843"/>
            <a:ext cx="2123810" cy="761905"/>
          </a:xfrm>
          <a:prstGeom prst="rect">
            <a:avLst/>
          </a:prstGeom>
        </p:spPr>
      </p:pic>
      <p:pic>
        <p:nvPicPr>
          <p:cNvPr id="34" name="Picture 33">
            <a:extLst>
              <a:ext uri="{FF2B5EF4-FFF2-40B4-BE49-F238E27FC236}">
                <a16:creationId xmlns:a16="http://schemas.microsoft.com/office/drawing/2014/main" id="{5A02EDB8-D9A6-490E-AB7E-79C654888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8644" y="6197145"/>
            <a:ext cx="513587" cy="468648"/>
          </a:xfrm>
          <a:prstGeom prst="rect">
            <a:avLst/>
          </a:prstGeom>
        </p:spPr>
      </p:pic>
      <p:sp>
        <p:nvSpPr>
          <p:cNvPr id="35" name="TextBox 34">
            <a:extLst>
              <a:ext uri="{FF2B5EF4-FFF2-40B4-BE49-F238E27FC236}">
                <a16:creationId xmlns:a16="http://schemas.microsoft.com/office/drawing/2014/main" id="{3365C04C-31F2-418F-A4A1-01B6838D7919}"/>
              </a:ext>
            </a:extLst>
          </p:cNvPr>
          <p:cNvSpPr txBox="1"/>
          <p:nvPr/>
        </p:nvSpPr>
        <p:spPr>
          <a:xfrm>
            <a:off x="9712117" y="5557081"/>
            <a:ext cx="513587"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60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6000" dirty="0"/>
          </a:p>
        </p:txBody>
      </p:sp>
      <p:sp>
        <p:nvSpPr>
          <p:cNvPr id="36" name="TextBox 35">
            <a:extLst>
              <a:ext uri="{FF2B5EF4-FFF2-40B4-BE49-F238E27FC236}">
                <a16:creationId xmlns:a16="http://schemas.microsoft.com/office/drawing/2014/main" id="{9B57E38D-62AA-4222-9634-0BB05F111057}"/>
              </a:ext>
            </a:extLst>
          </p:cNvPr>
          <p:cNvSpPr txBox="1"/>
          <p:nvPr/>
        </p:nvSpPr>
        <p:spPr>
          <a:xfrm>
            <a:off x="10404483" y="5557798"/>
            <a:ext cx="463252" cy="1107996"/>
          </a:xfrm>
          <a:prstGeom prst="rect">
            <a:avLst/>
          </a:prstGeom>
          <a:noFill/>
          <a:ln>
            <a:solidFill>
              <a:schemeClr val="tx1"/>
            </a:solidFill>
          </a:ln>
        </p:spPr>
        <p:txBody>
          <a:bodyPr wrap="square">
            <a:spAutoFit/>
          </a:bodyPr>
          <a:lstStyle/>
          <a:p>
            <a:r>
              <a:rPr lang="en-GB" sz="66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6600" dirty="0"/>
          </a:p>
        </p:txBody>
      </p:sp>
      <p:sp>
        <p:nvSpPr>
          <p:cNvPr id="38" name="TextBox 37">
            <a:extLst>
              <a:ext uri="{FF2B5EF4-FFF2-40B4-BE49-F238E27FC236}">
                <a16:creationId xmlns:a16="http://schemas.microsoft.com/office/drawing/2014/main" id="{8EC09CB4-C5AE-49D8-8F27-CDD1454FC5CD}"/>
              </a:ext>
            </a:extLst>
          </p:cNvPr>
          <p:cNvSpPr txBox="1"/>
          <p:nvPr/>
        </p:nvSpPr>
        <p:spPr>
          <a:xfrm>
            <a:off x="7218120" y="5557080"/>
            <a:ext cx="513587"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60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6000" dirty="0"/>
          </a:p>
        </p:txBody>
      </p:sp>
      <p:sp>
        <p:nvSpPr>
          <p:cNvPr id="39" name="TextBox 38">
            <a:extLst>
              <a:ext uri="{FF2B5EF4-FFF2-40B4-BE49-F238E27FC236}">
                <a16:creationId xmlns:a16="http://schemas.microsoft.com/office/drawing/2014/main" id="{491AA026-6233-4537-BC27-BDA6CCCA24BF}"/>
              </a:ext>
            </a:extLst>
          </p:cNvPr>
          <p:cNvSpPr txBox="1"/>
          <p:nvPr/>
        </p:nvSpPr>
        <p:spPr>
          <a:xfrm>
            <a:off x="7821097" y="5533226"/>
            <a:ext cx="463252" cy="1107996"/>
          </a:xfrm>
          <a:prstGeom prst="rect">
            <a:avLst/>
          </a:prstGeom>
          <a:noFill/>
          <a:ln>
            <a:solidFill>
              <a:schemeClr val="tx1"/>
            </a:solidFill>
          </a:ln>
        </p:spPr>
        <p:txBody>
          <a:bodyPr wrap="square">
            <a:spAutoFit/>
          </a:bodyPr>
          <a:lstStyle/>
          <a:p>
            <a:r>
              <a:rPr lang="en-GB" sz="66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6600" dirty="0"/>
          </a:p>
        </p:txBody>
      </p:sp>
      <p:pic>
        <p:nvPicPr>
          <p:cNvPr id="9" name="Picture 8">
            <a:extLst>
              <a:ext uri="{FF2B5EF4-FFF2-40B4-BE49-F238E27FC236}">
                <a16:creationId xmlns:a16="http://schemas.microsoft.com/office/drawing/2014/main" id="{5C750332-77A4-40A6-8BFF-08A0193FB73B}"/>
              </a:ext>
            </a:extLst>
          </p:cNvPr>
          <p:cNvPicPr>
            <a:picLocks noChangeAspect="1"/>
          </p:cNvPicPr>
          <p:nvPr/>
        </p:nvPicPr>
        <p:blipFill>
          <a:blip r:embed="rId5"/>
          <a:stretch>
            <a:fillRect/>
          </a:stretch>
        </p:blipFill>
        <p:spPr>
          <a:xfrm>
            <a:off x="11042156" y="4956625"/>
            <a:ext cx="705034" cy="514484"/>
          </a:xfrm>
          <a:prstGeom prst="rect">
            <a:avLst/>
          </a:prstGeom>
        </p:spPr>
      </p:pic>
      <p:pic>
        <p:nvPicPr>
          <p:cNvPr id="11" name="Picture 10">
            <a:extLst>
              <a:ext uri="{FF2B5EF4-FFF2-40B4-BE49-F238E27FC236}">
                <a16:creationId xmlns:a16="http://schemas.microsoft.com/office/drawing/2014/main" id="{8938FE66-AF72-4ED7-BABE-F367D1387106}"/>
              </a:ext>
            </a:extLst>
          </p:cNvPr>
          <p:cNvPicPr>
            <a:picLocks noChangeAspect="1"/>
          </p:cNvPicPr>
          <p:nvPr/>
        </p:nvPicPr>
        <p:blipFill>
          <a:blip r:embed="rId6"/>
          <a:stretch>
            <a:fillRect/>
          </a:stretch>
        </p:blipFill>
        <p:spPr>
          <a:xfrm>
            <a:off x="10964370" y="5580122"/>
            <a:ext cx="922134" cy="537359"/>
          </a:xfrm>
          <a:prstGeom prst="rect">
            <a:avLst/>
          </a:prstGeom>
        </p:spPr>
      </p:pic>
      <p:pic>
        <p:nvPicPr>
          <p:cNvPr id="43" name="Picture 42">
            <a:extLst>
              <a:ext uri="{FF2B5EF4-FFF2-40B4-BE49-F238E27FC236}">
                <a16:creationId xmlns:a16="http://schemas.microsoft.com/office/drawing/2014/main" id="{341A3B3F-04FA-40C0-86F9-E7C9B3E34558}"/>
              </a:ext>
            </a:extLst>
          </p:cNvPr>
          <p:cNvPicPr>
            <a:picLocks noChangeAspect="1"/>
          </p:cNvPicPr>
          <p:nvPr/>
        </p:nvPicPr>
        <p:blipFill>
          <a:blip r:embed="rId7"/>
          <a:stretch>
            <a:fillRect/>
          </a:stretch>
        </p:blipFill>
        <p:spPr>
          <a:xfrm>
            <a:off x="4888041" y="5730840"/>
            <a:ext cx="2133333" cy="761905"/>
          </a:xfrm>
          <a:prstGeom prst="rect">
            <a:avLst/>
          </a:prstGeom>
        </p:spPr>
      </p:pic>
      <p:pic>
        <p:nvPicPr>
          <p:cNvPr id="45" name="Picture 44">
            <a:extLst>
              <a:ext uri="{FF2B5EF4-FFF2-40B4-BE49-F238E27FC236}">
                <a16:creationId xmlns:a16="http://schemas.microsoft.com/office/drawing/2014/main" id="{C0291121-102E-421D-B599-90E394D65807}"/>
              </a:ext>
            </a:extLst>
          </p:cNvPr>
          <p:cNvPicPr>
            <a:picLocks noChangeAspect="1"/>
          </p:cNvPicPr>
          <p:nvPr/>
        </p:nvPicPr>
        <p:blipFill>
          <a:blip r:embed="rId8"/>
          <a:stretch>
            <a:fillRect/>
          </a:stretch>
        </p:blipFill>
        <p:spPr>
          <a:xfrm>
            <a:off x="2604253" y="5737240"/>
            <a:ext cx="2133333" cy="761905"/>
          </a:xfrm>
          <a:prstGeom prst="rect">
            <a:avLst/>
          </a:prstGeom>
        </p:spPr>
      </p:pic>
    </p:spTree>
    <p:extLst>
      <p:ext uri="{BB962C8B-B14F-4D97-AF65-F5344CB8AC3E}">
        <p14:creationId xmlns:p14="http://schemas.microsoft.com/office/powerpoint/2010/main" val="2525937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1B580AE-C329-4B33-B61B-EF5DE3252CC0}"/>
              </a:ext>
            </a:extLst>
          </p:cNvPr>
          <p:cNvSpPr txBox="1"/>
          <p:nvPr/>
        </p:nvSpPr>
        <p:spPr>
          <a:xfrm>
            <a:off x="437522" y="2576250"/>
            <a:ext cx="7840204" cy="707886"/>
          </a:xfrm>
          <a:prstGeom prst="rect">
            <a:avLst/>
          </a:prstGeom>
          <a:solidFill>
            <a:schemeClr val="bg1"/>
          </a:solidFill>
          <a:ln>
            <a:noFill/>
          </a:ln>
        </p:spPr>
        <p:txBody>
          <a:bodyPr wrap="square" rtlCol="0">
            <a:spAutoFit/>
          </a:bodyPr>
          <a:lstStyle/>
          <a:p>
            <a:r>
              <a:rPr lang="en-GB" sz="4000" dirty="0">
                <a:latin typeface="Comic Sans MS" panose="030F0702030302020204" pitchFamily="66" charset="0"/>
              </a:rPr>
              <a:t>oh no the bear is going to get us</a:t>
            </a:r>
          </a:p>
        </p:txBody>
      </p:sp>
      <p:sp>
        <p:nvSpPr>
          <p:cNvPr id="21" name="TextBox 20">
            <a:extLst>
              <a:ext uri="{FF2B5EF4-FFF2-40B4-BE49-F238E27FC236}">
                <a16:creationId xmlns:a16="http://schemas.microsoft.com/office/drawing/2014/main" id="{5BC14D99-3623-4059-8293-63F63978669D}"/>
              </a:ext>
            </a:extLst>
          </p:cNvPr>
          <p:cNvSpPr txBox="1"/>
          <p:nvPr/>
        </p:nvSpPr>
        <p:spPr>
          <a:xfrm>
            <a:off x="437522" y="4896463"/>
            <a:ext cx="7840204" cy="707886"/>
          </a:xfrm>
          <a:prstGeom prst="rect">
            <a:avLst/>
          </a:prstGeom>
          <a:solidFill>
            <a:schemeClr val="bg1"/>
          </a:solidFill>
          <a:ln>
            <a:noFill/>
          </a:ln>
        </p:spPr>
        <p:txBody>
          <a:bodyPr wrap="square" rtlCol="0">
            <a:spAutoFit/>
          </a:bodyPr>
          <a:lstStyle/>
          <a:p>
            <a:r>
              <a:rPr lang="en-GB" sz="4000" dirty="0">
                <a:latin typeface="Comic Sans MS" panose="030F0702030302020204" pitchFamily="66" charset="0"/>
              </a:rPr>
              <a:t>would you like some food</a:t>
            </a:r>
          </a:p>
        </p:txBody>
      </p:sp>
      <p:sp>
        <p:nvSpPr>
          <p:cNvPr id="22" name="TextBox 21">
            <a:extLst>
              <a:ext uri="{FF2B5EF4-FFF2-40B4-BE49-F238E27FC236}">
                <a16:creationId xmlns:a16="http://schemas.microsoft.com/office/drawing/2014/main" id="{FA70E6E8-F5F7-4DB4-9838-BE354B3CBBA5}"/>
              </a:ext>
            </a:extLst>
          </p:cNvPr>
          <p:cNvSpPr txBox="1"/>
          <p:nvPr/>
        </p:nvSpPr>
        <p:spPr>
          <a:xfrm>
            <a:off x="437521" y="3726073"/>
            <a:ext cx="8103881" cy="707886"/>
          </a:xfrm>
          <a:prstGeom prst="rect">
            <a:avLst/>
          </a:prstGeom>
          <a:solidFill>
            <a:schemeClr val="bg1"/>
          </a:solidFill>
          <a:ln>
            <a:noFill/>
          </a:ln>
        </p:spPr>
        <p:txBody>
          <a:bodyPr wrap="square" rtlCol="0">
            <a:spAutoFit/>
          </a:bodyPr>
          <a:lstStyle/>
          <a:p>
            <a:r>
              <a:rPr lang="en-GB" sz="4000" dirty="0">
                <a:latin typeface="Comic Sans MS" panose="030F0702030302020204" pitchFamily="66" charset="0"/>
              </a:rPr>
              <a:t>you can sleep at my camp tonight</a:t>
            </a:r>
          </a:p>
        </p:txBody>
      </p:sp>
      <p:sp>
        <p:nvSpPr>
          <p:cNvPr id="12" name="Rectangle 11"/>
          <p:cNvSpPr/>
          <p:nvPr/>
        </p:nvSpPr>
        <p:spPr>
          <a:xfrm>
            <a:off x="105722" y="148338"/>
            <a:ext cx="6012773" cy="810367"/>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Re-write the </a:t>
            </a:r>
            <a:r>
              <a:rPr lang="en-GB" sz="2000" b="1" dirty="0">
                <a:solidFill>
                  <a:prstClr val="white"/>
                </a:solidFill>
              </a:rPr>
              <a:t>direct speech </a:t>
            </a:r>
            <a:r>
              <a:rPr lang="en-GB" sz="2000" dirty="0">
                <a:solidFill>
                  <a:prstClr val="white"/>
                </a:solidFill>
              </a:rPr>
              <a:t>sentences so that they are writing correctly.</a:t>
            </a:r>
            <a:endParaRPr lang="en-GB" sz="2000" b="1" dirty="0">
              <a:solidFill>
                <a:prstClr val="white"/>
              </a:solidFill>
            </a:endParaRPr>
          </a:p>
        </p:txBody>
      </p:sp>
      <p:cxnSp>
        <p:nvCxnSpPr>
          <p:cNvPr id="15" name="Straight Connector 14">
            <a:extLst>
              <a:ext uri="{FF2B5EF4-FFF2-40B4-BE49-F238E27FC236}">
                <a16:creationId xmlns:a16="http://schemas.microsoft.com/office/drawing/2014/main" id="{1D5F4FC1-AF3B-4A92-BD81-0EB6653D6C37}"/>
              </a:ext>
            </a:extLst>
          </p:cNvPr>
          <p:cNvCxnSpPr>
            <a:cxnSpLocks/>
          </p:cNvCxnSpPr>
          <p:nvPr/>
        </p:nvCxnSpPr>
        <p:spPr>
          <a:xfrm>
            <a:off x="437522" y="3048757"/>
            <a:ext cx="8082037" cy="52821"/>
          </a:xfrm>
          <a:prstGeom prst="line">
            <a:avLst/>
          </a:prstGeom>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24D3A7E6-509B-4AF8-9299-7999D680AE00}"/>
              </a:ext>
            </a:extLst>
          </p:cNvPr>
          <p:cNvGrpSpPr/>
          <p:nvPr/>
        </p:nvGrpSpPr>
        <p:grpSpPr>
          <a:xfrm>
            <a:off x="8589235" y="847437"/>
            <a:ext cx="961900" cy="771429"/>
            <a:chOff x="5562666" y="2995666"/>
            <a:chExt cx="1066667" cy="866667"/>
          </a:xfrm>
        </p:grpSpPr>
        <p:pic>
          <p:nvPicPr>
            <p:cNvPr id="8" name="Picture 7">
              <a:extLst>
                <a:ext uri="{FF2B5EF4-FFF2-40B4-BE49-F238E27FC236}">
                  <a16:creationId xmlns:a16="http://schemas.microsoft.com/office/drawing/2014/main" id="{5A564959-7740-40D3-ABD2-508279DDF787}"/>
                </a:ext>
              </a:extLst>
            </p:cNvPr>
            <p:cNvPicPr>
              <a:picLocks noChangeAspect="1"/>
            </p:cNvPicPr>
            <p:nvPr/>
          </p:nvPicPr>
          <p:blipFill>
            <a:blip r:embed="rId2"/>
            <a:stretch>
              <a:fillRect/>
            </a:stretch>
          </p:blipFill>
          <p:spPr>
            <a:xfrm>
              <a:off x="5562666" y="2995666"/>
              <a:ext cx="1066667" cy="866667"/>
            </a:xfrm>
            <a:prstGeom prst="rect">
              <a:avLst/>
            </a:prstGeom>
          </p:spPr>
        </p:pic>
        <p:sp>
          <p:nvSpPr>
            <p:cNvPr id="26" name="TextBox 25">
              <a:extLst>
                <a:ext uri="{FF2B5EF4-FFF2-40B4-BE49-F238E27FC236}">
                  <a16:creationId xmlns:a16="http://schemas.microsoft.com/office/drawing/2014/main" id="{6435A9E5-6834-41E5-9509-C4595655239B}"/>
                </a:ext>
              </a:extLst>
            </p:cNvPr>
            <p:cNvSpPr txBox="1"/>
            <p:nvPr/>
          </p:nvSpPr>
          <p:spPr>
            <a:xfrm>
              <a:off x="5727943" y="3296147"/>
              <a:ext cx="53333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2800" dirty="0"/>
            </a:p>
          </p:txBody>
        </p:sp>
        <p:sp>
          <p:nvSpPr>
            <p:cNvPr id="28" name="TextBox 27">
              <a:extLst>
                <a:ext uri="{FF2B5EF4-FFF2-40B4-BE49-F238E27FC236}">
                  <a16:creationId xmlns:a16="http://schemas.microsoft.com/office/drawing/2014/main" id="{12F60FE0-1F48-4D3F-B72F-3AFF406C3563}"/>
                </a:ext>
              </a:extLst>
            </p:cNvPr>
            <p:cNvSpPr txBox="1"/>
            <p:nvPr/>
          </p:nvSpPr>
          <p:spPr>
            <a:xfrm>
              <a:off x="6029652" y="3296147"/>
              <a:ext cx="463252" cy="523220"/>
            </a:xfrm>
            <a:prstGeom prst="rect">
              <a:avLst/>
            </a:prstGeom>
            <a:noFill/>
            <a:ln>
              <a:noFill/>
            </a:ln>
          </p:spPr>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2800" dirty="0"/>
            </a:p>
          </p:txBody>
        </p:sp>
      </p:grpSp>
      <p:pic>
        <p:nvPicPr>
          <p:cNvPr id="24" name="Picture 23">
            <a:extLst>
              <a:ext uri="{FF2B5EF4-FFF2-40B4-BE49-F238E27FC236}">
                <a16:creationId xmlns:a16="http://schemas.microsoft.com/office/drawing/2014/main" id="{53B40A98-CBF3-4867-B0FD-FE093D8D121B}"/>
              </a:ext>
            </a:extLst>
          </p:cNvPr>
          <p:cNvPicPr>
            <a:picLocks noChangeAspect="1"/>
          </p:cNvPicPr>
          <p:nvPr/>
        </p:nvPicPr>
        <p:blipFill>
          <a:blip r:embed="rId3"/>
          <a:stretch>
            <a:fillRect/>
          </a:stretch>
        </p:blipFill>
        <p:spPr>
          <a:xfrm>
            <a:off x="10766968" y="91588"/>
            <a:ext cx="1319310" cy="1007662"/>
          </a:xfrm>
          <a:prstGeom prst="rect">
            <a:avLst/>
          </a:prstGeom>
        </p:spPr>
      </p:pic>
      <p:pic>
        <p:nvPicPr>
          <p:cNvPr id="9" name="Picture 8">
            <a:extLst>
              <a:ext uri="{FF2B5EF4-FFF2-40B4-BE49-F238E27FC236}">
                <a16:creationId xmlns:a16="http://schemas.microsoft.com/office/drawing/2014/main" id="{6E27519A-CEF4-4720-9233-5E5668654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278" y="91588"/>
            <a:ext cx="1099382" cy="872335"/>
          </a:xfrm>
          <a:prstGeom prst="rect">
            <a:avLst/>
          </a:prstGeom>
        </p:spPr>
      </p:pic>
      <p:pic>
        <p:nvPicPr>
          <p:cNvPr id="10" name="Picture 9">
            <a:extLst>
              <a:ext uri="{FF2B5EF4-FFF2-40B4-BE49-F238E27FC236}">
                <a16:creationId xmlns:a16="http://schemas.microsoft.com/office/drawing/2014/main" id="{9F7A5AAD-E959-40BE-B97C-520BECF29947}"/>
              </a:ext>
            </a:extLst>
          </p:cNvPr>
          <p:cNvPicPr>
            <a:picLocks noChangeAspect="1"/>
          </p:cNvPicPr>
          <p:nvPr/>
        </p:nvPicPr>
        <p:blipFill rotWithShape="1">
          <a:blip r:embed="rId5">
            <a:extLst>
              <a:ext uri="{28A0092B-C50C-407E-A947-70E740481C1C}">
                <a14:useLocalDpi xmlns:a14="http://schemas.microsoft.com/office/drawing/2010/main" val="0"/>
              </a:ext>
            </a:extLst>
          </a:blip>
          <a:srcRect r="32784" b="-8526"/>
          <a:stretch/>
        </p:blipFill>
        <p:spPr>
          <a:xfrm>
            <a:off x="7452892" y="116250"/>
            <a:ext cx="1785723" cy="761042"/>
          </a:xfrm>
          <a:prstGeom prst="rect">
            <a:avLst/>
          </a:prstGeom>
        </p:spPr>
      </p:pic>
      <p:pic>
        <p:nvPicPr>
          <p:cNvPr id="3" name="Picture 2">
            <a:extLst>
              <a:ext uri="{FF2B5EF4-FFF2-40B4-BE49-F238E27FC236}">
                <a16:creationId xmlns:a16="http://schemas.microsoft.com/office/drawing/2014/main" id="{E37F9719-2A07-42DB-9E53-A90552A08E65}"/>
              </a:ext>
            </a:extLst>
          </p:cNvPr>
          <p:cNvPicPr>
            <a:picLocks noChangeAspect="1"/>
          </p:cNvPicPr>
          <p:nvPr/>
        </p:nvPicPr>
        <p:blipFill>
          <a:blip r:embed="rId6"/>
          <a:stretch>
            <a:fillRect/>
          </a:stretch>
        </p:blipFill>
        <p:spPr>
          <a:xfrm>
            <a:off x="9294326" y="87735"/>
            <a:ext cx="1263666" cy="736381"/>
          </a:xfrm>
          <a:prstGeom prst="rect">
            <a:avLst/>
          </a:prstGeom>
        </p:spPr>
      </p:pic>
      <p:pic>
        <p:nvPicPr>
          <p:cNvPr id="6" name="Picture 5">
            <a:extLst>
              <a:ext uri="{FF2B5EF4-FFF2-40B4-BE49-F238E27FC236}">
                <a16:creationId xmlns:a16="http://schemas.microsoft.com/office/drawing/2014/main" id="{341BA242-534B-4768-9315-1025989426D1}"/>
              </a:ext>
            </a:extLst>
          </p:cNvPr>
          <p:cNvPicPr>
            <a:picLocks noChangeAspect="1"/>
          </p:cNvPicPr>
          <p:nvPr/>
        </p:nvPicPr>
        <p:blipFill>
          <a:blip r:embed="rId7"/>
          <a:stretch>
            <a:fillRect/>
          </a:stretch>
        </p:blipFill>
        <p:spPr>
          <a:xfrm>
            <a:off x="7496154" y="847437"/>
            <a:ext cx="1066667" cy="771429"/>
          </a:xfrm>
          <a:prstGeom prst="rect">
            <a:avLst/>
          </a:prstGeom>
        </p:spPr>
      </p:pic>
      <p:cxnSp>
        <p:nvCxnSpPr>
          <p:cNvPr id="18" name="Straight Connector 17">
            <a:extLst>
              <a:ext uri="{FF2B5EF4-FFF2-40B4-BE49-F238E27FC236}">
                <a16:creationId xmlns:a16="http://schemas.microsoft.com/office/drawing/2014/main" id="{A2AD13E6-5667-49D1-9ACD-859E3E681DF7}"/>
              </a:ext>
            </a:extLst>
          </p:cNvPr>
          <p:cNvCxnSpPr>
            <a:cxnSpLocks/>
          </p:cNvCxnSpPr>
          <p:nvPr/>
        </p:nvCxnSpPr>
        <p:spPr>
          <a:xfrm>
            <a:off x="437522" y="4271967"/>
            <a:ext cx="8082037" cy="0"/>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9FD02C7-E7D7-4292-AA17-1CC422A6A045}"/>
              </a:ext>
            </a:extLst>
          </p:cNvPr>
          <p:cNvCxnSpPr>
            <a:cxnSpLocks/>
          </p:cNvCxnSpPr>
          <p:nvPr/>
        </p:nvCxnSpPr>
        <p:spPr>
          <a:xfrm>
            <a:off x="437522" y="5495178"/>
            <a:ext cx="808203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0595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DEA589-0DBE-414A-A895-221228F434E0}"/>
              </a:ext>
            </a:extLst>
          </p:cNvPr>
          <p:cNvSpPr txBox="1"/>
          <p:nvPr/>
        </p:nvSpPr>
        <p:spPr>
          <a:xfrm>
            <a:off x="271592" y="201873"/>
            <a:ext cx="7343860" cy="646331"/>
          </a:xfrm>
          <a:prstGeom prst="rect">
            <a:avLst/>
          </a:prstGeom>
          <a:noFill/>
        </p:spPr>
        <p:txBody>
          <a:bodyPr wrap="square" rtlCol="0">
            <a:spAutoFit/>
          </a:bodyPr>
          <a:lstStyle/>
          <a:p>
            <a:r>
              <a:rPr lang="en-US" dirty="0">
                <a:ln>
                  <a:solidFill>
                    <a:prstClr val="black"/>
                  </a:solidFill>
                </a:ln>
                <a:solidFill>
                  <a:srgbClr val="5B9BD5">
                    <a:lumMod val="50000"/>
                  </a:srgbClr>
                </a:solidFill>
              </a:rPr>
              <a:t>Write a piece of directed speech, spoken by Om, for each of the 6 pictures. The pictures will help to think of what she may say to the boy.</a:t>
            </a:r>
          </a:p>
        </p:txBody>
      </p:sp>
      <p:sp>
        <p:nvSpPr>
          <p:cNvPr id="5" name="Rectangle 4">
            <a:extLst>
              <a:ext uri="{FF2B5EF4-FFF2-40B4-BE49-F238E27FC236}">
                <a16:creationId xmlns:a16="http://schemas.microsoft.com/office/drawing/2014/main" id="{33BC5EA9-CF10-41D2-B679-5C11F65730A9}"/>
              </a:ext>
            </a:extLst>
          </p:cNvPr>
          <p:cNvSpPr/>
          <p:nvPr/>
        </p:nvSpPr>
        <p:spPr>
          <a:xfrm>
            <a:off x="205977" y="1519254"/>
            <a:ext cx="11755364" cy="5273206"/>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aphicFrame>
        <p:nvGraphicFramePr>
          <p:cNvPr id="6" name="Table 5">
            <a:extLst>
              <a:ext uri="{FF2B5EF4-FFF2-40B4-BE49-F238E27FC236}">
                <a16:creationId xmlns:a16="http://schemas.microsoft.com/office/drawing/2014/main" id="{3637D3A0-073C-411B-B4A4-509A6546D741}"/>
              </a:ext>
            </a:extLst>
          </p:cNvPr>
          <p:cNvGraphicFramePr>
            <a:graphicFrameLocks noGrp="1"/>
          </p:cNvGraphicFramePr>
          <p:nvPr>
            <p:extLst>
              <p:ext uri="{D42A27DB-BD31-4B8C-83A1-F6EECF244321}">
                <p14:modId xmlns:p14="http://schemas.microsoft.com/office/powerpoint/2010/main" val="2559070512"/>
              </p:ext>
            </p:extLst>
          </p:nvPr>
        </p:nvGraphicFramePr>
        <p:xfrm>
          <a:off x="230659" y="1529085"/>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71C44C5B-500B-48CF-B9A4-F9BC07369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132" y="49612"/>
            <a:ext cx="892200" cy="707941"/>
          </a:xfrm>
          <a:prstGeom prst="rect">
            <a:avLst/>
          </a:prstGeom>
        </p:spPr>
      </p:pic>
      <p:pic>
        <p:nvPicPr>
          <p:cNvPr id="9" name="Picture 8">
            <a:extLst>
              <a:ext uri="{FF2B5EF4-FFF2-40B4-BE49-F238E27FC236}">
                <a16:creationId xmlns:a16="http://schemas.microsoft.com/office/drawing/2014/main" id="{3365A4FF-4179-4BE7-AF36-C5117CC519CF}"/>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311332" y="10470"/>
            <a:ext cx="1369731" cy="583754"/>
          </a:xfrm>
          <a:prstGeom prst="rect">
            <a:avLst/>
          </a:prstGeom>
        </p:spPr>
      </p:pic>
      <p:pic>
        <p:nvPicPr>
          <p:cNvPr id="11" name="Picture 10">
            <a:extLst>
              <a:ext uri="{FF2B5EF4-FFF2-40B4-BE49-F238E27FC236}">
                <a16:creationId xmlns:a16="http://schemas.microsoft.com/office/drawing/2014/main" id="{E7A62C2B-3A14-4C99-BE97-FEB231AE367D}"/>
              </a:ext>
            </a:extLst>
          </p:cNvPr>
          <p:cNvPicPr>
            <a:picLocks noChangeAspect="1"/>
          </p:cNvPicPr>
          <p:nvPr/>
        </p:nvPicPr>
        <p:blipFill>
          <a:blip r:embed="rId4"/>
          <a:stretch>
            <a:fillRect/>
          </a:stretch>
        </p:blipFill>
        <p:spPr>
          <a:xfrm>
            <a:off x="10963313" y="45359"/>
            <a:ext cx="998028" cy="762274"/>
          </a:xfrm>
          <a:prstGeom prst="rect">
            <a:avLst/>
          </a:prstGeom>
        </p:spPr>
      </p:pic>
      <p:pic>
        <p:nvPicPr>
          <p:cNvPr id="17" name="Picture 16">
            <a:extLst>
              <a:ext uri="{FF2B5EF4-FFF2-40B4-BE49-F238E27FC236}">
                <a16:creationId xmlns:a16="http://schemas.microsoft.com/office/drawing/2014/main" id="{0BCAA0F9-6C23-40B1-B714-959F7E1BFAF5}"/>
              </a:ext>
            </a:extLst>
          </p:cNvPr>
          <p:cNvPicPr>
            <a:picLocks noChangeAspect="1"/>
          </p:cNvPicPr>
          <p:nvPr/>
        </p:nvPicPr>
        <p:blipFill>
          <a:blip r:embed="rId5"/>
          <a:stretch>
            <a:fillRect/>
          </a:stretch>
        </p:blipFill>
        <p:spPr>
          <a:xfrm>
            <a:off x="9839042" y="500666"/>
            <a:ext cx="956239" cy="517391"/>
          </a:xfrm>
          <a:prstGeom prst="rect">
            <a:avLst/>
          </a:prstGeom>
        </p:spPr>
      </p:pic>
      <p:pic>
        <p:nvPicPr>
          <p:cNvPr id="18" name="Picture 17">
            <a:extLst>
              <a:ext uri="{FF2B5EF4-FFF2-40B4-BE49-F238E27FC236}">
                <a16:creationId xmlns:a16="http://schemas.microsoft.com/office/drawing/2014/main" id="{445DE818-2B3E-4CC7-820D-98DB0D9A0D10}"/>
              </a:ext>
            </a:extLst>
          </p:cNvPr>
          <p:cNvPicPr>
            <a:picLocks noChangeAspect="1"/>
          </p:cNvPicPr>
          <p:nvPr/>
        </p:nvPicPr>
        <p:blipFill>
          <a:blip r:embed="rId6"/>
          <a:stretch>
            <a:fillRect/>
          </a:stretch>
        </p:blipFill>
        <p:spPr>
          <a:xfrm>
            <a:off x="8317007" y="515756"/>
            <a:ext cx="690205" cy="499166"/>
          </a:xfrm>
          <a:prstGeom prst="rect">
            <a:avLst/>
          </a:prstGeom>
        </p:spPr>
      </p:pic>
      <p:grpSp>
        <p:nvGrpSpPr>
          <p:cNvPr id="19" name="Group 18">
            <a:extLst>
              <a:ext uri="{FF2B5EF4-FFF2-40B4-BE49-F238E27FC236}">
                <a16:creationId xmlns:a16="http://schemas.microsoft.com/office/drawing/2014/main" id="{ADB85CAC-5E22-410B-AC29-77E05795F9E1}"/>
              </a:ext>
            </a:extLst>
          </p:cNvPr>
          <p:cNvGrpSpPr/>
          <p:nvPr/>
        </p:nvGrpSpPr>
        <p:grpSpPr>
          <a:xfrm>
            <a:off x="8996197" y="500666"/>
            <a:ext cx="816543" cy="514256"/>
            <a:chOff x="5562666" y="2995666"/>
            <a:chExt cx="1066667" cy="866667"/>
          </a:xfrm>
        </p:grpSpPr>
        <p:pic>
          <p:nvPicPr>
            <p:cNvPr id="20" name="Picture 19">
              <a:extLst>
                <a:ext uri="{FF2B5EF4-FFF2-40B4-BE49-F238E27FC236}">
                  <a16:creationId xmlns:a16="http://schemas.microsoft.com/office/drawing/2014/main" id="{322718CD-1AA3-4200-B508-1A0856B55AA5}"/>
                </a:ext>
              </a:extLst>
            </p:cNvPr>
            <p:cNvPicPr>
              <a:picLocks noChangeAspect="1"/>
            </p:cNvPicPr>
            <p:nvPr/>
          </p:nvPicPr>
          <p:blipFill>
            <a:blip r:embed="rId7"/>
            <a:stretch>
              <a:fillRect/>
            </a:stretch>
          </p:blipFill>
          <p:spPr>
            <a:xfrm>
              <a:off x="5562666" y="2995666"/>
              <a:ext cx="1066667" cy="866667"/>
            </a:xfrm>
            <a:prstGeom prst="rect">
              <a:avLst/>
            </a:prstGeom>
          </p:spPr>
        </p:pic>
        <p:sp>
          <p:nvSpPr>
            <p:cNvPr id="21" name="TextBox 20">
              <a:extLst>
                <a:ext uri="{FF2B5EF4-FFF2-40B4-BE49-F238E27FC236}">
                  <a16:creationId xmlns:a16="http://schemas.microsoft.com/office/drawing/2014/main" id="{293606CB-33CA-45E0-AEB9-113F604BADCD}"/>
                </a:ext>
              </a:extLst>
            </p:cNvPr>
            <p:cNvSpPr txBox="1"/>
            <p:nvPr/>
          </p:nvSpPr>
          <p:spPr>
            <a:xfrm>
              <a:off x="5727943" y="3296147"/>
              <a:ext cx="53333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2800" dirty="0"/>
            </a:p>
          </p:txBody>
        </p:sp>
        <p:sp>
          <p:nvSpPr>
            <p:cNvPr id="22" name="TextBox 21">
              <a:extLst>
                <a:ext uri="{FF2B5EF4-FFF2-40B4-BE49-F238E27FC236}">
                  <a16:creationId xmlns:a16="http://schemas.microsoft.com/office/drawing/2014/main" id="{F5D76B24-CE4A-4E23-B193-F528726F9EE5}"/>
                </a:ext>
              </a:extLst>
            </p:cNvPr>
            <p:cNvSpPr txBox="1"/>
            <p:nvPr/>
          </p:nvSpPr>
          <p:spPr>
            <a:xfrm>
              <a:off x="6029652" y="3296147"/>
              <a:ext cx="463252" cy="523220"/>
            </a:xfrm>
            <a:prstGeom prst="rect">
              <a:avLst/>
            </a:prstGeom>
            <a:noFill/>
            <a:ln>
              <a:noFill/>
            </a:ln>
          </p:spPr>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2800" dirty="0"/>
            </a:p>
          </p:txBody>
        </p:sp>
      </p:grpSp>
      <p:pic>
        <p:nvPicPr>
          <p:cNvPr id="3" name="Picture 2" descr="A picture containing text&#10;&#10;Description automatically generated">
            <a:extLst>
              <a:ext uri="{FF2B5EF4-FFF2-40B4-BE49-F238E27FC236}">
                <a16:creationId xmlns:a16="http://schemas.microsoft.com/office/drawing/2014/main" id="{B214276D-130C-468B-9DF2-F2CD5ADE57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0800000">
            <a:off x="8638271" y="1569334"/>
            <a:ext cx="3135736" cy="1501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A picture containing text, fabric, bedclothes&#10;&#10;Description automatically generated">
            <a:extLst>
              <a:ext uri="{FF2B5EF4-FFF2-40B4-BE49-F238E27FC236}">
                <a16:creationId xmlns:a16="http://schemas.microsoft.com/office/drawing/2014/main" id="{F8769F25-A8BE-45C7-8533-92A74DE038C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800000">
            <a:off x="8578205" y="5169245"/>
            <a:ext cx="3195802" cy="1553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picture containing text&#10;&#10;Description automatically generated">
            <a:extLst>
              <a:ext uri="{FF2B5EF4-FFF2-40B4-BE49-F238E27FC236}">
                <a16:creationId xmlns:a16="http://schemas.microsoft.com/office/drawing/2014/main" id="{27FE2311-58C2-4B68-985D-FBA30649646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4299" r="14814" b="2395"/>
          <a:stretch/>
        </p:blipFill>
        <p:spPr>
          <a:xfrm rot="10800000">
            <a:off x="9326854" y="3353415"/>
            <a:ext cx="1956102" cy="1524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6" name="Table 25">
            <a:extLst>
              <a:ext uri="{FF2B5EF4-FFF2-40B4-BE49-F238E27FC236}">
                <a16:creationId xmlns:a16="http://schemas.microsoft.com/office/drawing/2014/main" id="{8EA19AAD-B552-43B6-BE18-13E9F48F25BA}"/>
              </a:ext>
            </a:extLst>
          </p:cNvPr>
          <p:cNvGraphicFramePr>
            <a:graphicFrameLocks noGrp="1"/>
          </p:cNvGraphicFramePr>
          <p:nvPr>
            <p:extLst>
              <p:ext uri="{D42A27DB-BD31-4B8C-83A1-F6EECF244321}">
                <p14:modId xmlns:p14="http://schemas.microsoft.com/office/powerpoint/2010/main" val="2561259416"/>
              </p:ext>
            </p:extLst>
          </p:nvPr>
        </p:nvGraphicFramePr>
        <p:xfrm>
          <a:off x="230658" y="3353415"/>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27" name="Table 26">
            <a:extLst>
              <a:ext uri="{FF2B5EF4-FFF2-40B4-BE49-F238E27FC236}">
                <a16:creationId xmlns:a16="http://schemas.microsoft.com/office/drawing/2014/main" id="{148A770F-C2FD-4886-ACBB-3DB038B53F81}"/>
              </a:ext>
            </a:extLst>
          </p:cNvPr>
          <p:cNvGraphicFramePr>
            <a:graphicFrameLocks noGrp="1"/>
          </p:cNvGraphicFramePr>
          <p:nvPr>
            <p:extLst>
              <p:ext uri="{D42A27DB-BD31-4B8C-83A1-F6EECF244321}">
                <p14:modId xmlns:p14="http://schemas.microsoft.com/office/powerpoint/2010/main" val="225926027"/>
              </p:ext>
            </p:extLst>
          </p:nvPr>
        </p:nvGraphicFramePr>
        <p:xfrm>
          <a:off x="230659" y="5220962"/>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40341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DEA589-0DBE-414A-A895-221228F434E0}"/>
              </a:ext>
            </a:extLst>
          </p:cNvPr>
          <p:cNvSpPr txBox="1"/>
          <p:nvPr/>
        </p:nvSpPr>
        <p:spPr>
          <a:xfrm>
            <a:off x="271592" y="201873"/>
            <a:ext cx="7343860" cy="646331"/>
          </a:xfrm>
          <a:prstGeom prst="rect">
            <a:avLst/>
          </a:prstGeom>
          <a:noFill/>
        </p:spPr>
        <p:txBody>
          <a:bodyPr wrap="square" rtlCol="0">
            <a:spAutoFit/>
          </a:bodyPr>
          <a:lstStyle/>
          <a:p>
            <a:r>
              <a:rPr lang="en-US" dirty="0">
                <a:ln>
                  <a:solidFill>
                    <a:prstClr val="black"/>
                  </a:solidFill>
                </a:ln>
                <a:solidFill>
                  <a:srgbClr val="5B9BD5">
                    <a:lumMod val="50000"/>
                  </a:srgbClr>
                </a:solidFill>
              </a:rPr>
              <a:t>Write a piece of directed speech, spoken by Om, for each of the 6 pictures. The pictures will help to think of what she may say to the boy.</a:t>
            </a:r>
          </a:p>
        </p:txBody>
      </p:sp>
      <p:sp>
        <p:nvSpPr>
          <p:cNvPr id="5" name="Rectangle 4">
            <a:extLst>
              <a:ext uri="{FF2B5EF4-FFF2-40B4-BE49-F238E27FC236}">
                <a16:creationId xmlns:a16="http://schemas.microsoft.com/office/drawing/2014/main" id="{33BC5EA9-CF10-41D2-B679-5C11F65730A9}"/>
              </a:ext>
            </a:extLst>
          </p:cNvPr>
          <p:cNvSpPr/>
          <p:nvPr/>
        </p:nvSpPr>
        <p:spPr>
          <a:xfrm>
            <a:off x="183534" y="1434783"/>
            <a:ext cx="11755364" cy="5273206"/>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aphicFrame>
        <p:nvGraphicFramePr>
          <p:cNvPr id="6" name="Table 5">
            <a:extLst>
              <a:ext uri="{FF2B5EF4-FFF2-40B4-BE49-F238E27FC236}">
                <a16:creationId xmlns:a16="http://schemas.microsoft.com/office/drawing/2014/main" id="{3637D3A0-073C-411B-B4A4-509A6546D741}"/>
              </a:ext>
            </a:extLst>
          </p:cNvPr>
          <p:cNvGraphicFramePr>
            <a:graphicFrameLocks noGrp="1"/>
          </p:cNvGraphicFramePr>
          <p:nvPr/>
        </p:nvGraphicFramePr>
        <p:xfrm>
          <a:off x="230659" y="1529085"/>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71C44C5B-500B-48CF-B9A4-F9BC07369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132" y="49612"/>
            <a:ext cx="892200" cy="707941"/>
          </a:xfrm>
          <a:prstGeom prst="rect">
            <a:avLst/>
          </a:prstGeom>
        </p:spPr>
      </p:pic>
      <p:pic>
        <p:nvPicPr>
          <p:cNvPr id="9" name="Picture 8">
            <a:extLst>
              <a:ext uri="{FF2B5EF4-FFF2-40B4-BE49-F238E27FC236}">
                <a16:creationId xmlns:a16="http://schemas.microsoft.com/office/drawing/2014/main" id="{3365A4FF-4179-4BE7-AF36-C5117CC519CF}"/>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311332" y="10470"/>
            <a:ext cx="1369731" cy="583754"/>
          </a:xfrm>
          <a:prstGeom prst="rect">
            <a:avLst/>
          </a:prstGeom>
        </p:spPr>
      </p:pic>
      <p:pic>
        <p:nvPicPr>
          <p:cNvPr id="11" name="Picture 10">
            <a:extLst>
              <a:ext uri="{FF2B5EF4-FFF2-40B4-BE49-F238E27FC236}">
                <a16:creationId xmlns:a16="http://schemas.microsoft.com/office/drawing/2014/main" id="{E7A62C2B-3A14-4C99-BE97-FEB231AE367D}"/>
              </a:ext>
            </a:extLst>
          </p:cNvPr>
          <p:cNvPicPr>
            <a:picLocks noChangeAspect="1"/>
          </p:cNvPicPr>
          <p:nvPr/>
        </p:nvPicPr>
        <p:blipFill>
          <a:blip r:embed="rId4"/>
          <a:stretch>
            <a:fillRect/>
          </a:stretch>
        </p:blipFill>
        <p:spPr>
          <a:xfrm>
            <a:off x="10963313" y="45359"/>
            <a:ext cx="998028" cy="762274"/>
          </a:xfrm>
          <a:prstGeom prst="rect">
            <a:avLst/>
          </a:prstGeom>
        </p:spPr>
      </p:pic>
      <p:pic>
        <p:nvPicPr>
          <p:cNvPr id="17" name="Picture 16">
            <a:extLst>
              <a:ext uri="{FF2B5EF4-FFF2-40B4-BE49-F238E27FC236}">
                <a16:creationId xmlns:a16="http://schemas.microsoft.com/office/drawing/2014/main" id="{0BCAA0F9-6C23-40B1-B714-959F7E1BFAF5}"/>
              </a:ext>
            </a:extLst>
          </p:cNvPr>
          <p:cNvPicPr>
            <a:picLocks noChangeAspect="1"/>
          </p:cNvPicPr>
          <p:nvPr/>
        </p:nvPicPr>
        <p:blipFill>
          <a:blip r:embed="rId5"/>
          <a:stretch>
            <a:fillRect/>
          </a:stretch>
        </p:blipFill>
        <p:spPr>
          <a:xfrm>
            <a:off x="9839042" y="500666"/>
            <a:ext cx="956239" cy="517391"/>
          </a:xfrm>
          <a:prstGeom prst="rect">
            <a:avLst/>
          </a:prstGeom>
        </p:spPr>
      </p:pic>
      <p:pic>
        <p:nvPicPr>
          <p:cNvPr id="18" name="Picture 17">
            <a:extLst>
              <a:ext uri="{FF2B5EF4-FFF2-40B4-BE49-F238E27FC236}">
                <a16:creationId xmlns:a16="http://schemas.microsoft.com/office/drawing/2014/main" id="{445DE818-2B3E-4CC7-820D-98DB0D9A0D10}"/>
              </a:ext>
            </a:extLst>
          </p:cNvPr>
          <p:cNvPicPr>
            <a:picLocks noChangeAspect="1"/>
          </p:cNvPicPr>
          <p:nvPr/>
        </p:nvPicPr>
        <p:blipFill>
          <a:blip r:embed="rId6"/>
          <a:stretch>
            <a:fillRect/>
          </a:stretch>
        </p:blipFill>
        <p:spPr>
          <a:xfrm>
            <a:off x="8317007" y="515756"/>
            <a:ext cx="690205" cy="499166"/>
          </a:xfrm>
          <a:prstGeom prst="rect">
            <a:avLst/>
          </a:prstGeom>
        </p:spPr>
      </p:pic>
      <p:grpSp>
        <p:nvGrpSpPr>
          <p:cNvPr id="19" name="Group 18">
            <a:extLst>
              <a:ext uri="{FF2B5EF4-FFF2-40B4-BE49-F238E27FC236}">
                <a16:creationId xmlns:a16="http://schemas.microsoft.com/office/drawing/2014/main" id="{ADB85CAC-5E22-410B-AC29-77E05795F9E1}"/>
              </a:ext>
            </a:extLst>
          </p:cNvPr>
          <p:cNvGrpSpPr/>
          <p:nvPr/>
        </p:nvGrpSpPr>
        <p:grpSpPr>
          <a:xfrm>
            <a:off x="8996197" y="500666"/>
            <a:ext cx="816543" cy="514256"/>
            <a:chOff x="5562666" y="2995666"/>
            <a:chExt cx="1066667" cy="866667"/>
          </a:xfrm>
        </p:grpSpPr>
        <p:pic>
          <p:nvPicPr>
            <p:cNvPr id="20" name="Picture 19">
              <a:extLst>
                <a:ext uri="{FF2B5EF4-FFF2-40B4-BE49-F238E27FC236}">
                  <a16:creationId xmlns:a16="http://schemas.microsoft.com/office/drawing/2014/main" id="{322718CD-1AA3-4200-B508-1A0856B55AA5}"/>
                </a:ext>
              </a:extLst>
            </p:cNvPr>
            <p:cNvPicPr>
              <a:picLocks noChangeAspect="1"/>
            </p:cNvPicPr>
            <p:nvPr/>
          </p:nvPicPr>
          <p:blipFill>
            <a:blip r:embed="rId7"/>
            <a:stretch>
              <a:fillRect/>
            </a:stretch>
          </p:blipFill>
          <p:spPr>
            <a:xfrm>
              <a:off x="5562666" y="2995666"/>
              <a:ext cx="1066667" cy="866667"/>
            </a:xfrm>
            <a:prstGeom prst="rect">
              <a:avLst/>
            </a:prstGeom>
          </p:spPr>
        </p:pic>
        <p:sp>
          <p:nvSpPr>
            <p:cNvPr id="21" name="TextBox 20">
              <a:extLst>
                <a:ext uri="{FF2B5EF4-FFF2-40B4-BE49-F238E27FC236}">
                  <a16:creationId xmlns:a16="http://schemas.microsoft.com/office/drawing/2014/main" id="{293606CB-33CA-45E0-AEB9-113F604BADCD}"/>
                </a:ext>
              </a:extLst>
            </p:cNvPr>
            <p:cNvSpPr txBox="1"/>
            <p:nvPr/>
          </p:nvSpPr>
          <p:spPr>
            <a:xfrm>
              <a:off x="5727943" y="3296147"/>
              <a:ext cx="533335"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  </a:t>
              </a:r>
              <a:endParaRPr lang="en-GB" sz="2800" dirty="0"/>
            </a:p>
          </p:txBody>
        </p:sp>
        <p:sp>
          <p:nvSpPr>
            <p:cNvPr id="22" name="TextBox 21">
              <a:extLst>
                <a:ext uri="{FF2B5EF4-FFF2-40B4-BE49-F238E27FC236}">
                  <a16:creationId xmlns:a16="http://schemas.microsoft.com/office/drawing/2014/main" id="{F5D76B24-CE4A-4E23-B193-F528726F9EE5}"/>
                </a:ext>
              </a:extLst>
            </p:cNvPr>
            <p:cNvSpPr txBox="1"/>
            <p:nvPr/>
          </p:nvSpPr>
          <p:spPr>
            <a:xfrm>
              <a:off x="6029652" y="3296147"/>
              <a:ext cx="463252" cy="523220"/>
            </a:xfrm>
            <a:prstGeom prst="rect">
              <a:avLst/>
            </a:prstGeom>
            <a:noFill/>
            <a:ln>
              <a:noFill/>
            </a:ln>
          </p:spPr>
          <p:txBody>
            <a:bodyPr wrap="square">
              <a:spAutoFit/>
            </a:bodyPr>
            <a:lstStyle/>
            <a:p>
              <a:r>
                <a:rPr lang="en-GB" sz="2800" dirty="0">
                  <a:latin typeface="Tw Cen MT" panose="020B0602020104020603" pitchFamily="34" charset="0"/>
                  <a:ea typeface="Segoe UI Historic" panose="020B0502040204020203" pitchFamily="34" charset="0"/>
                  <a:cs typeface="Segoe UI Historic" panose="020B0502040204020203" pitchFamily="34" charset="0"/>
                </a:rPr>
                <a:t>”</a:t>
              </a:r>
              <a:endParaRPr lang="en-GB" sz="2800" dirty="0"/>
            </a:p>
          </p:txBody>
        </p:sp>
      </p:grpSp>
      <p:graphicFrame>
        <p:nvGraphicFramePr>
          <p:cNvPr id="26" name="Table 25">
            <a:extLst>
              <a:ext uri="{FF2B5EF4-FFF2-40B4-BE49-F238E27FC236}">
                <a16:creationId xmlns:a16="http://schemas.microsoft.com/office/drawing/2014/main" id="{8EA19AAD-B552-43B6-BE18-13E9F48F25BA}"/>
              </a:ext>
            </a:extLst>
          </p:cNvPr>
          <p:cNvGraphicFramePr>
            <a:graphicFrameLocks noGrp="1"/>
          </p:cNvGraphicFramePr>
          <p:nvPr>
            <p:extLst>
              <p:ext uri="{D42A27DB-BD31-4B8C-83A1-F6EECF244321}">
                <p14:modId xmlns:p14="http://schemas.microsoft.com/office/powerpoint/2010/main" val="777607671"/>
              </p:ext>
            </p:extLst>
          </p:nvPr>
        </p:nvGraphicFramePr>
        <p:xfrm>
          <a:off x="230658" y="3353415"/>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27" name="Table 26">
            <a:extLst>
              <a:ext uri="{FF2B5EF4-FFF2-40B4-BE49-F238E27FC236}">
                <a16:creationId xmlns:a16="http://schemas.microsoft.com/office/drawing/2014/main" id="{148A770F-C2FD-4886-ACBB-3DB038B53F81}"/>
              </a:ext>
            </a:extLst>
          </p:cNvPr>
          <p:cNvGraphicFramePr>
            <a:graphicFrameLocks noGrp="1"/>
          </p:cNvGraphicFramePr>
          <p:nvPr>
            <p:extLst>
              <p:ext uri="{D42A27DB-BD31-4B8C-83A1-F6EECF244321}">
                <p14:modId xmlns:p14="http://schemas.microsoft.com/office/powerpoint/2010/main" val="1754595273"/>
              </p:ext>
            </p:extLst>
          </p:nvPr>
        </p:nvGraphicFramePr>
        <p:xfrm>
          <a:off x="230659" y="5220962"/>
          <a:ext cx="8160213" cy="1501799"/>
        </p:xfrm>
        <a:graphic>
          <a:graphicData uri="http://schemas.openxmlformats.org/drawingml/2006/table">
            <a:tbl>
              <a:tblPr firstRow="1" bandRow="1">
                <a:tableStyleId>{5940675A-B579-460E-94D1-54222C63F5DA}</a:tableStyleId>
              </a:tblPr>
              <a:tblGrid>
                <a:gridCol w="8160213">
                  <a:extLst>
                    <a:ext uri="{9D8B030D-6E8A-4147-A177-3AD203B41FA5}">
                      <a16:colId xmlns:a16="http://schemas.microsoft.com/office/drawing/2014/main" val="20000"/>
                    </a:ext>
                  </a:extLst>
                </a:gridCol>
              </a:tblGrid>
              <a:tr h="505779">
                <a:tc>
                  <a:txBody>
                    <a:bodyPr/>
                    <a:lstStyle/>
                    <a:p>
                      <a:endParaRPr lang="en-GB" dirty="0"/>
                    </a:p>
                  </a:txBody>
                  <a:tcPr>
                    <a:solidFill>
                      <a:schemeClr val="bg1"/>
                    </a:solidFill>
                  </a:tcPr>
                </a:tc>
                <a:extLst>
                  <a:ext uri="{0D108BD9-81ED-4DB2-BD59-A6C34878D82A}">
                    <a16:rowId xmlns:a16="http://schemas.microsoft.com/office/drawing/2014/main" val="10000"/>
                  </a:ext>
                </a:extLst>
              </a:tr>
              <a:tr h="505779">
                <a:tc>
                  <a:txBody>
                    <a:bodyPr/>
                    <a:lstStyle/>
                    <a:p>
                      <a:endParaRPr lang="en-GB" dirty="0"/>
                    </a:p>
                  </a:txBody>
                  <a:tcPr>
                    <a:solidFill>
                      <a:schemeClr val="bg1"/>
                    </a:solidFill>
                  </a:tcPr>
                </a:tc>
                <a:extLst>
                  <a:ext uri="{0D108BD9-81ED-4DB2-BD59-A6C34878D82A}">
                    <a16:rowId xmlns:a16="http://schemas.microsoft.com/office/drawing/2014/main" val="10001"/>
                  </a:ext>
                </a:extLst>
              </a:tr>
              <a:tr h="490241">
                <a:tc>
                  <a:txBody>
                    <a:bodyPr/>
                    <a:lstStyle/>
                    <a:p>
                      <a:endParaRPr lang="en-GB" dirty="0"/>
                    </a:p>
                  </a:txBody>
                  <a:tcPr>
                    <a:solidFill>
                      <a:schemeClr val="bg1"/>
                    </a:solidFill>
                  </a:tcPr>
                </a:tc>
                <a:extLst>
                  <a:ext uri="{0D108BD9-81ED-4DB2-BD59-A6C34878D82A}">
                    <a16:rowId xmlns:a16="http://schemas.microsoft.com/office/drawing/2014/main" val="10002"/>
                  </a:ext>
                </a:extLst>
              </a:tr>
            </a:tbl>
          </a:graphicData>
        </a:graphic>
      </p:graphicFrame>
      <p:pic>
        <p:nvPicPr>
          <p:cNvPr id="7" name="Picture 6" descr="Map&#10;&#10;Description automatically generated">
            <a:extLst>
              <a:ext uri="{FF2B5EF4-FFF2-40B4-BE49-F238E27FC236}">
                <a16:creationId xmlns:a16="http://schemas.microsoft.com/office/drawing/2014/main" id="{414963B0-836D-4E5C-8511-546FAEB5A3A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0800000">
            <a:off x="8726633" y="5220962"/>
            <a:ext cx="2991885" cy="1454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Map&#10;&#10;Description automatically generated">
            <a:extLst>
              <a:ext uri="{FF2B5EF4-FFF2-40B4-BE49-F238E27FC236}">
                <a16:creationId xmlns:a16="http://schemas.microsoft.com/office/drawing/2014/main" id="{0F08D84A-E79C-4E6E-98C3-91CF7F02E00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800000">
            <a:off x="8726633" y="3372045"/>
            <a:ext cx="2991880" cy="1454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text, fabric&#10;&#10;Description automatically generated">
            <a:extLst>
              <a:ext uri="{FF2B5EF4-FFF2-40B4-BE49-F238E27FC236}">
                <a16:creationId xmlns:a16="http://schemas.microsoft.com/office/drawing/2014/main" id="{B6117E57-E693-43B5-9D91-507AA6C048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0800000">
            <a:off x="8726633" y="1567406"/>
            <a:ext cx="2991879" cy="1454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413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29746" y="-85875"/>
            <a:ext cx="11932508" cy="6533635"/>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28231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a:t>
            </a:r>
            <a:r>
              <a:rPr lang="en-GB" sz="3200" dirty="0" smtClean="0"/>
              <a:t>2</a:t>
            </a:r>
            <a:r>
              <a:rPr lang="en-GB" sz="3200" baseline="30000" dirty="0" smtClean="0"/>
              <a:t>nd</a:t>
            </a:r>
            <a:r>
              <a:rPr lang="en-GB" sz="3200" dirty="0" smtClean="0"/>
              <a:t> July 2021</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35485" y="2785252"/>
            <a:ext cx="10429593" cy="1323439"/>
          </a:xfrm>
          <a:prstGeom prst="rect">
            <a:avLst/>
          </a:prstGeom>
          <a:noFill/>
        </p:spPr>
        <p:txBody>
          <a:bodyPr wrap="square" lIns="91440" tIns="45720" rIns="91440" bIns="45720" rtlCol="0" anchor="t">
            <a:spAutoFit/>
          </a:bodyPr>
          <a:lstStyle/>
          <a:p>
            <a:r>
              <a:rPr lang="en-GB" sz="4000" dirty="0"/>
              <a:t>L.O. To be able to use knowledge and understanding of the text to answer questions.</a:t>
            </a:r>
          </a:p>
        </p:txBody>
      </p:sp>
      <p:grpSp>
        <p:nvGrpSpPr>
          <p:cNvPr id="19" name="Group 18">
            <a:extLst>
              <a:ext uri="{FF2B5EF4-FFF2-40B4-BE49-F238E27FC236}">
                <a16:creationId xmlns:a16="http://schemas.microsoft.com/office/drawing/2014/main" id="{391194DF-64BF-4FC4-843F-084426C5835D}"/>
              </a:ext>
            </a:extLst>
          </p:cNvPr>
          <p:cNvGrpSpPr/>
          <p:nvPr/>
        </p:nvGrpSpPr>
        <p:grpSpPr>
          <a:xfrm>
            <a:off x="189471" y="5858142"/>
            <a:ext cx="5473098" cy="737296"/>
            <a:chOff x="189471" y="5858142"/>
            <a:chExt cx="5473098" cy="737296"/>
          </a:xfrm>
        </p:grpSpPr>
        <p:sp>
          <p:nvSpPr>
            <p:cNvPr id="20" name="Rectangle 19">
              <a:extLst>
                <a:ext uri="{FF2B5EF4-FFF2-40B4-BE49-F238E27FC236}">
                  <a16:creationId xmlns:a16="http://schemas.microsoft.com/office/drawing/2014/main" id="{70907D2A-6C20-4AF5-A24F-4342F3A08603}"/>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E21C61A-6588-4D81-92EB-A63CCC72916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pic>
          <p:nvPicPr>
            <p:cNvPr id="22" name="Picture 21">
              <a:extLst>
                <a:ext uri="{FF2B5EF4-FFF2-40B4-BE49-F238E27FC236}">
                  <a16:creationId xmlns:a16="http://schemas.microsoft.com/office/drawing/2014/main" id="{F211840A-16CB-45F8-89F7-41DFFA8D54DB}"/>
                </a:ext>
              </a:extLst>
            </p:cNvPr>
            <p:cNvPicPr>
              <a:picLocks noChangeAspect="1"/>
            </p:cNvPicPr>
            <p:nvPr/>
          </p:nvPicPr>
          <p:blipFill>
            <a:blip r:embed="rId3"/>
            <a:stretch>
              <a:fillRect/>
            </a:stretch>
          </p:blipFill>
          <p:spPr>
            <a:xfrm>
              <a:off x="4646197" y="5915432"/>
              <a:ext cx="834561" cy="640100"/>
            </a:xfrm>
            <a:prstGeom prst="rect">
              <a:avLst/>
            </a:prstGeom>
          </p:spPr>
        </p:pic>
      </p:grpSp>
    </p:spTree>
    <p:extLst>
      <p:ext uri="{BB962C8B-B14F-4D97-AF65-F5344CB8AC3E}">
        <p14:creationId xmlns:p14="http://schemas.microsoft.com/office/powerpoint/2010/main" val="3409749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85DAB1-2B41-415F-AC1C-9DB1B74CE7E1}"/>
              </a:ext>
            </a:extLst>
          </p:cNvPr>
          <p:cNvSpPr/>
          <p:nvPr/>
        </p:nvSpPr>
        <p:spPr>
          <a:xfrm>
            <a:off x="143691" y="1339085"/>
            <a:ext cx="11801473" cy="526500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4" name="Picture 13">
            <a:extLst>
              <a:ext uri="{FF2B5EF4-FFF2-40B4-BE49-F238E27FC236}">
                <a16:creationId xmlns:a16="http://schemas.microsoft.com/office/drawing/2014/main" id="{606902BA-7932-4478-8265-71C160B3FF3C}"/>
              </a:ext>
            </a:extLst>
          </p:cNvPr>
          <p:cNvPicPr>
            <a:picLocks noChangeAspect="1"/>
          </p:cNvPicPr>
          <p:nvPr/>
        </p:nvPicPr>
        <p:blipFill>
          <a:blip r:embed="rId2"/>
          <a:stretch>
            <a:fillRect/>
          </a:stretch>
        </p:blipFill>
        <p:spPr>
          <a:xfrm>
            <a:off x="10782793" y="132233"/>
            <a:ext cx="1319310" cy="1007662"/>
          </a:xfrm>
          <a:prstGeom prst="rect">
            <a:avLst/>
          </a:prstGeom>
        </p:spPr>
      </p:pic>
      <p:cxnSp>
        <p:nvCxnSpPr>
          <p:cNvPr id="16" name="Straight Connector 15">
            <a:extLst>
              <a:ext uri="{FF2B5EF4-FFF2-40B4-BE49-F238E27FC236}">
                <a16:creationId xmlns:a16="http://schemas.microsoft.com/office/drawing/2014/main" id="{13C8EAF4-8001-4403-A78A-718CF16B6B1F}"/>
              </a:ext>
            </a:extLst>
          </p:cNvPr>
          <p:cNvCxnSpPr>
            <a:cxnSpLocks/>
          </p:cNvCxnSpPr>
          <p:nvPr/>
        </p:nvCxnSpPr>
        <p:spPr>
          <a:xfrm>
            <a:off x="2188470" y="5989188"/>
            <a:ext cx="7187537" cy="0"/>
          </a:xfrm>
          <a:prstGeom prst="line">
            <a:avLst/>
          </a:prstGeom>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5C453A58-2F42-49AA-BE58-1D8CB2434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343" y="73816"/>
            <a:ext cx="892200" cy="707941"/>
          </a:xfrm>
          <a:prstGeom prst="rect">
            <a:avLst/>
          </a:prstGeom>
        </p:spPr>
      </p:pic>
      <p:pic>
        <p:nvPicPr>
          <p:cNvPr id="20" name="Picture 19">
            <a:extLst>
              <a:ext uri="{FF2B5EF4-FFF2-40B4-BE49-F238E27FC236}">
                <a16:creationId xmlns:a16="http://schemas.microsoft.com/office/drawing/2014/main" id="{A30FA260-AC60-4A16-AD7A-BDAB89BE49E6}"/>
              </a:ext>
            </a:extLst>
          </p:cNvPr>
          <p:cNvPicPr>
            <a:picLocks noChangeAspect="1"/>
          </p:cNvPicPr>
          <p:nvPr/>
        </p:nvPicPr>
        <p:blipFill rotWithShape="1">
          <a:blip r:embed="rId4">
            <a:extLst>
              <a:ext uri="{28A0092B-C50C-407E-A947-70E740481C1C}">
                <a14:useLocalDpi xmlns:a14="http://schemas.microsoft.com/office/drawing/2010/main" val="0"/>
              </a:ext>
            </a:extLst>
          </a:blip>
          <a:srcRect r="32784" b="-8526"/>
          <a:stretch/>
        </p:blipFill>
        <p:spPr>
          <a:xfrm>
            <a:off x="9401578" y="781757"/>
            <a:ext cx="1369731" cy="583754"/>
          </a:xfrm>
          <a:prstGeom prst="rect">
            <a:avLst/>
          </a:prstGeom>
        </p:spPr>
      </p:pic>
      <p:cxnSp>
        <p:nvCxnSpPr>
          <p:cNvPr id="22" name="Straight Connector 21">
            <a:extLst>
              <a:ext uri="{FF2B5EF4-FFF2-40B4-BE49-F238E27FC236}">
                <a16:creationId xmlns:a16="http://schemas.microsoft.com/office/drawing/2014/main" id="{09B854AE-B2E1-46C1-9180-60342105A551}"/>
              </a:ext>
            </a:extLst>
          </p:cNvPr>
          <p:cNvCxnSpPr/>
          <p:nvPr/>
        </p:nvCxnSpPr>
        <p:spPr>
          <a:xfrm flipV="1">
            <a:off x="2214731" y="2829015"/>
            <a:ext cx="7015370" cy="24662"/>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920DD9F-B91C-4DF4-B027-8DE937793CF7}"/>
              </a:ext>
            </a:extLst>
          </p:cNvPr>
          <p:cNvCxnSpPr/>
          <p:nvPr/>
        </p:nvCxnSpPr>
        <p:spPr>
          <a:xfrm flipV="1">
            <a:off x="2274554" y="4497457"/>
            <a:ext cx="7015370" cy="24662"/>
          </a:xfrm>
          <a:prstGeom prst="line">
            <a:avLst/>
          </a:prstGeom>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7C0C4DB7-54F2-49F8-AA9C-469D7F1FC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204" y="2355229"/>
            <a:ext cx="513587" cy="468648"/>
          </a:xfrm>
          <a:prstGeom prst="rect">
            <a:avLst/>
          </a:prstGeom>
        </p:spPr>
      </p:pic>
      <p:sp>
        <p:nvSpPr>
          <p:cNvPr id="30" name="TextBox 29">
            <a:extLst>
              <a:ext uri="{FF2B5EF4-FFF2-40B4-BE49-F238E27FC236}">
                <a16:creationId xmlns:a16="http://schemas.microsoft.com/office/drawing/2014/main" id="{E6DEE0C4-562F-4BD4-A852-CD8AAFB42D61}"/>
              </a:ext>
            </a:extLst>
          </p:cNvPr>
          <p:cNvSpPr txBox="1"/>
          <p:nvPr/>
        </p:nvSpPr>
        <p:spPr>
          <a:xfrm>
            <a:off x="2274553" y="5422422"/>
            <a:ext cx="6722853" cy="707886"/>
          </a:xfrm>
          <a:prstGeom prst="rect">
            <a:avLst/>
          </a:prstGeom>
          <a:noFill/>
        </p:spPr>
        <p:txBody>
          <a:bodyPr wrap="square" rtlCol="0">
            <a:spAutoFit/>
          </a:bodyPr>
          <a:lstStyle/>
          <a:p>
            <a:r>
              <a:rPr lang="en-GB" sz="4000" dirty="0">
                <a:latin typeface="Comic Sans MS" panose="030F0702030302020204" pitchFamily="66" charset="0"/>
              </a:rPr>
              <a:t>The boy woke up in a cave</a:t>
            </a:r>
            <a:r>
              <a:rPr lang="en-GB" sz="4000" dirty="0"/>
              <a:t>.</a:t>
            </a:r>
          </a:p>
        </p:txBody>
      </p:sp>
      <p:pic>
        <p:nvPicPr>
          <p:cNvPr id="24" name="Picture 23">
            <a:extLst>
              <a:ext uri="{FF2B5EF4-FFF2-40B4-BE49-F238E27FC236}">
                <a16:creationId xmlns:a16="http://schemas.microsoft.com/office/drawing/2014/main" id="{E4A629F4-7638-4F54-856E-46C634FB4023}"/>
              </a:ext>
            </a:extLst>
          </p:cNvPr>
          <p:cNvPicPr>
            <a:picLocks noChangeAspect="1"/>
          </p:cNvPicPr>
          <p:nvPr/>
        </p:nvPicPr>
        <p:blipFill>
          <a:blip r:embed="rId6"/>
          <a:stretch>
            <a:fillRect/>
          </a:stretch>
        </p:blipFill>
        <p:spPr>
          <a:xfrm>
            <a:off x="5526061" y="113068"/>
            <a:ext cx="3790476" cy="1000000"/>
          </a:xfrm>
          <a:prstGeom prst="rect">
            <a:avLst/>
          </a:prstGeom>
        </p:spPr>
      </p:pic>
      <p:pic>
        <p:nvPicPr>
          <p:cNvPr id="5" name="Picture 4">
            <a:extLst>
              <a:ext uri="{FF2B5EF4-FFF2-40B4-BE49-F238E27FC236}">
                <a16:creationId xmlns:a16="http://schemas.microsoft.com/office/drawing/2014/main" id="{C7213C88-4464-4DDF-8997-2DA4989169AF}"/>
              </a:ext>
            </a:extLst>
          </p:cNvPr>
          <p:cNvPicPr>
            <a:picLocks noChangeAspect="1"/>
          </p:cNvPicPr>
          <p:nvPr/>
        </p:nvPicPr>
        <p:blipFill>
          <a:blip r:embed="rId7"/>
          <a:stretch>
            <a:fillRect/>
          </a:stretch>
        </p:blipFill>
        <p:spPr>
          <a:xfrm>
            <a:off x="89897" y="140809"/>
            <a:ext cx="5400000" cy="923810"/>
          </a:xfrm>
          <a:prstGeom prst="rect">
            <a:avLst/>
          </a:prstGeom>
        </p:spPr>
      </p:pic>
      <p:pic>
        <p:nvPicPr>
          <p:cNvPr id="8" name="Picture 7">
            <a:extLst>
              <a:ext uri="{FF2B5EF4-FFF2-40B4-BE49-F238E27FC236}">
                <a16:creationId xmlns:a16="http://schemas.microsoft.com/office/drawing/2014/main" id="{A42704C4-86C4-4F31-984D-C0D16C92F479}"/>
              </a:ext>
            </a:extLst>
          </p:cNvPr>
          <p:cNvPicPr>
            <a:picLocks noChangeAspect="1"/>
          </p:cNvPicPr>
          <p:nvPr/>
        </p:nvPicPr>
        <p:blipFill>
          <a:blip r:embed="rId8"/>
          <a:stretch>
            <a:fillRect/>
          </a:stretch>
        </p:blipFill>
        <p:spPr>
          <a:xfrm>
            <a:off x="2464624" y="1870353"/>
            <a:ext cx="1066667" cy="933333"/>
          </a:xfrm>
          <a:prstGeom prst="rect">
            <a:avLst/>
          </a:prstGeom>
        </p:spPr>
      </p:pic>
      <p:pic>
        <p:nvPicPr>
          <p:cNvPr id="27" name="Picture 26">
            <a:extLst>
              <a:ext uri="{FF2B5EF4-FFF2-40B4-BE49-F238E27FC236}">
                <a16:creationId xmlns:a16="http://schemas.microsoft.com/office/drawing/2014/main" id="{16081EA1-3E3F-4148-AF19-52415928CDD4}"/>
              </a:ext>
            </a:extLst>
          </p:cNvPr>
          <p:cNvPicPr>
            <a:picLocks noChangeAspect="1"/>
          </p:cNvPicPr>
          <p:nvPr/>
        </p:nvPicPr>
        <p:blipFill>
          <a:blip r:embed="rId9"/>
          <a:stretch>
            <a:fillRect/>
          </a:stretch>
        </p:blipFill>
        <p:spPr>
          <a:xfrm>
            <a:off x="3659813" y="1859717"/>
            <a:ext cx="958763" cy="969298"/>
          </a:xfrm>
          <a:prstGeom prst="rect">
            <a:avLst/>
          </a:prstGeom>
        </p:spPr>
      </p:pic>
      <p:pic>
        <p:nvPicPr>
          <p:cNvPr id="31" name="Picture 30">
            <a:extLst>
              <a:ext uri="{FF2B5EF4-FFF2-40B4-BE49-F238E27FC236}">
                <a16:creationId xmlns:a16="http://schemas.microsoft.com/office/drawing/2014/main" id="{10F0D708-236D-4B32-A1D8-299A0BB4991D}"/>
              </a:ext>
            </a:extLst>
          </p:cNvPr>
          <p:cNvPicPr>
            <a:picLocks noChangeAspect="1"/>
          </p:cNvPicPr>
          <p:nvPr/>
        </p:nvPicPr>
        <p:blipFill>
          <a:blip r:embed="rId10"/>
          <a:stretch>
            <a:fillRect/>
          </a:stretch>
        </p:blipFill>
        <p:spPr>
          <a:xfrm>
            <a:off x="4802007" y="1870353"/>
            <a:ext cx="1605471" cy="958662"/>
          </a:xfrm>
          <a:prstGeom prst="rect">
            <a:avLst/>
          </a:prstGeom>
        </p:spPr>
      </p:pic>
      <p:grpSp>
        <p:nvGrpSpPr>
          <p:cNvPr id="40" name="Group 39">
            <a:extLst>
              <a:ext uri="{FF2B5EF4-FFF2-40B4-BE49-F238E27FC236}">
                <a16:creationId xmlns:a16="http://schemas.microsoft.com/office/drawing/2014/main" id="{AA373B8D-F517-4B56-B28B-7BABA04EB499}"/>
              </a:ext>
            </a:extLst>
          </p:cNvPr>
          <p:cNvGrpSpPr/>
          <p:nvPr/>
        </p:nvGrpSpPr>
        <p:grpSpPr>
          <a:xfrm>
            <a:off x="2274552" y="3377749"/>
            <a:ext cx="5210053" cy="1144370"/>
            <a:chOff x="2274552" y="3377749"/>
            <a:chExt cx="5210053" cy="1144370"/>
          </a:xfrm>
        </p:grpSpPr>
        <p:grpSp>
          <p:nvGrpSpPr>
            <p:cNvPr id="38" name="Group 37">
              <a:extLst>
                <a:ext uri="{FF2B5EF4-FFF2-40B4-BE49-F238E27FC236}">
                  <a16:creationId xmlns:a16="http://schemas.microsoft.com/office/drawing/2014/main" id="{0DCD3DA0-A0B7-4097-A7AD-457AA8C679B9}"/>
                </a:ext>
              </a:extLst>
            </p:cNvPr>
            <p:cNvGrpSpPr/>
            <p:nvPr/>
          </p:nvGrpSpPr>
          <p:grpSpPr>
            <a:xfrm>
              <a:off x="2274552" y="3377749"/>
              <a:ext cx="5163477" cy="1144370"/>
              <a:chOff x="2274552" y="3377749"/>
              <a:chExt cx="5163477" cy="1144370"/>
            </a:xfrm>
          </p:grpSpPr>
          <p:pic>
            <p:nvPicPr>
              <p:cNvPr id="34" name="Picture 33">
                <a:extLst>
                  <a:ext uri="{FF2B5EF4-FFF2-40B4-BE49-F238E27FC236}">
                    <a16:creationId xmlns:a16="http://schemas.microsoft.com/office/drawing/2014/main" id="{145BAF11-A039-4B42-921B-89A5F6CFCD1B}"/>
                  </a:ext>
                </a:extLst>
              </p:cNvPr>
              <p:cNvPicPr>
                <a:picLocks noChangeAspect="1"/>
              </p:cNvPicPr>
              <p:nvPr/>
            </p:nvPicPr>
            <p:blipFill>
              <a:blip r:embed="rId11"/>
              <a:stretch>
                <a:fillRect/>
              </a:stretch>
            </p:blipFill>
            <p:spPr>
              <a:xfrm>
                <a:off x="2274552" y="3377749"/>
                <a:ext cx="5163477" cy="1144370"/>
              </a:xfrm>
              <a:prstGeom prst="rect">
                <a:avLst/>
              </a:prstGeom>
            </p:spPr>
          </p:pic>
          <p:cxnSp>
            <p:nvCxnSpPr>
              <p:cNvPr id="35" name="Straight Connector 34">
                <a:extLst>
                  <a:ext uri="{FF2B5EF4-FFF2-40B4-BE49-F238E27FC236}">
                    <a16:creationId xmlns:a16="http://schemas.microsoft.com/office/drawing/2014/main" id="{BD781212-31CA-4807-B823-04759DFAB80E}"/>
                  </a:ext>
                </a:extLst>
              </p:cNvPr>
              <p:cNvCxnSpPr>
                <a:cxnSpLocks/>
              </p:cNvCxnSpPr>
              <p:nvPr/>
            </p:nvCxnSpPr>
            <p:spPr>
              <a:xfrm>
                <a:off x="5175834" y="4261918"/>
                <a:ext cx="2058695" cy="1"/>
              </a:xfrm>
              <a:prstGeom prst="line">
                <a:avLst/>
              </a:prstGeom>
              <a:ln/>
            </p:spPr>
            <p:style>
              <a:lnRef idx="1">
                <a:schemeClr val="dk1"/>
              </a:lnRef>
              <a:fillRef idx="0">
                <a:schemeClr val="dk1"/>
              </a:fillRef>
              <a:effectRef idx="0">
                <a:schemeClr val="dk1"/>
              </a:effectRef>
              <a:fontRef idx="minor">
                <a:schemeClr val="tx1"/>
              </a:fontRef>
            </p:style>
          </p:cxnSp>
        </p:grpSp>
        <p:sp>
          <p:nvSpPr>
            <p:cNvPr id="39" name="TextBox 38">
              <a:extLst>
                <a:ext uri="{FF2B5EF4-FFF2-40B4-BE49-F238E27FC236}">
                  <a16:creationId xmlns:a16="http://schemas.microsoft.com/office/drawing/2014/main" id="{260B61C5-C5BA-49B5-B292-0AF9052B2AF6}"/>
                </a:ext>
              </a:extLst>
            </p:cNvPr>
            <p:cNvSpPr txBox="1"/>
            <p:nvPr/>
          </p:nvSpPr>
          <p:spPr>
            <a:xfrm>
              <a:off x="4956950" y="3669728"/>
              <a:ext cx="2527655" cy="707886"/>
            </a:xfrm>
            <a:prstGeom prst="rect">
              <a:avLst/>
            </a:prstGeom>
            <a:noFill/>
          </p:spPr>
          <p:txBody>
            <a:bodyPr wrap="square" rtlCol="0">
              <a:spAutoFit/>
            </a:bodyPr>
            <a:lstStyle/>
            <a:p>
              <a:r>
                <a:rPr lang="en-GB" sz="4000" dirty="0">
                  <a:latin typeface="Comic Sans MS" panose="030F0702030302020204" pitchFamily="66" charset="0"/>
                </a:rPr>
                <a:t>in a cave</a:t>
              </a:r>
              <a:r>
                <a:rPr lang="en-GB" sz="4000" dirty="0"/>
                <a:t>.</a:t>
              </a:r>
            </a:p>
          </p:txBody>
        </p:sp>
      </p:grpSp>
    </p:spTree>
    <p:extLst>
      <p:ext uri="{BB962C8B-B14F-4D97-AF65-F5344CB8AC3E}">
        <p14:creationId xmlns:p14="http://schemas.microsoft.com/office/powerpoint/2010/main" val="101380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9B854AE-B2E1-46C1-9180-60342105A551}"/>
              </a:ext>
            </a:extLst>
          </p:cNvPr>
          <p:cNvCxnSpPr>
            <a:cxnSpLocks/>
          </p:cNvCxnSpPr>
          <p:nvPr/>
        </p:nvCxnSpPr>
        <p:spPr>
          <a:xfrm>
            <a:off x="1547662" y="3859977"/>
            <a:ext cx="8146420" cy="15467"/>
          </a:xfrm>
          <a:prstGeom prst="line">
            <a:avLst/>
          </a:prstGeom>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7C0C4DB7-54F2-49F8-AA9C-469D7F1FC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423" y="3429000"/>
            <a:ext cx="513587" cy="468648"/>
          </a:xfrm>
          <a:prstGeom prst="rect">
            <a:avLst/>
          </a:prstGeom>
        </p:spPr>
      </p:pic>
      <p:pic>
        <p:nvPicPr>
          <p:cNvPr id="3" name="Picture 2">
            <a:extLst>
              <a:ext uri="{FF2B5EF4-FFF2-40B4-BE49-F238E27FC236}">
                <a16:creationId xmlns:a16="http://schemas.microsoft.com/office/drawing/2014/main" id="{B374E635-2B44-4058-83FC-BE9F553D4705}"/>
              </a:ext>
            </a:extLst>
          </p:cNvPr>
          <p:cNvPicPr>
            <a:picLocks noChangeAspect="1"/>
          </p:cNvPicPr>
          <p:nvPr/>
        </p:nvPicPr>
        <p:blipFill>
          <a:blip r:embed="rId3"/>
          <a:stretch>
            <a:fillRect/>
          </a:stretch>
        </p:blipFill>
        <p:spPr>
          <a:xfrm>
            <a:off x="1933921" y="5471972"/>
            <a:ext cx="1380952" cy="1019048"/>
          </a:xfrm>
          <a:prstGeom prst="rect">
            <a:avLst/>
          </a:prstGeom>
        </p:spPr>
      </p:pic>
      <p:pic>
        <p:nvPicPr>
          <p:cNvPr id="5" name="Picture 4">
            <a:extLst>
              <a:ext uri="{FF2B5EF4-FFF2-40B4-BE49-F238E27FC236}">
                <a16:creationId xmlns:a16="http://schemas.microsoft.com/office/drawing/2014/main" id="{17BD9E7F-CCD0-441E-B7D5-9934C3151973}"/>
              </a:ext>
            </a:extLst>
          </p:cNvPr>
          <p:cNvPicPr>
            <a:picLocks noChangeAspect="1"/>
          </p:cNvPicPr>
          <p:nvPr/>
        </p:nvPicPr>
        <p:blipFill>
          <a:blip r:embed="rId4"/>
          <a:stretch>
            <a:fillRect/>
          </a:stretch>
        </p:blipFill>
        <p:spPr>
          <a:xfrm>
            <a:off x="3482356" y="5453044"/>
            <a:ext cx="1352381" cy="1076190"/>
          </a:xfrm>
          <a:prstGeom prst="rect">
            <a:avLst/>
          </a:prstGeom>
        </p:spPr>
      </p:pic>
      <p:pic>
        <p:nvPicPr>
          <p:cNvPr id="24" name="Picture 23">
            <a:extLst>
              <a:ext uri="{FF2B5EF4-FFF2-40B4-BE49-F238E27FC236}">
                <a16:creationId xmlns:a16="http://schemas.microsoft.com/office/drawing/2014/main" id="{2BA76D3F-10DD-465B-A88B-D75FE96F76FA}"/>
              </a:ext>
            </a:extLst>
          </p:cNvPr>
          <p:cNvPicPr>
            <a:picLocks noChangeAspect="1"/>
          </p:cNvPicPr>
          <p:nvPr/>
        </p:nvPicPr>
        <p:blipFill>
          <a:blip r:embed="rId5"/>
          <a:stretch>
            <a:fillRect/>
          </a:stretch>
        </p:blipFill>
        <p:spPr>
          <a:xfrm>
            <a:off x="5749729" y="4185076"/>
            <a:ext cx="1542857" cy="1038095"/>
          </a:xfrm>
          <a:prstGeom prst="rect">
            <a:avLst/>
          </a:prstGeom>
        </p:spPr>
      </p:pic>
      <p:pic>
        <p:nvPicPr>
          <p:cNvPr id="27" name="Picture 26">
            <a:extLst>
              <a:ext uri="{FF2B5EF4-FFF2-40B4-BE49-F238E27FC236}">
                <a16:creationId xmlns:a16="http://schemas.microsoft.com/office/drawing/2014/main" id="{DD3815F7-D45E-4B33-A291-AC3136A82098}"/>
              </a:ext>
            </a:extLst>
          </p:cNvPr>
          <p:cNvPicPr>
            <a:picLocks noChangeAspect="1"/>
          </p:cNvPicPr>
          <p:nvPr/>
        </p:nvPicPr>
        <p:blipFill>
          <a:blip r:embed="rId6"/>
          <a:stretch>
            <a:fillRect/>
          </a:stretch>
        </p:blipFill>
        <p:spPr>
          <a:xfrm>
            <a:off x="292343" y="5471972"/>
            <a:ext cx="1380952" cy="1019048"/>
          </a:xfrm>
          <a:prstGeom prst="rect">
            <a:avLst/>
          </a:prstGeom>
        </p:spPr>
      </p:pic>
      <p:pic>
        <p:nvPicPr>
          <p:cNvPr id="34" name="Picture 33">
            <a:extLst>
              <a:ext uri="{FF2B5EF4-FFF2-40B4-BE49-F238E27FC236}">
                <a16:creationId xmlns:a16="http://schemas.microsoft.com/office/drawing/2014/main" id="{00AE9301-D730-4A30-A111-5C8F06E9B8B6}"/>
              </a:ext>
            </a:extLst>
          </p:cNvPr>
          <p:cNvPicPr>
            <a:picLocks noChangeAspect="1"/>
          </p:cNvPicPr>
          <p:nvPr/>
        </p:nvPicPr>
        <p:blipFill>
          <a:blip r:embed="rId7"/>
          <a:stretch>
            <a:fillRect/>
          </a:stretch>
        </p:blipFill>
        <p:spPr>
          <a:xfrm>
            <a:off x="6206062" y="5500662"/>
            <a:ext cx="1380952" cy="1019048"/>
          </a:xfrm>
          <a:prstGeom prst="rect">
            <a:avLst/>
          </a:prstGeom>
        </p:spPr>
      </p:pic>
      <p:pic>
        <p:nvPicPr>
          <p:cNvPr id="36" name="Picture 35">
            <a:extLst>
              <a:ext uri="{FF2B5EF4-FFF2-40B4-BE49-F238E27FC236}">
                <a16:creationId xmlns:a16="http://schemas.microsoft.com/office/drawing/2014/main" id="{508286F8-9B11-4B28-AC70-FC88E7321673}"/>
              </a:ext>
            </a:extLst>
          </p:cNvPr>
          <p:cNvPicPr>
            <a:picLocks noChangeAspect="1"/>
          </p:cNvPicPr>
          <p:nvPr/>
        </p:nvPicPr>
        <p:blipFill>
          <a:blip r:embed="rId8"/>
          <a:stretch>
            <a:fillRect/>
          </a:stretch>
        </p:blipFill>
        <p:spPr>
          <a:xfrm>
            <a:off x="8922653" y="5491139"/>
            <a:ext cx="1542857" cy="1038095"/>
          </a:xfrm>
          <a:prstGeom prst="rect">
            <a:avLst/>
          </a:prstGeom>
        </p:spPr>
      </p:pic>
      <p:pic>
        <p:nvPicPr>
          <p:cNvPr id="47" name="Picture 46">
            <a:extLst>
              <a:ext uri="{FF2B5EF4-FFF2-40B4-BE49-F238E27FC236}">
                <a16:creationId xmlns:a16="http://schemas.microsoft.com/office/drawing/2014/main" id="{C4288BA8-9B41-4658-A927-D63ED1C1D751}"/>
              </a:ext>
            </a:extLst>
          </p:cNvPr>
          <p:cNvPicPr>
            <a:picLocks noChangeAspect="1"/>
          </p:cNvPicPr>
          <p:nvPr/>
        </p:nvPicPr>
        <p:blipFill>
          <a:blip r:embed="rId9"/>
          <a:stretch>
            <a:fillRect/>
          </a:stretch>
        </p:blipFill>
        <p:spPr>
          <a:xfrm>
            <a:off x="10876754" y="91588"/>
            <a:ext cx="1209524" cy="923810"/>
          </a:xfrm>
          <a:prstGeom prst="rect">
            <a:avLst/>
          </a:prstGeom>
        </p:spPr>
      </p:pic>
      <p:sp>
        <p:nvSpPr>
          <p:cNvPr id="26" name="Rectangle 25">
            <a:extLst>
              <a:ext uri="{FF2B5EF4-FFF2-40B4-BE49-F238E27FC236}">
                <a16:creationId xmlns:a16="http://schemas.microsoft.com/office/drawing/2014/main" id="{8BF700D1-DE99-4688-8EDD-C3920AF5735D}"/>
              </a:ext>
            </a:extLst>
          </p:cNvPr>
          <p:cNvSpPr/>
          <p:nvPr/>
        </p:nvSpPr>
        <p:spPr>
          <a:xfrm>
            <a:off x="105722" y="78777"/>
            <a:ext cx="9306527" cy="791426"/>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Make </a:t>
            </a:r>
            <a:r>
              <a:rPr lang="en-GB" sz="1400" b="1" dirty="0">
                <a:solidFill>
                  <a:prstClr val="white"/>
                </a:solidFill>
              </a:rPr>
              <a:t>3</a:t>
            </a:r>
            <a:r>
              <a:rPr lang="en-GB" sz="1400" dirty="0">
                <a:solidFill>
                  <a:prstClr val="white"/>
                </a:solidFill>
              </a:rPr>
              <a:t> sentences to answer the 3 questions; you can do this by dragging and dropping the symbols or by cutting and sticking them. </a:t>
            </a:r>
          </a:p>
          <a:p>
            <a:pPr algn="ctr"/>
            <a:r>
              <a:rPr lang="en-GB" sz="1400" b="1" dirty="0">
                <a:solidFill>
                  <a:prstClr val="white"/>
                </a:solidFill>
              </a:rPr>
              <a:t>Challenge:</a:t>
            </a:r>
            <a:r>
              <a:rPr lang="en-GB" sz="1400" dirty="0">
                <a:solidFill>
                  <a:prstClr val="white"/>
                </a:solidFill>
              </a:rPr>
              <a:t> Can you write them too by copying the sentences into your book or onto the lines underneath? </a:t>
            </a:r>
            <a:endParaRPr lang="en-GB" sz="1400" b="1" dirty="0">
              <a:solidFill>
                <a:prstClr val="white"/>
              </a:solidFill>
            </a:endParaRPr>
          </a:p>
        </p:txBody>
      </p:sp>
      <p:pic>
        <p:nvPicPr>
          <p:cNvPr id="10" name="Picture 9">
            <a:extLst>
              <a:ext uri="{FF2B5EF4-FFF2-40B4-BE49-F238E27FC236}">
                <a16:creationId xmlns:a16="http://schemas.microsoft.com/office/drawing/2014/main" id="{FAA68830-D40D-4271-A40C-B808D60804E3}"/>
              </a:ext>
            </a:extLst>
          </p:cNvPr>
          <p:cNvPicPr>
            <a:picLocks noChangeAspect="1"/>
          </p:cNvPicPr>
          <p:nvPr/>
        </p:nvPicPr>
        <p:blipFill>
          <a:blip r:embed="rId10"/>
          <a:stretch>
            <a:fillRect/>
          </a:stretch>
        </p:blipFill>
        <p:spPr>
          <a:xfrm>
            <a:off x="3691002" y="1013122"/>
            <a:ext cx="3721904" cy="948129"/>
          </a:xfrm>
          <a:prstGeom prst="rect">
            <a:avLst/>
          </a:prstGeom>
        </p:spPr>
      </p:pic>
      <p:pic>
        <p:nvPicPr>
          <p:cNvPr id="35" name="Picture 34">
            <a:extLst>
              <a:ext uri="{FF2B5EF4-FFF2-40B4-BE49-F238E27FC236}">
                <a16:creationId xmlns:a16="http://schemas.microsoft.com/office/drawing/2014/main" id="{7F375330-8BF2-4C64-9960-168AD0C58DB2}"/>
              </a:ext>
            </a:extLst>
          </p:cNvPr>
          <p:cNvPicPr>
            <a:picLocks noChangeAspect="1"/>
          </p:cNvPicPr>
          <p:nvPr/>
        </p:nvPicPr>
        <p:blipFill>
          <a:blip r:embed="rId6"/>
          <a:stretch>
            <a:fillRect/>
          </a:stretch>
        </p:blipFill>
        <p:spPr>
          <a:xfrm>
            <a:off x="10658185" y="5453044"/>
            <a:ext cx="1380952" cy="1019048"/>
          </a:xfrm>
          <a:prstGeom prst="rect">
            <a:avLst/>
          </a:prstGeom>
        </p:spPr>
      </p:pic>
      <p:pic>
        <p:nvPicPr>
          <p:cNvPr id="30" name="Picture 29">
            <a:extLst>
              <a:ext uri="{FF2B5EF4-FFF2-40B4-BE49-F238E27FC236}">
                <a16:creationId xmlns:a16="http://schemas.microsoft.com/office/drawing/2014/main" id="{ABE0E2C6-A2FD-4CC0-B4E5-CF5EE3983901}"/>
              </a:ext>
            </a:extLst>
          </p:cNvPr>
          <p:cNvPicPr>
            <a:picLocks noChangeAspect="1"/>
          </p:cNvPicPr>
          <p:nvPr/>
        </p:nvPicPr>
        <p:blipFill>
          <a:blip r:embed="rId11"/>
          <a:stretch>
            <a:fillRect/>
          </a:stretch>
        </p:blipFill>
        <p:spPr>
          <a:xfrm>
            <a:off x="2214434" y="4402481"/>
            <a:ext cx="1944112" cy="816231"/>
          </a:xfrm>
          <a:prstGeom prst="rect">
            <a:avLst/>
          </a:prstGeom>
        </p:spPr>
      </p:pic>
      <p:pic>
        <p:nvPicPr>
          <p:cNvPr id="37" name="Picture 36">
            <a:extLst>
              <a:ext uri="{FF2B5EF4-FFF2-40B4-BE49-F238E27FC236}">
                <a16:creationId xmlns:a16="http://schemas.microsoft.com/office/drawing/2014/main" id="{0B0A9A0F-4ED2-4464-B69A-634795540820}"/>
              </a:ext>
            </a:extLst>
          </p:cNvPr>
          <p:cNvPicPr>
            <a:picLocks noChangeAspect="1"/>
          </p:cNvPicPr>
          <p:nvPr/>
        </p:nvPicPr>
        <p:blipFill>
          <a:blip r:embed="rId12"/>
          <a:stretch>
            <a:fillRect/>
          </a:stretch>
        </p:blipFill>
        <p:spPr>
          <a:xfrm>
            <a:off x="8636365" y="4409258"/>
            <a:ext cx="2240389" cy="780936"/>
          </a:xfrm>
          <a:prstGeom prst="rect">
            <a:avLst/>
          </a:prstGeom>
        </p:spPr>
      </p:pic>
      <p:pic>
        <p:nvPicPr>
          <p:cNvPr id="40" name="Picture 39">
            <a:extLst>
              <a:ext uri="{FF2B5EF4-FFF2-40B4-BE49-F238E27FC236}">
                <a16:creationId xmlns:a16="http://schemas.microsoft.com/office/drawing/2014/main" id="{99FAACAA-0CD9-43D1-99BD-37ACF93E243F}"/>
              </a:ext>
            </a:extLst>
          </p:cNvPr>
          <p:cNvPicPr>
            <a:picLocks noChangeAspect="1"/>
          </p:cNvPicPr>
          <p:nvPr/>
        </p:nvPicPr>
        <p:blipFill>
          <a:blip r:embed="rId13"/>
          <a:stretch>
            <a:fillRect/>
          </a:stretch>
        </p:blipFill>
        <p:spPr>
          <a:xfrm>
            <a:off x="7725926" y="5489216"/>
            <a:ext cx="1031071" cy="1070728"/>
          </a:xfrm>
          <a:prstGeom prst="rect">
            <a:avLst/>
          </a:prstGeom>
        </p:spPr>
      </p:pic>
      <p:pic>
        <p:nvPicPr>
          <p:cNvPr id="43" name="Picture 42">
            <a:extLst>
              <a:ext uri="{FF2B5EF4-FFF2-40B4-BE49-F238E27FC236}">
                <a16:creationId xmlns:a16="http://schemas.microsoft.com/office/drawing/2014/main" id="{7FBEAC6C-781D-4D53-8D3D-14940922B2AA}"/>
              </a:ext>
            </a:extLst>
          </p:cNvPr>
          <p:cNvPicPr>
            <a:picLocks noChangeAspect="1"/>
          </p:cNvPicPr>
          <p:nvPr/>
        </p:nvPicPr>
        <p:blipFill>
          <a:blip r:embed="rId14"/>
          <a:stretch>
            <a:fillRect/>
          </a:stretch>
        </p:blipFill>
        <p:spPr>
          <a:xfrm>
            <a:off x="7483078" y="4199185"/>
            <a:ext cx="1053696" cy="1067206"/>
          </a:xfrm>
          <a:prstGeom prst="rect">
            <a:avLst/>
          </a:prstGeom>
        </p:spPr>
      </p:pic>
      <p:pic>
        <p:nvPicPr>
          <p:cNvPr id="49" name="Picture 48">
            <a:extLst>
              <a:ext uri="{FF2B5EF4-FFF2-40B4-BE49-F238E27FC236}">
                <a16:creationId xmlns:a16="http://schemas.microsoft.com/office/drawing/2014/main" id="{BF01C919-7AE6-4A84-8202-7699FE9C4890}"/>
              </a:ext>
            </a:extLst>
          </p:cNvPr>
          <p:cNvPicPr>
            <a:picLocks noChangeAspect="1"/>
          </p:cNvPicPr>
          <p:nvPr/>
        </p:nvPicPr>
        <p:blipFill>
          <a:blip r:embed="rId15"/>
          <a:stretch>
            <a:fillRect/>
          </a:stretch>
        </p:blipFill>
        <p:spPr>
          <a:xfrm>
            <a:off x="10923894" y="4278245"/>
            <a:ext cx="1115243" cy="1002466"/>
          </a:xfrm>
          <a:prstGeom prst="rect">
            <a:avLst/>
          </a:prstGeom>
        </p:spPr>
      </p:pic>
      <p:pic>
        <p:nvPicPr>
          <p:cNvPr id="51" name="Picture 50">
            <a:extLst>
              <a:ext uri="{FF2B5EF4-FFF2-40B4-BE49-F238E27FC236}">
                <a16:creationId xmlns:a16="http://schemas.microsoft.com/office/drawing/2014/main" id="{2F2B9BF4-767D-4C66-91E9-C1C623B5758B}"/>
              </a:ext>
            </a:extLst>
          </p:cNvPr>
          <p:cNvPicPr>
            <a:picLocks noChangeAspect="1"/>
          </p:cNvPicPr>
          <p:nvPr/>
        </p:nvPicPr>
        <p:blipFill>
          <a:blip r:embed="rId16"/>
          <a:stretch>
            <a:fillRect/>
          </a:stretch>
        </p:blipFill>
        <p:spPr>
          <a:xfrm>
            <a:off x="5077047" y="5517190"/>
            <a:ext cx="912789" cy="947897"/>
          </a:xfrm>
          <a:prstGeom prst="rect">
            <a:avLst/>
          </a:prstGeom>
        </p:spPr>
      </p:pic>
      <p:pic>
        <p:nvPicPr>
          <p:cNvPr id="53" name="Picture 52">
            <a:extLst>
              <a:ext uri="{FF2B5EF4-FFF2-40B4-BE49-F238E27FC236}">
                <a16:creationId xmlns:a16="http://schemas.microsoft.com/office/drawing/2014/main" id="{A700F955-AF1C-4ADD-88F4-11427B9356BD}"/>
              </a:ext>
            </a:extLst>
          </p:cNvPr>
          <p:cNvPicPr>
            <a:picLocks noChangeAspect="1"/>
          </p:cNvPicPr>
          <p:nvPr/>
        </p:nvPicPr>
        <p:blipFill>
          <a:blip r:embed="rId17"/>
          <a:stretch>
            <a:fillRect/>
          </a:stretch>
        </p:blipFill>
        <p:spPr>
          <a:xfrm>
            <a:off x="4335175" y="4216245"/>
            <a:ext cx="1224062" cy="1100281"/>
          </a:xfrm>
          <a:prstGeom prst="rect">
            <a:avLst/>
          </a:prstGeom>
        </p:spPr>
      </p:pic>
      <p:pic>
        <p:nvPicPr>
          <p:cNvPr id="54" name="Picture 53">
            <a:extLst>
              <a:ext uri="{FF2B5EF4-FFF2-40B4-BE49-F238E27FC236}">
                <a16:creationId xmlns:a16="http://schemas.microsoft.com/office/drawing/2014/main" id="{ED735BA7-8C62-4312-847B-52C4181A4063}"/>
              </a:ext>
            </a:extLst>
          </p:cNvPr>
          <p:cNvPicPr>
            <a:picLocks noChangeAspect="1"/>
          </p:cNvPicPr>
          <p:nvPr/>
        </p:nvPicPr>
        <p:blipFill>
          <a:blip r:embed="rId18"/>
          <a:stretch>
            <a:fillRect/>
          </a:stretch>
        </p:blipFill>
        <p:spPr>
          <a:xfrm>
            <a:off x="7449322" y="1006954"/>
            <a:ext cx="4563852" cy="938907"/>
          </a:xfrm>
          <a:prstGeom prst="rect">
            <a:avLst/>
          </a:prstGeom>
        </p:spPr>
      </p:pic>
      <p:pic>
        <p:nvPicPr>
          <p:cNvPr id="56" name="Picture 55">
            <a:extLst>
              <a:ext uri="{FF2B5EF4-FFF2-40B4-BE49-F238E27FC236}">
                <a16:creationId xmlns:a16="http://schemas.microsoft.com/office/drawing/2014/main" id="{C3BA9766-45DF-477B-8841-3ECF87BA0DDB}"/>
              </a:ext>
            </a:extLst>
          </p:cNvPr>
          <p:cNvPicPr>
            <a:picLocks noChangeAspect="1"/>
          </p:cNvPicPr>
          <p:nvPr/>
        </p:nvPicPr>
        <p:blipFill>
          <a:blip r:embed="rId19"/>
          <a:stretch>
            <a:fillRect/>
          </a:stretch>
        </p:blipFill>
        <p:spPr>
          <a:xfrm>
            <a:off x="81634" y="1006308"/>
            <a:ext cx="3591160" cy="954943"/>
          </a:xfrm>
          <a:prstGeom prst="rect">
            <a:avLst/>
          </a:prstGeom>
        </p:spPr>
      </p:pic>
      <p:pic>
        <p:nvPicPr>
          <p:cNvPr id="58" name="Picture 57">
            <a:extLst>
              <a:ext uri="{FF2B5EF4-FFF2-40B4-BE49-F238E27FC236}">
                <a16:creationId xmlns:a16="http://schemas.microsoft.com/office/drawing/2014/main" id="{1F5DE7BD-B204-45D5-BEFB-2AE208E0AF13}"/>
              </a:ext>
            </a:extLst>
          </p:cNvPr>
          <p:cNvPicPr>
            <a:picLocks noChangeAspect="1"/>
          </p:cNvPicPr>
          <p:nvPr/>
        </p:nvPicPr>
        <p:blipFill>
          <a:blip r:embed="rId20"/>
          <a:stretch>
            <a:fillRect/>
          </a:stretch>
        </p:blipFill>
        <p:spPr>
          <a:xfrm>
            <a:off x="567103" y="4314616"/>
            <a:ext cx="1380952" cy="922983"/>
          </a:xfrm>
          <a:prstGeom prst="rect">
            <a:avLst/>
          </a:prstGeom>
        </p:spPr>
      </p:pic>
    </p:spTree>
    <p:extLst>
      <p:ext uri="{BB962C8B-B14F-4D97-AF65-F5344CB8AC3E}">
        <p14:creationId xmlns:p14="http://schemas.microsoft.com/office/powerpoint/2010/main" val="3779877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7"/>
          <p:cNvSpPr/>
          <p:nvPr/>
        </p:nvSpPr>
        <p:spPr>
          <a:xfrm>
            <a:off x="461653" y="3009903"/>
            <a:ext cx="3066330" cy="308818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6F8FC"/>
              </a:gs>
              <a:gs pos="100000">
                <a:srgbClr val="ABC0E4"/>
              </a:gs>
            </a:gsLst>
            <a:lin ang="5400000"/>
          </a:gra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1"/>
          <p:cNvPicPr>
            <a:picLocks noChangeAspect="1"/>
          </p:cNvPicPr>
          <p:nvPr/>
        </p:nvPicPr>
        <p:blipFill>
          <a:blip r:embed="rId2"/>
          <a:stretch>
            <a:fillRect/>
          </a:stretch>
        </p:blipFill>
        <p:spPr>
          <a:xfrm>
            <a:off x="461653" y="373459"/>
            <a:ext cx="1384081" cy="1050343"/>
          </a:xfrm>
          <a:prstGeom prst="rect">
            <a:avLst/>
          </a:prstGeom>
          <a:noFill/>
          <a:ln cap="flat">
            <a:noFill/>
          </a:ln>
        </p:spPr>
      </p:pic>
      <p:pic>
        <p:nvPicPr>
          <p:cNvPr id="4" name="Picture 2"/>
          <p:cNvPicPr>
            <a:picLocks noChangeAspect="1"/>
          </p:cNvPicPr>
          <p:nvPr/>
        </p:nvPicPr>
        <p:blipFill>
          <a:blip r:embed="rId3"/>
          <a:stretch>
            <a:fillRect/>
          </a:stretch>
        </p:blipFill>
        <p:spPr>
          <a:xfrm>
            <a:off x="2489051" y="403671"/>
            <a:ext cx="1038922" cy="1050343"/>
          </a:xfrm>
          <a:prstGeom prst="rect">
            <a:avLst/>
          </a:prstGeom>
          <a:noFill/>
          <a:ln cap="flat">
            <a:noFill/>
          </a:ln>
        </p:spPr>
      </p:pic>
      <p:pic>
        <p:nvPicPr>
          <p:cNvPr id="5" name="Picture 3"/>
          <p:cNvPicPr>
            <a:picLocks noChangeAspect="1"/>
          </p:cNvPicPr>
          <p:nvPr/>
        </p:nvPicPr>
        <p:blipFill>
          <a:blip r:embed="rId4"/>
          <a:stretch>
            <a:fillRect/>
          </a:stretch>
        </p:blipFill>
        <p:spPr>
          <a:xfrm>
            <a:off x="4862093" y="403671"/>
            <a:ext cx="873626" cy="1050343"/>
          </a:xfrm>
          <a:prstGeom prst="rect">
            <a:avLst/>
          </a:prstGeom>
          <a:noFill/>
          <a:ln cap="flat">
            <a:noFill/>
          </a:ln>
        </p:spPr>
      </p:pic>
      <p:pic>
        <p:nvPicPr>
          <p:cNvPr id="6" name="Picture 4"/>
          <p:cNvPicPr>
            <a:picLocks noChangeAspect="1"/>
          </p:cNvPicPr>
          <p:nvPr/>
        </p:nvPicPr>
        <p:blipFill>
          <a:blip r:embed="rId5"/>
          <a:stretch>
            <a:fillRect/>
          </a:stretch>
        </p:blipFill>
        <p:spPr>
          <a:xfrm>
            <a:off x="6981160" y="373459"/>
            <a:ext cx="925939" cy="1050343"/>
          </a:xfrm>
          <a:prstGeom prst="rect">
            <a:avLst/>
          </a:prstGeom>
          <a:noFill/>
          <a:ln cap="flat">
            <a:noFill/>
          </a:ln>
        </p:spPr>
      </p:pic>
      <p:pic>
        <p:nvPicPr>
          <p:cNvPr id="7" name="Picture 5"/>
          <p:cNvPicPr>
            <a:picLocks noChangeAspect="1"/>
          </p:cNvPicPr>
          <p:nvPr/>
        </p:nvPicPr>
        <p:blipFill>
          <a:blip r:embed="rId6"/>
          <a:stretch>
            <a:fillRect/>
          </a:stretch>
        </p:blipFill>
        <p:spPr>
          <a:xfrm>
            <a:off x="8759083" y="373459"/>
            <a:ext cx="1385425" cy="1050343"/>
          </a:xfrm>
          <a:prstGeom prst="rect">
            <a:avLst/>
          </a:prstGeom>
          <a:noFill/>
          <a:ln cap="flat">
            <a:noFill/>
          </a:ln>
        </p:spPr>
      </p:pic>
      <p:sp>
        <p:nvSpPr>
          <p:cNvPr id="8" name="TextBox 12"/>
          <p:cNvSpPr txBox="1"/>
          <p:nvPr/>
        </p:nvSpPr>
        <p:spPr>
          <a:xfrm>
            <a:off x="685800" y="1943100"/>
            <a:ext cx="4438653" cy="415498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Using the letters above can you try blending the following words: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M-A-T 		MAT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S-A-D		SAD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M-A-D		MAD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A-T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S-A-T		SAT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D-A-D		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a:t>
            </a:r>
          </a:p>
        </p:txBody>
      </p:sp>
      <p:sp>
        <p:nvSpPr>
          <p:cNvPr id="9" name="TextBox 13"/>
          <p:cNvSpPr txBox="1"/>
          <p:nvPr/>
        </p:nvSpPr>
        <p:spPr>
          <a:xfrm>
            <a:off x="5735729" y="2151281"/>
            <a:ext cx="5524503" cy="452431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Ask your child to look at you. Say the first letter in an exaggerated manner. For example</a:t>
            </a:r>
            <a:r>
              <a:rPr lang="en-GB" sz="2400" dirty="0">
                <a:solidFill>
                  <a:srgbClr val="000000"/>
                </a:solidFill>
                <a:latin typeface="Calibri"/>
              </a:rPr>
              <a:t>,</a:t>
            </a:r>
            <a:r>
              <a:rPr lang="en-GB" sz="2400" b="0" i="0" u="none" strike="noStrike" kern="1200" cap="none" spc="0" baseline="0" dirty="0">
                <a:solidFill>
                  <a:srgbClr val="000000"/>
                </a:solidFill>
                <a:uFillTx/>
                <a:latin typeface="Calibri"/>
              </a:rPr>
              <a:t> M-A-T ask your child to copy you. Point at each picture as you say them.</a:t>
            </a:r>
            <a:r>
              <a:rPr lang="en-GB" sz="2400" dirty="0">
                <a:solidFill>
                  <a:srgbClr val="000000"/>
                </a:solidFill>
                <a:latin typeface="Calibri"/>
              </a:rPr>
              <a:t> </a:t>
            </a: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Then say the sounds followed by the whole word</a:t>
            </a: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E.g</a:t>
            </a:r>
            <a:r>
              <a:rPr lang="en-GB" sz="2400" dirty="0">
                <a:solidFill>
                  <a:srgbClr val="000000"/>
                </a:solidFill>
                <a:latin typeface="Calibri"/>
              </a:rPr>
              <a:t>. </a:t>
            </a:r>
            <a:r>
              <a:rPr lang="en-GB" sz="2400" b="0" i="0" u="none" strike="noStrike" kern="1200" cap="none" spc="0" baseline="0" dirty="0">
                <a:solidFill>
                  <a:srgbClr val="000000"/>
                </a:solidFill>
                <a:uFillTx/>
                <a:latin typeface="Calibri"/>
              </a:rPr>
              <a:t>M-A-T …Mat</a:t>
            </a:r>
            <a:endParaRPr lang="en-GB" sz="2400" b="0" i="0" u="none" strike="noStrike" kern="1200" cap="none" spc="0" baseline="0" dirty="0">
              <a:solidFill>
                <a:srgbClr val="000000"/>
              </a:solidFill>
              <a:uFillTx/>
              <a:latin typeface="Calibri"/>
              <a:cs typeface="Calibri"/>
            </a:endParaRPr>
          </a:p>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Ask</a:t>
            </a:r>
            <a:r>
              <a:rPr lang="en-GB" sz="2400" dirty="0">
                <a:solidFill>
                  <a:srgbClr val="000000"/>
                </a:solidFill>
                <a:latin typeface="Calibri"/>
              </a:rPr>
              <a:t> </a:t>
            </a:r>
            <a:r>
              <a:rPr lang="en-GB" sz="2400" b="0" i="0" u="none" strike="noStrike" kern="1200" cap="none" spc="0" baseline="0" dirty="0">
                <a:solidFill>
                  <a:srgbClr val="000000"/>
                </a:solidFill>
                <a:uFillTx/>
                <a:latin typeface="Calibri"/>
              </a:rPr>
              <a:t> your child to copy.</a:t>
            </a:r>
            <a:endParaRPr lang="en-GB" sz="2400" b="0" i="0" u="none" strike="noStrike" kern="1200" cap="none" spc="0" baseline="0" dirty="0">
              <a:solidFill>
                <a:srgbClr val="000000"/>
              </a:solidFill>
              <a:uFillTx/>
              <a:latin typeface="Calibri"/>
              <a:cs typeface="Calibri"/>
            </a:endParaRPr>
          </a:p>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Repeat a few times saying both the sounds and the word in an exaggerated manner. Add the meaning of the world if it helps.</a:t>
            </a:r>
            <a:r>
              <a:rPr lang="en-GB" sz="2400" dirty="0">
                <a:solidFill>
                  <a:srgbClr val="000000"/>
                </a:solidFill>
                <a:latin typeface="Calibri"/>
              </a:rPr>
              <a:t> </a:t>
            </a:r>
            <a:endParaRPr lang="en-GB" sz="2400" b="0" i="0" u="none" strike="noStrike" kern="1200" cap="none" spc="0" baseline="0" dirty="0">
              <a:solidFill>
                <a:srgbClr val="000000"/>
              </a:solidFill>
              <a:uFillTx/>
              <a:latin typeface="Calibri"/>
              <a:cs typeface="Calibri"/>
            </a:endParaRPr>
          </a:p>
        </p:txBody>
      </p:sp>
    </p:spTree>
    <p:extLst>
      <p:ext uri="{BB962C8B-B14F-4D97-AF65-F5344CB8AC3E}">
        <p14:creationId xmlns:p14="http://schemas.microsoft.com/office/powerpoint/2010/main" val="1917752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C453A58-2F42-49AA-BE58-1D8CB2434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5775" y="-27162"/>
            <a:ext cx="892200" cy="707941"/>
          </a:xfrm>
          <a:prstGeom prst="rect">
            <a:avLst/>
          </a:prstGeom>
        </p:spPr>
      </p:pic>
      <p:pic>
        <p:nvPicPr>
          <p:cNvPr id="20" name="Picture 19">
            <a:extLst>
              <a:ext uri="{FF2B5EF4-FFF2-40B4-BE49-F238E27FC236}">
                <a16:creationId xmlns:a16="http://schemas.microsoft.com/office/drawing/2014/main" id="{A30FA260-AC60-4A16-AD7A-BDAB89BE49E6}"/>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9228244" y="654106"/>
            <a:ext cx="1369731" cy="583754"/>
          </a:xfrm>
          <a:prstGeom prst="rect">
            <a:avLst/>
          </a:prstGeom>
        </p:spPr>
      </p:pic>
      <p:pic>
        <p:nvPicPr>
          <p:cNvPr id="4" name="Picture 3">
            <a:extLst>
              <a:ext uri="{FF2B5EF4-FFF2-40B4-BE49-F238E27FC236}">
                <a16:creationId xmlns:a16="http://schemas.microsoft.com/office/drawing/2014/main" id="{F1596C2B-0E20-4A7C-AE98-1F553999230C}"/>
              </a:ext>
            </a:extLst>
          </p:cNvPr>
          <p:cNvPicPr>
            <a:picLocks noChangeAspect="1"/>
          </p:cNvPicPr>
          <p:nvPr/>
        </p:nvPicPr>
        <p:blipFill>
          <a:blip r:embed="rId4"/>
          <a:stretch>
            <a:fillRect/>
          </a:stretch>
        </p:blipFill>
        <p:spPr>
          <a:xfrm>
            <a:off x="10622155" y="10721"/>
            <a:ext cx="1569845" cy="1199016"/>
          </a:xfrm>
          <a:prstGeom prst="rect">
            <a:avLst/>
          </a:prstGeom>
        </p:spPr>
      </p:pic>
      <p:sp>
        <p:nvSpPr>
          <p:cNvPr id="29" name="Rectangle 28">
            <a:extLst>
              <a:ext uri="{FF2B5EF4-FFF2-40B4-BE49-F238E27FC236}">
                <a16:creationId xmlns:a16="http://schemas.microsoft.com/office/drawing/2014/main" id="{76E3B58D-1454-4C82-847A-233FB5196C83}"/>
              </a:ext>
            </a:extLst>
          </p:cNvPr>
          <p:cNvSpPr/>
          <p:nvPr/>
        </p:nvSpPr>
        <p:spPr>
          <a:xfrm>
            <a:off x="244585" y="3108635"/>
            <a:ext cx="11664747" cy="364488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30" name="Straight Connector 29">
            <a:extLst>
              <a:ext uri="{FF2B5EF4-FFF2-40B4-BE49-F238E27FC236}">
                <a16:creationId xmlns:a16="http://schemas.microsoft.com/office/drawing/2014/main" id="{A603FAF9-F92C-471A-BC6C-A0D7BF474A5B}"/>
              </a:ext>
            </a:extLst>
          </p:cNvPr>
          <p:cNvCxnSpPr/>
          <p:nvPr/>
        </p:nvCxnSpPr>
        <p:spPr>
          <a:xfrm>
            <a:off x="753524" y="4131711"/>
            <a:ext cx="9844449" cy="16475"/>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1706D59-1259-4C90-B7E6-9822B910AD75}"/>
              </a:ext>
            </a:extLst>
          </p:cNvPr>
          <p:cNvCxnSpPr/>
          <p:nvPr/>
        </p:nvCxnSpPr>
        <p:spPr>
          <a:xfrm>
            <a:off x="753524" y="5466008"/>
            <a:ext cx="9844449" cy="16475"/>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A4F2AFA-5ECE-4D0B-9ADD-52FCE11B3D77}"/>
              </a:ext>
            </a:extLst>
          </p:cNvPr>
          <p:cNvCxnSpPr/>
          <p:nvPr/>
        </p:nvCxnSpPr>
        <p:spPr>
          <a:xfrm>
            <a:off x="714629" y="6677162"/>
            <a:ext cx="9844449" cy="16475"/>
          </a:xfrm>
          <a:prstGeom prst="line">
            <a:avLst/>
          </a:prstGeom>
          <a:ln w="28575"/>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69A58125-DF99-44D3-8A88-1A244845723F}"/>
              </a:ext>
            </a:extLst>
          </p:cNvPr>
          <p:cNvSpPr/>
          <p:nvPr/>
        </p:nvSpPr>
        <p:spPr>
          <a:xfrm>
            <a:off x="160482" y="142846"/>
            <a:ext cx="9306527" cy="403321"/>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Complete sentences to answer the 3 questions. </a:t>
            </a:r>
            <a:r>
              <a:rPr lang="en-GB" sz="1400" b="1" dirty="0">
                <a:solidFill>
                  <a:prstClr val="white"/>
                </a:solidFill>
              </a:rPr>
              <a:t>Challenge:</a:t>
            </a:r>
            <a:r>
              <a:rPr lang="en-GB" sz="1400" dirty="0">
                <a:solidFill>
                  <a:prstClr val="white"/>
                </a:solidFill>
              </a:rPr>
              <a:t> Can you write them too by copying the sentences into your book? </a:t>
            </a:r>
            <a:endParaRPr lang="en-GB" sz="1400" b="1" dirty="0">
              <a:solidFill>
                <a:prstClr val="white"/>
              </a:solidFill>
            </a:endParaRPr>
          </a:p>
        </p:txBody>
      </p:sp>
      <p:pic>
        <p:nvPicPr>
          <p:cNvPr id="31" name="Picture 30">
            <a:extLst>
              <a:ext uri="{FF2B5EF4-FFF2-40B4-BE49-F238E27FC236}">
                <a16:creationId xmlns:a16="http://schemas.microsoft.com/office/drawing/2014/main" id="{875D25C0-2D0F-4A7C-B1BB-35432200D48D}"/>
              </a:ext>
            </a:extLst>
          </p:cNvPr>
          <p:cNvPicPr>
            <a:picLocks noChangeAspect="1"/>
          </p:cNvPicPr>
          <p:nvPr/>
        </p:nvPicPr>
        <p:blipFill>
          <a:blip r:embed="rId5"/>
          <a:stretch>
            <a:fillRect/>
          </a:stretch>
        </p:blipFill>
        <p:spPr>
          <a:xfrm>
            <a:off x="3745762" y="1424909"/>
            <a:ext cx="3721904" cy="948129"/>
          </a:xfrm>
          <a:prstGeom prst="rect">
            <a:avLst/>
          </a:prstGeom>
        </p:spPr>
      </p:pic>
      <p:grpSp>
        <p:nvGrpSpPr>
          <p:cNvPr id="11" name="Group 10">
            <a:extLst>
              <a:ext uri="{FF2B5EF4-FFF2-40B4-BE49-F238E27FC236}">
                <a16:creationId xmlns:a16="http://schemas.microsoft.com/office/drawing/2014/main" id="{B0AB7B81-94B3-45C7-AAA4-283798A0C099}"/>
              </a:ext>
            </a:extLst>
          </p:cNvPr>
          <p:cNvGrpSpPr/>
          <p:nvPr/>
        </p:nvGrpSpPr>
        <p:grpSpPr>
          <a:xfrm>
            <a:off x="760964" y="4393319"/>
            <a:ext cx="8105562" cy="1069810"/>
            <a:chOff x="760964" y="4393319"/>
            <a:chExt cx="8105562" cy="1069810"/>
          </a:xfrm>
        </p:grpSpPr>
        <p:pic>
          <p:nvPicPr>
            <p:cNvPr id="9" name="Picture 8">
              <a:extLst>
                <a:ext uri="{FF2B5EF4-FFF2-40B4-BE49-F238E27FC236}">
                  <a16:creationId xmlns:a16="http://schemas.microsoft.com/office/drawing/2014/main" id="{54386170-5835-4144-A612-B0ECF23A670F}"/>
                </a:ext>
              </a:extLst>
            </p:cNvPr>
            <p:cNvPicPr>
              <a:picLocks noChangeAspect="1"/>
            </p:cNvPicPr>
            <p:nvPr/>
          </p:nvPicPr>
          <p:blipFill>
            <a:blip r:embed="rId6"/>
            <a:stretch>
              <a:fillRect/>
            </a:stretch>
          </p:blipFill>
          <p:spPr>
            <a:xfrm>
              <a:off x="760964" y="4393319"/>
              <a:ext cx="8105562" cy="1069810"/>
            </a:xfrm>
            <a:prstGeom prst="rect">
              <a:avLst/>
            </a:prstGeom>
          </p:spPr>
        </p:pic>
        <p:cxnSp>
          <p:nvCxnSpPr>
            <p:cNvPr id="36" name="Straight Connector 35">
              <a:extLst>
                <a:ext uri="{FF2B5EF4-FFF2-40B4-BE49-F238E27FC236}">
                  <a16:creationId xmlns:a16="http://schemas.microsoft.com/office/drawing/2014/main" id="{12D62997-0F5A-41FA-8D3E-E5E654B1D75B}"/>
                </a:ext>
              </a:extLst>
            </p:cNvPr>
            <p:cNvCxnSpPr>
              <a:cxnSpLocks/>
            </p:cNvCxnSpPr>
            <p:nvPr/>
          </p:nvCxnSpPr>
          <p:spPr>
            <a:xfrm>
              <a:off x="1132764" y="5228595"/>
              <a:ext cx="2340043"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23" name="Picture 22">
            <a:extLst>
              <a:ext uri="{FF2B5EF4-FFF2-40B4-BE49-F238E27FC236}">
                <a16:creationId xmlns:a16="http://schemas.microsoft.com/office/drawing/2014/main" id="{BD3DBB68-D64D-44F1-8D44-BC53BB5AC2F3}"/>
              </a:ext>
            </a:extLst>
          </p:cNvPr>
          <p:cNvPicPr>
            <a:picLocks noChangeAspect="1"/>
          </p:cNvPicPr>
          <p:nvPr/>
        </p:nvPicPr>
        <p:blipFill>
          <a:blip r:embed="rId7"/>
          <a:stretch>
            <a:fillRect/>
          </a:stretch>
        </p:blipFill>
        <p:spPr>
          <a:xfrm>
            <a:off x="7498699" y="1416376"/>
            <a:ext cx="4563852" cy="938907"/>
          </a:xfrm>
          <a:prstGeom prst="rect">
            <a:avLst/>
          </a:prstGeom>
        </p:spPr>
      </p:pic>
      <p:grpSp>
        <p:nvGrpSpPr>
          <p:cNvPr id="47" name="Group 46">
            <a:extLst>
              <a:ext uri="{FF2B5EF4-FFF2-40B4-BE49-F238E27FC236}">
                <a16:creationId xmlns:a16="http://schemas.microsoft.com/office/drawing/2014/main" id="{3B6E3CD5-872F-47A9-9091-42F91390A681}"/>
              </a:ext>
            </a:extLst>
          </p:cNvPr>
          <p:cNvGrpSpPr/>
          <p:nvPr/>
        </p:nvGrpSpPr>
        <p:grpSpPr>
          <a:xfrm>
            <a:off x="753523" y="5731817"/>
            <a:ext cx="8713485" cy="933818"/>
            <a:chOff x="753523" y="5731817"/>
            <a:chExt cx="8713485" cy="933818"/>
          </a:xfrm>
        </p:grpSpPr>
        <p:pic>
          <p:nvPicPr>
            <p:cNvPr id="41" name="Picture 40">
              <a:extLst>
                <a:ext uri="{FF2B5EF4-FFF2-40B4-BE49-F238E27FC236}">
                  <a16:creationId xmlns:a16="http://schemas.microsoft.com/office/drawing/2014/main" id="{457C19DF-4F5D-46E9-8B23-FAFC67EE5F70}"/>
                </a:ext>
              </a:extLst>
            </p:cNvPr>
            <p:cNvPicPr>
              <a:picLocks noChangeAspect="1"/>
            </p:cNvPicPr>
            <p:nvPr/>
          </p:nvPicPr>
          <p:blipFill>
            <a:blip r:embed="rId8"/>
            <a:stretch>
              <a:fillRect/>
            </a:stretch>
          </p:blipFill>
          <p:spPr>
            <a:xfrm>
              <a:off x="753523" y="5731817"/>
              <a:ext cx="8713485" cy="933818"/>
            </a:xfrm>
            <a:prstGeom prst="rect">
              <a:avLst/>
            </a:prstGeom>
          </p:spPr>
        </p:pic>
        <p:cxnSp>
          <p:nvCxnSpPr>
            <p:cNvPr id="51" name="Straight Connector 50">
              <a:extLst>
                <a:ext uri="{FF2B5EF4-FFF2-40B4-BE49-F238E27FC236}">
                  <a16:creationId xmlns:a16="http://schemas.microsoft.com/office/drawing/2014/main" id="{A9255A77-90DF-4B42-99A2-F4242416AFCE}"/>
                </a:ext>
              </a:extLst>
            </p:cNvPr>
            <p:cNvCxnSpPr>
              <a:cxnSpLocks/>
            </p:cNvCxnSpPr>
            <p:nvPr/>
          </p:nvCxnSpPr>
          <p:spPr>
            <a:xfrm>
              <a:off x="4018717" y="6445520"/>
              <a:ext cx="1726990"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52" name="Picture 51">
            <a:extLst>
              <a:ext uri="{FF2B5EF4-FFF2-40B4-BE49-F238E27FC236}">
                <a16:creationId xmlns:a16="http://schemas.microsoft.com/office/drawing/2014/main" id="{3AD4BB47-DA48-4BB3-91AC-FA151A93659F}"/>
              </a:ext>
            </a:extLst>
          </p:cNvPr>
          <p:cNvPicPr>
            <a:picLocks noChangeAspect="1"/>
          </p:cNvPicPr>
          <p:nvPr/>
        </p:nvPicPr>
        <p:blipFill>
          <a:blip r:embed="rId9"/>
          <a:stretch>
            <a:fillRect/>
          </a:stretch>
        </p:blipFill>
        <p:spPr>
          <a:xfrm>
            <a:off x="123569" y="1430888"/>
            <a:ext cx="3591160" cy="954943"/>
          </a:xfrm>
          <a:prstGeom prst="rect">
            <a:avLst/>
          </a:prstGeom>
        </p:spPr>
      </p:pic>
      <p:grpSp>
        <p:nvGrpSpPr>
          <p:cNvPr id="55" name="Group 54">
            <a:extLst>
              <a:ext uri="{FF2B5EF4-FFF2-40B4-BE49-F238E27FC236}">
                <a16:creationId xmlns:a16="http://schemas.microsoft.com/office/drawing/2014/main" id="{13A7A036-A0CE-4A5B-9E55-720CA48E79B6}"/>
              </a:ext>
            </a:extLst>
          </p:cNvPr>
          <p:cNvGrpSpPr/>
          <p:nvPr/>
        </p:nvGrpSpPr>
        <p:grpSpPr>
          <a:xfrm>
            <a:off x="753524" y="3239574"/>
            <a:ext cx="8066667" cy="883358"/>
            <a:chOff x="753524" y="3239574"/>
            <a:chExt cx="8066667" cy="883358"/>
          </a:xfrm>
        </p:grpSpPr>
        <p:grpSp>
          <p:nvGrpSpPr>
            <p:cNvPr id="14" name="Group 13">
              <a:extLst>
                <a:ext uri="{FF2B5EF4-FFF2-40B4-BE49-F238E27FC236}">
                  <a16:creationId xmlns:a16="http://schemas.microsoft.com/office/drawing/2014/main" id="{DC4C7D0D-ACB4-4264-B555-70610CA79A44}"/>
                </a:ext>
              </a:extLst>
            </p:cNvPr>
            <p:cNvGrpSpPr/>
            <p:nvPr/>
          </p:nvGrpSpPr>
          <p:grpSpPr>
            <a:xfrm>
              <a:off x="753524" y="3239574"/>
              <a:ext cx="8066667" cy="883358"/>
              <a:chOff x="753524" y="3239574"/>
              <a:chExt cx="8066667" cy="883358"/>
            </a:xfrm>
          </p:grpSpPr>
          <p:pic>
            <p:nvPicPr>
              <p:cNvPr id="6" name="Picture 5">
                <a:extLst>
                  <a:ext uri="{FF2B5EF4-FFF2-40B4-BE49-F238E27FC236}">
                    <a16:creationId xmlns:a16="http://schemas.microsoft.com/office/drawing/2014/main" id="{4C234C27-C0D5-481B-BD1C-2051938B6A23}"/>
                  </a:ext>
                </a:extLst>
              </p:cNvPr>
              <p:cNvPicPr>
                <a:picLocks noChangeAspect="1"/>
              </p:cNvPicPr>
              <p:nvPr/>
            </p:nvPicPr>
            <p:blipFill>
              <a:blip r:embed="rId10"/>
              <a:stretch>
                <a:fillRect/>
              </a:stretch>
            </p:blipFill>
            <p:spPr>
              <a:xfrm>
                <a:off x="753524" y="3239574"/>
                <a:ext cx="8066667" cy="883358"/>
              </a:xfrm>
              <a:prstGeom prst="rect">
                <a:avLst/>
              </a:prstGeom>
            </p:spPr>
          </p:pic>
          <p:cxnSp>
            <p:nvCxnSpPr>
              <p:cNvPr id="34" name="Straight Connector 33">
                <a:extLst>
                  <a:ext uri="{FF2B5EF4-FFF2-40B4-BE49-F238E27FC236}">
                    <a16:creationId xmlns:a16="http://schemas.microsoft.com/office/drawing/2014/main" id="{27C8CE6C-AD4B-48F6-B200-7A22DF6212A7}"/>
                  </a:ext>
                </a:extLst>
              </p:cNvPr>
              <p:cNvCxnSpPr>
                <a:cxnSpLocks/>
              </p:cNvCxnSpPr>
              <p:nvPr/>
            </p:nvCxnSpPr>
            <p:spPr>
              <a:xfrm>
                <a:off x="5606714" y="3929783"/>
                <a:ext cx="2848320" cy="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54" name="Picture 53">
              <a:extLst>
                <a:ext uri="{FF2B5EF4-FFF2-40B4-BE49-F238E27FC236}">
                  <a16:creationId xmlns:a16="http://schemas.microsoft.com/office/drawing/2014/main" id="{C7EE6FEB-7859-470F-BFBA-DEF4E9A9A975}"/>
                </a:ext>
              </a:extLst>
            </p:cNvPr>
            <p:cNvPicPr>
              <a:picLocks noChangeAspect="1"/>
            </p:cNvPicPr>
            <p:nvPr/>
          </p:nvPicPr>
          <p:blipFill rotWithShape="1">
            <a:blip r:embed="rId11"/>
            <a:srcRect l="24018" t="17019" r="7884" b="12714"/>
            <a:stretch/>
          </p:blipFill>
          <p:spPr>
            <a:xfrm>
              <a:off x="1431843" y="3354282"/>
              <a:ext cx="4174871" cy="679633"/>
            </a:xfrm>
            <a:prstGeom prst="rect">
              <a:avLst/>
            </a:prstGeom>
          </p:spPr>
        </p:pic>
      </p:grpSp>
    </p:spTree>
    <p:extLst>
      <p:ext uri="{BB962C8B-B14F-4D97-AF65-F5344CB8AC3E}">
        <p14:creationId xmlns:p14="http://schemas.microsoft.com/office/powerpoint/2010/main" val="1414068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BC5EA9-CF10-41D2-B679-5C11F65730A9}"/>
              </a:ext>
            </a:extLst>
          </p:cNvPr>
          <p:cNvSpPr/>
          <p:nvPr/>
        </p:nvSpPr>
        <p:spPr>
          <a:xfrm>
            <a:off x="160483" y="946003"/>
            <a:ext cx="11755364" cy="583238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aphicFrame>
        <p:nvGraphicFramePr>
          <p:cNvPr id="6" name="Table 5">
            <a:extLst>
              <a:ext uri="{FF2B5EF4-FFF2-40B4-BE49-F238E27FC236}">
                <a16:creationId xmlns:a16="http://schemas.microsoft.com/office/drawing/2014/main" id="{3637D3A0-073C-411B-B4A4-509A6546D741}"/>
              </a:ext>
            </a:extLst>
          </p:cNvPr>
          <p:cNvGraphicFramePr>
            <a:graphicFrameLocks noGrp="1"/>
          </p:cNvGraphicFramePr>
          <p:nvPr>
            <p:extLst>
              <p:ext uri="{D42A27DB-BD31-4B8C-83A1-F6EECF244321}">
                <p14:modId xmlns:p14="http://schemas.microsoft.com/office/powerpoint/2010/main" val="3214497232"/>
              </p:ext>
            </p:extLst>
          </p:nvPr>
        </p:nvGraphicFramePr>
        <p:xfrm>
          <a:off x="276152" y="1010266"/>
          <a:ext cx="11515514" cy="5541888"/>
        </p:xfrm>
        <a:graphic>
          <a:graphicData uri="http://schemas.openxmlformats.org/drawingml/2006/table">
            <a:tbl>
              <a:tblPr firstRow="1" bandRow="1">
                <a:tableStyleId>{5940675A-B579-460E-94D1-54222C63F5DA}</a:tableStyleId>
              </a:tblPr>
              <a:tblGrid>
                <a:gridCol w="4104779">
                  <a:extLst>
                    <a:ext uri="{9D8B030D-6E8A-4147-A177-3AD203B41FA5}">
                      <a16:colId xmlns:a16="http://schemas.microsoft.com/office/drawing/2014/main" val="499569658"/>
                    </a:ext>
                  </a:extLst>
                </a:gridCol>
                <a:gridCol w="7410735">
                  <a:extLst>
                    <a:ext uri="{9D8B030D-6E8A-4147-A177-3AD203B41FA5}">
                      <a16:colId xmlns:a16="http://schemas.microsoft.com/office/drawing/2014/main" val="20000"/>
                    </a:ext>
                  </a:extLst>
                </a:gridCol>
              </a:tblGrid>
              <a:tr h="540336">
                <a:tc>
                  <a:txBody>
                    <a:bodyPr/>
                    <a:lstStyle/>
                    <a:p>
                      <a:r>
                        <a:rPr lang="en-GB" sz="1600" dirty="0"/>
                        <a:t>What did the boy and Om’s family catch whilst out hunting?</a:t>
                      </a:r>
                    </a:p>
                  </a:txBody>
                  <a:tcPr/>
                </a:tc>
                <a:tc>
                  <a:txBody>
                    <a:bodyPr/>
                    <a:lstStyle/>
                    <a:p>
                      <a:endParaRPr lang="en-GB" dirty="0"/>
                    </a:p>
                  </a:txBody>
                  <a:tcPr/>
                </a:tc>
                <a:extLst>
                  <a:ext uri="{0D108BD9-81ED-4DB2-BD59-A6C34878D82A}">
                    <a16:rowId xmlns:a16="http://schemas.microsoft.com/office/drawing/2014/main" val="10000"/>
                  </a:ext>
                </a:extLst>
              </a:tr>
              <a:tr h="5403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r h="540336">
                <a:tc>
                  <a:txBody>
                    <a:bodyPr/>
                    <a:lstStyle/>
                    <a:p>
                      <a:r>
                        <a:rPr lang="en-GB" dirty="0"/>
                        <a:t>Who was attacked in the cave by a bear?</a:t>
                      </a:r>
                    </a:p>
                  </a:txBody>
                  <a:tcPr/>
                </a:tc>
                <a:tc>
                  <a:txBody>
                    <a:bodyPr/>
                    <a:lstStyle/>
                    <a:p>
                      <a:endParaRPr lang="en-GB" dirty="0"/>
                    </a:p>
                  </a:txBody>
                  <a:tcPr/>
                </a:tc>
                <a:extLst>
                  <a:ext uri="{0D108BD9-81ED-4DB2-BD59-A6C34878D82A}">
                    <a16:rowId xmlns:a16="http://schemas.microsoft.com/office/drawing/2014/main" val="10002"/>
                  </a:ext>
                </a:extLst>
              </a:tr>
              <a:tr h="5403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3"/>
                  </a:ext>
                </a:extLst>
              </a:tr>
              <a:tr h="540336">
                <a:tc>
                  <a:txBody>
                    <a:bodyPr/>
                    <a:lstStyle/>
                    <a:p>
                      <a:r>
                        <a:rPr lang="en-GB" dirty="0"/>
                        <a:t>Where did the children pick berries from?</a:t>
                      </a:r>
                    </a:p>
                  </a:txBody>
                  <a:tcPr/>
                </a:tc>
                <a:tc>
                  <a:txBody>
                    <a:bodyPr/>
                    <a:lstStyle/>
                    <a:p>
                      <a:endParaRPr lang="en-GB" dirty="0"/>
                    </a:p>
                  </a:txBody>
                  <a:tcPr/>
                </a:tc>
                <a:extLst>
                  <a:ext uri="{0D108BD9-81ED-4DB2-BD59-A6C34878D82A}">
                    <a16:rowId xmlns:a16="http://schemas.microsoft.com/office/drawing/2014/main" val="10004"/>
                  </a:ext>
                </a:extLst>
              </a:tr>
              <a:tr h="5403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5"/>
                  </a:ext>
                </a:extLst>
              </a:tr>
              <a:tr h="540336">
                <a:tc>
                  <a:txBody>
                    <a:bodyPr/>
                    <a:lstStyle/>
                    <a:p>
                      <a:r>
                        <a:rPr lang="en-GB" dirty="0"/>
                        <a:t>Where did the boy stay after he met Om?</a:t>
                      </a:r>
                    </a:p>
                  </a:txBody>
                  <a:tcPr/>
                </a:tc>
                <a:tc>
                  <a:txBody>
                    <a:bodyPr/>
                    <a:lstStyle/>
                    <a:p>
                      <a:endParaRPr lang="en-GB" dirty="0"/>
                    </a:p>
                  </a:txBody>
                  <a:tcPr/>
                </a:tc>
                <a:extLst>
                  <a:ext uri="{0D108BD9-81ED-4DB2-BD59-A6C34878D82A}">
                    <a16:rowId xmlns:a16="http://schemas.microsoft.com/office/drawing/2014/main" val="1609935778"/>
                  </a:ext>
                </a:extLst>
              </a:tr>
              <a:tr h="5403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31901158"/>
                  </a:ext>
                </a:extLst>
              </a:tr>
              <a:tr h="540336">
                <a:tc>
                  <a:txBody>
                    <a:bodyPr/>
                    <a:lstStyle/>
                    <a:p>
                      <a:r>
                        <a:rPr lang="en-GB" dirty="0"/>
                        <a:t>What did Om and the boy find on the cave walls?</a:t>
                      </a:r>
                    </a:p>
                  </a:txBody>
                  <a:tcPr/>
                </a:tc>
                <a:tc>
                  <a:txBody>
                    <a:bodyPr/>
                    <a:lstStyle/>
                    <a:p>
                      <a:endParaRPr lang="en-GB" dirty="0"/>
                    </a:p>
                  </a:txBody>
                  <a:tcPr/>
                </a:tc>
                <a:extLst>
                  <a:ext uri="{0D108BD9-81ED-4DB2-BD59-A6C34878D82A}">
                    <a16:rowId xmlns:a16="http://schemas.microsoft.com/office/drawing/2014/main" val="2516351093"/>
                  </a:ext>
                </a:extLst>
              </a:tr>
              <a:tr h="54033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71C44C5B-500B-48CF-B9A4-F9BC07369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232" y="35429"/>
            <a:ext cx="892200" cy="707941"/>
          </a:xfrm>
          <a:prstGeom prst="rect">
            <a:avLst/>
          </a:prstGeom>
        </p:spPr>
      </p:pic>
      <p:pic>
        <p:nvPicPr>
          <p:cNvPr id="9" name="Picture 8">
            <a:extLst>
              <a:ext uri="{FF2B5EF4-FFF2-40B4-BE49-F238E27FC236}">
                <a16:creationId xmlns:a16="http://schemas.microsoft.com/office/drawing/2014/main" id="{3365A4FF-4179-4BE7-AF36-C5117CC519CF}"/>
              </a:ext>
            </a:extLst>
          </p:cNvPr>
          <p:cNvPicPr>
            <a:picLocks noChangeAspect="1"/>
          </p:cNvPicPr>
          <p:nvPr/>
        </p:nvPicPr>
        <p:blipFill rotWithShape="1">
          <a:blip r:embed="rId3">
            <a:extLst>
              <a:ext uri="{28A0092B-C50C-407E-A947-70E740481C1C}">
                <a14:useLocalDpi xmlns:a14="http://schemas.microsoft.com/office/drawing/2010/main" val="0"/>
              </a:ext>
            </a:extLst>
          </a:blip>
          <a:srcRect r="32784" b="-8526"/>
          <a:stretch/>
        </p:blipFill>
        <p:spPr>
          <a:xfrm>
            <a:off x="8757432" y="173799"/>
            <a:ext cx="1369731" cy="583754"/>
          </a:xfrm>
          <a:prstGeom prst="rect">
            <a:avLst/>
          </a:prstGeom>
        </p:spPr>
      </p:pic>
      <p:pic>
        <p:nvPicPr>
          <p:cNvPr id="11" name="Picture 10">
            <a:extLst>
              <a:ext uri="{FF2B5EF4-FFF2-40B4-BE49-F238E27FC236}">
                <a16:creationId xmlns:a16="http://schemas.microsoft.com/office/drawing/2014/main" id="{E7A62C2B-3A14-4C99-BE97-FEB231AE367D}"/>
              </a:ext>
            </a:extLst>
          </p:cNvPr>
          <p:cNvPicPr>
            <a:picLocks noChangeAspect="1"/>
          </p:cNvPicPr>
          <p:nvPr/>
        </p:nvPicPr>
        <p:blipFill>
          <a:blip r:embed="rId4"/>
          <a:stretch>
            <a:fillRect/>
          </a:stretch>
        </p:blipFill>
        <p:spPr>
          <a:xfrm>
            <a:off x="10963313" y="45359"/>
            <a:ext cx="998028" cy="762274"/>
          </a:xfrm>
          <a:prstGeom prst="rect">
            <a:avLst/>
          </a:prstGeom>
        </p:spPr>
      </p:pic>
      <p:sp>
        <p:nvSpPr>
          <p:cNvPr id="10" name="Rectangle 9">
            <a:extLst>
              <a:ext uri="{FF2B5EF4-FFF2-40B4-BE49-F238E27FC236}">
                <a16:creationId xmlns:a16="http://schemas.microsoft.com/office/drawing/2014/main" id="{42081652-EC4F-4725-9248-4BB728EC28FA}"/>
              </a:ext>
            </a:extLst>
          </p:cNvPr>
          <p:cNvSpPr/>
          <p:nvPr/>
        </p:nvSpPr>
        <p:spPr>
          <a:xfrm>
            <a:off x="160483" y="142846"/>
            <a:ext cx="7263900" cy="403321"/>
          </a:xfrm>
          <a:prstGeom prst="rect">
            <a:avLst/>
          </a:prstGeom>
          <a:solidFill>
            <a:srgbClr val="CC00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Answer the 5 questions by writing you answers as a sentence. </a:t>
            </a:r>
            <a:endParaRPr lang="en-GB" sz="1400" b="1" dirty="0">
              <a:solidFill>
                <a:prstClr val="white"/>
              </a:solidFill>
            </a:endParaRPr>
          </a:p>
        </p:txBody>
      </p:sp>
    </p:spTree>
    <p:extLst>
      <p:ext uri="{BB962C8B-B14F-4D97-AF65-F5344CB8AC3E}">
        <p14:creationId xmlns:p14="http://schemas.microsoft.com/office/powerpoint/2010/main" val="45563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p:cNvSpPr/>
          <p:nvPr/>
        </p:nvSpPr>
        <p:spPr>
          <a:xfrm>
            <a:off x="4615543" y="2624218"/>
            <a:ext cx="6270168" cy="334183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F6F8FC"/>
              </a:gs>
              <a:gs pos="100000">
                <a:srgbClr val="ABC0E4"/>
              </a:gs>
            </a:gsLst>
            <a:lin ang="5400000"/>
          </a:gra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3" name="TextBox 1"/>
          <p:cNvSpPr txBox="1"/>
          <p:nvPr/>
        </p:nvSpPr>
        <p:spPr>
          <a:xfrm>
            <a:off x="4966344" y="2857500"/>
            <a:ext cx="2377942" cy="3108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S-a-t	  Sat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A-t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M-a-t	  mat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M-a-d	  mad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S-a-d	  sad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D-a-d	  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I-n	   in	</a:t>
            </a:r>
          </a:p>
        </p:txBody>
      </p:sp>
      <p:pic>
        <p:nvPicPr>
          <p:cNvPr id="4" name="Picture 2"/>
          <p:cNvPicPr>
            <a:picLocks noChangeAspect="1"/>
          </p:cNvPicPr>
          <p:nvPr/>
        </p:nvPicPr>
        <p:blipFill>
          <a:blip r:embed="rId2"/>
          <a:stretch>
            <a:fillRect/>
          </a:stretch>
        </p:blipFill>
        <p:spPr>
          <a:xfrm>
            <a:off x="3120892" y="88294"/>
            <a:ext cx="5950211" cy="2469090"/>
          </a:xfrm>
          <a:prstGeom prst="rect">
            <a:avLst/>
          </a:prstGeom>
          <a:noFill/>
          <a:ln cap="flat">
            <a:noFill/>
          </a:ln>
        </p:spPr>
      </p:pic>
      <p:sp>
        <p:nvSpPr>
          <p:cNvPr id="5" name="TextBox 3"/>
          <p:cNvSpPr txBox="1"/>
          <p:nvPr/>
        </p:nvSpPr>
        <p:spPr>
          <a:xfrm>
            <a:off x="742950" y="2857500"/>
            <a:ext cx="2377942" cy="224677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Now </a:t>
            </a:r>
            <a:r>
              <a:rPr lang="en-GB" sz="2800" dirty="0">
                <a:solidFill>
                  <a:srgbClr val="000000"/>
                </a:solidFill>
                <a:latin typeface="Calibri"/>
              </a:rPr>
              <a:t>let's </a:t>
            </a:r>
            <a:r>
              <a:rPr lang="en-GB" sz="2800" b="0" i="0" u="none" strike="noStrike" kern="1200" cap="none" spc="0" baseline="0" dirty="0">
                <a:solidFill>
                  <a:srgbClr val="000000"/>
                </a:solidFill>
                <a:uFillTx/>
                <a:latin typeface="Calibri"/>
              </a:rPr>
              <a:t>try with all these letters and sounds together.</a:t>
            </a:r>
            <a:r>
              <a:rPr lang="en-GB" sz="2800" dirty="0">
                <a:solidFill>
                  <a:srgbClr val="000000"/>
                </a:solidFill>
                <a:latin typeface="Calibri"/>
              </a:rPr>
              <a:t> </a:t>
            </a:r>
            <a:endParaRPr lang="en-GB" sz="2800" b="0" i="0" u="none" strike="noStrike" kern="1200" cap="none" spc="0" baseline="0">
              <a:solidFill>
                <a:srgbClr val="000000"/>
              </a:solidFill>
              <a:uFillTx/>
              <a:latin typeface="Calibri"/>
            </a:endParaRPr>
          </a:p>
        </p:txBody>
      </p:sp>
      <p:sp>
        <p:nvSpPr>
          <p:cNvPr id="6" name="TextBox 4"/>
          <p:cNvSpPr txBox="1"/>
          <p:nvPr/>
        </p:nvSpPr>
        <p:spPr>
          <a:xfrm>
            <a:off x="7202152" y="2857500"/>
            <a:ext cx="2377942" cy="310853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O-n	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I-t	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A-n	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A-n-d	and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P-i-n	pin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P-a-t	pat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G-o-t	got</a:t>
            </a:r>
          </a:p>
        </p:txBody>
      </p:sp>
      <p:sp>
        <p:nvSpPr>
          <p:cNvPr id="7" name="TextBox 7"/>
          <p:cNvSpPr txBox="1"/>
          <p:nvPr/>
        </p:nvSpPr>
        <p:spPr>
          <a:xfrm>
            <a:off x="9071104" y="2857500"/>
            <a:ext cx="2232480" cy="267765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D-o-g	dog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S-i-t	sit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T-i-p	tip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P-a-n	pan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G-a-p	gap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D-i-g	dig</a:t>
            </a:r>
            <a:endParaRPr lang="en-GB" sz="3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69162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838203" y="5285469"/>
            <a:ext cx="10515600" cy="13255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Light"/>
                <a:hlinkClick r:id="rId2"/>
              </a:rPr>
              <a:t>https://www.youtube.com/watch?v=YR0k4XlwUG8</a:t>
            </a:r>
            <a:endParaRPr lang="en-GB" sz="4400" b="0" i="0" u="none" strike="noStrike" kern="1200" cap="none" spc="0" baseline="0" dirty="0">
              <a:solidFill>
                <a:srgbClr val="000000"/>
              </a:solidFill>
              <a:uFillTx/>
              <a:latin typeface="Calibri Light"/>
            </a:endParaRPr>
          </a:p>
        </p:txBody>
      </p:sp>
      <p:pic>
        <p:nvPicPr>
          <p:cNvPr id="3" name="Picture 2"/>
          <p:cNvPicPr>
            <a:picLocks noChangeAspect="1"/>
          </p:cNvPicPr>
          <p:nvPr/>
        </p:nvPicPr>
        <p:blipFill>
          <a:blip r:embed="rId3"/>
          <a:stretch>
            <a:fillRect/>
          </a:stretch>
        </p:blipFill>
        <p:spPr>
          <a:xfrm>
            <a:off x="478971" y="1317037"/>
            <a:ext cx="4883316" cy="3176287"/>
          </a:xfrm>
          <a:prstGeom prst="rect">
            <a:avLst/>
          </a:prstGeom>
          <a:noFill/>
          <a:ln cap="flat">
            <a:noFill/>
          </a:ln>
        </p:spPr>
      </p:pic>
      <p:sp>
        <p:nvSpPr>
          <p:cNvPr id="4" name="TextBox 3"/>
          <p:cNvSpPr txBox="1"/>
          <p:nvPr/>
        </p:nvSpPr>
        <p:spPr>
          <a:xfrm>
            <a:off x="478971" y="217709"/>
            <a:ext cx="11117942" cy="132343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4000" dirty="0">
                <a:solidFill>
                  <a:srgbClr val="000000"/>
                </a:solidFill>
                <a:latin typeface="Calibri"/>
              </a:rPr>
              <a:t>Well done, you have tried hard in our phonics</a:t>
            </a:r>
            <a:r>
              <a:rPr lang="en-GB" sz="4000" b="0" i="0" u="none" strike="noStrike" kern="1200" cap="none" spc="0" baseline="0" dirty="0">
                <a:solidFill>
                  <a:srgbClr val="000000"/>
                </a:solidFill>
                <a:uFillTx/>
                <a:latin typeface="Calibri"/>
              </a:rPr>
              <a:t> session!</a:t>
            </a:r>
          </a:p>
        </p:txBody>
      </p:sp>
      <p:sp>
        <p:nvSpPr>
          <p:cNvPr id="5" name="TextBox 4"/>
          <p:cNvSpPr txBox="1"/>
          <p:nvPr/>
        </p:nvSpPr>
        <p:spPr>
          <a:xfrm>
            <a:off x="6096003" y="1048707"/>
            <a:ext cx="4357682" cy="267765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Well done for trying so hard blending these new letters and sounds.</a:t>
            </a:r>
            <a:r>
              <a:rPr lang="en-GB" sz="2400" dirty="0">
                <a:solidFill>
                  <a:srgbClr val="000000"/>
                </a:solidFill>
                <a:latin typeface="Calibri"/>
              </a:rPr>
              <a:t> </a:t>
            </a:r>
            <a:endParaRPr lang="en-GB"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Grown-ups</a:t>
            </a:r>
            <a:r>
              <a:rPr lang="en-GB" sz="2400" dirty="0">
                <a:solidFill>
                  <a:srgbClr val="000000"/>
                </a:solidFill>
                <a:latin typeface="Calibri"/>
              </a:rPr>
              <a:t>,</a:t>
            </a:r>
            <a:r>
              <a:rPr lang="en-GB" sz="2400" b="0" i="0" u="none" strike="noStrike" kern="1200" cap="none" spc="0" baseline="0" dirty="0">
                <a:solidFill>
                  <a:srgbClr val="000000"/>
                </a:solidFill>
                <a:uFillTx/>
                <a:latin typeface="Calibri"/>
              </a:rPr>
              <a:t> please feel free to write down how your child has managed</a:t>
            </a:r>
            <a:r>
              <a:rPr lang="en-GB" sz="2400" dirty="0">
                <a:solidFill>
                  <a:srgbClr val="000000"/>
                </a:solidFill>
                <a:latin typeface="Calibri"/>
              </a:rPr>
              <a:t>;</a:t>
            </a:r>
            <a:r>
              <a:rPr lang="en-GB" sz="2400" b="0" i="0" u="none" strike="noStrike" kern="1200" cap="none" spc="0" baseline="0" dirty="0">
                <a:solidFill>
                  <a:srgbClr val="000000"/>
                </a:solidFill>
                <a:uFillTx/>
                <a:latin typeface="Calibri"/>
              </a:rPr>
              <a:t> we would love to see some photos of your child’s work.</a:t>
            </a:r>
            <a:endParaRPr lang="en-GB" sz="2400" b="0" i="0" u="none" strike="noStrike" kern="1200" cap="none" spc="0" baseline="0" dirty="0">
              <a:solidFill>
                <a:srgbClr val="000000"/>
              </a:solidFill>
              <a:uFillTx/>
              <a:latin typeface="Calibri"/>
              <a:cs typeface="Calibri"/>
            </a:endParaRPr>
          </a:p>
        </p:txBody>
      </p:sp>
      <p:sp>
        <p:nvSpPr>
          <p:cNvPr id="6" name="Rectangle: Rounded Corners 5"/>
          <p:cNvSpPr/>
          <p:nvPr/>
        </p:nvSpPr>
        <p:spPr>
          <a:xfrm>
            <a:off x="7015167" y="3943349"/>
            <a:ext cx="4086225" cy="115729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Here is a link</a:t>
            </a:r>
            <a:r>
              <a:rPr lang="en-GB" dirty="0">
                <a:solidFill>
                  <a:srgbClr val="000000"/>
                </a:solidFill>
                <a:latin typeface="Calibri"/>
              </a:rPr>
              <a:t> </a:t>
            </a:r>
            <a:r>
              <a:rPr lang="en-GB" sz="1800" b="0" i="0" u="none" strike="noStrike" kern="1200" cap="none" spc="0" baseline="0" dirty="0">
                <a:solidFill>
                  <a:srgbClr val="000000"/>
                </a:solidFill>
                <a:uFillTx/>
                <a:latin typeface="Calibri"/>
              </a:rPr>
              <a:t>to </a:t>
            </a:r>
            <a:r>
              <a:rPr lang="en-GB" dirty="0">
                <a:solidFill>
                  <a:srgbClr val="000000"/>
                </a:solidFill>
                <a:latin typeface="Calibri"/>
              </a:rPr>
              <a:t>learn </a:t>
            </a:r>
            <a:r>
              <a:rPr lang="en-GB" sz="1800" b="0" i="0" u="none" strike="noStrike" kern="1200" cap="none" spc="0" baseline="0" dirty="0">
                <a:solidFill>
                  <a:srgbClr val="000000"/>
                </a:solidFill>
                <a:uFillTx/>
                <a:latin typeface="Calibri"/>
              </a:rPr>
              <a:t>how to sign the full alphabet!</a:t>
            </a:r>
            <a:r>
              <a:rPr lang="en-GB" dirty="0">
                <a:solidFill>
                  <a:srgbClr val="000000"/>
                </a:solidFill>
                <a:latin typeface="Calibri"/>
              </a:rPr>
              <a:t> </a:t>
            </a:r>
            <a:endParaRPr lang="en-GB" sz="1800" b="0" i="0" u="none" strike="noStrike" kern="1200" cap="none" spc="0" baseline="0">
              <a:solidFill>
                <a:srgbClr val="000000"/>
              </a:solidFill>
              <a:uFillTx/>
              <a:latin typeface="Calibri"/>
            </a:endParaRPr>
          </a:p>
        </p:txBody>
      </p:sp>
      <p:sp>
        <p:nvSpPr>
          <p:cNvPr id="7" name="TextBox 6"/>
          <p:cNvSpPr txBox="1"/>
          <p:nvPr/>
        </p:nvSpPr>
        <p:spPr>
          <a:xfrm>
            <a:off x="1079778" y="2208586"/>
            <a:ext cx="3681694" cy="20313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Just For Fun!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Follow the link to play fun blending games!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385723"/>
                </a:solidFill>
                <a:uFillTx/>
                <a:latin typeface="Calibri"/>
                <a:hlinkClick r:id="rId4"/>
              </a:rPr>
              <a:t>https://www.topmarks.co.uk/english-games/5-7-years/letters-and-sounds</a:t>
            </a:r>
            <a:endParaRPr lang="en-GB" sz="1800" b="0" i="0" u="none" strike="noStrike" kern="1200" cap="none" spc="0" baseline="0">
              <a:solidFill>
                <a:srgbClr val="385723"/>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Arrow: Down 8"/>
          <p:cNvSpPr/>
          <p:nvPr/>
        </p:nvSpPr>
        <p:spPr>
          <a:xfrm>
            <a:off x="6673757" y="4681179"/>
            <a:ext cx="614147" cy="60429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87775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CC00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a:t>
            </a:r>
            <a:r>
              <a:rPr lang="en-GB" sz="3200" dirty="0" smtClean="0"/>
              <a:t>28</a:t>
            </a:r>
            <a:r>
              <a:rPr lang="en-GB" sz="3200" baseline="30000" dirty="0" smtClean="0"/>
              <a:t>th</a:t>
            </a:r>
            <a:r>
              <a:rPr lang="en-GB" sz="3200" dirty="0" smtClean="0"/>
              <a:t> June 2021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635485" y="2785252"/>
            <a:ext cx="10429593" cy="1323439"/>
          </a:xfrm>
          <a:prstGeom prst="rect">
            <a:avLst/>
          </a:prstGeom>
          <a:noFill/>
        </p:spPr>
        <p:txBody>
          <a:bodyPr wrap="square" lIns="91440" tIns="45720" rIns="91440" bIns="45720" rtlCol="0" anchor="t">
            <a:spAutoFit/>
          </a:bodyPr>
          <a:lstStyle/>
          <a:p>
            <a:r>
              <a:rPr lang="en-GB" sz="4000" dirty="0"/>
              <a:t>L.O. To be able to spell words using the suffix ‘ed’ where no change to the root sound is needed.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12293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Spellings</a:t>
            </a:r>
            <a:br>
              <a:rPr lang="en-GB" dirty="0"/>
            </a:br>
            <a:endParaRPr lang="en-GB" dirty="0"/>
          </a:p>
        </p:txBody>
      </p:sp>
      <p:sp>
        <p:nvSpPr>
          <p:cNvPr id="3" name="Content Placeholder 2"/>
          <p:cNvSpPr>
            <a:spLocks noGrp="1"/>
          </p:cNvSpPr>
          <p:nvPr>
            <p:ph idx="1"/>
          </p:nvPr>
        </p:nvSpPr>
        <p:spPr>
          <a:xfrm>
            <a:off x="2306472" y="2066001"/>
            <a:ext cx="7132093" cy="4088856"/>
          </a:xfrm>
        </p:spPr>
        <p:txBody>
          <a:bodyPr>
            <a:normAutofit/>
          </a:bodyPr>
          <a:lstStyle/>
          <a:p>
            <a:pPr marL="0" indent="0">
              <a:buNone/>
            </a:pPr>
            <a:r>
              <a:rPr lang="en-GB" dirty="0"/>
              <a:t>1. gasped</a:t>
            </a:r>
          </a:p>
          <a:p>
            <a:pPr marL="0" indent="0">
              <a:buNone/>
            </a:pPr>
            <a:endParaRPr lang="en-GB" dirty="0"/>
          </a:p>
          <a:p>
            <a:pPr marL="0" indent="0">
              <a:buNone/>
            </a:pPr>
            <a:r>
              <a:rPr lang="en-GB" dirty="0"/>
              <a:t>2. parked</a:t>
            </a:r>
          </a:p>
          <a:p>
            <a:pPr marL="0" indent="0">
              <a:buNone/>
            </a:pPr>
            <a:endParaRPr lang="en-GB" dirty="0"/>
          </a:p>
          <a:p>
            <a:pPr marL="0" indent="0">
              <a:buNone/>
            </a:pPr>
            <a:r>
              <a:rPr lang="en-GB" dirty="0"/>
              <a:t>3. walked</a:t>
            </a:r>
          </a:p>
          <a:p>
            <a:pPr marL="0" indent="0">
              <a:buNone/>
            </a:pPr>
            <a:endParaRPr lang="en-GB" dirty="0"/>
          </a:p>
          <a:p>
            <a:pPr marL="0" indent="0">
              <a:buNone/>
            </a:pPr>
            <a:r>
              <a:rPr lang="en-GB" dirty="0"/>
              <a:t>4. relaxed</a:t>
            </a:r>
          </a:p>
        </p:txBody>
      </p:sp>
      <p:sp>
        <p:nvSpPr>
          <p:cNvPr id="4" name="Content Placeholder 2"/>
          <p:cNvSpPr txBox="1">
            <a:spLocks/>
          </p:cNvSpPr>
          <p:nvPr/>
        </p:nvSpPr>
        <p:spPr>
          <a:xfrm>
            <a:off x="593363" y="1335820"/>
            <a:ext cx="1632045" cy="8318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FF0000"/>
                </a:solidFill>
              </a:rPr>
              <a:t>Remember:</a:t>
            </a:r>
          </a:p>
          <a:p>
            <a:pPr marL="0" indent="0">
              <a:buFont typeface="Arial" panose="020B0604020202020204" pitchFamily="34" charset="0"/>
              <a:buNone/>
            </a:pPr>
            <a:r>
              <a:rPr lang="en-GB" dirty="0">
                <a:solidFill>
                  <a:srgbClr val="FF0000"/>
                </a:solidFill>
              </a:rPr>
              <a:t> </a:t>
            </a:r>
          </a:p>
          <a:p>
            <a:pPr marL="0" indent="0">
              <a:buFont typeface="Arial" panose="020B0604020202020204" pitchFamily="34" charset="0"/>
              <a:buNone/>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408" y="1057523"/>
            <a:ext cx="8039726" cy="997866"/>
          </a:xfrm>
          <a:prstGeom prst="rect">
            <a:avLst/>
          </a:prstGeom>
        </p:spPr>
      </p:pic>
    </p:spTree>
    <p:extLst>
      <p:ext uri="{BB962C8B-B14F-4D97-AF65-F5344CB8AC3E}">
        <p14:creationId xmlns:p14="http://schemas.microsoft.com/office/powerpoint/2010/main" val="1657736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Spellings</a:t>
            </a:r>
            <a:br>
              <a:rPr lang="en-GB" dirty="0"/>
            </a:br>
            <a:endParaRPr lang="en-GB" dirty="0"/>
          </a:p>
        </p:txBody>
      </p:sp>
      <p:sp>
        <p:nvSpPr>
          <p:cNvPr id="3" name="Content Placeholder 2"/>
          <p:cNvSpPr>
            <a:spLocks noGrp="1"/>
          </p:cNvSpPr>
          <p:nvPr>
            <p:ph idx="1"/>
          </p:nvPr>
        </p:nvSpPr>
        <p:spPr>
          <a:xfrm>
            <a:off x="259308" y="1520090"/>
            <a:ext cx="11750722" cy="5099074"/>
          </a:xfrm>
        </p:spPr>
        <p:txBody>
          <a:bodyPr>
            <a:normAutofit/>
          </a:bodyPr>
          <a:lstStyle/>
          <a:p>
            <a:pPr marL="0" indent="0">
              <a:buNone/>
            </a:pPr>
            <a:r>
              <a:rPr lang="en-GB" sz="2000" b="1" dirty="0"/>
              <a:t> </a:t>
            </a:r>
          </a:p>
          <a:p>
            <a:pPr marL="0" indent="0">
              <a:buNone/>
            </a:pPr>
            <a:r>
              <a:rPr lang="en-GB" sz="2000" b="1" dirty="0"/>
              <a:t>       1. gasped:</a:t>
            </a:r>
          </a:p>
          <a:p>
            <a:pPr marL="0" indent="0">
              <a:buNone/>
            </a:pPr>
            <a:endParaRPr lang="en-GB" sz="2000" b="1" dirty="0"/>
          </a:p>
          <a:p>
            <a:pPr marL="0" indent="0">
              <a:buNone/>
            </a:pPr>
            <a:endParaRPr lang="en-GB" sz="2000" b="1" dirty="0"/>
          </a:p>
          <a:p>
            <a:pPr marL="0" indent="0">
              <a:buNone/>
            </a:pPr>
            <a:r>
              <a:rPr lang="en-GB" sz="2000" b="1" dirty="0"/>
              <a:t>       2. parked:</a:t>
            </a:r>
          </a:p>
          <a:p>
            <a:pPr marL="0" indent="0">
              <a:buNone/>
            </a:pPr>
            <a:endParaRPr lang="en-GB" sz="2000" b="1" dirty="0"/>
          </a:p>
          <a:p>
            <a:pPr marL="0" indent="0">
              <a:buNone/>
            </a:pPr>
            <a:endParaRPr lang="en-GB" sz="2000" b="1" dirty="0"/>
          </a:p>
          <a:p>
            <a:pPr marL="0" indent="0">
              <a:buNone/>
            </a:pPr>
            <a:r>
              <a:rPr lang="en-GB" sz="2000" b="1" dirty="0"/>
              <a:t>       3. walked:</a:t>
            </a:r>
          </a:p>
          <a:p>
            <a:pPr marL="0" indent="0">
              <a:buNone/>
            </a:pPr>
            <a:endParaRPr lang="en-GB" sz="2000" b="1" dirty="0"/>
          </a:p>
          <a:p>
            <a:pPr marL="0" indent="0">
              <a:buNone/>
            </a:pPr>
            <a:endParaRPr lang="en-GB" sz="2000" b="1" dirty="0"/>
          </a:p>
          <a:p>
            <a:pPr marL="0" indent="0">
              <a:buNone/>
            </a:pPr>
            <a:r>
              <a:rPr lang="en-GB" sz="2000" b="1" dirty="0"/>
              <a:t>       4. relaxed:</a:t>
            </a:r>
          </a:p>
        </p:txBody>
      </p:sp>
      <p:sp>
        <p:nvSpPr>
          <p:cNvPr id="4" name="Content Placeholder 2"/>
          <p:cNvSpPr txBox="1">
            <a:spLocks/>
          </p:cNvSpPr>
          <p:nvPr/>
        </p:nvSpPr>
        <p:spPr>
          <a:xfrm>
            <a:off x="627797" y="1027906"/>
            <a:ext cx="10489442" cy="36325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Can you put each one in a sentence?</a:t>
            </a:r>
          </a:p>
        </p:txBody>
      </p:sp>
      <p:cxnSp>
        <p:nvCxnSpPr>
          <p:cNvPr id="6" name="Straight Connector 5">
            <a:extLst>
              <a:ext uri="{FF2B5EF4-FFF2-40B4-BE49-F238E27FC236}">
                <a16:creationId xmlns:a16="http://schemas.microsoft.com/office/drawing/2014/main" id="{140EF428-E98D-44BE-B10C-025855AF7634}"/>
              </a:ext>
            </a:extLst>
          </p:cNvPr>
          <p:cNvCxnSpPr/>
          <p:nvPr/>
        </p:nvCxnSpPr>
        <p:spPr>
          <a:xfrm flipV="1">
            <a:off x="965333" y="2351745"/>
            <a:ext cx="10400189" cy="3517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F6EA45B9-8494-4EEE-BCF1-8F7579F0B221}"/>
              </a:ext>
            </a:extLst>
          </p:cNvPr>
          <p:cNvCxnSpPr/>
          <p:nvPr/>
        </p:nvCxnSpPr>
        <p:spPr>
          <a:xfrm>
            <a:off x="965333" y="2811082"/>
            <a:ext cx="10411911" cy="15291"/>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40EF428-E98D-44BE-B10C-025855AF7634}"/>
              </a:ext>
            </a:extLst>
          </p:cNvPr>
          <p:cNvCxnSpPr/>
          <p:nvPr/>
        </p:nvCxnSpPr>
        <p:spPr>
          <a:xfrm flipV="1">
            <a:off x="953611" y="3500840"/>
            <a:ext cx="10400189" cy="3517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6EA45B9-8494-4EEE-BCF1-8F7579F0B221}"/>
              </a:ext>
            </a:extLst>
          </p:cNvPr>
          <p:cNvCxnSpPr/>
          <p:nvPr/>
        </p:nvCxnSpPr>
        <p:spPr>
          <a:xfrm>
            <a:off x="953611" y="3977734"/>
            <a:ext cx="10411911" cy="15291"/>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40EF428-E98D-44BE-B10C-025855AF7634}"/>
              </a:ext>
            </a:extLst>
          </p:cNvPr>
          <p:cNvCxnSpPr/>
          <p:nvPr/>
        </p:nvCxnSpPr>
        <p:spPr>
          <a:xfrm flipV="1">
            <a:off x="941889" y="4675684"/>
            <a:ext cx="10400189" cy="3517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6EA45B9-8494-4EEE-BCF1-8F7579F0B221}"/>
              </a:ext>
            </a:extLst>
          </p:cNvPr>
          <p:cNvCxnSpPr/>
          <p:nvPr/>
        </p:nvCxnSpPr>
        <p:spPr>
          <a:xfrm>
            <a:off x="941889" y="5152578"/>
            <a:ext cx="10411911" cy="1529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9717205" y="181304"/>
            <a:ext cx="1140615" cy="276999"/>
          </a:xfrm>
          <a:prstGeom prst="rect">
            <a:avLst/>
          </a:prstGeom>
          <a:noFill/>
        </p:spPr>
        <p:txBody>
          <a:bodyPr wrap="square" rtlCol="0">
            <a:spAutoFit/>
          </a:bodyPr>
          <a:lstStyle/>
          <a:p>
            <a:r>
              <a:rPr lang="en-GB" sz="1200" dirty="0">
                <a:solidFill>
                  <a:srgbClr val="FF0000"/>
                </a:solidFill>
              </a:rPr>
              <a:t>Do not forget: </a:t>
            </a:r>
            <a:endParaRPr lang="en-GB" sz="2800" dirty="0"/>
          </a:p>
        </p:txBody>
      </p:sp>
      <p:pic>
        <p:nvPicPr>
          <p:cNvPr id="15" name="Picture 14">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8839870" y="658357"/>
            <a:ext cx="1012024" cy="774259"/>
          </a:xfrm>
          <a:prstGeom prst="rect">
            <a:avLst/>
          </a:prstGeom>
        </p:spPr>
      </p:pic>
      <p:pic>
        <p:nvPicPr>
          <p:cNvPr id="16" name="Picture 15">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9908481" y="655623"/>
            <a:ext cx="1005927" cy="774259"/>
          </a:xfrm>
          <a:prstGeom prst="rect">
            <a:avLst/>
          </a:prstGeom>
        </p:spPr>
      </p:pic>
      <p:pic>
        <p:nvPicPr>
          <p:cNvPr id="17" name="Picture 16">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10970995" y="658357"/>
            <a:ext cx="1009650" cy="771525"/>
          </a:xfrm>
          <a:prstGeom prst="rect">
            <a:avLst/>
          </a:prstGeom>
        </p:spPr>
      </p:pic>
      <p:cxnSp>
        <p:nvCxnSpPr>
          <p:cNvPr id="18" name="Straight Connector 17">
            <a:extLst>
              <a:ext uri="{FF2B5EF4-FFF2-40B4-BE49-F238E27FC236}">
                <a16:creationId xmlns:a16="http://schemas.microsoft.com/office/drawing/2014/main" id="{F6EA45B9-8494-4EEE-BCF1-8F7579F0B221}"/>
              </a:ext>
            </a:extLst>
          </p:cNvPr>
          <p:cNvCxnSpPr/>
          <p:nvPr/>
        </p:nvCxnSpPr>
        <p:spPr>
          <a:xfrm>
            <a:off x="965333" y="5855116"/>
            <a:ext cx="10411911" cy="1529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6EA45B9-8494-4EEE-BCF1-8F7579F0B221}"/>
              </a:ext>
            </a:extLst>
          </p:cNvPr>
          <p:cNvCxnSpPr/>
          <p:nvPr/>
        </p:nvCxnSpPr>
        <p:spPr>
          <a:xfrm>
            <a:off x="959471" y="6327422"/>
            <a:ext cx="10411911" cy="1529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6851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pPr>
      <a:bodyPr rtlCol="0" anchor="ctr"/>
      <a:lstStyle>
        <a:defPPr algn="ctr">
          <a:defRPr dirty="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6818</TotalTime>
  <Words>2110</Words>
  <Application>Microsoft Office PowerPoint</Application>
  <PresentationFormat>Widescreen</PresentationFormat>
  <Paragraphs>239</Paragraphs>
  <Slides>41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vt:lpstr>
      <vt:lpstr>Calibri</vt:lpstr>
      <vt:lpstr>Calibri Light</vt:lpstr>
      <vt:lpstr>Comic Sans MS</vt:lpstr>
      <vt:lpstr>Segoe UI Historic</vt:lpstr>
      <vt:lpstr>Times New Roman</vt:lpstr>
      <vt:lpstr>Tw Cen MT</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Spellings </vt:lpstr>
      <vt:lpstr>Spellings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MGurr</cp:lastModifiedBy>
  <cp:revision>855</cp:revision>
  <cp:lastPrinted>2021-01-28T09:29:47Z</cp:lastPrinted>
  <dcterms:created xsi:type="dcterms:W3CDTF">2020-11-12T10:31:00Z</dcterms:created>
  <dcterms:modified xsi:type="dcterms:W3CDTF">2021-06-25T13:28:56Z</dcterms:modified>
</cp:coreProperties>
</file>