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6" r:id="rId2"/>
    <p:sldId id="256" r:id="rId3"/>
    <p:sldId id="275" r:id="rId4"/>
    <p:sldId id="274" r:id="rId5"/>
    <p:sldId id="319" r:id="rId6"/>
    <p:sldId id="323" r:id="rId7"/>
    <p:sldId id="278" r:id="rId8"/>
    <p:sldId id="343" r:id="rId9"/>
    <p:sldId id="344" r:id="rId10"/>
    <p:sldId id="345" r:id="rId11"/>
    <p:sldId id="346" r:id="rId12"/>
    <p:sldId id="292" r:id="rId13"/>
    <p:sldId id="329" r:id="rId14"/>
    <p:sldId id="330" r:id="rId15"/>
    <p:sldId id="293" r:id="rId16"/>
    <p:sldId id="301" r:id="rId17"/>
    <p:sldId id="541" r:id="rId18"/>
    <p:sldId id="303" r:id="rId19"/>
    <p:sldId id="270" r:id="rId20"/>
    <p:sldId id="279" r:id="rId21"/>
    <p:sldId id="320" r:id="rId22"/>
    <p:sldId id="324" r:id="rId23"/>
    <p:sldId id="282" r:id="rId24"/>
    <p:sldId id="285" r:id="rId25"/>
    <p:sldId id="347" r:id="rId26"/>
    <p:sldId id="348" r:id="rId27"/>
    <p:sldId id="289" r:id="rId28"/>
    <p:sldId id="297" r:id="rId29"/>
    <p:sldId id="333" r:id="rId30"/>
    <p:sldId id="334" r:id="rId31"/>
    <p:sldId id="294" r:id="rId32"/>
    <p:sldId id="304" r:id="rId33"/>
    <p:sldId id="542" r:id="rId34"/>
    <p:sldId id="543" r:id="rId35"/>
    <p:sldId id="306" r:id="rId36"/>
    <p:sldId id="271" r:id="rId37"/>
    <p:sldId id="280" r:id="rId38"/>
    <p:sldId id="321" r:id="rId39"/>
    <p:sldId id="325" r:id="rId40"/>
    <p:sldId id="283" r:id="rId41"/>
    <p:sldId id="286" r:id="rId42"/>
    <p:sldId id="328" r:id="rId43"/>
    <p:sldId id="349" r:id="rId44"/>
    <p:sldId id="290" r:id="rId45"/>
    <p:sldId id="539" r:id="rId46"/>
    <p:sldId id="337" r:id="rId47"/>
    <p:sldId id="338" r:id="rId48"/>
    <p:sldId id="295" r:id="rId49"/>
    <p:sldId id="307" r:id="rId50"/>
    <p:sldId id="544" r:id="rId51"/>
    <p:sldId id="308" r:id="rId52"/>
    <p:sldId id="272" r:id="rId53"/>
    <p:sldId id="281" r:id="rId54"/>
    <p:sldId id="322" r:id="rId55"/>
    <p:sldId id="326" r:id="rId56"/>
    <p:sldId id="284" r:id="rId57"/>
    <p:sldId id="276" r:id="rId58"/>
    <p:sldId id="537" r:id="rId59"/>
    <p:sldId id="538" r:id="rId60"/>
    <p:sldId id="291" r:id="rId61"/>
    <p:sldId id="540" r:id="rId62"/>
    <p:sldId id="341" r:id="rId63"/>
    <p:sldId id="342" r:id="rId64"/>
    <p:sldId id="296" r:id="rId65"/>
    <p:sldId id="309" r:id="rId66"/>
    <p:sldId id="545" r:id="rId67"/>
    <p:sldId id="311" r:id="rId68"/>
    <p:sldId id="273" r:id="rId69"/>
    <p:sldId id="356" r:id="rId70"/>
    <p:sldId id="357" r:id="rId71"/>
    <p:sldId id="358" r:id="rId72"/>
    <p:sldId id="268" r:id="rId73"/>
    <p:sldId id="300" r:id="rId74"/>
    <p:sldId id="258" r:id="rId75"/>
    <p:sldId id="312" r:id="rId76"/>
    <p:sldId id="546" r:id="rId77"/>
    <p:sldId id="315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McCartney [ Wheatley Hill Community Primary School ]" initials="R[WHCPS]" lastIdx="1" clrIdx="0">
    <p:extLst>
      <p:ext uri="{19B8F6BF-5375-455C-9EA6-DF929625EA0E}">
        <p15:presenceInfo xmlns:p15="http://schemas.microsoft.com/office/powerpoint/2012/main" userId="R.McCartney [ Wheatley Hill Community Primary School 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E7"/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55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20/02/2021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H3Gl3SuSizc&amp;list=PLPVrkr0oJX1smTl2RWUHKgvupRrMZkKEE&amp;index=1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JjEjzYMHl2k&amp;list=PLPVrkr0oJX1tBTpbocNce93WUH8G-um6A&amp;index=1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youtube.com/watch?v=5s5P-iSSJsU&amp;list=PLPVrkr0oJX1sBGLJU2hNbPE2neuhezWSu&amp;index=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youtube.com/watch?v=1ljtqR7H_O0&amp;list=PLPVrkr0oJX1smTl2RWUHKgvupRrMZkKEE&amp;index=1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www.youtube.com/watch?v=ZOvvbl2qtmU&amp;list=PLPVrkr0oJX1tBTpbocNce93WUH8G-um6A&amp;index=1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jpeg"/><Relationship Id="rId7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-iOKgIlQk5M&amp;list=PLPVrkr0oJX1tBTpbocNce93WUH8G-um6A&amp;index=1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www.youtube.com/watch?v=7NPAgQhdKN4&amp;list=PLPVrkr0oJX1sBGLJU2hNbPE2neuhezWSu&amp;index=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www.youtube.com/watch?v=rP3OP3qaYYw&amp;list=PLPVrkr0oJX1smTl2RWUHKgvupRrMZkKEE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s://www.youtube.com/watch?v=f5TNqRnf6_I&amp;list=PLPVrkr0oJX1tBTpbocNce93WUH8G-um6A&amp;index=20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9.png"/><Relationship Id="rId7" Type="http://schemas.openxmlformats.org/officeDocument/2006/relationships/image" Target="../media/image9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ape-qC0W54&amp;list=PLPVrkr0oJX1sBGLJU2hNbPE2neuhezWSu&amp;index=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hyperlink" Target="https://www.youtube.com/watch?v=UHzu7dkn3sY&amp;list=PLPVrkr0oJX1smTl2RWUHKgvupRrMZkKEE&amp;index=2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MyssfAUx0" TargetMode="External"/><Relationship Id="rId7" Type="http://schemas.openxmlformats.org/officeDocument/2006/relationships/hyperlink" Target="https://www.youtube.com/watch?v=R087lYrRpgY&amp;t=2s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NOzgR1ANc4" TargetMode="Externa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hyperlink" Target="https://www.phonicsplay.co.uk/resources" TargetMode="External"/><Relationship Id="rId7" Type="http://schemas.openxmlformats.org/officeDocument/2006/relationships/hyperlink" Target="https://www.phonicsbloom.com/" TargetMode="Externa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hyperlink" Target="https://www.bbc.co.uk/bitesize/topics/zcqqtfr" TargetMode="External"/><Relationship Id="rId10" Type="http://schemas.openxmlformats.org/officeDocument/2006/relationships/hyperlink" Target="https://www.youtube.com/channel/UC_qs3c0ehDvZkbiEbOj6Drg" TargetMode="External"/><Relationship Id="rId4" Type="http://schemas.openxmlformats.org/officeDocument/2006/relationships/image" Target="../media/image114.png"/><Relationship Id="rId9" Type="http://schemas.openxmlformats.org/officeDocument/2006/relationships/hyperlink" Target="https://www.bbc.co.uk/cbeebies/shows/alphablocks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c9U9y5XfJEs&amp;list=PLPVrkr0oJX1sBGLJU2hNbPE2neuhezWSu&amp;index=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C308925-EE81-42EC-A228-701EA755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8" y="-112302"/>
            <a:ext cx="7085161" cy="7183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3ED78B-C069-43DB-AC2E-4B0BF6D9D0FD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550D1-5A6A-4337-87C6-201A095EC5DB}"/>
              </a:ext>
            </a:extLst>
          </p:cNvPr>
          <p:cNvSpPr txBox="1"/>
          <p:nvPr/>
        </p:nvSpPr>
        <p:spPr>
          <a:xfrm>
            <a:off x="402757" y="222475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Subject: Phonics and Guided Reading</a:t>
            </a:r>
            <a:endParaRPr lang="en-GB" sz="36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AF6DA-BD7C-4C96-AC64-743BA9EEA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oo</a:t>
            </a:r>
            <a:r>
              <a:rPr lang="en-GB" dirty="0"/>
              <a:t> or </a:t>
            </a:r>
            <a:r>
              <a:rPr lang="en-GB" sz="3200" dirty="0"/>
              <a:t>look at a book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oo</a:t>
            </a:r>
            <a:r>
              <a:rPr lang="en-GB" dirty="0"/>
              <a:t>.  You already know how to form each letter.  Now we simply put them together to write the sound oo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CF748-AE05-4C60-BD21-387224D4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7" y="1120675"/>
            <a:ext cx="1794560" cy="2308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AB1040-124F-40F3-8783-3E122A2FC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30" y="3839373"/>
            <a:ext cx="2391090" cy="30756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D67BEB-6413-4C43-AFE1-6E4978CD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59" y="1120675"/>
            <a:ext cx="1794560" cy="2308325"/>
          </a:xfrm>
          <a:prstGeom prst="rect">
            <a:avLst/>
          </a:prstGeom>
        </p:spPr>
      </p:pic>
      <p:pic>
        <p:nvPicPr>
          <p:cNvPr id="23" name="Picture 2" descr="Image result for oo rwi">
            <a:extLst>
              <a:ext uri="{FF2B5EF4-FFF2-40B4-BE49-F238E27FC236}">
                <a16:creationId xmlns:a16="http://schemas.microsoft.com/office/drawing/2014/main" id="{830AF361-F4B0-480C-BE5E-3B3233F0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33" y="1109512"/>
            <a:ext cx="1794560" cy="2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4C2472-6CF6-4241-A36E-96AD698A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75" y="1109512"/>
            <a:ext cx="1794560" cy="2308325"/>
          </a:xfrm>
          <a:prstGeom prst="rect">
            <a:avLst/>
          </a:prstGeom>
        </p:spPr>
      </p:pic>
      <p:pic>
        <p:nvPicPr>
          <p:cNvPr id="25" name="Picture 2" descr="Image result for oo rwi">
            <a:extLst>
              <a:ext uri="{FF2B5EF4-FFF2-40B4-BE49-F238E27FC236}">
                <a16:creationId xmlns:a16="http://schemas.microsoft.com/office/drawing/2014/main" id="{C85D127E-93D7-4D97-9C86-E8BBCE16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591" y="1091325"/>
            <a:ext cx="1794560" cy="2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570" y="830997"/>
            <a:ext cx="115128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t   </a:t>
            </a:r>
            <a:r>
              <a:rPr lang="en-GB" sz="2800" b="1" u="sng" dirty="0"/>
              <a:t>oo</a:t>
            </a:r>
            <a:r>
              <a:rPr lang="en-GB" sz="2800" b="1" dirty="0"/>
              <a:t>    k,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took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52" y="3383280"/>
            <a:ext cx="1152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it’s your turn.  Fred talk, read the words below.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61663-B1E4-41B2-8A5C-B6CABB58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3970318"/>
            <a:ext cx="11226292" cy="2627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007BC-E8EE-40B0-A28D-186DA201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643" y="260252"/>
            <a:ext cx="2610709" cy="10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3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https://www.youtube.com/watch?v=H3Gl3SuSizc&amp;list=PLPVrkr0oJX1smTl2RWUHKgvupRrMZkKEE&amp;index=17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‘ure</a:t>
            </a:r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' for Foundation Stage and 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‘ure’ sound in it?</a:t>
            </a:r>
          </a:p>
        </p:txBody>
      </p:sp>
      <p:pic>
        <p:nvPicPr>
          <p:cNvPr id="23554" name="Picture 2" descr="Image result for ure rwi">
            <a:extLst>
              <a:ext uri="{FF2B5EF4-FFF2-40B4-BE49-F238E27FC236}">
                <a16:creationId xmlns:a16="http://schemas.microsoft.com/office/drawing/2014/main" id="{44F72D38-DC2C-4B47-BAB8-158A479E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7" y="2178898"/>
            <a:ext cx="3803923" cy="37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ure.  Can you say </a:t>
            </a:r>
            <a:r>
              <a:rPr lang="en-GB" sz="3600" b="1" dirty="0"/>
              <a:t>ure, ure, ure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 lady is saying,</a:t>
            </a:r>
          </a:p>
          <a:p>
            <a:pPr algn="ctr"/>
            <a:r>
              <a:rPr lang="en-GB" sz="2800" dirty="0"/>
              <a:t>“sure it’s pure.”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‘ure’ words.</a:t>
            </a:r>
          </a:p>
          <a:p>
            <a:pPr algn="ctr"/>
            <a:r>
              <a:rPr lang="en-GB" sz="3600" dirty="0"/>
              <a:t>s </a:t>
            </a:r>
            <a:r>
              <a:rPr lang="en-GB" sz="3600" u="sng" dirty="0"/>
              <a:t>ure</a:t>
            </a:r>
            <a:r>
              <a:rPr lang="en-GB" sz="3600" dirty="0"/>
              <a:t>          p </a:t>
            </a:r>
            <a:r>
              <a:rPr lang="en-GB" sz="3600" u="sng" dirty="0"/>
              <a:t>ure</a:t>
            </a:r>
            <a:r>
              <a:rPr lang="en-GB" sz="3600" dirty="0"/>
              <a:t>        p i c t </a:t>
            </a:r>
            <a:r>
              <a:rPr lang="en-GB" sz="3600" u="sng" dirty="0"/>
              <a:t>ure</a:t>
            </a:r>
            <a:endParaRPr lang="en-GB" sz="3600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“sure it’s pure”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 trigraph, ure.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three letters that make one sound.  When we see them we say,</a:t>
            </a:r>
          </a:p>
          <a:p>
            <a:pPr algn="ctr"/>
            <a:r>
              <a:rPr lang="en-GB" sz="3600" dirty="0"/>
              <a:t>ure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26626" name="Picture 2" descr="Image result for ure rwi">
            <a:extLst>
              <a:ext uri="{FF2B5EF4-FFF2-40B4-BE49-F238E27FC236}">
                <a16:creationId xmlns:a16="http://schemas.microsoft.com/office/drawing/2014/main" id="{89CFB7B5-CCB9-488C-9AB5-AC3CD413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6" y="3763062"/>
            <a:ext cx="2218189" cy="284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re rwi">
            <a:extLst>
              <a:ext uri="{FF2B5EF4-FFF2-40B4-BE49-F238E27FC236}">
                <a16:creationId xmlns:a16="http://schemas.microsoft.com/office/drawing/2014/main" id="{BFB5AC02-CD4D-45BE-AF2E-E90F0F51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" y="317516"/>
            <a:ext cx="2218190" cy="28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73FA5-3831-4599-AA6B-60D0B7408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41" y="3478694"/>
            <a:ext cx="2000960" cy="28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ure </a:t>
            </a:r>
            <a:r>
              <a:rPr lang="en-GB" dirty="0"/>
              <a:t>or </a:t>
            </a:r>
            <a:r>
              <a:rPr lang="en-GB" sz="3200" dirty="0"/>
              <a:t>sure its pure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ure</a:t>
            </a:r>
            <a:r>
              <a:rPr lang="en-GB" dirty="0"/>
              <a:t>.  You already know how to form each letter.  Now we simply put them together to write the sound 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7" name="Picture 2" descr="Image result for ure rwi">
            <a:extLst>
              <a:ext uri="{FF2B5EF4-FFF2-40B4-BE49-F238E27FC236}">
                <a16:creationId xmlns:a16="http://schemas.microsoft.com/office/drawing/2014/main" id="{68335887-5F2F-4DAB-BC8B-5B0347E6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3" y="1128397"/>
            <a:ext cx="1992775" cy="2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BC8B44-F6A2-4A70-8104-73894179C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511" y="1116253"/>
            <a:ext cx="1797621" cy="2580675"/>
          </a:xfrm>
          <a:prstGeom prst="rect">
            <a:avLst/>
          </a:prstGeom>
        </p:spPr>
      </p:pic>
      <p:pic>
        <p:nvPicPr>
          <p:cNvPr id="23" name="Picture 2" descr="Image result for ure rwi">
            <a:extLst>
              <a:ext uri="{FF2B5EF4-FFF2-40B4-BE49-F238E27FC236}">
                <a16:creationId xmlns:a16="http://schemas.microsoft.com/office/drawing/2014/main" id="{D48CC546-2988-4B47-A6C1-B21B7CFC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22" y="1128397"/>
            <a:ext cx="1992775" cy="2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D60EAE-EDAF-4FCF-B2A2-6F3DF8A2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990" y="1116252"/>
            <a:ext cx="1797621" cy="2580675"/>
          </a:xfrm>
          <a:prstGeom prst="rect">
            <a:avLst/>
          </a:prstGeom>
        </p:spPr>
      </p:pic>
      <p:pic>
        <p:nvPicPr>
          <p:cNvPr id="25" name="Picture 2" descr="Image result for ure rwi">
            <a:extLst>
              <a:ext uri="{FF2B5EF4-FFF2-40B4-BE49-F238E27FC236}">
                <a16:creationId xmlns:a16="http://schemas.microsoft.com/office/drawing/2014/main" id="{4B88769A-CFAE-4279-B219-3327DEFC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69" y="1113417"/>
            <a:ext cx="1992775" cy="2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DF0A80-CBF6-4129-AA3F-0ED4E8C85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11" y="3800092"/>
            <a:ext cx="1992775" cy="28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5B316-76F6-48A7-9623-9D610258B540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EA6CD-0940-493A-91A8-2FD88C3DB4EA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‘ure’.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B9AEF-E25B-44BF-8838-989FE1EEDCC7}"/>
              </a:ext>
            </a:extLst>
          </p:cNvPr>
          <p:cNvSpPr txBox="1"/>
          <p:nvPr/>
        </p:nvSpPr>
        <p:spPr>
          <a:xfrm>
            <a:off x="106017" y="842534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p   i    c   t    </a:t>
            </a:r>
            <a:r>
              <a:rPr lang="en-GB" sz="2800" b="1" u="sng" dirty="0"/>
              <a:t>ure</a:t>
            </a:r>
            <a:r>
              <a:rPr lang="en-GB" sz="2800" b="1" dirty="0"/>
              <a:t>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picture.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66AB0-9922-41B0-A5E9-7CC05055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7A888-B891-4DF7-8252-157873C5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C89CF-66D6-4F34-BF7F-1E3DE964A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110" y="3947806"/>
            <a:ext cx="9769960" cy="2231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6268E-B5BA-4B81-9C8C-595199511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030" y="194697"/>
            <a:ext cx="2940009" cy="11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839829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408" y="0"/>
            <a:ext cx="5104101" cy="68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839829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75313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b="0" dirty="0" smtClean="0">
                <a:effectLst/>
              </a:rPr>
              <a:t>2</a:t>
            </a:r>
            <a:endParaRPr lang="en-GB" sz="2400" b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117" y="-27709"/>
            <a:ext cx="5076391" cy="69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1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33" y="0"/>
            <a:ext cx="6273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23</a:t>
            </a:r>
            <a:r>
              <a:rPr lang="en-GB" sz="3200" baseline="30000" dirty="0"/>
              <a:t>rd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Phonics/Guided Reading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22</a:t>
            </a:r>
            <a:r>
              <a:rPr lang="en-GB" sz="3200" baseline="30000" dirty="0"/>
              <a:t>nd</a:t>
            </a:r>
            <a:r>
              <a:rPr lang="en-GB" sz="3200" dirty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https://www.youtube.com/watch?v=JjEjzYMHl2k&amp;list=PLPVrkr0oJX1tBTpbocNce93WUH8G-um6A&amp;index=18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“h"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h?</a:t>
            </a:r>
            <a:endParaRPr lang="en-GB" sz="2400" dirty="0">
              <a:effectLst/>
            </a:endParaRPr>
          </a:p>
        </p:txBody>
      </p:sp>
      <p:pic>
        <p:nvPicPr>
          <p:cNvPr id="3074" name="Picture 2" descr="Image result for h rwi">
            <a:extLst>
              <a:ext uri="{FF2B5EF4-FFF2-40B4-BE49-F238E27FC236}">
                <a16:creationId xmlns:a16="http://schemas.microsoft.com/office/drawing/2014/main" id="{2581C1D1-1B01-4D6C-A7F2-878A8604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7" y="2187396"/>
            <a:ext cx="3474388" cy="348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2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h.  Can you say </a:t>
            </a:r>
            <a:r>
              <a:rPr lang="en-GB" sz="3600" b="1" dirty="0"/>
              <a:t>h, h, h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h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93484" y="4536560"/>
            <a:ext cx="35175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horse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horse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29206" y="4228784"/>
            <a:ext cx="33608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horse is the grapheme </a:t>
            </a:r>
            <a:r>
              <a:rPr lang="en-GB" sz="4000" dirty="0"/>
              <a:t>h</a:t>
            </a:r>
            <a:r>
              <a:rPr lang="en-GB" dirty="0"/>
              <a:t>.  Can you point to it and say </a:t>
            </a:r>
            <a:r>
              <a:rPr lang="en-GB" sz="3200" dirty="0"/>
              <a:t>h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h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5122" name="Picture 2" descr="Image result for h rwi">
            <a:extLst>
              <a:ext uri="{FF2B5EF4-FFF2-40B4-BE49-F238E27FC236}">
                <a16:creationId xmlns:a16="http://schemas.microsoft.com/office/drawing/2014/main" id="{F3049EB6-519C-4DAD-93E9-D5915B89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0" y="56013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 rwi">
            <a:extLst>
              <a:ext uri="{FF2B5EF4-FFF2-40B4-BE49-F238E27FC236}">
                <a16:creationId xmlns:a16="http://schemas.microsoft.com/office/drawing/2014/main" id="{CF3E0FF8-8B45-4DF7-84EE-71AC94E9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9" y="3656574"/>
            <a:ext cx="1995255" cy="320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DFE5C-D71E-49AF-839E-662BB263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680" y="3733614"/>
            <a:ext cx="2436526" cy="3124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3335A-39F1-4899-977E-28319ACE9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392" y="1415673"/>
            <a:ext cx="1453685" cy="194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9F47E-DAA1-4DBD-B2DB-B32292D2F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3094" y="1411834"/>
            <a:ext cx="1454594" cy="194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F3D08-09C6-4EE6-8A20-61A7BC2F4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3705" y="1411834"/>
            <a:ext cx="1455479" cy="1944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EEB450-82AC-4B65-BD7C-4FA9C2CE9125}"/>
              </a:ext>
            </a:extLst>
          </p:cNvPr>
          <p:cNvSpPr txBox="1"/>
          <p:nvPr/>
        </p:nvSpPr>
        <p:spPr>
          <a:xfrm>
            <a:off x="4388889" y="334458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</a:t>
            </a:r>
            <a:r>
              <a:rPr lang="en-GB" dirty="0" err="1"/>
              <a:t>h</a:t>
            </a:r>
            <a:r>
              <a:rPr lang="en-GB" dirty="0"/>
              <a:t> hat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319DA-6027-4D91-AA18-CDCC69A7F41E}"/>
              </a:ext>
            </a:extLst>
          </p:cNvPr>
          <p:cNvSpPr txBox="1"/>
          <p:nvPr/>
        </p:nvSpPr>
        <p:spPr>
          <a:xfrm>
            <a:off x="5874806" y="3331796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</a:t>
            </a:r>
            <a:r>
              <a:rPr lang="en-GB" dirty="0" err="1"/>
              <a:t>h</a:t>
            </a:r>
            <a:r>
              <a:rPr lang="en-GB" dirty="0"/>
              <a:t> hen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2DAB08-C7B0-4604-9988-8CCAE882EA6D}"/>
              </a:ext>
            </a:extLst>
          </p:cNvPr>
          <p:cNvSpPr txBox="1"/>
          <p:nvPr/>
        </p:nvSpPr>
        <p:spPr>
          <a:xfrm>
            <a:off x="7364861" y="3313367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 </a:t>
            </a:r>
            <a:r>
              <a:rPr lang="en-GB" dirty="0" err="1"/>
              <a:t>h</a:t>
            </a:r>
            <a:r>
              <a:rPr lang="en-GB" dirty="0"/>
              <a:t> horse</a:t>
            </a:r>
          </a:p>
        </p:txBody>
      </p:sp>
    </p:spTree>
    <p:extLst>
      <p:ext uri="{BB962C8B-B14F-4D97-AF65-F5344CB8AC3E}">
        <p14:creationId xmlns:p14="http://schemas.microsoft.com/office/powerpoint/2010/main" val="228224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horse</a:t>
            </a:r>
            <a:r>
              <a:rPr lang="en-GB" dirty="0"/>
              <a:t> or </a:t>
            </a:r>
            <a:r>
              <a:rPr lang="en-GB" sz="3200" dirty="0"/>
              <a:t>h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h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the head, to the hooves and over his back” </a:t>
            </a:r>
            <a:r>
              <a:rPr lang="en-GB" dirty="0"/>
              <a:t>or </a:t>
            </a:r>
            <a:r>
              <a:rPr lang="en-GB" sz="2400" dirty="0"/>
              <a:t>h </a:t>
            </a:r>
            <a:r>
              <a:rPr lang="en-GB" sz="2400" dirty="0" err="1"/>
              <a:t>h</a:t>
            </a:r>
            <a:r>
              <a:rPr lang="en-GB" sz="2400" dirty="0"/>
              <a:t> </a:t>
            </a:r>
            <a:r>
              <a:rPr lang="en-GB" sz="2400" dirty="0" err="1"/>
              <a:t>h</a:t>
            </a:r>
            <a:r>
              <a:rPr lang="en-GB" sz="2400" dirty="0"/>
              <a:t> </a:t>
            </a:r>
            <a:r>
              <a:rPr lang="en-GB" sz="2400" dirty="0" err="1"/>
              <a:t>h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4" descr="Image result for h rwi">
            <a:extLst>
              <a:ext uri="{FF2B5EF4-FFF2-40B4-BE49-F238E27FC236}">
                <a16:creationId xmlns:a16="http://schemas.microsoft.com/office/drawing/2014/main" id="{9B12BCBB-B002-4E89-8B39-1961BAEA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8" y="1143052"/>
            <a:ext cx="1494552" cy="23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720B87-5008-4F19-9CE7-C6A72F658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61" y="1143052"/>
            <a:ext cx="1653773" cy="2398038"/>
          </a:xfrm>
          <a:prstGeom prst="rect">
            <a:avLst/>
          </a:prstGeom>
        </p:spPr>
      </p:pic>
      <p:pic>
        <p:nvPicPr>
          <p:cNvPr id="26" name="Picture 4" descr="Image result for h rwi">
            <a:extLst>
              <a:ext uri="{FF2B5EF4-FFF2-40B4-BE49-F238E27FC236}">
                <a16:creationId xmlns:a16="http://schemas.microsoft.com/office/drawing/2014/main" id="{66C657F4-3A9D-447F-95E4-E4EC0A10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5" y="1143052"/>
            <a:ext cx="1494552" cy="23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ED9A04-066F-421F-965F-20A5DB42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188" y="1143052"/>
            <a:ext cx="1653773" cy="23980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09699A-1DAE-4376-87B3-00086F900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912" y="1143052"/>
            <a:ext cx="1653773" cy="2398038"/>
          </a:xfrm>
          <a:prstGeom prst="rect">
            <a:avLst/>
          </a:prstGeom>
        </p:spPr>
      </p:pic>
      <p:pic>
        <p:nvPicPr>
          <p:cNvPr id="29" name="Picture 4" descr="Image result for h rwi">
            <a:extLst>
              <a:ext uri="{FF2B5EF4-FFF2-40B4-BE49-F238E27FC236}">
                <a16:creationId xmlns:a16="http://schemas.microsoft.com/office/drawing/2014/main" id="{A86580AF-57BD-4F82-9A07-73AF114E2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99" y="1143052"/>
            <a:ext cx="1494552" cy="23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h rwi">
            <a:extLst>
              <a:ext uri="{FF2B5EF4-FFF2-40B4-BE49-F238E27FC236}">
                <a16:creationId xmlns:a16="http://schemas.microsoft.com/office/drawing/2014/main" id="{982C9862-9AB1-41CF-8188-6F308D7F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7" y="3919832"/>
            <a:ext cx="1494552" cy="23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2914C5-8CB6-4F08-8767-CA020D497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60" y="3919832"/>
            <a:ext cx="1653773" cy="23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EEF40E2-3C94-4F8E-AE45-6E203D87185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h    e     n,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hen</a:t>
            </a:r>
            <a:r>
              <a:rPr lang="en-GB" dirty="0"/>
              <a:t>.  I have now read the word.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5DD6B-5E65-4E2C-86DE-C35B52D2B3D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1D0D3-33EA-4F3F-9151-8DF59DDB1170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‘h’.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CEEA9C-801F-41A1-8C89-14BAE476C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6" y="4355519"/>
            <a:ext cx="1299108" cy="964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7053B2-C80C-4219-9C22-3226F9D8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31BE2-0E05-4738-8F27-838C2DACE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49" y="3701582"/>
            <a:ext cx="8390507" cy="964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370E2-E780-460B-AE27-A313221EE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48" y="4910628"/>
            <a:ext cx="2938003" cy="1002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895BD-D03B-4D26-8B5E-8CBC102E3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831" y="268465"/>
            <a:ext cx="2182132" cy="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5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https://www.youtube.com/watch?v=5s5P-iSSJsU&amp;list=PLPVrkr0oJX1sBGLJU2hNbPE2neuhezWSu&amp;index=6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/>
              <a:t>long oo</a:t>
            </a:r>
            <a:r>
              <a:rPr lang="en-GB" sz="2400" b="0" i="1" dirty="0">
                <a:effectLst/>
              </a:rPr>
              <a:t>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ound’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oo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17410" name="Picture 2" descr="Image result for oo poo at the zoo rwi">
            <a:extLst>
              <a:ext uri="{FF2B5EF4-FFF2-40B4-BE49-F238E27FC236}">
                <a16:creationId xmlns:a16="http://schemas.microsoft.com/office/drawing/2014/main" id="{AD47DDCC-7532-47C6-AE45-424C4022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4" y="2703016"/>
            <a:ext cx="3017498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8E23E3-CB6B-45A9-9FE5-ABCC5D713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45" y="1860491"/>
            <a:ext cx="13620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oo.  Can you say </a:t>
            </a:r>
            <a:r>
              <a:rPr lang="en-GB" sz="3600" b="1" dirty="0"/>
              <a:t>oo, oo, oo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 zoo keeper is cleaning up the poo at the zoo.</a:t>
            </a:r>
          </a:p>
          <a:p>
            <a:pPr algn="ctr"/>
            <a:r>
              <a:rPr lang="en-GB" sz="2800" dirty="0"/>
              <a:t>“poo at the zoo”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</a:t>
            </a:r>
            <a:r>
              <a:rPr lang="en-GB" dirty="0" err="1"/>
              <a:t>ee</a:t>
            </a:r>
            <a:r>
              <a:rPr lang="en-GB" dirty="0"/>
              <a:t>’ words.</a:t>
            </a:r>
          </a:p>
          <a:p>
            <a:pPr algn="ctr"/>
            <a:r>
              <a:rPr lang="en-GB" sz="3600" u="sng" dirty="0"/>
              <a:t>zoo</a:t>
            </a:r>
            <a:r>
              <a:rPr lang="en-GB" sz="3600" dirty="0"/>
              <a:t>      m</a:t>
            </a:r>
            <a:r>
              <a:rPr lang="en-GB" sz="3600" u="sng" dirty="0"/>
              <a:t>ee</a:t>
            </a:r>
            <a:r>
              <a:rPr lang="en-GB" sz="3600" dirty="0"/>
              <a:t>t     sl</a:t>
            </a:r>
            <a:r>
              <a:rPr lang="en-GB" sz="3600" u="sng" dirty="0"/>
              <a:t>ee</a:t>
            </a:r>
            <a:r>
              <a:rPr lang="en-GB" sz="3600" dirty="0"/>
              <a:t>p.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“poo at the zoo”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oo.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oo</a:t>
            </a:r>
            <a:r>
              <a:rPr lang="en-GB" sz="2000" dirty="0"/>
              <a:t>.</a:t>
            </a:r>
          </a:p>
        </p:txBody>
      </p:sp>
      <p:pic>
        <p:nvPicPr>
          <p:cNvPr id="12" name="Picture 2" descr="Image result for oo poo at the zoo rwi">
            <a:extLst>
              <a:ext uri="{FF2B5EF4-FFF2-40B4-BE49-F238E27FC236}">
                <a16:creationId xmlns:a16="http://schemas.microsoft.com/office/drawing/2014/main" id="{6FED9AAE-6005-45E3-908B-1C993D3C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" y="3605361"/>
            <a:ext cx="2254953" cy="31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9ED3BB-2EDF-4680-8B5B-AFF73455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2069"/>
            <a:ext cx="2429392" cy="3124903"/>
          </a:xfrm>
          <a:prstGeom prst="rect">
            <a:avLst/>
          </a:prstGeom>
        </p:spPr>
      </p:pic>
      <p:pic>
        <p:nvPicPr>
          <p:cNvPr id="14" name="Picture 2" descr="Image result for oo poo at the zoo rwi">
            <a:extLst>
              <a:ext uri="{FF2B5EF4-FFF2-40B4-BE49-F238E27FC236}">
                <a16:creationId xmlns:a16="http://schemas.microsoft.com/office/drawing/2014/main" id="{8C421663-4725-446E-B6BD-384F425F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" y="324013"/>
            <a:ext cx="2254953" cy="31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2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oo</a:t>
            </a:r>
            <a:r>
              <a:rPr lang="en-GB" dirty="0"/>
              <a:t> or </a:t>
            </a:r>
            <a:r>
              <a:rPr lang="en-GB" sz="3200" dirty="0"/>
              <a:t>poo at the zoo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oo</a:t>
            </a:r>
            <a:r>
              <a:rPr lang="en-GB" dirty="0"/>
              <a:t>.  You already know how to form each letter.  Now we simply put them together to write the sound oo.</a:t>
            </a:r>
          </a:p>
        </p:txBody>
      </p:sp>
      <p:pic>
        <p:nvPicPr>
          <p:cNvPr id="16" name="Picture 2" descr="Image result for oo poo at the zoo rwi">
            <a:extLst>
              <a:ext uri="{FF2B5EF4-FFF2-40B4-BE49-F238E27FC236}">
                <a16:creationId xmlns:a16="http://schemas.microsoft.com/office/drawing/2014/main" id="{2CE4E990-4BF9-4688-B905-7257B494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62" y="642949"/>
            <a:ext cx="2254953" cy="31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FF5445-22A6-4946-A2B1-0F2BB45D7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213" y="624804"/>
            <a:ext cx="2429392" cy="3124903"/>
          </a:xfrm>
          <a:prstGeom prst="rect">
            <a:avLst/>
          </a:prstGeom>
        </p:spPr>
      </p:pic>
      <p:pic>
        <p:nvPicPr>
          <p:cNvPr id="19" name="Picture 2" descr="Image result for oo poo at the zoo rwi">
            <a:extLst>
              <a:ext uri="{FF2B5EF4-FFF2-40B4-BE49-F238E27FC236}">
                <a16:creationId xmlns:a16="http://schemas.microsoft.com/office/drawing/2014/main" id="{FA507A45-5AED-4155-8EEA-1B354D9C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3" y="661094"/>
            <a:ext cx="2254953" cy="31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2A314F-0080-4B7B-99F2-563D3BE8F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954" y="642949"/>
            <a:ext cx="2429392" cy="31249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33F709-BB8B-46B8-BEA8-337B7E416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30" y="3920103"/>
            <a:ext cx="2181364" cy="28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1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3921" y="318116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‘oo’.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920" y="830997"/>
            <a:ext cx="11658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t    </a:t>
            </a:r>
            <a:r>
              <a:rPr lang="en-GB" sz="2800" b="1" u="sng" dirty="0"/>
              <a:t>oo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too</a:t>
            </a:r>
            <a:r>
              <a:rPr lang="en-GB" dirty="0"/>
              <a:t>. </a:t>
            </a:r>
          </a:p>
          <a:p>
            <a:r>
              <a:rPr lang="en-GB" dirty="0"/>
              <a:t> I have now read the word.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8ED30-0469-49C0-AD9E-F77C5A8F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7" y="3892111"/>
            <a:ext cx="10980505" cy="2494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33CDB9-D5ED-46D8-87EF-60FEB2CC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32" y="249972"/>
            <a:ext cx="1784600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7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https://www.youtube.com/watch?v=1ljtqR7H_O0&amp;list=PLPVrkr0oJX1smTl2RWUHKgvupRrMZkKEE&amp;index=18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pPr algn="l"/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Phonics Lesson - Set 3 sound ‘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' for Foundation Stage and 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 err="1">
                <a:effectLst/>
              </a:rPr>
              <a:t>t</a:t>
            </a:r>
            <a:r>
              <a:rPr lang="en-GB" sz="2400" dirty="0" err="1"/>
              <a:t>ion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27650" name="Picture 2" descr="Image result for tion rwi">
            <a:extLst>
              <a:ext uri="{FF2B5EF4-FFF2-40B4-BE49-F238E27FC236}">
                <a16:creationId xmlns:a16="http://schemas.microsoft.com/office/drawing/2014/main" id="{8948C3A3-245A-4F3A-9389-3451BABC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" y="2830478"/>
            <a:ext cx="2537856" cy="38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5B953-9642-4235-8530-129DAC6D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16" y="1860491"/>
            <a:ext cx="1791355" cy="24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4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tion.  Can you say </a:t>
            </a:r>
            <a:r>
              <a:rPr lang="en-GB" sz="3600" b="1" dirty="0"/>
              <a:t>tion, tion, tion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 person dancing? It must be a celebration! He is saying,</a:t>
            </a:r>
          </a:p>
          <a:p>
            <a:pPr algn="ctr"/>
            <a:r>
              <a:rPr lang="en-GB" sz="2800" dirty="0"/>
              <a:t>“Pay attention! It’s a celebration”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‘tion’ words.</a:t>
            </a:r>
          </a:p>
          <a:p>
            <a:pPr algn="ctr"/>
            <a:r>
              <a:rPr lang="en-GB" sz="3600" dirty="0"/>
              <a:t>a </a:t>
            </a:r>
            <a:r>
              <a:rPr lang="en-GB" sz="3600" dirty="0" err="1"/>
              <a:t>tt</a:t>
            </a:r>
            <a:r>
              <a:rPr lang="en-GB" sz="3600" dirty="0"/>
              <a:t> e n tion    t r a d i </a:t>
            </a:r>
            <a:r>
              <a:rPr lang="en-GB" sz="3600" u="sng" dirty="0"/>
              <a:t>tion</a:t>
            </a:r>
            <a:endParaRPr lang="en-GB" sz="3600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“chew the stew”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tion.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four letters that make one sound.  When we see them we say,</a:t>
            </a:r>
          </a:p>
          <a:p>
            <a:pPr algn="ctr"/>
            <a:r>
              <a:rPr lang="en-GB" sz="3600" dirty="0"/>
              <a:t>tion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12" name="Picture 2" descr="Image result for tion rwi">
            <a:extLst>
              <a:ext uri="{FF2B5EF4-FFF2-40B4-BE49-F238E27FC236}">
                <a16:creationId xmlns:a16="http://schemas.microsoft.com/office/drawing/2014/main" id="{2FFA6F1D-4537-494C-8EAB-298FA930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3" y="3659027"/>
            <a:ext cx="1941360" cy="29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tion rwi">
            <a:extLst>
              <a:ext uri="{FF2B5EF4-FFF2-40B4-BE49-F238E27FC236}">
                <a16:creationId xmlns:a16="http://schemas.microsoft.com/office/drawing/2014/main" id="{5BC1468C-A427-4DB0-AA90-FBF52F3D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3" y="254932"/>
            <a:ext cx="1941360" cy="29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9DBF7E-AE44-4A67-953F-97D8C57D6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63" y="3677375"/>
            <a:ext cx="1941360" cy="26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1, set 2, set 3 or guided reading. Each day, for phonics, there will be a video to watch and some words to read linked to the taught sound. For guided reading, there will be a text to read and some questions to answer.</a:t>
            </a:r>
          </a:p>
          <a:p>
            <a:endParaRPr lang="en-GB" sz="2000" dirty="0"/>
          </a:p>
          <a:p>
            <a:r>
              <a:rPr lang="en-GB" sz="2000" dirty="0"/>
              <a:t>Here are the sounds which are in each set.</a:t>
            </a:r>
          </a:p>
          <a:p>
            <a:endParaRPr lang="en-GB" sz="2000" dirty="0"/>
          </a:p>
          <a:p>
            <a:r>
              <a:rPr lang="en-GB" sz="2000" dirty="0"/>
              <a:t>Please contact the school if you are not sure which set your child should be focusing on, or whether you’re unsure if your child does guided reading rather than phonics.</a:t>
            </a:r>
          </a:p>
          <a:p>
            <a:endParaRPr lang="en-GB" dirty="0"/>
          </a:p>
          <a:p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1" y="557626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92501" y="2496911"/>
            <a:ext cx="7058555" cy="108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2B6A2-04F2-4740-AE1A-9FEF37D9E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25"/>
          <a:stretch/>
        </p:blipFill>
        <p:spPr>
          <a:xfrm>
            <a:off x="5092500" y="3795349"/>
            <a:ext cx="7058555" cy="1367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2499" y="5372885"/>
            <a:ext cx="7058555" cy="1367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85954" y="5456713"/>
            <a:ext cx="664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Guided Reading</a:t>
            </a:r>
          </a:p>
          <a:p>
            <a:endParaRPr lang="en-GB" u="sng" dirty="0"/>
          </a:p>
          <a:p>
            <a:r>
              <a:rPr lang="en-GB" dirty="0"/>
              <a:t>For those children who know all of the phonics sounds from set 1, set 2 and set 3 and are confident readers.</a:t>
            </a:r>
          </a:p>
        </p:txBody>
      </p:sp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tion</a:t>
            </a:r>
            <a:r>
              <a:rPr lang="en-GB" dirty="0"/>
              <a:t> or </a:t>
            </a:r>
            <a:r>
              <a:rPr lang="en-GB" sz="3200" dirty="0"/>
              <a:t>celebration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tion</a:t>
            </a:r>
            <a:r>
              <a:rPr lang="en-GB" dirty="0"/>
              <a:t>.  You already know how to form each letter.  Now we simply put them together to write the sound 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23" name="Picture 2" descr="Image result for tion rwi">
            <a:extLst>
              <a:ext uri="{FF2B5EF4-FFF2-40B4-BE49-F238E27FC236}">
                <a16:creationId xmlns:a16="http://schemas.microsoft.com/office/drawing/2014/main" id="{2F2150BE-1716-4A25-B553-E8C29DA5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" y="1057675"/>
            <a:ext cx="1672481" cy="25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A74EEA-770F-4FFE-8C2E-F3BCCB57C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02" y="1057675"/>
            <a:ext cx="1842692" cy="2540975"/>
          </a:xfrm>
          <a:prstGeom prst="rect">
            <a:avLst/>
          </a:prstGeom>
        </p:spPr>
      </p:pic>
      <p:pic>
        <p:nvPicPr>
          <p:cNvPr id="25" name="Picture 2" descr="Image result for tion rwi">
            <a:extLst>
              <a:ext uri="{FF2B5EF4-FFF2-40B4-BE49-F238E27FC236}">
                <a16:creationId xmlns:a16="http://schemas.microsoft.com/office/drawing/2014/main" id="{CAFE3E5E-432C-4569-A9F4-77EA01C3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93" y="1057675"/>
            <a:ext cx="1672481" cy="25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tion rwi">
            <a:extLst>
              <a:ext uri="{FF2B5EF4-FFF2-40B4-BE49-F238E27FC236}">
                <a16:creationId xmlns:a16="http://schemas.microsoft.com/office/drawing/2014/main" id="{3D56A3BD-D5B5-4117-9021-B7848E01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98" y="1057675"/>
            <a:ext cx="1672481" cy="25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4F89D3-6681-41B4-8129-E7F1F3A4B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03" y="1069253"/>
            <a:ext cx="1842692" cy="25409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13E4A3-77E2-44D0-9D6C-FBF981890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319" y="1057675"/>
            <a:ext cx="1842692" cy="25409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76B988-F5BB-4257-A7F5-F6533519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038" y="3716894"/>
            <a:ext cx="2248873" cy="31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8EFB03-B11C-4BF6-9F75-8814C7661F2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8438D-F9BB-48D2-A7B8-41CF9592BAC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‘tion’.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99E92-AFC4-4605-AB0C-A938F127AA3E}"/>
              </a:ext>
            </a:extLst>
          </p:cNvPr>
          <p:cNvSpPr txBox="1"/>
          <p:nvPr/>
        </p:nvSpPr>
        <p:spPr>
          <a:xfrm>
            <a:off x="106017" y="862049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t r a d i </a:t>
            </a:r>
            <a:r>
              <a:rPr lang="en-GB" sz="2800" b="1" u="sng" dirty="0"/>
              <a:t>tion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tradition.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BF15EC-C6D2-4283-85F2-FA1F0F53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354B1-8E70-429D-AB84-02785656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8FAA4-5CB7-471A-99EC-3330CC01D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870" y="4163246"/>
            <a:ext cx="9845976" cy="1939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A819B-24D0-4DF7-97E6-28979409A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321" y="209123"/>
            <a:ext cx="2732870" cy="9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0" y="0"/>
            <a:ext cx="5075236" cy="68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6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b="0" dirty="0" smtClean="0">
                <a:effectLst/>
              </a:rPr>
              <a:t>2</a:t>
            </a:r>
            <a:endParaRPr lang="en-GB" sz="2400" b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761" y="0"/>
            <a:ext cx="5061240" cy="68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2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dirty="0"/>
              <a:t>3</a:t>
            </a:r>
            <a:endParaRPr lang="en-GB" sz="2400" b="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722" y="0"/>
            <a:ext cx="5062332" cy="68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1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97165" y="273878"/>
            <a:ext cx="310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273" y="0"/>
            <a:ext cx="5223309" cy="68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0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24</a:t>
            </a:r>
            <a:r>
              <a:rPr lang="en-GB" sz="3200" baseline="30000" dirty="0"/>
              <a:t>th</a:t>
            </a:r>
            <a:r>
              <a:rPr lang="en-GB" sz="3200" dirty="0"/>
              <a:t> February.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https://www.youtube.com/watch?v=ZOvvbl2qtmU&amp;list=PLPVrkr0oJX1tBTpbocNce93WUH8G-um6A&amp;index=19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</a:t>
            </a:r>
            <a:r>
              <a:rPr lang="en-GB" sz="2400" i="1" dirty="0"/>
              <a:t>“sh</a:t>
            </a:r>
            <a:r>
              <a:rPr lang="en-GB" sz="2400" b="0" i="1" dirty="0">
                <a:effectLst/>
              </a:rPr>
              <a:t>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sh?</a:t>
            </a:r>
            <a:endParaRPr lang="en-GB" sz="2400" dirty="0">
              <a:effectLst/>
            </a:endParaRPr>
          </a:p>
        </p:txBody>
      </p:sp>
      <p:pic>
        <p:nvPicPr>
          <p:cNvPr id="6146" name="Picture 2" descr="Image result for sh rwi">
            <a:extLst>
              <a:ext uri="{FF2B5EF4-FFF2-40B4-BE49-F238E27FC236}">
                <a16:creationId xmlns:a16="http://schemas.microsoft.com/office/drawing/2014/main" id="{0E022405-A74B-47C2-91C4-B378BD0C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5" y="4129141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F0D31-A22D-4F4A-B415-F8A2D9D1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00" y="2101461"/>
            <a:ext cx="2134910" cy="16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1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sh.  Can you say </a:t>
            </a:r>
            <a:r>
              <a:rPr lang="en-GB" sz="3600" b="1" dirty="0"/>
              <a:t>sh, sh, sh</a:t>
            </a:r>
            <a:r>
              <a:rPr lang="en-GB" dirty="0"/>
              <a:t> 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sh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89" y="4330317"/>
            <a:ext cx="38639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snake and a horse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snake and horse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98299" y="4213901"/>
            <a:ext cx="42287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snake and horse is the grapheme </a:t>
            </a:r>
            <a:r>
              <a:rPr lang="en-GB" sz="4000" dirty="0"/>
              <a:t>sh</a:t>
            </a:r>
            <a:r>
              <a:rPr lang="en-GB" dirty="0"/>
              <a:t>.  Can you point to it and say </a:t>
            </a:r>
            <a:r>
              <a:rPr lang="en-GB" sz="3200" dirty="0"/>
              <a:t>sh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sh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27" y="197034"/>
            <a:ext cx="1254732" cy="931732"/>
          </a:xfrm>
          <a:prstGeom prst="rect">
            <a:avLst/>
          </a:prstGeom>
        </p:spPr>
      </p:pic>
      <p:pic>
        <p:nvPicPr>
          <p:cNvPr id="17" name="Picture 2" descr="Image result for sh rwi">
            <a:extLst>
              <a:ext uri="{FF2B5EF4-FFF2-40B4-BE49-F238E27FC236}">
                <a16:creationId xmlns:a16="http://schemas.microsoft.com/office/drawing/2014/main" id="{97969C7A-610B-48A6-925D-F499491D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2" y="662900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h rwi">
            <a:extLst>
              <a:ext uri="{FF2B5EF4-FFF2-40B4-BE49-F238E27FC236}">
                <a16:creationId xmlns:a16="http://schemas.microsoft.com/office/drawing/2014/main" id="{F50A41F0-013B-4EFE-A5FB-895E8F71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7" y="4213901"/>
            <a:ext cx="2009775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38231-6722-4EC4-8D5D-63F14453F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173" y="4145973"/>
            <a:ext cx="1852116" cy="2712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686C7-D178-4B89-A1C0-0DD919368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586" y="1469714"/>
            <a:ext cx="1603344" cy="211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B9703-C6FA-4B9F-B000-E2E7A9574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121" y="1457463"/>
            <a:ext cx="1603344" cy="211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8B58C-0DFA-4D3A-8CA6-A810F3F14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053" y="1479904"/>
            <a:ext cx="1570697" cy="2095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01755C-3664-4C11-A3E6-CD4F3665578E}"/>
              </a:ext>
            </a:extLst>
          </p:cNvPr>
          <p:cNvSpPr txBox="1"/>
          <p:nvPr/>
        </p:nvSpPr>
        <p:spPr>
          <a:xfrm>
            <a:off x="5389932" y="3538425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 </a:t>
            </a:r>
            <a:r>
              <a:rPr lang="en-GB" dirty="0" err="1"/>
              <a:t>sh</a:t>
            </a:r>
            <a:r>
              <a:rPr lang="en-GB" dirty="0"/>
              <a:t> shell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8D7F9-2693-4A29-8870-B806B52973C3}"/>
              </a:ext>
            </a:extLst>
          </p:cNvPr>
          <p:cNvSpPr txBox="1"/>
          <p:nvPr/>
        </p:nvSpPr>
        <p:spPr>
          <a:xfrm>
            <a:off x="6875849" y="3525640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 </a:t>
            </a:r>
            <a:r>
              <a:rPr lang="en-GB" dirty="0" err="1"/>
              <a:t>sh</a:t>
            </a:r>
            <a:r>
              <a:rPr lang="en-GB" dirty="0"/>
              <a:t> shoe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B2925-8319-415A-A6CA-A99DC24D7223}"/>
              </a:ext>
            </a:extLst>
          </p:cNvPr>
          <p:cNvSpPr txBox="1"/>
          <p:nvPr/>
        </p:nvSpPr>
        <p:spPr>
          <a:xfrm>
            <a:off x="8365904" y="350721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 </a:t>
            </a:r>
            <a:r>
              <a:rPr lang="en-GB" dirty="0" err="1"/>
              <a:t>sh</a:t>
            </a:r>
            <a:r>
              <a:rPr lang="en-GB" dirty="0"/>
              <a:t> sheep</a:t>
            </a:r>
          </a:p>
        </p:txBody>
      </p:sp>
    </p:spTree>
    <p:extLst>
      <p:ext uri="{BB962C8B-B14F-4D97-AF65-F5344CB8AC3E}">
        <p14:creationId xmlns:p14="http://schemas.microsoft.com/office/powerpoint/2010/main" val="882301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snake and horse</a:t>
            </a:r>
            <a:r>
              <a:rPr lang="en-GB" dirty="0"/>
              <a:t> or </a:t>
            </a:r>
            <a:r>
              <a:rPr lang="en-GB" sz="3200" dirty="0"/>
              <a:t>sh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903" y="4379979"/>
            <a:ext cx="20084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know how to write each letter now. Can you say </a:t>
            </a:r>
            <a:r>
              <a:rPr lang="en-GB" sz="2000" dirty="0" err="1"/>
              <a:t>shhhhhh</a:t>
            </a:r>
            <a:r>
              <a:rPr lang="en-GB" sz="2000" dirty="0"/>
              <a:t> as you write the sound?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2" descr="Image result for sh rwi">
            <a:extLst>
              <a:ext uri="{FF2B5EF4-FFF2-40B4-BE49-F238E27FC236}">
                <a16:creationId xmlns:a16="http://schemas.microsoft.com/office/drawing/2014/main" id="{C58955C5-4E9F-4CBE-8136-CB0E8DE1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6" y="1062008"/>
            <a:ext cx="1790455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CD66D-2D4B-4D97-AA67-47B6DE1B8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165" y="1046881"/>
            <a:ext cx="1650000" cy="2416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82F8EF-4CAF-4E2C-A492-22DD95350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237" y="3725130"/>
            <a:ext cx="2008428" cy="2940913"/>
          </a:xfrm>
          <a:prstGeom prst="rect">
            <a:avLst/>
          </a:prstGeom>
        </p:spPr>
      </p:pic>
      <p:pic>
        <p:nvPicPr>
          <p:cNvPr id="19" name="Picture 2" descr="Image result for sh rwi">
            <a:extLst>
              <a:ext uri="{FF2B5EF4-FFF2-40B4-BE49-F238E27FC236}">
                <a16:creationId xmlns:a16="http://schemas.microsoft.com/office/drawing/2014/main" id="{EE4F2FBA-467F-4B4D-8A3C-A6BEC235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37" y="1060277"/>
            <a:ext cx="1790455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sh rwi">
            <a:extLst>
              <a:ext uri="{FF2B5EF4-FFF2-40B4-BE49-F238E27FC236}">
                <a16:creationId xmlns:a16="http://schemas.microsoft.com/office/drawing/2014/main" id="{0D666C54-6D34-49C0-B99B-356E02688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65" y="1060277"/>
            <a:ext cx="1790455" cy="2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B97DCD-21C4-4459-AAD9-027677BDA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093" y="1060277"/>
            <a:ext cx="1650000" cy="2416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FCC22E-BAAB-42DA-AB98-D0ECAE046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68" y="1060277"/>
            <a:ext cx="1650000" cy="24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https://www.youtube.com/watch?v=-iOKgIlQk5M&amp;list=PLPVrkr0oJX1tBTpbocNce93WUH8G-um6A&amp;index=17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“l"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l?</a:t>
            </a:r>
            <a:endParaRPr lang="en-GB" sz="2400" dirty="0">
              <a:effectLst/>
            </a:endParaRPr>
          </a:p>
        </p:txBody>
      </p:sp>
      <p:pic>
        <p:nvPicPr>
          <p:cNvPr id="1026" name="Picture 2" descr="Image result for l rwi">
            <a:extLst>
              <a:ext uri="{FF2B5EF4-FFF2-40B4-BE49-F238E27FC236}">
                <a16:creationId xmlns:a16="http://schemas.microsoft.com/office/drawing/2014/main" id="{0AFDE466-6A15-492E-9FFD-940CD09B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1860491"/>
            <a:ext cx="3909392" cy="4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81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2FEF82-B951-4990-93DC-A40670D86552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74208-9668-425D-B709-9069332DEA82}"/>
              </a:ext>
            </a:extLst>
          </p:cNvPr>
          <p:cNvSpPr txBox="1"/>
          <p:nvPr/>
        </p:nvSpPr>
        <p:spPr>
          <a:xfrm>
            <a:off x="0" y="298108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‘sh’.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6ED6A-EFD9-4400-8D67-5C3D905400B9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sh    o     p,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shop</a:t>
            </a:r>
            <a:r>
              <a:rPr lang="en-GB" dirty="0"/>
              <a:t>.  I have now read the word.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D0942-2DC2-49A2-8256-681B194E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2AB7FC-A4BC-4309-AA4E-DDDE2A8E2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FB72CB-8C59-4673-A7B5-12A784447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73" y="3625065"/>
            <a:ext cx="2305637" cy="938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F19C0-9B45-48B9-9941-E479DE644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29" y="291720"/>
            <a:ext cx="2363234" cy="874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015E44-FC1D-4375-8635-DB8778C8E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67" y="3628380"/>
            <a:ext cx="1936840" cy="935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87FEB8-522F-4026-B060-29EF44944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729" y="3624629"/>
            <a:ext cx="2080762" cy="9350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04CBDE-6E34-4B4A-B4D7-DCF9BA28B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438" y="4745724"/>
            <a:ext cx="2305637" cy="9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0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65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https://www.youtube.com/watch?v=7NPAgQhdKN4&amp;list=PLPVrkr0oJX1sBGLJU2hNbPE2neuhezWSu&amp;index=7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/>
              <a:t>ar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ar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20482" name="Picture 2" descr="Image result for ar start the car rwi">
            <a:extLst>
              <a:ext uri="{FF2B5EF4-FFF2-40B4-BE49-F238E27FC236}">
                <a16:creationId xmlns:a16="http://schemas.microsoft.com/office/drawing/2014/main" id="{7D5C9F66-9674-4DB4-AD0D-B3B5E3A7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3" y="3252281"/>
            <a:ext cx="2624138" cy="35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B39B7-89A0-42C6-9352-055E75323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504" y="1925200"/>
            <a:ext cx="1802296" cy="26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69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</a:t>
            </a:r>
            <a:r>
              <a:rPr lang="en-GB" sz="2400" dirty="0"/>
              <a:t>ar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Can you say </a:t>
            </a:r>
            <a:r>
              <a:rPr lang="en-GB" sz="3600" b="1" dirty="0"/>
              <a:t>ar, ar, ar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people in the car?</a:t>
            </a:r>
          </a:p>
          <a:p>
            <a:pPr algn="ctr"/>
            <a:r>
              <a:rPr lang="en-GB" sz="2800" dirty="0"/>
              <a:t>“ar, start the car”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‘ar’ words.</a:t>
            </a:r>
          </a:p>
          <a:p>
            <a:pPr algn="ctr"/>
            <a:r>
              <a:rPr lang="en-GB" sz="3600" dirty="0"/>
              <a:t>c </a:t>
            </a:r>
            <a:r>
              <a:rPr lang="en-GB" sz="3600" u="sng" dirty="0"/>
              <a:t>ar</a:t>
            </a:r>
            <a:r>
              <a:rPr lang="en-GB" sz="3600" dirty="0"/>
              <a:t>      s t </a:t>
            </a:r>
            <a:r>
              <a:rPr lang="en-GB" sz="3600" u="sng" dirty="0"/>
              <a:t>ar</a:t>
            </a:r>
            <a:r>
              <a:rPr lang="en-GB" sz="3600" dirty="0"/>
              <a:t>     p </a:t>
            </a:r>
            <a:r>
              <a:rPr lang="en-GB" sz="3600" u="sng" dirty="0"/>
              <a:t>ar</a:t>
            </a:r>
            <a:r>
              <a:rPr lang="en-GB" sz="3600" dirty="0"/>
              <a:t> t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4377" y="3753013"/>
            <a:ext cx="3683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“ar, </a:t>
            </a:r>
          </a:p>
          <a:p>
            <a:pPr algn="ctr"/>
            <a:r>
              <a:rPr lang="en-GB" sz="3600" dirty="0"/>
              <a:t>start the car”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diagraph ar.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ar</a:t>
            </a:r>
            <a:r>
              <a:rPr lang="en-GB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1C8FA-9DD6-4168-8D3D-3352E26F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742" y="3870725"/>
            <a:ext cx="2006757" cy="2955263"/>
          </a:xfrm>
          <a:prstGeom prst="rect">
            <a:avLst/>
          </a:prstGeom>
        </p:spPr>
      </p:pic>
      <p:pic>
        <p:nvPicPr>
          <p:cNvPr id="10" name="Picture 2" descr="Image result for ar start the car rwi">
            <a:extLst>
              <a:ext uri="{FF2B5EF4-FFF2-40B4-BE49-F238E27FC236}">
                <a16:creationId xmlns:a16="http://schemas.microsoft.com/office/drawing/2014/main" id="{69B29F75-FECB-4959-A8E1-CBE5EA56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" y="190713"/>
            <a:ext cx="2254482" cy="30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ar start the car rwi">
            <a:extLst>
              <a:ext uri="{FF2B5EF4-FFF2-40B4-BE49-F238E27FC236}">
                <a16:creationId xmlns:a16="http://schemas.microsoft.com/office/drawing/2014/main" id="{ABECE42F-BD55-46D2-A147-CDAF9A0A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2" y="3646707"/>
            <a:ext cx="2255278" cy="306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57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ar</a:t>
            </a:r>
            <a:r>
              <a:rPr lang="en-GB" dirty="0"/>
              <a:t> or </a:t>
            </a:r>
            <a:r>
              <a:rPr lang="en-GB" sz="3200" dirty="0"/>
              <a:t>start the car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5289" y="4200267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" y="108628"/>
            <a:ext cx="1299108" cy="96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3496" y="4061768"/>
            <a:ext cx="24253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ar.</a:t>
            </a:r>
            <a:r>
              <a:rPr lang="en-GB" dirty="0"/>
              <a:t>  You already know how to form each letter.  Now we simply put them together to write the sound 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5A2C0B-FB9F-442F-8E52-DCC756C7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04" y="1258945"/>
            <a:ext cx="1651057" cy="2518902"/>
          </a:xfrm>
          <a:prstGeom prst="rect">
            <a:avLst/>
          </a:prstGeom>
        </p:spPr>
      </p:pic>
      <p:pic>
        <p:nvPicPr>
          <p:cNvPr id="21" name="Picture 2" descr="Image result for ar start the car rwi">
            <a:extLst>
              <a:ext uri="{FF2B5EF4-FFF2-40B4-BE49-F238E27FC236}">
                <a16:creationId xmlns:a16="http://schemas.microsoft.com/office/drawing/2014/main" id="{51689191-601B-49D2-AF92-02B925E0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9" y="1258945"/>
            <a:ext cx="1855527" cy="25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78CB0C-727A-4FDD-B36B-DDEC1A7D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49" y="1258945"/>
            <a:ext cx="1651057" cy="2518902"/>
          </a:xfrm>
          <a:prstGeom prst="rect">
            <a:avLst/>
          </a:prstGeom>
        </p:spPr>
      </p:pic>
      <p:pic>
        <p:nvPicPr>
          <p:cNvPr id="23" name="Picture 2" descr="Image result for ar start the car rwi">
            <a:extLst>
              <a:ext uri="{FF2B5EF4-FFF2-40B4-BE49-F238E27FC236}">
                <a16:creationId xmlns:a16="http://schemas.microsoft.com/office/drawing/2014/main" id="{5233E517-44E4-4A73-B922-45E0ADB86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8945"/>
            <a:ext cx="1855527" cy="25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E2BB33-2C0B-404C-9518-3AD61FDFB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921" y="1258945"/>
            <a:ext cx="1651057" cy="25189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380771-D720-485D-95F9-3B287AC3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32" y="4061768"/>
            <a:ext cx="1651057" cy="25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77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64285" y="327375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370" y="785111"/>
            <a:ext cx="11443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c     </a:t>
            </a:r>
            <a:r>
              <a:rPr lang="en-GB" sz="2800" b="1" u="sng" dirty="0"/>
              <a:t>ar</a:t>
            </a:r>
            <a:r>
              <a:rPr lang="en-GB" sz="2800" b="1" dirty="0"/>
              <a:t>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car.</a:t>
            </a:r>
            <a:endParaRPr lang="en-GB" dirty="0"/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50E58-7644-4737-80A3-1F164D6A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7" y="4144761"/>
            <a:ext cx="10148076" cy="231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A15F1-F39B-49AC-873E-11383A7F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43" y="124985"/>
            <a:ext cx="2416263" cy="9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1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https://www.youtube.com/watch?v=rP3OP3qaYYw&amp;list=PLPVrkr0oJX1smTl2RWUHKgvupRrMZkKEE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</a:t>
            </a:r>
            <a:r>
              <a:rPr lang="en-GB" sz="2400" i="1" dirty="0"/>
              <a:t>oi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oi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11B54-BB25-4609-B7D5-811C8678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1932887"/>
            <a:ext cx="3769947" cy="37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4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oi.  Can you say </a:t>
            </a:r>
            <a:r>
              <a:rPr lang="en-GB" sz="3600" b="1" dirty="0"/>
              <a:t>oi, oi, oi </a:t>
            </a:r>
            <a:r>
              <a:rPr lang="en-GB" dirty="0"/>
              <a:t>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the parents giving the boy lots of presents?</a:t>
            </a:r>
          </a:p>
          <a:p>
            <a:pPr algn="ctr"/>
            <a:r>
              <a:rPr lang="en-GB" sz="2800" dirty="0"/>
              <a:t>“spoil the boy”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‘oi’ words.</a:t>
            </a:r>
          </a:p>
          <a:p>
            <a:pPr algn="ctr"/>
            <a:r>
              <a:rPr lang="en-GB" sz="3600" dirty="0"/>
              <a:t>j </a:t>
            </a:r>
            <a:r>
              <a:rPr lang="en-GB" sz="3600" u="sng" dirty="0"/>
              <a:t>oi</a:t>
            </a:r>
            <a:r>
              <a:rPr lang="en-GB" sz="3600" dirty="0"/>
              <a:t> n   c </a:t>
            </a:r>
            <a:r>
              <a:rPr lang="en-GB" sz="3600" u="sng" dirty="0"/>
              <a:t>oi</a:t>
            </a:r>
            <a:r>
              <a:rPr lang="en-GB" sz="3600" dirty="0"/>
              <a:t> 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“spoil the boy”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oi.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oi.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89DB8-7492-4C5C-A662-FB026DC6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3" y="233791"/>
            <a:ext cx="2181225" cy="2886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8FDBE-5216-474B-8AA3-3C3D48E0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13" y="3402062"/>
            <a:ext cx="2181225" cy="288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018ED7-46F1-4077-AE8F-47A59787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920" y="3557989"/>
            <a:ext cx="1687544" cy="25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4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oi</a:t>
            </a:r>
            <a:r>
              <a:rPr lang="en-GB" dirty="0"/>
              <a:t> or </a:t>
            </a:r>
            <a:r>
              <a:rPr lang="en-GB" sz="3200" dirty="0"/>
              <a:t>spoil the boy.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oi</a:t>
            </a:r>
            <a:r>
              <a:rPr lang="en-GB" dirty="0"/>
              <a:t>.  You already know how to form each letter.  Now we simply put them together to write the sound oi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591B30-1164-4130-AC63-B59C2DEC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9" y="1086657"/>
            <a:ext cx="1956031" cy="2588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2B53AA-2406-4B9D-BC0F-52E345A0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019" y="1086657"/>
            <a:ext cx="1715086" cy="261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4E9BE9-4B94-4F1C-8656-AF55E2CF2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44" y="1086657"/>
            <a:ext cx="1715086" cy="26162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99A411-8ABF-43F1-ADF2-927486D5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100717"/>
            <a:ext cx="1956031" cy="25881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6CF4C8-D7C2-444C-847B-EB702355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475" y="1100716"/>
            <a:ext cx="1956031" cy="25881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44A02F-B3AF-4C2E-970B-02216832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11" y="3758568"/>
            <a:ext cx="1929892" cy="29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FBB109-126A-4FFD-82D6-B5A235702673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E435E-6AE5-42BE-919A-E90502244A15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‘oi’.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EA71C-53E2-4CA8-938A-B6C5D20A7022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j </a:t>
            </a:r>
            <a:r>
              <a:rPr lang="en-GB" sz="2800" b="1" u="sng" dirty="0"/>
              <a:t>oi</a:t>
            </a:r>
            <a:r>
              <a:rPr lang="en-GB" sz="2800" b="1" dirty="0"/>
              <a:t> n,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join.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215DA-0A36-4647-943E-643C0CD8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76D33-F81C-4EA1-8878-F23782736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1F2756-CCFF-48A2-8BD1-62151A353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556" y="4101240"/>
            <a:ext cx="10247806" cy="1224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90B0B0-3CD3-401E-BACD-E4B294692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671" y="109045"/>
            <a:ext cx="2349166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0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33" y="0"/>
            <a:ext cx="5053157" cy="68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77152" y="4452707"/>
            <a:ext cx="35123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leg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leg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83483" y="4157020"/>
            <a:ext cx="34936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leg is the grapheme </a:t>
            </a:r>
            <a:r>
              <a:rPr lang="en-GB" sz="4000" dirty="0"/>
              <a:t>l</a:t>
            </a:r>
            <a:r>
              <a:rPr lang="en-GB" dirty="0"/>
              <a:t>.  Can you point to it and say </a:t>
            </a:r>
            <a:r>
              <a:rPr lang="en-GB" sz="3200" dirty="0"/>
              <a:t>l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l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7" y="308351"/>
            <a:ext cx="1254732" cy="931732"/>
          </a:xfrm>
          <a:prstGeom prst="rect">
            <a:avLst/>
          </a:prstGeom>
        </p:spPr>
      </p:pic>
      <p:pic>
        <p:nvPicPr>
          <p:cNvPr id="2" name="Picture 2" descr="Image result for l rwi">
            <a:extLst>
              <a:ext uri="{FF2B5EF4-FFF2-40B4-BE49-F238E27FC236}">
                <a16:creationId xmlns:a16="http://schemas.microsoft.com/office/drawing/2014/main" id="{55278161-1D26-437A-917B-8EC2CCCF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7" y="393698"/>
            <a:ext cx="1548705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 rwi">
            <a:extLst>
              <a:ext uri="{FF2B5EF4-FFF2-40B4-BE49-F238E27FC236}">
                <a16:creationId xmlns:a16="http://schemas.microsoft.com/office/drawing/2014/main" id="{5A66996D-9BDE-4DC4-8DE5-808CDCDB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0" y="3955633"/>
            <a:ext cx="1860492" cy="29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93D265-A9BB-47A6-BC55-670EB2DA0D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5" b="5645"/>
          <a:stretch/>
        </p:blipFill>
        <p:spPr>
          <a:xfrm>
            <a:off x="4199395" y="1"/>
            <a:ext cx="7223571" cy="1378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0B0F5-01F4-46F7-A995-530A9FAF5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861" y="3955632"/>
            <a:ext cx="2151622" cy="2902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DDCB3C-C34E-4A50-AB7E-3793534E8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947" y="1378635"/>
            <a:ext cx="1548705" cy="2062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ACA64-DE6F-4FA4-90D6-D36338DF8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428" y="1378635"/>
            <a:ext cx="1526298" cy="2050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7D4A8-E689-4C5B-96E1-7719452B59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3503" y="1378635"/>
            <a:ext cx="1546730" cy="2062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025C5-ED47-4191-92D3-BAE31F4421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1516" y="1378635"/>
            <a:ext cx="1556384" cy="2062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55D303-A6E8-4347-98CB-CC4205353C16}"/>
              </a:ext>
            </a:extLst>
          </p:cNvPr>
          <p:cNvSpPr txBox="1"/>
          <p:nvPr/>
        </p:nvSpPr>
        <p:spPr>
          <a:xfrm>
            <a:off x="3974511" y="3387812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 </a:t>
            </a:r>
            <a:r>
              <a:rPr lang="en-GB" dirty="0" err="1"/>
              <a:t>l</a:t>
            </a:r>
            <a:r>
              <a:rPr lang="en-GB" dirty="0"/>
              <a:t> lock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8EB35-57F0-4BA9-B00E-2ABF4731C1D6}"/>
              </a:ext>
            </a:extLst>
          </p:cNvPr>
          <p:cNvSpPr txBox="1"/>
          <p:nvPr/>
        </p:nvSpPr>
        <p:spPr>
          <a:xfrm>
            <a:off x="5560733" y="337587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 </a:t>
            </a:r>
            <a:r>
              <a:rPr lang="en-GB" dirty="0" err="1"/>
              <a:t>l</a:t>
            </a:r>
            <a:r>
              <a:rPr lang="en-GB" dirty="0"/>
              <a:t> ladder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35FB9-5010-4FB2-AD6D-1C990FFD4490}"/>
              </a:ext>
            </a:extLst>
          </p:cNvPr>
          <p:cNvSpPr txBox="1"/>
          <p:nvPr/>
        </p:nvSpPr>
        <p:spPr>
          <a:xfrm>
            <a:off x="6950483" y="3356598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 </a:t>
            </a:r>
            <a:r>
              <a:rPr lang="en-GB" dirty="0" err="1"/>
              <a:t>l</a:t>
            </a:r>
            <a:r>
              <a:rPr lang="en-GB" dirty="0"/>
              <a:t> lolly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16376F-438E-4DBC-81F6-4FDDA0451B09}"/>
              </a:ext>
            </a:extLst>
          </p:cNvPr>
          <p:cNvSpPr txBox="1"/>
          <p:nvPr/>
        </p:nvSpPr>
        <p:spPr>
          <a:xfrm>
            <a:off x="8769466" y="3356598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 </a:t>
            </a:r>
            <a:r>
              <a:rPr lang="en-GB" dirty="0" err="1"/>
              <a:t>l</a:t>
            </a:r>
            <a:r>
              <a:rPr lang="en-GB" dirty="0"/>
              <a:t> lorry</a:t>
            </a:r>
          </a:p>
        </p:txBody>
      </p:sp>
    </p:spTree>
    <p:extLst>
      <p:ext uri="{BB962C8B-B14F-4D97-AF65-F5344CB8AC3E}">
        <p14:creationId xmlns:p14="http://schemas.microsoft.com/office/powerpoint/2010/main" val="736881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21895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2 </a:t>
            </a:r>
            <a:endParaRPr lang="en-GB" sz="2400" b="0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06" y="-1"/>
            <a:ext cx="5062330" cy="68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6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14037" y="193963"/>
            <a:ext cx="283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540" y="-1"/>
            <a:ext cx="5130367" cy="68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3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25</a:t>
            </a:r>
            <a:r>
              <a:rPr lang="en-GB" sz="3200" baseline="30000" dirty="0"/>
              <a:t>th</a:t>
            </a:r>
            <a:r>
              <a:rPr lang="en-GB" sz="3200" dirty="0"/>
              <a:t> February.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https://www.youtube.com/watch?v=f5TNqRnf6_I&amp;list=PLPVrkr0oJX1tBTpbocNce93WUH8G-um6A&amp;index=20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“r"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r?</a:t>
            </a:r>
            <a:endParaRPr lang="en-GB" sz="2400" dirty="0">
              <a:effectLst/>
            </a:endParaRPr>
          </a:p>
        </p:txBody>
      </p:sp>
      <p:pic>
        <p:nvPicPr>
          <p:cNvPr id="9218" name="Picture 2" descr="Image result for r rwi">
            <a:extLst>
              <a:ext uri="{FF2B5EF4-FFF2-40B4-BE49-F238E27FC236}">
                <a16:creationId xmlns:a16="http://schemas.microsoft.com/office/drawing/2014/main" id="{A227ED94-D883-47E6-A1A9-28710D9E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1" y="2105911"/>
            <a:ext cx="3465240" cy="34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24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6981" y="-33623"/>
            <a:ext cx="77070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Today’s sound is r.  Can you say </a:t>
            </a:r>
            <a:r>
              <a:rPr lang="en-GB" sz="3600" b="1" dirty="0"/>
              <a:t>r, r, r </a:t>
            </a:r>
            <a:r>
              <a:rPr lang="en-GB" dirty="0"/>
              <a:t>to your adult?</a:t>
            </a:r>
          </a:p>
          <a:p>
            <a:pPr algn="ctr"/>
            <a:r>
              <a:rPr lang="en-GB" dirty="0"/>
              <a:t>I have some pictures of things that begin with the sound </a:t>
            </a:r>
            <a:r>
              <a:rPr lang="en-GB" sz="3200" b="1" dirty="0"/>
              <a:t>r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 Try saying them out loud to your adult.</a:t>
            </a: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95708" y="4480611"/>
            <a:ext cx="38639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at the picture on the left.  </a:t>
            </a:r>
          </a:p>
          <a:p>
            <a:pPr algn="ctr"/>
            <a:r>
              <a:rPr lang="en-GB" dirty="0"/>
              <a:t>That is a</a:t>
            </a:r>
          </a:p>
          <a:p>
            <a:pPr algn="ctr"/>
            <a:r>
              <a:rPr lang="en-GB" sz="2800" dirty="0"/>
              <a:t>robot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When you see this picture, as quick as you can say </a:t>
            </a:r>
            <a:r>
              <a:rPr lang="en-GB" sz="3600" dirty="0"/>
              <a:t>robot</a:t>
            </a:r>
            <a:r>
              <a:rPr lang="en-GB" dirty="0"/>
              <a:t>.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0955" y="4334232"/>
            <a:ext cx="3956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Hiding behind the robot is the grapheme </a:t>
            </a:r>
            <a:r>
              <a:rPr lang="en-GB" sz="4000" dirty="0"/>
              <a:t>r</a:t>
            </a:r>
            <a:r>
              <a:rPr lang="en-GB" dirty="0"/>
              <a:t>.  Can you point to it and say </a:t>
            </a:r>
            <a:r>
              <a:rPr lang="en-GB" sz="3200" dirty="0"/>
              <a:t>r</a:t>
            </a:r>
            <a:r>
              <a:rPr lang="en-GB" dirty="0"/>
              <a:t>?</a:t>
            </a:r>
          </a:p>
          <a:p>
            <a:pPr algn="ctr"/>
            <a:r>
              <a:rPr lang="en-GB" sz="2000" dirty="0"/>
              <a:t>When you see this side of the card say </a:t>
            </a:r>
            <a:r>
              <a:rPr lang="en-GB" sz="4800" dirty="0"/>
              <a:t>r</a:t>
            </a:r>
            <a:r>
              <a:rPr lang="en-GB" sz="2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7" y="308352"/>
            <a:ext cx="1254732" cy="931732"/>
          </a:xfrm>
          <a:prstGeom prst="rect">
            <a:avLst/>
          </a:prstGeom>
        </p:spPr>
      </p:pic>
      <p:pic>
        <p:nvPicPr>
          <p:cNvPr id="11266" name="Picture 2" descr="Image result for r rwi">
            <a:extLst>
              <a:ext uri="{FF2B5EF4-FFF2-40B4-BE49-F238E27FC236}">
                <a16:creationId xmlns:a16="http://schemas.microsoft.com/office/drawing/2014/main" id="{885E1A58-CA30-44B3-A777-869E5B1D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7" y="77557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 rwi">
            <a:extLst>
              <a:ext uri="{FF2B5EF4-FFF2-40B4-BE49-F238E27FC236}">
                <a16:creationId xmlns:a16="http://schemas.microsoft.com/office/drawing/2014/main" id="{44542846-CA4E-4FC2-ACBA-B63227CE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7" y="4011438"/>
            <a:ext cx="1809256" cy="28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C767E-7ACA-4F4E-9033-601DB79BC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99" y="3981384"/>
            <a:ext cx="1809256" cy="2876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2017F-4B1E-4326-B509-A2EC2FD27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773" y="1532849"/>
            <a:ext cx="1421227" cy="1896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8905C-012B-4FE6-8D62-5F864FC0B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717" y="1532849"/>
            <a:ext cx="1421227" cy="1919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CCD8B-4BA0-4842-82DC-6A1BE0ABB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6661" y="1543041"/>
            <a:ext cx="1421227" cy="19236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930C1-B191-40BE-ACCC-74DA94B2A91F}"/>
              </a:ext>
            </a:extLst>
          </p:cNvPr>
          <p:cNvSpPr txBox="1"/>
          <p:nvPr/>
        </p:nvSpPr>
        <p:spPr>
          <a:xfrm>
            <a:off x="4751501" y="3412516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 </a:t>
            </a:r>
            <a:r>
              <a:rPr lang="en-GB" dirty="0" err="1"/>
              <a:t>r</a:t>
            </a:r>
            <a:r>
              <a:rPr lang="en-GB" dirty="0"/>
              <a:t> rabbit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05FAED-7CF6-42E6-9825-E775FD18CC96}"/>
              </a:ext>
            </a:extLst>
          </p:cNvPr>
          <p:cNvSpPr txBox="1"/>
          <p:nvPr/>
        </p:nvSpPr>
        <p:spPr>
          <a:xfrm>
            <a:off x="6237418" y="3399731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 </a:t>
            </a:r>
            <a:r>
              <a:rPr lang="en-GB" dirty="0" err="1"/>
              <a:t>r</a:t>
            </a:r>
            <a:r>
              <a:rPr lang="en-GB" dirty="0"/>
              <a:t> rainbow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ACA96-7232-45A1-8052-82A8527D83CD}"/>
              </a:ext>
            </a:extLst>
          </p:cNvPr>
          <p:cNvSpPr txBox="1"/>
          <p:nvPr/>
        </p:nvSpPr>
        <p:spPr>
          <a:xfrm>
            <a:off x="7727473" y="3381302"/>
            <a:ext cx="15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 </a:t>
            </a:r>
            <a:r>
              <a:rPr lang="en-GB" dirty="0" err="1"/>
              <a:t>r</a:t>
            </a:r>
            <a:r>
              <a:rPr lang="en-GB" dirty="0"/>
              <a:t> rocket</a:t>
            </a:r>
          </a:p>
        </p:txBody>
      </p:sp>
    </p:spTree>
    <p:extLst>
      <p:ext uri="{BB962C8B-B14F-4D97-AF65-F5344CB8AC3E}">
        <p14:creationId xmlns:p14="http://schemas.microsoft.com/office/powerpoint/2010/main" val="3883368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robot</a:t>
            </a:r>
            <a:r>
              <a:rPr lang="en-GB" dirty="0"/>
              <a:t> or </a:t>
            </a:r>
            <a:r>
              <a:rPr lang="en-GB" sz="3200" dirty="0"/>
              <a:t>r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6" y="3731511"/>
            <a:ext cx="304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r</a:t>
            </a:r>
            <a:r>
              <a:rPr lang="en-GB" dirty="0"/>
              <a:t>.  Use your finger and move it over the picture card saying, </a:t>
            </a:r>
            <a:r>
              <a:rPr lang="en-GB" sz="2400" dirty="0"/>
              <a:t>“Down his back, then curl over his arm” </a:t>
            </a:r>
            <a:r>
              <a:rPr lang="en-GB" dirty="0"/>
              <a:t>or </a:t>
            </a:r>
            <a:r>
              <a:rPr lang="en-GB" sz="2400" dirty="0"/>
              <a:t>r </a:t>
            </a:r>
            <a:r>
              <a:rPr lang="en-GB" sz="2400" dirty="0" err="1"/>
              <a:t>r</a:t>
            </a:r>
            <a:r>
              <a:rPr lang="en-GB" sz="2400" dirty="0"/>
              <a:t> </a:t>
            </a:r>
            <a:r>
              <a:rPr lang="en-GB" sz="2400" dirty="0" err="1"/>
              <a:t>r</a:t>
            </a:r>
            <a:r>
              <a:rPr lang="en-GB" sz="2400" dirty="0"/>
              <a:t> </a:t>
            </a:r>
            <a:r>
              <a:rPr lang="en-GB" dirty="0"/>
              <a:t>until you have traced the whole grapheme.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408570" y="417992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21" name="Picture 4" descr="Image result for r rwi">
            <a:extLst>
              <a:ext uri="{FF2B5EF4-FFF2-40B4-BE49-F238E27FC236}">
                <a16:creationId xmlns:a16="http://schemas.microsoft.com/office/drawing/2014/main" id="{032D507C-0F2E-4E4D-9284-2BC89F8E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80" y="1096055"/>
            <a:ext cx="1570895" cy="24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510EDF-8BE8-4CB9-8671-DE72581EE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71" y="1096056"/>
            <a:ext cx="1554483" cy="2471541"/>
          </a:xfrm>
          <a:prstGeom prst="rect">
            <a:avLst/>
          </a:prstGeom>
        </p:spPr>
      </p:pic>
      <p:pic>
        <p:nvPicPr>
          <p:cNvPr id="26" name="Picture 4" descr="Image result for r rwi">
            <a:extLst>
              <a:ext uri="{FF2B5EF4-FFF2-40B4-BE49-F238E27FC236}">
                <a16:creationId xmlns:a16="http://schemas.microsoft.com/office/drawing/2014/main" id="{157439AE-27DD-45C0-A3EF-2A70D898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01" y="1096055"/>
            <a:ext cx="1570895" cy="24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11BE53-1EA2-40C3-A0F3-A8AB5E4F2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300" y="1096054"/>
            <a:ext cx="1554483" cy="2471541"/>
          </a:xfrm>
          <a:prstGeom prst="rect">
            <a:avLst/>
          </a:prstGeom>
        </p:spPr>
      </p:pic>
      <p:pic>
        <p:nvPicPr>
          <p:cNvPr id="28" name="Picture 4" descr="Image result for r rwi">
            <a:extLst>
              <a:ext uri="{FF2B5EF4-FFF2-40B4-BE49-F238E27FC236}">
                <a16:creationId xmlns:a16="http://schemas.microsoft.com/office/drawing/2014/main" id="{19A09125-6330-4181-9D06-DF18278D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87" y="1096054"/>
            <a:ext cx="1570895" cy="24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958199-BD0F-462B-8E28-10248F37A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711" y="1096054"/>
            <a:ext cx="1554483" cy="2471541"/>
          </a:xfrm>
          <a:prstGeom prst="rect">
            <a:avLst/>
          </a:prstGeom>
        </p:spPr>
      </p:pic>
      <p:pic>
        <p:nvPicPr>
          <p:cNvPr id="30" name="Picture 4" descr="Image result for r rwi">
            <a:extLst>
              <a:ext uri="{FF2B5EF4-FFF2-40B4-BE49-F238E27FC236}">
                <a16:creationId xmlns:a16="http://schemas.microsoft.com/office/drawing/2014/main" id="{5885F6FA-2DFC-4045-B043-513605DA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01" y="4029991"/>
            <a:ext cx="1570895" cy="24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664B47-5882-4775-8BF8-3E7E1B4D9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125" y="4029991"/>
            <a:ext cx="1554483" cy="247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5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10979F-311C-48B5-986B-E25068DDFF5A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37986-E245-47E7-8DA5-84F394B58AB1}"/>
              </a:ext>
            </a:extLst>
          </p:cNvPr>
          <p:cNvSpPr txBox="1"/>
          <p:nvPr/>
        </p:nvSpPr>
        <p:spPr>
          <a:xfrm>
            <a:off x="106017" y="3125090"/>
            <a:ext cx="12205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the sound ‘r’.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FB3C0-8FA3-44BE-862C-D685B87D8713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r      e        d,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</a:t>
            </a:r>
            <a:r>
              <a:rPr lang="en-GB" sz="2800" b="1" dirty="0"/>
              <a:t>red</a:t>
            </a:r>
            <a:r>
              <a:rPr lang="en-GB" dirty="0"/>
              <a:t>.  I have now read the word.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0A19D-0B19-4190-A6F8-B4AF6A334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BB6405-CDEC-4AA7-9C70-43BE30FC0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357D11-0538-4003-9F46-2FD930D4E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02" y="3701582"/>
            <a:ext cx="2378979" cy="1021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AB582-A604-4767-94EE-8D8A97F754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49" r="6980"/>
          <a:stretch/>
        </p:blipFill>
        <p:spPr>
          <a:xfrm>
            <a:off x="5552051" y="3701582"/>
            <a:ext cx="2378979" cy="1021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F60C39-DD19-4088-BC03-BB70D0479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900" y="3702175"/>
            <a:ext cx="2075786" cy="1029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BF399D-53F6-4D37-A649-9537B8887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202" y="4872151"/>
            <a:ext cx="2378979" cy="10218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B6EDC0-B741-44F6-8111-77FA66340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2051" y="4881675"/>
            <a:ext cx="2346735" cy="10123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9603BC-FE55-4D3F-BE53-0473CB0FD6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73" r="9432"/>
          <a:stretch/>
        </p:blipFill>
        <p:spPr>
          <a:xfrm>
            <a:off x="8217655" y="4881674"/>
            <a:ext cx="2108031" cy="10123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8453E5-37CB-46DD-9023-F96EAA873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866" y="108837"/>
            <a:ext cx="2378979" cy="10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8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686623" y="-1423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https://www.youtube.com/watch?v=Mape-qC0W54&amp;list=PLPVrkr0oJX1sBGLJU2hNbPE2neuhezWSu&amp;index=8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‘Phonics Lesson - </a:t>
            </a:r>
            <a:r>
              <a:rPr lang="en-GB" sz="2400" b="0" i="0" dirty="0">
                <a:effectLst/>
              </a:rPr>
              <a:t>Set 2 'or' sound for Reception and Year 1</a:t>
            </a:r>
            <a:r>
              <a:rPr lang="en-GB" sz="2400" i="1" dirty="0"/>
              <a:t>’</a:t>
            </a:r>
            <a:endParaRPr lang="en-GB" sz="2400" b="0" i="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or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9" y="45184"/>
            <a:ext cx="1254732" cy="9317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3214" y="1860491"/>
            <a:ext cx="3429479" cy="4370390"/>
            <a:chOff x="423214" y="1860491"/>
            <a:chExt cx="3429479" cy="4370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3214" y="5861549"/>
              <a:ext cx="3429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Or shut the do</a:t>
              </a:r>
              <a:r>
                <a:rPr lang="en-GB" u="sng" dirty="0">
                  <a:latin typeface="Comic Sans MS" panose="030F0702030302020204" pitchFamily="66" charset="0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830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0690" y="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or.  Can you say </a:t>
            </a:r>
            <a:r>
              <a:rPr lang="en-GB" sz="3600" b="1" dirty="0"/>
              <a:t>or, or, or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aliens in their spaceship?  Yes that’s right they are saying,</a:t>
            </a:r>
          </a:p>
          <a:p>
            <a:pPr algn="ctr"/>
            <a:r>
              <a:rPr lang="en-GB" sz="2800" dirty="0"/>
              <a:t>“or, shut the do</a:t>
            </a:r>
            <a:r>
              <a:rPr lang="en-GB" sz="2800" u="sng" dirty="0"/>
              <a:t>or</a:t>
            </a:r>
            <a:r>
              <a:rPr lang="en-GB" sz="2800" dirty="0"/>
              <a:t>.”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‘or’ words.</a:t>
            </a:r>
          </a:p>
          <a:p>
            <a:pPr algn="ctr"/>
            <a:r>
              <a:rPr lang="en-GB" sz="3600" dirty="0"/>
              <a:t>c  </a:t>
            </a:r>
            <a:r>
              <a:rPr lang="en-GB" sz="3600" u="sng" dirty="0"/>
              <a:t>or</a:t>
            </a:r>
            <a:r>
              <a:rPr lang="en-GB" sz="3600" dirty="0"/>
              <a:t>  n           f  </a:t>
            </a:r>
            <a:r>
              <a:rPr lang="en-GB" sz="3600" u="sng" dirty="0"/>
              <a:t>or</a:t>
            </a:r>
            <a:r>
              <a:rPr lang="en-GB" sz="3600" dirty="0"/>
              <a:t>  k        </a:t>
            </a:r>
            <a:r>
              <a:rPr lang="en-GB" sz="3600" u="sng" dirty="0" err="1"/>
              <a:t>sh</a:t>
            </a:r>
            <a:r>
              <a:rPr lang="en-GB" sz="3600" dirty="0"/>
              <a:t>  </a:t>
            </a:r>
            <a:r>
              <a:rPr lang="en-GB" sz="3600" u="sng" dirty="0"/>
              <a:t>or</a:t>
            </a:r>
            <a:r>
              <a:rPr lang="en-GB" sz="3600" dirty="0"/>
              <a:t>  t.</a:t>
            </a: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“or, shut the do</a:t>
            </a:r>
            <a:r>
              <a:rPr lang="en-GB" sz="3600" u="sng" dirty="0"/>
              <a:t>or</a:t>
            </a:r>
            <a:r>
              <a:rPr lang="en-GB" sz="3600" dirty="0"/>
              <a:t>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or.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or</a:t>
            </a:r>
            <a:r>
              <a:rPr lang="en-GB" sz="20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72054"/>
            <a:ext cx="1254732" cy="9317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40054" y="100053"/>
            <a:ext cx="2388731" cy="3303347"/>
            <a:chOff x="423214" y="1860491"/>
            <a:chExt cx="3429479" cy="45047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23214" y="5861549"/>
              <a:ext cx="3429479" cy="503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or shut the do</a:t>
              </a:r>
              <a:r>
                <a:rPr lang="en-GB" u="sng" dirty="0">
                  <a:latin typeface="Comic Sans MS" panose="030F0702030302020204" pitchFamily="66" charset="0"/>
                </a:rPr>
                <a:t>or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2309" y="3482811"/>
            <a:ext cx="2388731" cy="3303347"/>
            <a:chOff x="423214" y="1860491"/>
            <a:chExt cx="3429479" cy="45047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3214" y="5861549"/>
              <a:ext cx="3429479" cy="503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or shut the do</a:t>
              </a:r>
              <a:r>
                <a:rPr lang="en-GB" u="sng" dirty="0">
                  <a:latin typeface="Comic Sans MS" panose="030F0702030302020204" pitchFamily="66" charset="0"/>
                </a:rPr>
                <a:t>or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603" y="3514411"/>
            <a:ext cx="2457380" cy="31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4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8960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or</a:t>
            </a:r>
            <a:r>
              <a:rPr lang="en-GB" dirty="0"/>
              <a:t> </a:t>
            </a:r>
            <a:r>
              <a:rPr lang="en-GB" dirty="0" err="1"/>
              <a:t>or</a:t>
            </a:r>
            <a:r>
              <a:rPr lang="en-GB" dirty="0"/>
              <a:t>  </a:t>
            </a:r>
            <a:r>
              <a:rPr lang="en-GB" sz="3200" dirty="0" err="1"/>
              <a:t>or</a:t>
            </a:r>
            <a:r>
              <a:rPr lang="en-GB" sz="3200" dirty="0"/>
              <a:t>, shut the door.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or</a:t>
            </a:r>
            <a:r>
              <a:rPr lang="en-GB" dirty="0"/>
              <a:t>.  You already know how to form each letter.  Now we simply put them together to write the sound 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practising, saying the sound, until you get it right.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90464" y="621647"/>
            <a:ext cx="2407937" cy="2915314"/>
            <a:chOff x="423214" y="1860491"/>
            <a:chExt cx="3429479" cy="45047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214" y="1860491"/>
              <a:ext cx="3429479" cy="400105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3214" y="5861549"/>
              <a:ext cx="3429479" cy="503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or shut the do</a:t>
              </a:r>
              <a:r>
                <a:rPr lang="en-GB" u="sng" dirty="0">
                  <a:latin typeface="Comic Sans MS" panose="030F0702030302020204" pitchFamily="66" charset="0"/>
                </a:rPr>
                <a:t>or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471" y="3804248"/>
            <a:ext cx="2255471" cy="2933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613" y="569918"/>
            <a:ext cx="2281382" cy="2967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823" y="657401"/>
            <a:ext cx="2197285" cy="28576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" y="650993"/>
            <a:ext cx="2219043" cy="2885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" y="87576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leg</a:t>
            </a:r>
            <a:r>
              <a:rPr lang="en-GB" dirty="0"/>
              <a:t> or </a:t>
            </a:r>
            <a:r>
              <a:rPr lang="en-GB" sz="3200" dirty="0"/>
              <a:t>l</a:t>
            </a:r>
            <a:r>
              <a:rPr lang="en-GB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2918" y="3917137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93142" y="4193175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6" y="97177"/>
            <a:ext cx="1152013" cy="855455"/>
          </a:xfrm>
          <a:prstGeom prst="rect">
            <a:avLst/>
          </a:prstGeom>
        </p:spPr>
      </p:pic>
      <p:pic>
        <p:nvPicPr>
          <p:cNvPr id="16" name="Picture 4" descr="Image result for l rwi">
            <a:extLst>
              <a:ext uri="{FF2B5EF4-FFF2-40B4-BE49-F238E27FC236}">
                <a16:creationId xmlns:a16="http://schemas.microsoft.com/office/drawing/2014/main" id="{88BA5C59-2CA3-4B20-BD10-D64F55FF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6" y="1163491"/>
            <a:ext cx="1436021" cy="22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EECE13-0760-4F34-A738-93910DF81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697" y="1150874"/>
            <a:ext cx="1660730" cy="2240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F07931-AB1E-4D0B-8BBD-D4EF8C605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667" y="1163491"/>
            <a:ext cx="1660730" cy="2240193"/>
          </a:xfrm>
          <a:prstGeom prst="rect">
            <a:avLst/>
          </a:prstGeom>
        </p:spPr>
      </p:pic>
      <p:pic>
        <p:nvPicPr>
          <p:cNvPr id="19" name="Picture 4" descr="Image result for l rwi">
            <a:extLst>
              <a:ext uri="{FF2B5EF4-FFF2-40B4-BE49-F238E27FC236}">
                <a16:creationId xmlns:a16="http://schemas.microsoft.com/office/drawing/2014/main" id="{AB6C2C06-012D-4347-87ED-6874FCDB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89" y="1150875"/>
            <a:ext cx="1436021" cy="22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3222EC-517A-4EE3-9157-BCB8BB71D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602" y="1150873"/>
            <a:ext cx="1660730" cy="2240193"/>
          </a:xfrm>
          <a:prstGeom prst="rect">
            <a:avLst/>
          </a:prstGeom>
        </p:spPr>
      </p:pic>
      <p:pic>
        <p:nvPicPr>
          <p:cNvPr id="22" name="Picture 4" descr="Image result for l rwi">
            <a:extLst>
              <a:ext uri="{FF2B5EF4-FFF2-40B4-BE49-F238E27FC236}">
                <a16:creationId xmlns:a16="http://schemas.microsoft.com/office/drawing/2014/main" id="{5FA65F2B-89BE-47AE-8E28-1BDEEF35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28" y="1150873"/>
            <a:ext cx="1436021" cy="22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l rwi">
            <a:extLst>
              <a:ext uri="{FF2B5EF4-FFF2-40B4-BE49-F238E27FC236}">
                <a16:creationId xmlns:a16="http://schemas.microsoft.com/office/drawing/2014/main" id="{D950A6BC-503F-4BA2-9BCC-17E172DA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7" y="3902152"/>
            <a:ext cx="1854530" cy="28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711A6F-A60A-4487-97DD-24CB0648A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989" y="3895579"/>
            <a:ext cx="2144727" cy="2893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0D694-CC92-4073-875C-41B923566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7" y="3398175"/>
            <a:ext cx="3350854" cy="34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1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3474" y="3234563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‘or’.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617" y="679743"/>
            <a:ext cx="114855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s  </a:t>
            </a:r>
            <a:r>
              <a:rPr lang="en-GB" sz="2800" b="1" u="sng" dirty="0"/>
              <a:t>or</a:t>
            </a:r>
            <a:r>
              <a:rPr lang="en-GB" sz="2800" b="1" dirty="0"/>
              <a:t>   t,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sort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 have now read the word.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5363FB-A6F6-4BE7-81B4-DE7B1D61E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9" y="3944809"/>
            <a:ext cx="10808522" cy="2425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E5F1E-B5D4-41D4-A1A4-A05DE160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501" y="101275"/>
            <a:ext cx="3150426" cy="11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https://www.youtube.com/watch?v=UHzu7dkn3sY&amp;list=PLPVrkr0oJX1smTl2RWUHKgvupRrMZkKEE&amp;index=2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‘ea’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‘ea’ sound in it?</a:t>
            </a:r>
          </a:p>
        </p:txBody>
      </p:sp>
      <p:pic>
        <p:nvPicPr>
          <p:cNvPr id="20482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189F9096-383C-4C3E-9144-D3FF4F7FA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r="36541"/>
          <a:stretch/>
        </p:blipFill>
        <p:spPr bwMode="auto">
          <a:xfrm>
            <a:off x="513459" y="1834005"/>
            <a:ext cx="3204005" cy="48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57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ea.  Can you say </a:t>
            </a:r>
            <a:r>
              <a:rPr lang="en-GB" sz="3600" b="1" dirty="0"/>
              <a:t>ea, ea, ea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Can you see the girl carrying a cup of tea?</a:t>
            </a:r>
          </a:p>
          <a:p>
            <a:pPr algn="ctr"/>
            <a:r>
              <a:rPr lang="en-GB" sz="2800" dirty="0"/>
              <a:t>“cup of tea”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‘ea’ words.</a:t>
            </a:r>
          </a:p>
          <a:p>
            <a:pPr algn="ctr"/>
            <a:r>
              <a:rPr lang="en-GB" sz="3600" dirty="0"/>
              <a:t>t </a:t>
            </a:r>
            <a:r>
              <a:rPr lang="en-GB" sz="3600" u="sng" dirty="0"/>
              <a:t>ea</a:t>
            </a:r>
            <a:r>
              <a:rPr lang="en-GB" sz="3600" dirty="0"/>
              <a:t>    s </a:t>
            </a:r>
            <a:r>
              <a:rPr lang="en-GB" sz="3600" u="sng" dirty="0"/>
              <a:t>ea</a:t>
            </a:r>
            <a:r>
              <a:rPr lang="en-GB" sz="3600" dirty="0"/>
              <a:t> t     c l </a:t>
            </a:r>
            <a:r>
              <a:rPr lang="en-GB" sz="3600" u="sng" dirty="0"/>
              <a:t>ea </a:t>
            </a:r>
            <a:r>
              <a:rPr lang="en-GB" sz="3600" dirty="0"/>
              <a:t>n</a:t>
            </a:r>
            <a:endParaRPr lang="en-GB" sz="3600" u="sng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“cup of tea”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ea.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ea</a:t>
            </a:r>
            <a:r>
              <a:rPr lang="en-GB" sz="20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B7BC14-E6BD-4AC7-BA9F-BA8F08BCE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55" y="147652"/>
            <a:ext cx="1254732" cy="931732"/>
          </a:xfrm>
          <a:prstGeom prst="rect">
            <a:avLst/>
          </a:prstGeom>
        </p:spPr>
      </p:pic>
      <p:pic>
        <p:nvPicPr>
          <p:cNvPr id="9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AF3FF2EE-5938-409A-9890-537AFE64C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37262" r="43081"/>
          <a:stretch/>
        </p:blipFill>
        <p:spPr bwMode="auto">
          <a:xfrm>
            <a:off x="424769" y="3414696"/>
            <a:ext cx="2065373" cy="32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470F76F5-34E9-4A28-8709-A4C4FF1F8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37262" r="43081"/>
          <a:stretch/>
        </p:blipFill>
        <p:spPr bwMode="auto">
          <a:xfrm>
            <a:off x="424768" y="0"/>
            <a:ext cx="2065373" cy="32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A91EB-B2B3-4461-AA0D-9B62C63F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74" y="3477985"/>
            <a:ext cx="2369791" cy="32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8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6165" y="40029"/>
            <a:ext cx="1059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Below, I have given you some cards.  Point to each one and say </a:t>
            </a:r>
            <a:r>
              <a:rPr lang="en-GB" sz="3200" dirty="0"/>
              <a:t>ea</a:t>
            </a:r>
            <a:r>
              <a:rPr lang="en-GB" dirty="0"/>
              <a:t> or </a:t>
            </a:r>
            <a:r>
              <a:rPr lang="en-GB" sz="3200" dirty="0"/>
              <a:t>cup of tea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11" y="4054677"/>
            <a:ext cx="257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let’s have a go at writing the sound </a:t>
            </a:r>
            <a:r>
              <a:rPr lang="en-GB" sz="3600" dirty="0"/>
              <a:t>ea</a:t>
            </a:r>
            <a:r>
              <a:rPr lang="en-GB" dirty="0"/>
              <a:t>.  You already know how to form each letter.  Now we simply put them together to write the sound 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47611" y="3839373"/>
            <a:ext cx="3043646" cy="2863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84126" y="4193176"/>
            <a:ext cx="1319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Now have a turn on your own.  Keep practising until you get it right.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2" y="40029"/>
            <a:ext cx="1299108" cy="964684"/>
          </a:xfrm>
          <a:prstGeom prst="rect">
            <a:avLst/>
          </a:prstGeom>
        </p:spPr>
      </p:pic>
      <p:pic>
        <p:nvPicPr>
          <p:cNvPr id="13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937280AC-A2AB-4199-A059-996C8D5AA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37262" r="43081" b="4954"/>
          <a:stretch/>
        </p:blipFill>
        <p:spPr bwMode="auto">
          <a:xfrm>
            <a:off x="584022" y="1169861"/>
            <a:ext cx="1737398" cy="25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FF6A99-9026-4049-BEA6-2BD30F597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232" y="1169861"/>
            <a:ext cx="1836058" cy="25049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E21CDE-E3B5-4E66-884A-838A71AA3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02" y="1169861"/>
            <a:ext cx="1836058" cy="2504908"/>
          </a:xfrm>
          <a:prstGeom prst="rect">
            <a:avLst/>
          </a:prstGeom>
        </p:spPr>
      </p:pic>
      <p:pic>
        <p:nvPicPr>
          <p:cNvPr id="23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2ADF9D1E-2489-4E55-8130-BBD3CDFFF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2" t="37262" r="43081" b="4954"/>
          <a:stretch/>
        </p:blipFill>
        <p:spPr bwMode="auto">
          <a:xfrm>
            <a:off x="6310972" y="1169861"/>
            <a:ext cx="1737398" cy="25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191563-0754-416F-883E-2B46A9619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475" y="1172533"/>
            <a:ext cx="1836058" cy="25049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5ADA52-B743-451F-8D41-D5744B1B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339" y="3777290"/>
            <a:ext cx="2098604" cy="28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21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B53233-2CFA-47B1-8524-F7A6EA147955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36350-903E-458A-8130-B76CB373E4EB}"/>
              </a:ext>
            </a:extLst>
          </p:cNvPr>
          <p:cNvSpPr txBox="1"/>
          <p:nvPr/>
        </p:nvSpPr>
        <p:spPr>
          <a:xfrm>
            <a:off x="106017" y="3125090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‘ea’.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E08A7-D1A1-4745-9830-2A4999773F85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c l </a:t>
            </a:r>
            <a:r>
              <a:rPr lang="en-GB" sz="2800" b="1" u="sng" dirty="0"/>
              <a:t>ea</a:t>
            </a:r>
            <a:r>
              <a:rPr lang="en-GB" sz="2800" b="1" dirty="0"/>
              <a:t> n,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clean.</a:t>
            </a:r>
            <a:r>
              <a:rPr lang="en-GB" dirty="0"/>
              <a:t>  I have now read the word.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6A49-505C-4418-8310-75CB016D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4" y="4231317"/>
            <a:ext cx="1299108" cy="964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56874-8992-40FA-90D0-162CE5C0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19534-9070-4954-9A3C-B3ACF829E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994" y="3841260"/>
            <a:ext cx="8978788" cy="2057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1AD8C-0C0C-4C1D-95DF-49163885C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658" y="194698"/>
            <a:ext cx="3161124" cy="11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38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11" y="-18472"/>
            <a:ext cx="5063253" cy="68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1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34402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b="0" dirty="0" smtClean="0">
                <a:effectLst/>
              </a:rPr>
              <a:t>2</a:t>
            </a:r>
            <a:endParaRPr lang="en-GB" sz="2400" b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342" y="0"/>
            <a:ext cx="5028480" cy="68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85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72949" y="243724"/>
            <a:ext cx="304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0"/>
            <a:ext cx="5601711" cy="68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4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55703" y="211695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26th February.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88687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and writing tricky words.</a:t>
            </a:r>
          </a:p>
          <a:p>
            <a:r>
              <a:rPr lang="en-GB" sz="4000" dirty="0"/>
              <a:t>LO To be able to answer questions about a text.</a:t>
            </a:r>
          </a:p>
          <a:p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ricky words say look write check">
            <a:extLst>
              <a:ext uri="{FF2B5EF4-FFF2-40B4-BE49-F238E27FC236}">
                <a16:creationId xmlns:a16="http://schemas.microsoft.com/office/drawing/2014/main" id="{7165A8A8-9C80-48FD-BF27-47AAF3D0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13" y="126609"/>
            <a:ext cx="6146801" cy="12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8C225-B4F9-4C5B-9D0D-BBE2EB0D8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59" y="1563492"/>
            <a:ext cx="11259367" cy="4682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55589-8117-428D-B5C4-010BEFC51B45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</p:spTree>
    <p:extLst>
      <p:ext uri="{BB962C8B-B14F-4D97-AF65-F5344CB8AC3E}">
        <p14:creationId xmlns:p14="http://schemas.microsoft.com/office/powerpoint/2010/main" val="206930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B6752F-E47C-4860-BAA7-390EADC96C19}"/>
              </a:ext>
            </a:extLst>
          </p:cNvPr>
          <p:cNvSpPr txBox="1"/>
          <p:nvPr/>
        </p:nvSpPr>
        <p:spPr>
          <a:xfrm>
            <a:off x="1991037" y="8263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C416C8-9435-4C7B-84AC-DA6AB8F91CC7}"/>
              </a:ext>
            </a:extLst>
          </p:cNvPr>
          <p:cNvSpPr txBox="1"/>
          <p:nvPr/>
        </p:nvSpPr>
        <p:spPr>
          <a:xfrm>
            <a:off x="419154" y="3169072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‘l’. You could even practise writing these words! </a:t>
            </a:r>
            <a:endParaRPr lang="en-GB" sz="2400" b="0" i="1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710B40-F7F8-49C1-8782-474BC5CF238D}"/>
              </a:ext>
            </a:extLst>
          </p:cNvPr>
          <p:cNvSpPr txBox="1"/>
          <p:nvPr/>
        </p:nvSpPr>
        <p:spPr>
          <a:xfrm>
            <a:off x="419154" y="839260"/>
            <a:ext cx="12566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its time to </a:t>
            </a:r>
            <a:r>
              <a:rPr lang="en-GB" sz="2000" b="1" dirty="0"/>
              <a:t>Fred talk</a:t>
            </a:r>
            <a:r>
              <a:rPr lang="en-GB" dirty="0"/>
              <a:t>, read the word. Let me show you.  </a:t>
            </a:r>
          </a:p>
          <a:p>
            <a:endParaRPr lang="en-GB" dirty="0"/>
          </a:p>
          <a:p>
            <a:r>
              <a:rPr lang="en-GB" dirty="0"/>
              <a:t>Here is my green word.</a:t>
            </a:r>
          </a:p>
          <a:p>
            <a:endParaRPr lang="en-GB" dirty="0"/>
          </a:p>
          <a:p>
            <a:r>
              <a:rPr lang="en-GB" dirty="0"/>
              <a:t>I am going to point to the button below each sound and say it out loud.  </a:t>
            </a:r>
            <a:r>
              <a:rPr lang="en-GB" sz="2400" dirty="0"/>
              <a:t>This is Fred Talk</a:t>
            </a:r>
            <a:r>
              <a:rPr lang="en-GB" dirty="0"/>
              <a:t>.  </a:t>
            </a:r>
          </a:p>
          <a:p>
            <a:r>
              <a:rPr lang="en-GB" sz="2800" b="1" dirty="0"/>
              <a:t>l   o   g,     </a:t>
            </a:r>
            <a:r>
              <a:rPr lang="en-GB" dirty="0"/>
              <a:t>after sounding out the word remember to </a:t>
            </a:r>
            <a:r>
              <a:rPr lang="en-GB" sz="2400" dirty="0"/>
              <a:t>read the word</a:t>
            </a:r>
            <a:r>
              <a:rPr lang="en-GB" dirty="0"/>
              <a:t>,   </a:t>
            </a:r>
            <a:r>
              <a:rPr lang="en-GB" sz="2800" b="1" dirty="0"/>
              <a:t>log</a:t>
            </a:r>
            <a:r>
              <a:rPr lang="en-GB" dirty="0"/>
              <a:t>.  I have now read the word.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9FEEC-8346-4705-822E-B042EB6C6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" y="4686510"/>
            <a:ext cx="1299108" cy="964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676797-64C0-4A58-9910-7FE61DCA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8" y="47849"/>
            <a:ext cx="1012458" cy="75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63706-068F-4644-A688-D0F1FEED8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727" y="3701582"/>
            <a:ext cx="1811513" cy="1152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D032C-3B62-4AD5-8530-EA5ACCE66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928" y="3701582"/>
            <a:ext cx="1811514" cy="1152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263487-D822-4A46-B3DD-755032636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388" y="3701582"/>
            <a:ext cx="1983461" cy="1152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6F6096-6A3D-441E-A176-28F04BFC5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726" y="5351989"/>
            <a:ext cx="1819117" cy="964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47D38-C18B-4071-9119-6EFC1A747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4928" y="5355918"/>
            <a:ext cx="1819116" cy="9558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EA1DDC-E0D4-4F14-8702-2BA4839CB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2388" y="5355919"/>
            <a:ext cx="2081190" cy="9558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032089-D21A-4115-91F6-286D916F1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450" y="192024"/>
            <a:ext cx="1811513" cy="11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ricky words say look write check">
            <a:extLst>
              <a:ext uri="{FF2B5EF4-FFF2-40B4-BE49-F238E27FC236}">
                <a16:creationId xmlns:a16="http://schemas.microsoft.com/office/drawing/2014/main" id="{7165A8A8-9C80-48FD-BF27-47AAF3D0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13" y="126609"/>
            <a:ext cx="6146801" cy="12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D14638-EBE0-42AE-84F5-079D4B3C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3" y="1492933"/>
            <a:ext cx="11166636" cy="4682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F0B3B-3F5A-48ED-ADE5-B66B030BD334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</p:spTree>
    <p:extLst>
      <p:ext uri="{BB962C8B-B14F-4D97-AF65-F5344CB8AC3E}">
        <p14:creationId xmlns:p14="http://schemas.microsoft.com/office/powerpoint/2010/main" val="3081386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tricky words say look write check">
            <a:extLst>
              <a:ext uri="{FF2B5EF4-FFF2-40B4-BE49-F238E27FC236}">
                <a16:creationId xmlns:a16="http://schemas.microsoft.com/office/drawing/2014/main" id="{7165A8A8-9C80-48FD-BF27-47AAF3D0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13" y="126609"/>
            <a:ext cx="6146801" cy="122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5A1692-7CD6-42A3-AEC5-309B7D29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2" y="1525831"/>
            <a:ext cx="11530265" cy="4832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A4E4A-5BDB-404D-A744-5FB0C5F89D69}"/>
              </a:ext>
            </a:extLst>
          </p:cNvPr>
          <p:cNvSpPr txBox="1"/>
          <p:nvPr/>
        </p:nvSpPr>
        <p:spPr>
          <a:xfrm>
            <a:off x="9011478" y="104059"/>
            <a:ext cx="265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Pick a slide appropriate to your child’s ability</a:t>
            </a:r>
          </a:p>
        </p:txBody>
      </p:sp>
    </p:spTree>
    <p:extLst>
      <p:ext uri="{BB962C8B-B14F-4D97-AF65-F5344CB8AC3E}">
        <p14:creationId xmlns:p14="http://schemas.microsoft.com/office/powerpoint/2010/main" val="2443251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03A38-CA13-4276-A956-06D00AE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5" y="1047750"/>
            <a:ext cx="3171324" cy="163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571F-F70B-4E27-8E2C-27ADED3760E9}"/>
              </a:ext>
            </a:extLst>
          </p:cNvPr>
          <p:cNvSpPr txBox="1"/>
          <p:nvPr/>
        </p:nvSpPr>
        <p:spPr>
          <a:xfrm>
            <a:off x="4286251" y="12203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Tricky Words!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ADBC-67E3-419C-A174-6137E6F0206F}"/>
              </a:ext>
            </a:extLst>
          </p:cNvPr>
          <p:cNvSpPr txBox="1"/>
          <p:nvPr/>
        </p:nvSpPr>
        <p:spPr>
          <a:xfrm>
            <a:off x="3296895" y="1541897"/>
            <a:ext cx="73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3"/>
              </a:rPr>
              <a:t>https://www.youtube.com/watch?v=TvMyssfAUx0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DEB04-B728-4028-9E1E-8E267E1C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5" y="2910767"/>
            <a:ext cx="3216522" cy="163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A4CFE-91B0-4E24-9A0B-0C1C18B58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4" y="4773785"/>
            <a:ext cx="3171324" cy="163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171ED7-807D-4202-96F0-FEC3A3667833}"/>
              </a:ext>
            </a:extLst>
          </p:cNvPr>
          <p:cNvSpPr txBox="1"/>
          <p:nvPr/>
        </p:nvSpPr>
        <p:spPr>
          <a:xfrm>
            <a:off x="3324909" y="5345393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6"/>
              </a:rPr>
              <a:t>https://www.youtube.com/watch?v=3NOzgR1ANc4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72704-0117-4BE3-BD98-ED36885DDA3B}"/>
              </a:ext>
            </a:extLst>
          </p:cNvPr>
          <p:cNvSpPr txBox="1"/>
          <p:nvPr/>
        </p:nvSpPr>
        <p:spPr>
          <a:xfrm>
            <a:off x="3356365" y="3269161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7"/>
              </a:rPr>
              <a:t>https://www.youtube.com/watch?v=R087lYrRpgY&amp;t=2s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5418-6958-43BC-B3D7-4DF6120F17DE}"/>
              </a:ext>
            </a:extLst>
          </p:cNvPr>
          <p:cNvSpPr txBox="1"/>
          <p:nvPr/>
        </p:nvSpPr>
        <p:spPr>
          <a:xfrm>
            <a:off x="3324909" y="2017462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‘Tricky Words and Sight Words Song’ - YouTube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3F608-594D-4866-8D16-EA93B26BD648}"/>
              </a:ext>
            </a:extLst>
          </p:cNvPr>
          <p:cNvSpPr txBox="1"/>
          <p:nvPr/>
        </p:nvSpPr>
        <p:spPr>
          <a:xfrm>
            <a:off x="3407347" y="3774246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3 Say Hello To’ - YouTube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8537B-CB17-447F-A23A-32E848C2B7CC}"/>
              </a:ext>
            </a:extLst>
          </p:cNvPr>
          <p:cNvSpPr txBox="1"/>
          <p:nvPr/>
        </p:nvSpPr>
        <p:spPr>
          <a:xfrm>
            <a:off x="3407346" y="5821187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4 Tricky Words Song’ - YouTube</a:t>
            </a:r>
          </a:p>
        </p:txBody>
      </p:sp>
    </p:spTree>
    <p:extLst>
      <p:ext uri="{BB962C8B-B14F-4D97-AF65-F5344CB8AC3E}">
        <p14:creationId xmlns:p14="http://schemas.microsoft.com/office/powerpoint/2010/main" val="31898503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D8314-5920-4EDE-BC8F-7D6385A88630}"/>
              </a:ext>
            </a:extLst>
          </p:cNvPr>
          <p:cNvSpPr txBox="1"/>
          <p:nvPr/>
        </p:nvSpPr>
        <p:spPr>
          <a:xfrm>
            <a:off x="4142094" y="-102326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Games &amp; Videos!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E9721-6967-4881-875E-5B638E3C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6"/>
          <a:stretch/>
        </p:blipFill>
        <p:spPr>
          <a:xfrm>
            <a:off x="173085" y="769441"/>
            <a:ext cx="3989482" cy="1101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416F-03B4-48BE-8D6F-9EADD5795A34}"/>
              </a:ext>
            </a:extLst>
          </p:cNvPr>
          <p:cNvSpPr txBox="1"/>
          <p:nvPr/>
        </p:nvSpPr>
        <p:spPr>
          <a:xfrm>
            <a:off x="4162567" y="747312"/>
            <a:ext cx="756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3"/>
              </a:rPr>
              <a:t>https://www.phonicsplay.co.uk/resources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00772-6598-4922-A045-26275EAB5E50}"/>
              </a:ext>
            </a:extLst>
          </p:cNvPr>
          <p:cNvSpPr txBox="1"/>
          <p:nvPr/>
        </p:nvSpPr>
        <p:spPr>
          <a:xfrm>
            <a:off x="4162567" y="1225047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Username: jan21</a:t>
            </a:r>
          </a:p>
          <a:p>
            <a:r>
              <a:rPr lang="en-GB" sz="1800" dirty="0"/>
              <a:t>Password: 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B5761-41EC-4E87-8784-4C4563B1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5" y="2038003"/>
            <a:ext cx="3099737" cy="1340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3C819-22BC-4B8B-B2BC-E949A94D5193}"/>
              </a:ext>
            </a:extLst>
          </p:cNvPr>
          <p:cNvSpPr txBox="1"/>
          <p:nvPr/>
        </p:nvSpPr>
        <p:spPr>
          <a:xfrm>
            <a:off x="3272822" y="1994940"/>
            <a:ext cx="874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5"/>
              </a:rPr>
              <a:t>https://www.bbc.co.uk/bitesize/topics/zcqqtfr</a:t>
            </a:r>
            <a:endParaRPr lang="en-GB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D0F52-99A5-4460-B412-89FDB1CD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84" y="3545055"/>
            <a:ext cx="3416276" cy="1447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CBA37-F1D3-4940-8E84-63B1579D55B3}"/>
              </a:ext>
            </a:extLst>
          </p:cNvPr>
          <p:cNvSpPr txBox="1"/>
          <p:nvPr/>
        </p:nvSpPr>
        <p:spPr>
          <a:xfrm>
            <a:off x="3589360" y="3545055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7"/>
              </a:rPr>
              <a:t>https://www.phonicsbloom.com/</a:t>
            </a:r>
            <a:endParaRPr lang="en-GB" sz="2800" b="1" dirty="0"/>
          </a:p>
        </p:txBody>
      </p:sp>
      <p:pic>
        <p:nvPicPr>
          <p:cNvPr id="27650" name="Picture 2" descr="Learning is fun with Learning Blocks | Alphablocks | Numberblocks |  CBeebies shows">
            <a:extLst>
              <a:ext uri="{FF2B5EF4-FFF2-40B4-BE49-F238E27FC236}">
                <a16:creationId xmlns:a16="http://schemas.microsoft.com/office/drawing/2014/main" id="{DDD434E0-4546-4A98-8E50-B334FA4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5142481"/>
            <a:ext cx="2979193" cy="16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C2E917-70A0-4C60-86B5-437C6690EF4D}"/>
              </a:ext>
            </a:extLst>
          </p:cNvPr>
          <p:cNvSpPr txBox="1"/>
          <p:nvPr/>
        </p:nvSpPr>
        <p:spPr>
          <a:xfrm>
            <a:off x="3152276" y="5159638"/>
            <a:ext cx="857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9"/>
              </a:rPr>
              <a:t>https://www.bbc.co.uk/cbeebies/shows/alphablocks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24D1A-914F-4FF0-8019-B6344A9D0233}"/>
              </a:ext>
            </a:extLst>
          </p:cNvPr>
          <p:cNvSpPr txBox="1"/>
          <p:nvPr/>
        </p:nvSpPr>
        <p:spPr>
          <a:xfrm>
            <a:off x="3152275" y="5820114"/>
            <a:ext cx="8746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10"/>
              </a:rPr>
              <a:t>https://www.youtube.com/channel/UC_qs3c0ehDvZkbiEbOj6Drg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52431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32784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https://www.youtube.com/channel/UCo7fbLgY2oA_cFCIg9GdxtQ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518" y="78721"/>
            <a:ext cx="730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Daily Phonics Videos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1800225"/>
            <a:ext cx="11804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the below link, copy and paste into the internet or search ‘Ruth Miskin Training’ in YouTube to see daily phonics videos.</a:t>
            </a:r>
          </a:p>
          <a:p>
            <a:endParaRPr lang="en-GB" sz="2800" dirty="0"/>
          </a:p>
          <a:p>
            <a:r>
              <a:rPr lang="en-GB" sz="2800" dirty="0"/>
              <a:t>Read Write Inc are offering free phonics lessons on YouTube. Videos for all abilities are available.</a:t>
            </a:r>
          </a:p>
          <a:p>
            <a:endParaRPr lang="en-GB" sz="2800" dirty="0"/>
          </a:p>
          <a:p>
            <a:r>
              <a:rPr lang="en-GB" sz="2800" dirty="0"/>
              <a:t>They are posted at 9.30am and are available for 24 hours.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085"/>
            <a:ext cx="4121184" cy="1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292004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2004" y="1162023"/>
            <a:ext cx="1091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231" y="0"/>
            <a:ext cx="5067733" cy="6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73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292004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Guided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2004" y="1162023"/>
            <a:ext cx="1091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Page </a:t>
            </a:r>
            <a:r>
              <a:rPr lang="en-GB" sz="2400" b="0" dirty="0" smtClean="0">
                <a:effectLst/>
              </a:rPr>
              <a:t>2</a:t>
            </a:r>
            <a:endParaRPr lang="en-GB" sz="2400" b="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effectLst/>
              </a:rPr>
              <a:t>Read the text below before answering the questions on the following slides.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35" y="-1"/>
            <a:ext cx="5076104" cy="68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40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41151" y="311281"/>
            <a:ext cx="270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30" y="0"/>
            <a:ext cx="6527079" cy="6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708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Recap: 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https://www.youtube.com/watch?v=c9U9y5XfJEs&amp;list=PLPVrkr0oJX1sBGLJU2hNbPE2neuhezWSu&amp;index=5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</a:t>
            </a:r>
            <a:r>
              <a:rPr lang="en-GB" sz="2400" i="1" dirty="0"/>
              <a:t>short oo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oo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14338" name="Picture 2" descr="Image result for oo rwi">
            <a:extLst>
              <a:ext uri="{FF2B5EF4-FFF2-40B4-BE49-F238E27FC236}">
                <a16:creationId xmlns:a16="http://schemas.microsoft.com/office/drawing/2014/main" id="{D057E432-7701-4695-BAEC-98FD2BC2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6" y="2886138"/>
            <a:ext cx="2884833" cy="36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E8ECF-82C2-45ED-A54A-356B8722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65" y="2059641"/>
            <a:ext cx="1823054" cy="11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257" y="-46720"/>
            <a:ext cx="65793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Today’s sound is oo.  It is pronounced ‘u’. Can you say </a:t>
            </a:r>
            <a:r>
              <a:rPr lang="en-GB" sz="3600" b="1" dirty="0"/>
              <a:t>oo, oo, oo </a:t>
            </a:r>
            <a:r>
              <a:rPr lang="en-GB" dirty="0"/>
              <a:t> to your adult?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Look at the picture on your left.  What can you see?</a:t>
            </a:r>
          </a:p>
          <a:p>
            <a:pPr algn="ctr"/>
            <a:r>
              <a:rPr lang="en-GB" dirty="0"/>
              <a:t>They are looking at a book.</a:t>
            </a:r>
          </a:p>
          <a:p>
            <a:pPr algn="ctr"/>
            <a:r>
              <a:rPr lang="en-GB" sz="2800" dirty="0"/>
              <a:t>“look at a book”</a:t>
            </a:r>
          </a:p>
          <a:p>
            <a:pPr algn="ctr"/>
            <a:endParaRPr lang="en-GB" sz="2800" dirty="0"/>
          </a:p>
          <a:p>
            <a:pPr algn="ctr"/>
            <a:r>
              <a:rPr lang="en-GB" dirty="0"/>
              <a:t>Let’s Fred Talk some ‘oo’ words.</a:t>
            </a:r>
          </a:p>
          <a:p>
            <a:pPr algn="ctr"/>
            <a:r>
              <a:rPr lang="en-GB" sz="3600" dirty="0"/>
              <a:t>l </a:t>
            </a:r>
            <a:r>
              <a:rPr lang="en-GB" sz="3600" u="sng" dirty="0"/>
              <a:t>oo</a:t>
            </a:r>
            <a:r>
              <a:rPr lang="en-GB" sz="3600" dirty="0"/>
              <a:t> k    t </a:t>
            </a:r>
            <a:r>
              <a:rPr lang="en-GB" sz="3600" u="sng" dirty="0"/>
              <a:t>oo </a:t>
            </a:r>
            <a:r>
              <a:rPr lang="en-GB" sz="3600" dirty="0"/>
              <a:t>k   f </a:t>
            </a:r>
            <a:r>
              <a:rPr lang="en-GB" sz="3600" u="sng" dirty="0"/>
              <a:t>oo</a:t>
            </a:r>
            <a:r>
              <a:rPr lang="en-GB" sz="3600" dirty="0"/>
              <a:t> 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6891" y="3753013"/>
            <a:ext cx="3043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we see the picture side we say,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“look at a book”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6050" y="3478694"/>
            <a:ext cx="3384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 the other side of the card is the digraph, oo.</a:t>
            </a:r>
          </a:p>
          <a:p>
            <a:pPr algn="ctr"/>
            <a:endParaRPr lang="en-GB" sz="2800" dirty="0"/>
          </a:p>
          <a:p>
            <a:pPr algn="ctr"/>
            <a:r>
              <a:rPr lang="en-GB" sz="2000" dirty="0"/>
              <a:t>These letters are </a:t>
            </a:r>
          </a:p>
          <a:p>
            <a:pPr algn="ctr"/>
            <a:r>
              <a:rPr lang="en-GB" sz="2400" dirty="0"/>
              <a:t>special friends</a:t>
            </a:r>
            <a:r>
              <a:rPr lang="en-GB" sz="2000" dirty="0"/>
              <a:t>.  </a:t>
            </a:r>
          </a:p>
          <a:p>
            <a:pPr algn="ctr"/>
            <a:r>
              <a:rPr lang="en-GB" sz="2000" dirty="0"/>
              <a:t>They are two letters that make one sound.  When we see them we say,</a:t>
            </a:r>
          </a:p>
          <a:p>
            <a:pPr algn="ctr"/>
            <a:r>
              <a:rPr lang="en-GB" sz="3600" dirty="0"/>
              <a:t>oo (u)</a:t>
            </a:r>
            <a:r>
              <a:rPr lang="en-GB" sz="2000" dirty="0"/>
              <a:t>.</a:t>
            </a:r>
          </a:p>
        </p:txBody>
      </p:sp>
      <p:pic>
        <p:nvPicPr>
          <p:cNvPr id="11" name="Picture 2" descr="Image result for oo rwi">
            <a:extLst>
              <a:ext uri="{FF2B5EF4-FFF2-40B4-BE49-F238E27FC236}">
                <a16:creationId xmlns:a16="http://schemas.microsoft.com/office/drawing/2014/main" id="{B9816DC1-F246-4E2F-9079-B375660E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" y="3042696"/>
            <a:ext cx="2884833" cy="36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429CD-8009-409F-B985-E88B6360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09" y="3753013"/>
            <a:ext cx="2362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4867</Words>
  <Application>Microsoft Office PowerPoint</Application>
  <PresentationFormat>Widescreen</PresentationFormat>
  <Paragraphs>565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A. Scarr [ Wheatley Hill Primary School ]</cp:lastModifiedBy>
  <cp:revision>90</cp:revision>
  <dcterms:created xsi:type="dcterms:W3CDTF">2020-11-14T12:23:39Z</dcterms:created>
  <dcterms:modified xsi:type="dcterms:W3CDTF">2021-02-20T15:57:37Z</dcterms:modified>
</cp:coreProperties>
</file>