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1" r:id="rId2"/>
    <p:sldId id="293" r:id="rId3"/>
    <p:sldId id="295" r:id="rId4"/>
    <p:sldId id="296" r:id="rId5"/>
    <p:sldId id="297" r:id="rId6"/>
    <p:sldId id="300" r:id="rId7"/>
    <p:sldId id="298" r:id="rId8"/>
    <p:sldId id="299" r:id="rId9"/>
    <p:sldId id="301" r:id="rId10"/>
    <p:sldId id="302" r:id="rId11"/>
    <p:sldId id="303" r:id="rId12"/>
    <p:sldId id="260" r:id="rId13"/>
    <p:sldId id="306" r:id="rId14"/>
    <p:sldId id="307" r:id="rId15"/>
    <p:sldId id="308" r:id="rId16"/>
    <p:sldId id="309" r:id="rId17"/>
    <p:sldId id="310" r:id="rId18"/>
    <p:sldId id="256" r:id="rId19"/>
    <p:sldId id="271" r:id="rId20"/>
    <p:sldId id="289" r:id="rId21"/>
    <p:sldId id="288" r:id="rId22"/>
    <p:sldId id="284" r:id="rId23"/>
    <p:sldId id="286" r:id="rId24"/>
    <p:sldId id="287" r:id="rId25"/>
    <p:sldId id="285" r:id="rId26"/>
    <p:sldId id="277" r:id="rId27"/>
    <p:sldId id="292" r:id="rId28"/>
    <p:sldId id="305" r:id="rId29"/>
    <p:sldId id="259" r:id="rId30"/>
    <p:sldId id="280" r:id="rId31"/>
    <p:sldId id="290" r:id="rId32"/>
    <p:sldId id="294" r:id="rId33"/>
    <p:sldId id="30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694" autoAdjust="0"/>
    <p:restoredTop sz="94660"/>
  </p:normalViewPr>
  <p:slideViewPr>
    <p:cSldViewPr snapToGrid="0">
      <p:cViewPr varScale="1">
        <p:scale>
          <a:sx n="72" d="100"/>
          <a:sy n="72" d="100"/>
        </p:scale>
        <p:origin x="30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EC84A-46E5-4CEC-A352-B25D623B36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C77522D-A907-43D2-B8C2-5A0B21BA3A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4B899CA-9909-4675-9964-7B06946BDBE5}"/>
              </a:ext>
            </a:extLst>
          </p:cNvPr>
          <p:cNvSpPr>
            <a:spLocks noGrp="1"/>
          </p:cNvSpPr>
          <p:nvPr>
            <p:ph type="dt" sz="half" idx="10"/>
          </p:nvPr>
        </p:nvSpPr>
        <p:spPr/>
        <p:txBody>
          <a:bodyPr/>
          <a:lstStyle/>
          <a:p>
            <a:fld id="{B5821E42-9F4A-4C6D-8565-DBCAFC06F716}" type="datetimeFigureOut">
              <a:rPr lang="en-GB" smtClean="0"/>
              <a:t>22/02/2021</a:t>
            </a:fld>
            <a:endParaRPr lang="en-GB"/>
          </a:p>
        </p:txBody>
      </p:sp>
      <p:sp>
        <p:nvSpPr>
          <p:cNvPr id="5" name="Footer Placeholder 4">
            <a:extLst>
              <a:ext uri="{FF2B5EF4-FFF2-40B4-BE49-F238E27FC236}">
                <a16:creationId xmlns:a16="http://schemas.microsoft.com/office/drawing/2014/main" id="{A9A06DC9-FAB7-49A5-8A6C-F3B4D0B3A4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B95473-34E3-48F4-8883-8E2ED9B4B275}"/>
              </a:ext>
            </a:extLst>
          </p:cNvPr>
          <p:cNvSpPr>
            <a:spLocks noGrp="1"/>
          </p:cNvSpPr>
          <p:nvPr>
            <p:ph type="sldNum" sz="quarter" idx="12"/>
          </p:nvPr>
        </p:nvSpPr>
        <p:spPr/>
        <p:txBody>
          <a:bodyPr/>
          <a:lstStyle/>
          <a:p>
            <a:fld id="{1F3D993C-3EB8-4D48-9413-696E83D780DD}" type="slidenum">
              <a:rPr lang="en-GB" smtClean="0"/>
              <a:t>‹#›</a:t>
            </a:fld>
            <a:endParaRPr lang="en-GB"/>
          </a:p>
        </p:txBody>
      </p:sp>
    </p:spTree>
    <p:extLst>
      <p:ext uri="{BB962C8B-B14F-4D97-AF65-F5344CB8AC3E}">
        <p14:creationId xmlns:p14="http://schemas.microsoft.com/office/powerpoint/2010/main" val="2161914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513E6-0DBD-440E-B80A-F1C2931A979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B497445-1F7B-4B78-9112-E4F7127D84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5621B19-7C55-4E38-B5B9-32BA06898773}"/>
              </a:ext>
            </a:extLst>
          </p:cNvPr>
          <p:cNvSpPr>
            <a:spLocks noGrp="1"/>
          </p:cNvSpPr>
          <p:nvPr>
            <p:ph type="dt" sz="half" idx="10"/>
          </p:nvPr>
        </p:nvSpPr>
        <p:spPr/>
        <p:txBody>
          <a:bodyPr/>
          <a:lstStyle/>
          <a:p>
            <a:fld id="{B5821E42-9F4A-4C6D-8565-DBCAFC06F716}" type="datetimeFigureOut">
              <a:rPr lang="en-GB" smtClean="0"/>
              <a:t>22/02/2021</a:t>
            </a:fld>
            <a:endParaRPr lang="en-GB"/>
          </a:p>
        </p:txBody>
      </p:sp>
      <p:sp>
        <p:nvSpPr>
          <p:cNvPr id="5" name="Footer Placeholder 4">
            <a:extLst>
              <a:ext uri="{FF2B5EF4-FFF2-40B4-BE49-F238E27FC236}">
                <a16:creationId xmlns:a16="http://schemas.microsoft.com/office/drawing/2014/main" id="{39903F02-F854-412A-88DD-FEF6D08125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CC2719-634D-4C6E-9DE2-EC718DDC9C17}"/>
              </a:ext>
            </a:extLst>
          </p:cNvPr>
          <p:cNvSpPr>
            <a:spLocks noGrp="1"/>
          </p:cNvSpPr>
          <p:nvPr>
            <p:ph type="sldNum" sz="quarter" idx="12"/>
          </p:nvPr>
        </p:nvSpPr>
        <p:spPr/>
        <p:txBody>
          <a:bodyPr/>
          <a:lstStyle/>
          <a:p>
            <a:fld id="{1F3D993C-3EB8-4D48-9413-696E83D780DD}" type="slidenum">
              <a:rPr lang="en-GB" smtClean="0"/>
              <a:t>‹#›</a:t>
            </a:fld>
            <a:endParaRPr lang="en-GB"/>
          </a:p>
        </p:txBody>
      </p:sp>
    </p:spTree>
    <p:extLst>
      <p:ext uri="{BB962C8B-B14F-4D97-AF65-F5344CB8AC3E}">
        <p14:creationId xmlns:p14="http://schemas.microsoft.com/office/powerpoint/2010/main" val="2617208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8B30C8-F46A-4713-AA1F-6D13B84D64A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87C09DE-0F25-4008-AA98-1C18FE39DB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F1D072-EA16-40F8-9CB5-241CCDB5565A}"/>
              </a:ext>
            </a:extLst>
          </p:cNvPr>
          <p:cNvSpPr>
            <a:spLocks noGrp="1"/>
          </p:cNvSpPr>
          <p:nvPr>
            <p:ph type="dt" sz="half" idx="10"/>
          </p:nvPr>
        </p:nvSpPr>
        <p:spPr/>
        <p:txBody>
          <a:bodyPr/>
          <a:lstStyle/>
          <a:p>
            <a:fld id="{B5821E42-9F4A-4C6D-8565-DBCAFC06F716}" type="datetimeFigureOut">
              <a:rPr lang="en-GB" smtClean="0"/>
              <a:t>22/02/2021</a:t>
            </a:fld>
            <a:endParaRPr lang="en-GB"/>
          </a:p>
        </p:txBody>
      </p:sp>
      <p:sp>
        <p:nvSpPr>
          <p:cNvPr id="5" name="Footer Placeholder 4">
            <a:extLst>
              <a:ext uri="{FF2B5EF4-FFF2-40B4-BE49-F238E27FC236}">
                <a16:creationId xmlns:a16="http://schemas.microsoft.com/office/drawing/2014/main" id="{CF7C9342-6098-4E3E-8398-4E2259BE36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92685E-FFD4-4A98-BEB8-C1F542B491AB}"/>
              </a:ext>
            </a:extLst>
          </p:cNvPr>
          <p:cNvSpPr>
            <a:spLocks noGrp="1"/>
          </p:cNvSpPr>
          <p:nvPr>
            <p:ph type="sldNum" sz="quarter" idx="12"/>
          </p:nvPr>
        </p:nvSpPr>
        <p:spPr/>
        <p:txBody>
          <a:bodyPr/>
          <a:lstStyle/>
          <a:p>
            <a:fld id="{1F3D993C-3EB8-4D48-9413-696E83D780DD}" type="slidenum">
              <a:rPr lang="en-GB" smtClean="0"/>
              <a:t>‹#›</a:t>
            </a:fld>
            <a:endParaRPr lang="en-GB"/>
          </a:p>
        </p:txBody>
      </p:sp>
    </p:spTree>
    <p:extLst>
      <p:ext uri="{BB962C8B-B14F-4D97-AF65-F5344CB8AC3E}">
        <p14:creationId xmlns:p14="http://schemas.microsoft.com/office/powerpoint/2010/main" val="1050484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21488-E6BB-4429-8449-B6CAEBDE5C9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259593C-9E5A-4343-B18B-5A641576D7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4F8D62F-7B15-4E80-A870-C7E5AFA0C2D3}"/>
              </a:ext>
            </a:extLst>
          </p:cNvPr>
          <p:cNvSpPr>
            <a:spLocks noGrp="1"/>
          </p:cNvSpPr>
          <p:nvPr>
            <p:ph type="dt" sz="half" idx="10"/>
          </p:nvPr>
        </p:nvSpPr>
        <p:spPr/>
        <p:txBody>
          <a:bodyPr/>
          <a:lstStyle/>
          <a:p>
            <a:fld id="{B5821E42-9F4A-4C6D-8565-DBCAFC06F716}" type="datetimeFigureOut">
              <a:rPr lang="en-GB" smtClean="0"/>
              <a:t>22/02/2021</a:t>
            </a:fld>
            <a:endParaRPr lang="en-GB"/>
          </a:p>
        </p:txBody>
      </p:sp>
      <p:sp>
        <p:nvSpPr>
          <p:cNvPr id="5" name="Footer Placeholder 4">
            <a:extLst>
              <a:ext uri="{FF2B5EF4-FFF2-40B4-BE49-F238E27FC236}">
                <a16:creationId xmlns:a16="http://schemas.microsoft.com/office/drawing/2014/main" id="{5247FA46-E354-4228-96A5-D8FFF2B54D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626FDD-E0A0-4858-8706-3E92F1736E9B}"/>
              </a:ext>
            </a:extLst>
          </p:cNvPr>
          <p:cNvSpPr>
            <a:spLocks noGrp="1"/>
          </p:cNvSpPr>
          <p:nvPr>
            <p:ph type="sldNum" sz="quarter" idx="12"/>
          </p:nvPr>
        </p:nvSpPr>
        <p:spPr/>
        <p:txBody>
          <a:bodyPr/>
          <a:lstStyle/>
          <a:p>
            <a:fld id="{1F3D993C-3EB8-4D48-9413-696E83D780DD}" type="slidenum">
              <a:rPr lang="en-GB" smtClean="0"/>
              <a:t>‹#›</a:t>
            </a:fld>
            <a:endParaRPr lang="en-GB"/>
          </a:p>
        </p:txBody>
      </p:sp>
    </p:spTree>
    <p:extLst>
      <p:ext uri="{BB962C8B-B14F-4D97-AF65-F5344CB8AC3E}">
        <p14:creationId xmlns:p14="http://schemas.microsoft.com/office/powerpoint/2010/main" val="3992604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B301-7FCB-4B08-B798-87465E1C8C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CC72F3B-FF3A-48A3-883D-15F9A03D79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696D14-1251-461C-BA89-57F525F0613B}"/>
              </a:ext>
            </a:extLst>
          </p:cNvPr>
          <p:cNvSpPr>
            <a:spLocks noGrp="1"/>
          </p:cNvSpPr>
          <p:nvPr>
            <p:ph type="dt" sz="half" idx="10"/>
          </p:nvPr>
        </p:nvSpPr>
        <p:spPr/>
        <p:txBody>
          <a:bodyPr/>
          <a:lstStyle/>
          <a:p>
            <a:fld id="{B5821E42-9F4A-4C6D-8565-DBCAFC06F716}" type="datetimeFigureOut">
              <a:rPr lang="en-GB" smtClean="0"/>
              <a:t>22/02/2021</a:t>
            </a:fld>
            <a:endParaRPr lang="en-GB"/>
          </a:p>
        </p:txBody>
      </p:sp>
      <p:sp>
        <p:nvSpPr>
          <p:cNvPr id="5" name="Footer Placeholder 4">
            <a:extLst>
              <a:ext uri="{FF2B5EF4-FFF2-40B4-BE49-F238E27FC236}">
                <a16:creationId xmlns:a16="http://schemas.microsoft.com/office/drawing/2014/main" id="{78367207-2561-47A6-9479-EF1D6647D0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808189-E260-42DE-BE63-51A121F77D7D}"/>
              </a:ext>
            </a:extLst>
          </p:cNvPr>
          <p:cNvSpPr>
            <a:spLocks noGrp="1"/>
          </p:cNvSpPr>
          <p:nvPr>
            <p:ph type="sldNum" sz="quarter" idx="12"/>
          </p:nvPr>
        </p:nvSpPr>
        <p:spPr/>
        <p:txBody>
          <a:bodyPr/>
          <a:lstStyle/>
          <a:p>
            <a:fld id="{1F3D993C-3EB8-4D48-9413-696E83D780DD}" type="slidenum">
              <a:rPr lang="en-GB" smtClean="0"/>
              <a:t>‹#›</a:t>
            </a:fld>
            <a:endParaRPr lang="en-GB"/>
          </a:p>
        </p:txBody>
      </p:sp>
    </p:spTree>
    <p:extLst>
      <p:ext uri="{BB962C8B-B14F-4D97-AF65-F5344CB8AC3E}">
        <p14:creationId xmlns:p14="http://schemas.microsoft.com/office/powerpoint/2010/main" val="2229292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E56A2-43E6-4F8F-BE92-CB31D0AA031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185D94B-7EF0-4BF8-86EB-69361220E2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57AA324-023F-45D3-B576-E5649FA2DF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1703E56-6F2D-4055-9C7E-A5A93BB0ABB1}"/>
              </a:ext>
            </a:extLst>
          </p:cNvPr>
          <p:cNvSpPr>
            <a:spLocks noGrp="1"/>
          </p:cNvSpPr>
          <p:nvPr>
            <p:ph type="dt" sz="half" idx="10"/>
          </p:nvPr>
        </p:nvSpPr>
        <p:spPr/>
        <p:txBody>
          <a:bodyPr/>
          <a:lstStyle/>
          <a:p>
            <a:fld id="{B5821E42-9F4A-4C6D-8565-DBCAFC06F716}" type="datetimeFigureOut">
              <a:rPr lang="en-GB" smtClean="0"/>
              <a:t>22/02/2021</a:t>
            </a:fld>
            <a:endParaRPr lang="en-GB"/>
          </a:p>
        </p:txBody>
      </p:sp>
      <p:sp>
        <p:nvSpPr>
          <p:cNvPr id="6" name="Footer Placeholder 5">
            <a:extLst>
              <a:ext uri="{FF2B5EF4-FFF2-40B4-BE49-F238E27FC236}">
                <a16:creationId xmlns:a16="http://schemas.microsoft.com/office/drawing/2014/main" id="{55223C8C-E42B-47CF-A0F3-36F85D02A9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935CD4-77B0-4B82-8E64-7F2C70C96DAD}"/>
              </a:ext>
            </a:extLst>
          </p:cNvPr>
          <p:cNvSpPr>
            <a:spLocks noGrp="1"/>
          </p:cNvSpPr>
          <p:nvPr>
            <p:ph type="sldNum" sz="quarter" idx="12"/>
          </p:nvPr>
        </p:nvSpPr>
        <p:spPr/>
        <p:txBody>
          <a:bodyPr/>
          <a:lstStyle/>
          <a:p>
            <a:fld id="{1F3D993C-3EB8-4D48-9413-696E83D780DD}" type="slidenum">
              <a:rPr lang="en-GB" smtClean="0"/>
              <a:t>‹#›</a:t>
            </a:fld>
            <a:endParaRPr lang="en-GB"/>
          </a:p>
        </p:txBody>
      </p:sp>
    </p:spTree>
    <p:extLst>
      <p:ext uri="{BB962C8B-B14F-4D97-AF65-F5344CB8AC3E}">
        <p14:creationId xmlns:p14="http://schemas.microsoft.com/office/powerpoint/2010/main" val="35955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A9649-AEC1-4C38-8FA2-89932840846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ACC29AF-8D8E-41C2-B1E2-6D6C177FC7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C169EB-58AA-4FE3-B571-17DF59210D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6AF7D70-8617-4A8E-B2E9-36BEC586E2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18532F-17FD-4844-983C-37D0ACCA89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E9A9E97-3111-433F-8AE1-597DE40F57CA}"/>
              </a:ext>
            </a:extLst>
          </p:cNvPr>
          <p:cNvSpPr>
            <a:spLocks noGrp="1"/>
          </p:cNvSpPr>
          <p:nvPr>
            <p:ph type="dt" sz="half" idx="10"/>
          </p:nvPr>
        </p:nvSpPr>
        <p:spPr/>
        <p:txBody>
          <a:bodyPr/>
          <a:lstStyle/>
          <a:p>
            <a:fld id="{B5821E42-9F4A-4C6D-8565-DBCAFC06F716}" type="datetimeFigureOut">
              <a:rPr lang="en-GB" smtClean="0"/>
              <a:t>22/02/2021</a:t>
            </a:fld>
            <a:endParaRPr lang="en-GB"/>
          </a:p>
        </p:txBody>
      </p:sp>
      <p:sp>
        <p:nvSpPr>
          <p:cNvPr id="8" name="Footer Placeholder 7">
            <a:extLst>
              <a:ext uri="{FF2B5EF4-FFF2-40B4-BE49-F238E27FC236}">
                <a16:creationId xmlns:a16="http://schemas.microsoft.com/office/drawing/2014/main" id="{92146551-456B-4A83-94F4-2951CA9614B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A33DCFE-6F06-4D5F-854F-F8368BE4A6A2}"/>
              </a:ext>
            </a:extLst>
          </p:cNvPr>
          <p:cNvSpPr>
            <a:spLocks noGrp="1"/>
          </p:cNvSpPr>
          <p:nvPr>
            <p:ph type="sldNum" sz="quarter" idx="12"/>
          </p:nvPr>
        </p:nvSpPr>
        <p:spPr/>
        <p:txBody>
          <a:bodyPr/>
          <a:lstStyle/>
          <a:p>
            <a:fld id="{1F3D993C-3EB8-4D48-9413-696E83D780DD}" type="slidenum">
              <a:rPr lang="en-GB" smtClean="0"/>
              <a:t>‹#›</a:t>
            </a:fld>
            <a:endParaRPr lang="en-GB"/>
          </a:p>
        </p:txBody>
      </p:sp>
    </p:spTree>
    <p:extLst>
      <p:ext uri="{BB962C8B-B14F-4D97-AF65-F5344CB8AC3E}">
        <p14:creationId xmlns:p14="http://schemas.microsoft.com/office/powerpoint/2010/main" val="2481444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5117D-3CC8-422D-8A71-1DA78582C94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BAF7EC6-5864-48A8-A9DE-DCE82D7DA639}"/>
              </a:ext>
            </a:extLst>
          </p:cNvPr>
          <p:cNvSpPr>
            <a:spLocks noGrp="1"/>
          </p:cNvSpPr>
          <p:nvPr>
            <p:ph type="dt" sz="half" idx="10"/>
          </p:nvPr>
        </p:nvSpPr>
        <p:spPr/>
        <p:txBody>
          <a:bodyPr/>
          <a:lstStyle/>
          <a:p>
            <a:fld id="{B5821E42-9F4A-4C6D-8565-DBCAFC06F716}" type="datetimeFigureOut">
              <a:rPr lang="en-GB" smtClean="0"/>
              <a:t>22/02/2021</a:t>
            </a:fld>
            <a:endParaRPr lang="en-GB"/>
          </a:p>
        </p:txBody>
      </p:sp>
      <p:sp>
        <p:nvSpPr>
          <p:cNvPr id="4" name="Footer Placeholder 3">
            <a:extLst>
              <a:ext uri="{FF2B5EF4-FFF2-40B4-BE49-F238E27FC236}">
                <a16:creationId xmlns:a16="http://schemas.microsoft.com/office/drawing/2014/main" id="{9579DFFD-54D4-4A48-84C0-048D071FEB5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F5248F8-8D0B-46FB-916B-63C8450C66B2}"/>
              </a:ext>
            </a:extLst>
          </p:cNvPr>
          <p:cNvSpPr>
            <a:spLocks noGrp="1"/>
          </p:cNvSpPr>
          <p:nvPr>
            <p:ph type="sldNum" sz="quarter" idx="12"/>
          </p:nvPr>
        </p:nvSpPr>
        <p:spPr/>
        <p:txBody>
          <a:bodyPr/>
          <a:lstStyle/>
          <a:p>
            <a:fld id="{1F3D993C-3EB8-4D48-9413-696E83D780DD}" type="slidenum">
              <a:rPr lang="en-GB" smtClean="0"/>
              <a:t>‹#›</a:t>
            </a:fld>
            <a:endParaRPr lang="en-GB"/>
          </a:p>
        </p:txBody>
      </p:sp>
    </p:spTree>
    <p:extLst>
      <p:ext uri="{BB962C8B-B14F-4D97-AF65-F5344CB8AC3E}">
        <p14:creationId xmlns:p14="http://schemas.microsoft.com/office/powerpoint/2010/main" val="3243835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8F7AAB-2768-4C08-AE01-FF24356C8176}"/>
              </a:ext>
            </a:extLst>
          </p:cNvPr>
          <p:cNvSpPr>
            <a:spLocks noGrp="1"/>
          </p:cNvSpPr>
          <p:nvPr>
            <p:ph type="dt" sz="half" idx="10"/>
          </p:nvPr>
        </p:nvSpPr>
        <p:spPr/>
        <p:txBody>
          <a:bodyPr/>
          <a:lstStyle/>
          <a:p>
            <a:fld id="{B5821E42-9F4A-4C6D-8565-DBCAFC06F716}" type="datetimeFigureOut">
              <a:rPr lang="en-GB" smtClean="0"/>
              <a:t>22/02/2021</a:t>
            </a:fld>
            <a:endParaRPr lang="en-GB"/>
          </a:p>
        </p:txBody>
      </p:sp>
      <p:sp>
        <p:nvSpPr>
          <p:cNvPr id="3" name="Footer Placeholder 2">
            <a:extLst>
              <a:ext uri="{FF2B5EF4-FFF2-40B4-BE49-F238E27FC236}">
                <a16:creationId xmlns:a16="http://schemas.microsoft.com/office/drawing/2014/main" id="{D874756C-26F4-4929-9B21-C04FF74979B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95DC6FA-09D3-4ACC-9647-F4DFF2FE8E88}"/>
              </a:ext>
            </a:extLst>
          </p:cNvPr>
          <p:cNvSpPr>
            <a:spLocks noGrp="1"/>
          </p:cNvSpPr>
          <p:nvPr>
            <p:ph type="sldNum" sz="quarter" idx="12"/>
          </p:nvPr>
        </p:nvSpPr>
        <p:spPr/>
        <p:txBody>
          <a:bodyPr/>
          <a:lstStyle/>
          <a:p>
            <a:fld id="{1F3D993C-3EB8-4D48-9413-696E83D780DD}" type="slidenum">
              <a:rPr lang="en-GB" smtClean="0"/>
              <a:t>‹#›</a:t>
            </a:fld>
            <a:endParaRPr lang="en-GB"/>
          </a:p>
        </p:txBody>
      </p:sp>
    </p:spTree>
    <p:extLst>
      <p:ext uri="{BB962C8B-B14F-4D97-AF65-F5344CB8AC3E}">
        <p14:creationId xmlns:p14="http://schemas.microsoft.com/office/powerpoint/2010/main" val="2312210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D6EA4-F538-4B3B-A056-BF23C9D346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AFC9856-0237-4883-8CE2-0F19322375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9C564FA-8C02-4D70-8DAF-544776E369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CFA769-5FDE-44BC-8894-586E12C9C944}"/>
              </a:ext>
            </a:extLst>
          </p:cNvPr>
          <p:cNvSpPr>
            <a:spLocks noGrp="1"/>
          </p:cNvSpPr>
          <p:nvPr>
            <p:ph type="dt" sz="half" idx="10"/>
          </p:nvPr>
        </p:nvSpPr>
        <p:spPr/>
        <p:txBody>
          <a:bodyPr/>
          <a:lstStyle/>
          <a:p>
            <a:fld id="{B5821E42-9F4A-4C6D-8565-DBCAFC06F716}" type="datetimeFigureOut">
              <a:rPr lang="en-GB" smtClean="0"/>
              <a:t>22/02/2021</a:t>
            </a:fld>
            <a:endParaRPr lang="en-GB"/>
          </a:p>
        </p:txBody>
      </p:sp>
      <p:sp>
        <p:nvSpPr>
          <p:cNvPr id="6" name="Footer Placeholder 5">
            <a:extLst>
              <a:ext uri="{FF2B5EF4-FFF2-40B4-BE49-F238E27FC236}">
                <a16:creationId xmlns:a16="http://schemas.microsoft.com/office/drawing/2014/main" id="{FDF24486-6952-4785-A7B9-8F28540AB54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DBD1706-4176-45B0-A4A6-1237B0CB495E}"/>
              </a:ext>
            </a:extLst>
          </p:cNvPr>
          <p:cNvSpPr>
            <a:spLocks noGrp="1"/>
          </p:cNvSpPr>
          <p:nvPr>
            <p:ph type="sldNum" sz="quarter" idx="12"/>
          </p:nvPr>
        </p:nvSpPr>
        <p:spPr/>
        <p:txBody>
          <a:bodyPr/>
          <a:lstStyle/>
          <a:p>
            <a:fld id="{1F3D993C-3EB8-4D48-9413-696E83D780DD}" type="slidenum">
              <a:rPr lang="en-GB" smtClean="0"/>
              <a:t>‹#›</a:t>
            </a:fld>
            <a:endParaRPr lang="en-GB"/>
          </a:p>
        </p:txBody>
      </p:sp>
    </p:spTree>
    <p:extLst>
      <p:ext uri="{BB962C8B-B14F-4D97-AF65-F5344CB8AC3E}">
        <p14:creationId xmlns:p14="http://schemas.microsoft.com/office/powerpoint/2010/main" val="18134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BA6B6-7FF8-48EC-80B1-540BC2994E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EDCD19E-B1A5-4C10-A0CB-8C527EEADF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1747056-D3E2-4AB6-8A13-57A7805458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E0B9FB-2583-46A1-8564-1A14B4DCDE83}"/>
              </a:ext>
            </a:extLst>
          </p:cNvPr>
          <p:cNvSpPr>
            <a:spLocks noGrp="1"/>
          </p:cNvSpPr>
          <p:nvPr>
            <p:ph type="dt" sz="half" idx="10"/>
          </p:nvPr>
        </p:nvSpPr>
        <p:spPr/>
        <p:txBody>
          <a:bodyPr/>
          <a:lstStyle/>
          <a:p>
            <a:fld id="{B5821E42-9F4A-4C6D-8565-DBCAFC06F716}" type="datetimeFigureOut">
              <a:rPr lang="en-GB" smtClean="0"/>
              <a:t>22/02/2021</a:t>
            </a:fld>
            <a:endParaRPr lang="en-GB"/>
          </a:p>
        </p:txBody>
      </p:sp>
      <p:sp>
        <p:nvSpPr>
          <p:cNvPr id="6" name="Footer Placeholder 5">
            <a:extLst>
              <a:ext uri="{FF2B5EF4-FFF2-40B4-BE49-F238E27FC236}">
                <a16:creationId xmlns:a16="http://schemas.microsoft.com/office/drawing/2014/main" id="{3F5303EC-3E6C-47F9-AD6C-15E529BED19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E5FE83-A09E-4C61-82B5-346B659015A9}"/>
              </a:ext>
            </a:extLst>
          </p:cNvPr>
          <p:cNvSpPr>
            <a:spLocks noGrp="1"/>
          </p:cNvSpPr>
          <p:nvPr>
            <p:ph type="sldNum" sz="quarter" idx="12"/>
          </p:nvPr>
        </p:nvSpPr>
        <p:spPr/>
        <p:txBody>
          <a:bodyPr/>
          <a:lstStyle/>
          <a:p>
            <a:fld id="{1F3D993C-3EB8-4D48-9413-696E83D780DD}" type="slidenum">
              <a:rPr lang="en-GB" smtClean="0"/>
              <a:t>‹#›</a:t>
            </a:fld>
            <a:endParaRPr lang="en-GB"/>
          </a:p>
        </p:txBody>
      </p:sp>
    </p:spTree>
    <p:extLst>
      <p:ext uri="{BB962C8B-B14F-4D97-AF65-F5344CB8AC3E}">
        <p14:creationId xmlns:p14="http://schemas.microsoft.com/office/powerpoint/2010/main" val="2051699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984D9A-4C17-4F31-81A3-DC47EF081E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E141B59-350F-4FA9-A940-C8BF892DFC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6986746-2A44-49FB-B198-19435D75F7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821E42-9F4A-4C6D-8565-DBCAFC06F716}" type="datetimeFigureOut">
              <a:rPr lang="en-GB" smtClean="0"/>
              <a:t>22/02/2021</a:t>
            </a:fld>
            <a:endParaRPr lang="en-GB"/>
          </a:p>
        </p:txBody>
      </p:sp>
      <p:sp>
        <p:nvSpPr>
          <p:cNvPr id="5" name="Footer Placeholder 4">
            <a:extLst>
              <a:ext uri="{FF2B5EF4-FFF2-40B4-BE49-F238E27FC236}">
                <a16:creationId xmlns:a16="http://schemas.microsoft.com/office/drawing/2014/main" id="{DCEF5B24-AA58-4668-8E36-97D651DB10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626B76A-C783-4008-9649-E8227B540E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3D993C-3EB8-4D48-9413-696E83D780DD}" type="slidenum">
              <a:rPr lang="en-GB" smtClean="0"/>
              <a:t>‹#›</a:t>
            </a:fld>
            <a:endParaRPr lang="en-GB"/>
          </a:p>
        </p:txBody>
      </p:sp>
    </p:spTree>
    <p:extLst>
      <p:ext uri="{BB962C8B-B14F-4D97-AF65-F5344CB8AC3E}">
        <p14:creationId xmlns:p14="http://schemas.microsoft.com/office/powerpoint/2010/main" val="3797436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s://slideplayer.com/slide/8633004/" TargetMode="Externa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39.jpe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593E1A1-E02C-4F54-BD02-8A8A7D635BDC}"/>
              </a:ext>
            </a:extLst>
          </p:cNvPr>
          <p:cNvGrpSpPr/>
          <p:nvPr/>
        </p:nvGrpSpPr>
        <p:grpSpPr>
          <a:xfrm>
            <a:off x="107092" y="53240"/>
            <a:ext cx="11977816" cy="6647935"/>
            <a:chOff x="107092" y="90616"/>
            <a:chExt cx="11977816" cy="6647935"/>
          </a:xfrm>
        </p:grpSpPr>
        <p:sp>
          <p:nvSpPr>
            <p:cNvPr id="5" name="Rectangle 4">
              <a:extLst>
                <a:ext uri="{FF2B5EF4-FFF2-40B4-BE49-F238E27FC236}">
                  <a16:creationId xmlns:a16="http://schemas.microsoft.com/office/drawing/2014/main" id="{4BF931F1-2615-4550-976F-7C9DC02A28A3}"/>
                </a:ext>
              </a:extLst>
            </p:cNvPr>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AE92571D-BB57-4985-9B26-A1B361CA5BFE}"/>
                </a:ext>
              </a:extLst>
            </p:cNvPr>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4535A722-F60D-4E3D-A55C-21F8ABA018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8" name="TextBox 7">
              <a:extLst>
                <a:ext uri="{FF2B5EF4-FFF2-40B4-BE49-F238E27FC236}">
                  <a16:creationId xmlns:a16="http://schemas.microsoft.com/office/drawing/2014/main" id="{F6F835EC-E43D-4FBB-B19D-EC9CC07D5358}"/>
                </a:ext>
              </a:extLst>
            </p:cNvPr>
            <p:cNvSpPr txBox="1"/>
            <p:nvPr/>
          </p:nvSpPr>
          <p:spPr>
            <a:xfrm>
              <a:off x="864066" y="6033803"/>
              <a:ext cx="4028302" cy="461665"/>
            </a:xfrm>
            <a:prstGeom prst="rect">
              <a:avLst/>
            </a:prstGeom>
            <a:noFill/>
          </p:spPr>
          <p:txBody>
            <a:bodyPr wrap="square" rtlCol="0">
              <a:spAutoFit/>
            </a:bodyPr>
            <a:lstStyle/>
            <a:p>
              <a:r>
                <a:rPr lang="en-GB" sz="2400" dirty="0"/>
                <a:t>Subject</a:t>
              </a:r>
              <a:r>
                <a:rPr lang="en-GB" dirty="0"/>
                <a:t>: </a:t>
              </a:r>
              <a:r>
                <a:rPr lang="en-GB" sz="2400" dirty="0"/>
                <a:t>Science  </a:t>
              </a:r>
              <a:endParaRPr lang="en-GB" dirty="0"/>
            </a:p>
          </p:txBody>
        </p:sp>
        <p:sp>
          <p:nvSpPr>
            <p:cNvPr id="9" name="Rectangle 8">
              <a:extLst>
                <a:ext uri="{FF2B5EF4-FFF2-40B4-BE49-F238E27FC236}">
                  <a16:creationId xmlns:a16="http://schemas.microsoft.com/office/drawing/2014/main" id="{F3586852-4E76-498F-90DC-8070C8ED575B}"/>
                </a:ext>
              </a:extLst>
            </p:cNvPr>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61486C8-5FBE-45FC-B5B2-B83A87D72E42}"/>
                </a:ext>
              </a:extLst>
            </p:cNvPr>
            <p:cNvSpPr txBox="1"/>
            <p:nvPr/>
          </p:nvSpPr>
          <p:spPr>
            <a:xfrm>
              <a:off x="273361" y="222475"/>
              <a:ext cx="7426334" cy="584775"/>
            </a:xfrm>
            <a:prstGeom prst="rect">
              <a:avLst/>
            </a:prstGeom>
            <a:noFill/>
          </p:spPr>
          <p:txBody>
            <a:bodyPr wrap="square" rtlCol="0">
              <a:spAutoFit/>
            </a:bodyPr>
            <a:lstStyle/>
            <a:p>
              <a:r>
                <a:rPr lang="en-GB" sz="3200" dirty="0"/>
                <a:t>Date</a:t>
              </a:r>
              <a:r>
                <a:rPr lang="en-GB" dirty="0"/>
                <a:t>:  </a:t>
              </a:r>
              <a:r>
                <a:rPr lang="en-GB" sz="2800" dirty="0"/>
                <a:t>Monday 22</a:t>
              </a:r>
              <a:r>
                <a:rPr lang="en-GB" sz="2800" baseline="30000" dirty="0"/>
                <a:t>th</a:t>
              </a:r>
              <a:r>
                <a:rPr lang="en-GB" sz="2800" dirty="0"/>
                <a:t> February 2021  </a:t>
              </a:r>
              <a:endParaRPr lang="en-GB" dirty="0"/>
            </a:p>
          </p:txBody>
        </p:sp>
        <p:pic>
          <p:nvPicPr>
            <p:cNvPr id="11" name="Picture 10">
              <a:extLst>
                <a:ext uri="{FF2B5EF4-FFF2-40B4-BE49-F238E27FC236}">
                  <a16:creationId xmlns:a16="http://schemas.microsoft.com/office/drawing/2014/main" id="{2FD22C9D-3ADD-4C59-9715-2EB0B199C137}"/>
                </a:ext>
              </a:extLst>
            </p:cNvPr>
            <p:cNvPicPr>
              <a:picLocks noChangeAspect="1"/>
            </p:cNvPicPr>
            <p:nvPr/>
          </p:nvPicPr>
          <p:blipFill>
            <a:blip r:embed="rId3"/>
            <a:stretch>
              <a:fillRect/>
            </a:stretch>
          </p:blipFill>
          <p:spPr>
            <a:xfrm>
              <a:off x="553093" y="1728060"/>
              <a:ext cx="2219325" cy="1104900"/>
            </a:xfrm>
            <a:prstGeom prst="rect">
              <a:avLst/>
            </a:prstGeom>
          </p:spPr>
        </p:pic>
        <p:sp>
          <p:nvSpPr>
            <p:cNvPr id="12" name="Rectangle 11">
              <a:extLst>
                <a:ext uri="{FF2B5EF4-FFF2-40B4-BE49-F238E27FC236}">
                  <a16:creationId xmlns:a16="http://schemas.microsoft.com/office/drawing/2014/main" id="{815ADF08-8B23-4846-854B-2B8634135543}"/>
                </a:ext>
              </a:extLst>
            </p:cNvPr>
            <p:cNvSpPr/>
            <p:nvPr/>
          </p:nvSpPr>
          <p:spPr>
            <a:xfrm>
              <a:off x="569871" y="2835982"/>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678AAD24-DBE6-4E47-B9EA-65ECFD4B7639}"/>
                </a:ext>
              </a:extLst>
            </p:cNvPr>
            <p:cNvSpPr txBox="1"/>
            <p:nvPr/>
          </p:nvSpPr>
          <p:spPr>
            <a:xfrm>
              <a:off x="635485" y="2832960"/>
              <a:ext cx="10429593" cy="1323439"/>
            </a:xfrm>
            <a:prstGeom prst="rect">
              <a:avLst/>
            </a:prstGeom>
            <a:noFill/>
          </p:spPr>
          <p:txBody>
            <a:bodyPr wrap="square" rtlCol="0">
              <a:spAutoFit/>
            </a:bodyPr>
            <a:lstStyle/>
            <a:p>
              <a:r>
                <a:rPr lang="en-GB" sz="4000" dirty="0"/>
                <a:t>L.O. To be able a identify key physical and human characteristics. </a:t>
              </a:r>
            </a:p>
          </p:txBody>
        </p:sp>
        <p:pic>
          <p:nvPicPr>
            <p:cNvPr id="14" name="Picture 13">
              <a:extLst>
                <a:ext uri="{FF2B5EF4-FFF2-40B4-BE49-F238E27FC236}">
                  <a16:creationId xmlns:a16="http://schemas.microsoft.com/office/drawing/2014/main" id="{62DF04C5-88E6-47FF-B761-25D76794AD71}"/>
                </a:ext>
              </a:extLst>
            </p:cNvPr>
            <p:cNvPicPr>
              <a:picLocks noChangeAspect="1"/>
            </p:cNvPicPr>
            <p:nvPr/>
          </p:nvPicPr>
          <p:blipFill>
            <a:blip r:embed="rId4"/>
            <a:stretch>
              <a:fillRect/>
            </a:stretch>
          </p:blipFill>
          <p:spPr>
            <a:xfrm>
              <a:off x="4730620" y="5956124"/>
              <a:ext cx="750138" cy="588818"/>
            </a:xfrm>
            <a:prstGeom prst="rect">
              <a:avLst/>
            </a:prstGeom>
          </p:spPr>
        </p:pic>
      </p:grpSp>
    </p:spTree>
    <p:extLst>
      <p:ext uri="{BB962C8B-B14F-4D97-AF65-F5344CB8AC3E}">
        <p14:creationId xmlns:p14="http://schemas.microsoft.com/office/powerpoint/2010/main" val="2651806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Rectangle 7"/>
          <p:cNvSpPr/>
          <p:nvPr/>
        </p:nvSpPr>
        <p:spPr>
          <a:xfrm>
            <a:off x="6643059" y="545057"/>
            <a:ext cx="3877985" cy="923330"/>
          </a:xfrm>
          <a:prstGeom prst="rect">
            <a:avLst/>
          </a:prstGeom>
        </p:spPr>
        <p:txBody>
          <a:bodyPr wrap="none">
            <a:spAutoFit/>
          </a:bodyPr>
          <a:lstStyle/>
          <a:p>
            <a:r>
              <a:rPr lang="en-GB" sz="5400" dirty="0"/>
              <a:t>The Sphinx    </a:t>
            </a:r>
          </a:p>
        </p:txBody>
      </p:sp>
      <p:sp>
        <p:nvSpPr>
          <p:cNvPr id="2" name="Rectangle 1"/>
          <p:cNvSpPr/>
          <p:nvPr/>
        </p:nvSpPr>
        <p:spPr>
          <a:xfrm>
            <a:off x="612775" y="801437"/>
            <a:ext cx="3549322" cy="6124754"/>
          </a:xfrm>
          <a:prstGeom prst="rect">
            <a:avLst/>
          </a:prstGeom>
        </p:spPr>
        <p:txBody>
          <a:bodyPr wrap="square">
            <a:spAutoFit/>
          </a:bodyPr>
          <a:lstStyle/>
          <a:p>
            <a:r>
              <a:rPr lang="en-US" altLang="en-US" sz="2800" dirty="0"/>
              <a:t>Apart from the pyramids, Egyptian buildings were decorated with paintings, carved stone images, hieroglyphs and</a:t>
            </a:r>
            <a:r>
              <a:rPr lang="en-US" altLang="en-US" sz="2800" b="1" dirty="0">
                <a:solidFill>
                  <a:schemeClr val="hlink"/>
                </a:solidFill>
              </a:rPr>
              <a:t> </a:t>
            </a:r>
            <a:r>
              <a:rPr lang="en-US" altLang="en-US" sz="2800" dirty="0"/>
              <a:t>three dimensional statues. The art tells the story of the pharaohs, the gods, the common people and the natural world of plants, birds and animals.</a:t>
            </a:r>
            <a:r>
              <a:rPr lang="en-US" altLang="en-US" sz="2800" u="sng" dirty="0"/>
              <a:t> </a:t>
            </a:r>
          </a:p>
        </p:txBody>
      </p:sp>
      <p:pic>
        <p:nvPicPr>
          <p:cNvPr id="11" name="Picture 10"/>
          <p:cNvPicPr>
            <a:picLocks noChangeAspect="1"/>
          </p:cNvPicPr>
          <p:nvPr/>
        </p:nvPicPr>
        <p:blipFill>
          <a:blip r:embed="rId2"/>
          <a:stretch>
            <a:fillRect/>
          </a:stretch>
        </p:blipFill>
        <p:spPr>
          <a:xfrm>
            <a:off x="5328994" y="2032967"/>
            <a:ext cx="6171395" cy="3661694"/>
          </a:xfrm>
          <a:prstGeom prst="rect">
            <a:avLst/>
          </a:prstGeom>
        </p:spPr>
      </p:pic>
    </p:spTree>
    <p:extLst>
      <p:ext uri="{BB962C8B-B14F-4D97-AF65-F5344CB8AC3E}">
        <p14:creationId xmlns:p14="http://schemas.microsoft.com/office/powerpoint/2010/main" val="2627377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TextBox 2"/>
          <p:cNvSpPr txBox="1"/>
          <p:nvPr/>
        </p:nvSpPr>
        <p:spPr>
          <a:xfrm>
            <a:off x="231228" y="312737"/>
            <a:ext cx="11403723" cy="1569660"/>
          </a:xfrm>
          <a:prstGeom prst="rect">
            <a:avLst/>
          </a:prstGeom>
          <a:noFill/>
        </p:spPr>
        <p:txBody>
          <a:bodyPr wrap="square" rtlCol="0">
            <a:spAutoFit/>
          </a:bodyPr>
          <a:lstStyle/>
          <a:p>
            <a:pPr algn="ctr"/>
            <a:r>
              <a:rPr lang="en-GB" sz="3200" dirty="0"/>
              <a:t>Your turn. Can you now write me 2 facts about each of the human and physical features. You may what to use the internet to find out more facts. Parents, please support you child with this task. </a:t>
            </a:r>
          </a:p>
        </p:txBody>
      </p:sp>
      <p:pic>
        <p:nvPicPr>
          <p:cNvPr id="13" name="Picture 12"/>
          <p:cNvPicPr>
            <a:picLocks noChangeAspect="1"/>
          </p:cNvPicPr>
          <p:nvPr/>
        </p:nvPicPr>
        <p:blipFill>
          <a:blip r:embed="rId2"/>
          <a:stretch>
            <a:fillRect/>
          </a:stretch>
        </p:blipFill>
        <p:spPr>
          <a:xfrm>
            <a:off x="4460600" y="1924215"/>
            <a:ext cx="3483735" cy="2318268"/>
          </a:xfrm>
          <a:prstGeom prst="rect">
            <a:avLst/>
          </a:prstGeom>
        </p:spPr>
      </p:pic>
      <p:pic>
        <p:nvPicPr>
          <p:cNvPr id="14" name="Picture 13"/>
          <p:cNvPicPr>
            <a:picLocks noChangeAspect="1"/>
          </p:cNvPicPr>
          <p:nvPr/>
        </p:nvPicPr>
        <p:blipFill>
          <a:blip r:embed="rId3"/>
          <a:stretch>
            <a:fillRect/>
          </a:stretch>
        </p:blipFill>
        <p:spPr>
          <a:xfrm>
            <a:off x="8765626" y="1924215"/>
            <a:ext cx="3106957" cy="2318268"/>
          </a:xfrm>
          <a:prstGeom prst="rect">
            <a:avLst/>
          </a:prstGeom>
        </p:spPr>
      </p:pic>
      <p:pic>
        <p:nvPicPr>
          <p:cNvPr id="3074" name="Picture 2" descr="Image result for the river n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1924215"/>
            <a:ext cx="3483734" cy="23182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30013" y="4330262"/>
            <a:ext cx="2385848" cy="369332"/>
          </a:xfrm>
          <a:prstGeom prst="rect">
            <a:avLst/>
          </a:prstGeom>
          <a:noFill/>
        </p:spPr>
        <p:txBody>
          <a:bodyPr wrap="square" rtlCol="0">
            <a:spAutoFit/>
          </a:bodyPr>
          <a:lstStyle/>
          <a:p>
            <a:r>
              <a:rPr lang="en-GB" dirty="0"/>
              <a:t>The River Nile</a:t>
            </a:r>
          </a:p>
        </p:txBody>
      </p:sp>
      <p:sp>
        <p:nvSpPr>
          <p:cNvPr id="5" name="TextBox 4"/>
          <p:cNvSpPr txBox="1"/>
          <p:nvPr/>
        </p:nvSpPr>
        <p:spPr>
          <a:xfrm>
            <a:off x="5716143" y="4295035"/>
            <a:ext cx="1241706" cy="369332"/>
          </a:xfrm>
          <a:prstGeom prst="rect">
            <a:avLst/>
          </a:prstGeom>
          <a:noFill/>
        </p:spPr>
        <p:txBody>
          <a:bodyPr wrap="square" rtlCol="0">
            <a:spAutoFit/>
          </a:bodyPr>
          <a:lstStyle/>
          <a:p>
            <a:r>
              <a:rPr lang="en-GB" dirty="0"/>
              <a:t>Pyramids   </a:t>
            </a:r>
          </a:p>
        </p:txBody>
      </p:sp>
      <p:sp>
        <p:nvSpPr>
          <p:cNvPr id="6" name="TextBox 5"/>
          <p:cNvSpPr txBox="1"/>
          <p:nvPr/>
        </p:nvSpPr>
        <p:spPr>
          <a:xfrm>
            <a:off x="9963807" y="4295035"/>
            <a:ext cx="1671144" cy="369332"/>
          </a:xfrm>
          <a:prstGeom prst="rect">
            <a:avLst/>
          </a:prstGeom>
          <a:noFill/>
        </p:spPr>
        <p:txBody>
          <a:bodyPr wrap="square" rtlCol="0">
            <a:spAutoFit/>
          </a:bodyPr>
          <a:lstStyle/>
          <a:p>
            <a:r>
              <a:rPr lang="en-GB" dirty="0"/>
              <a:t>Sphinx</a:t>
            </a:r>
          </a:p>
        </p:txBody>
      </p:sp>
      <p:cxnSp>
        <p:nvCxnSpPr>
          <p:cNvPr id="8" name="Straight Connector 7"/>
          <p:cNvCxnSpPr/>
          <p:nvPr/>
        </p:nvCxnSpPr>
        <p:spPr>
          <a:xfrm>
            <a:off x="248394" y="5108028"/>
            <a:ext cx="318463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5"/>
          <a:stretch>
            <a:fillRect/>
          </a:stretch>
        </p:blipFill>
        <p:spPr>
          <a:xfrm>
            <a:off x="248394" y="5622566"/>
            <a:ext cx="3218967" cy="54869"/>
          </a:xfrm>
          <a:prstGeom prst="rect">
            <a:avLst/>
          </a:prstGeom>
        </p:spPr>
      </p:pic>
      <p:pic>
        <p:nvPicPr>
          <p:cNvPr id="15" name="Picture 14"/>
          <p:cNvPicPr>
            <a:picLocks noChangeAspect="1"/>
          </p:cNvPicPr>
          <p:nvPr/>
        </p:nvPicPr>
        <p:blipFill>
          <a:blip r:embed="rId5"/>
          <a:stretch>
            <a:fillRect/>
          </a:stretch>
        </p:blipFill>
        <p:spPr>
          <a:xfrm>
            <a:off x="231228" y="6137103"/>
            <a:ext cx="3218967" cy="54869"/>
          </a:xfrm>
          <a:prstGeom prst="rect">
            <a:avLst/>
          </a:prstGeom>
        </p:spPr>
      </p:pic>
      <p:cxnSp>
        <p:nvCxnSpPr>
          <p:cNvPr id="17" name="Straight Connector 16"/>
          <p:cNvCxnSpPr/>
          <p:nvPr/>
        </p:nvCxnSpPr>
        <p:spPr>
          <a:xfrm>
            <a:off x="231228" y="6653048"/>
            <a:ext cx="318463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5"/>
          <a:stretch>
            <a:fillRect/>
          </a:stretch>
        </p:blipFill>
        <p:spPr>
          <a:xfrm>
            <a:off x="4583911" y="5080593"/>
            <a:ext cx="3218967" cy="54869"/>
          </a:xfrm>
          <a:prstGeom prst="rect">
            <a:avLst/>
          </a:prstGeom>
        </p:spPr>
      </p:pic>
      <p:pic>
        <p:nvPicPr>
          <p:cNvPr id="19" name="Picture 18"/>
          <p:cNvPicPr>
            <a:picLocks noChangeAspect="1"/>
          </p:cNvPicPr>
          <p:nvPr/>
        </p:nvPicPr>
        <p:blipFill>
          <a:blip r:embed="rId5"/>
          <a:stretch>
            <a:fillRect/>
          </a:stretch>
        </p:blipFill>
        <p:spPr>
          <a:xfrm>
            <a:off x="4566745" y="5595130"/>
            <a:ext cx="3218967" cy="54869"/>
          </a:xfrm>
          <a:prstGeom prst="rect">
            <a:avLst/>
          </a:prstGeom>
        </p:spPr>
      </p:pic>
      <p:cxnSp>
        <p:nvCxnSpPr>
          <p:cNvPr id="20" name="Straight Connector 19"/>
          <p:cNvCxnSpPr/>
          <p:nvPr/>
        </p:nvCxnSpPr>
        <p:spPr>
          <a:xfrm>
            <a:off x="4566745" y="6111075"/>
            <a:ext cx="318463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5"/>
          <a:stretch>
            <a:fillRect/>
          </a:stretch>
        </p:blipFill>
        <p:spPr>
          <a:xfrm>
            <a:off x="8772281" y="5053158"/>
            <a:ext cx="3218967" cy="54869"/>
          </a:xfrm>
          <a:prstGeom prst="rect">
            <a:avLst/>
          </a:prstGeom>
        </p:spPr>
      </p:pic>
      <p:pic>
        <p:nvPicPr>
          <p:cNvPr id="22" name="Picture 21"/>
          <p:cNvPicPr>
            <a:picLocks noChangeAspect="1"/>
          </p:cNvPicPr>
          <p:nvPr/>
        </p:nvPicPr>
        <p:blipFill>
          <a:blip r:embed="rId5"/>
          <a:stretch>
            <a:fillRect/>
          </a:stretch>
        </p:blipFill>
        <p:spPr>
          <a:xfrm>
            <a:off x="8772281" y="5495973"/>
            <a:ext cx="3218967" cy="54869"/>
          </a:xfrm>
          <a:prstGeom prst="rect">
            <a:avLst/>
          </a:prstGeom>
        </p:spPr>
      </p:pic>
      <p:cxnSp>
        <p:nvCxnSpPr>
          <p:cNvPr id="23" name="Straight Connector 22"/>
          <p:cNvCxnSpPr/>
          <p:nvPr/>
        </p:nvCxnSpPr>
        <p:spPr>
          <a:xfrm>
            <a:off x="8772281" y="6011918"/>
            <a:ext cx="318463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583911" y="6653048"/>
            <a:ext cx="318463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765626" y="6532179"/>
            <a:ext cx="318463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6786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593E1A1-E02C-4F54-BD02-8A8A7D635BDC}"/>
              </a:ext>
            </a:extLst>
          </p:cNvPr>
          <p:cNvGrpSpPr/>
          <p:nvPr/>
        </p:nvGrpSpPr>
        <p:grpSpPr>
          <a:xfrm>
            <a:off x="107092" y="90616"/>
            <a:ext cx="11977816" cy="6647935"/>
            <a:chOff x="107092" y="90616"/>
            <a:chExt cx="11977816" cy="6647935"/>
          </a:xfrm>
        </p:grpSpPr>
        <p:sp>
          <p:nvSpPr>
            <p:cNvPr id="5" name="Rectangle 4">
              <a:extLst>
                <a:ext uri="{FF2B5EF4-FFF2-40B4-BE49-F238E27FC236}">
                  <a16:creationId xmlns:a16="http://schemas.microsoft.com/office/drawing/2014/main" id="{4BF931F1-2615-4550-976F-7C9DC02A28A3}"/>
                </a:ext>
              </a:extLst>
            </p:cNvPr>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AE92571D-BB57-4985-9B26-A1B361CA5BFE}"/>
                </a:ext>
              </a:extLst>
            </p:cNvPr>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4535A722-F60D-4E3D-A55C-21F8ABA018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8" name="TextBox 7">
              <a:extLst>
                <a:ext uri="{FF2B5EF4-FFF2-40B4-BE49-F238E27FC236}">
                  <a16:creationId xmlns:a16="http://schemas.microsoft.com/office/drawing/2014/main" id="{F6F835EC-E43D-4FBB-B19D-EC9CC07D5358}"/>
                </a:ext>
              </a:extLst>
            </p:cNvPr>
            <p:cNvSpPr txBox="1"/>
            <p:nvPr/>
          </p:nvSpPr>
          <p:spPr>
            <a:xfrm>
              <a:off x="864066" y="6033803"/>
              <a:ext cx="4028302" cy="461665"/>
            </a:xfrm>
            <a:prstGeom prst="rect">
              <a:avLst/>
            </a:prstGeom>
            <a:noFill/>
          </p:spPr>
          <p:txBody>
            <a:bodyPr wrap="square" rtlCol="0">
              <a:spAutoFit/>
            </a:bodyPr>
            <a:lstStyle/>
            <a:p>
              <a:r>
                <a:rPr lang="en-GB" sz="2400" dirty="0"/>
                <a:t>Subject</a:t>
              </a:r>
              <a:r>
                <a:rPr lang="en-GB" dirty="0"/>
                <a:t>: </a:t>
              </a:r>
              <a:r>
                <a:rPr lang="en-GB" sz="2400" dirty="0"/>
                <a:t> </a:t>
              </a:r>
              <a:endParaRPr lang="en-GB" dirty="0"/>
            </a:p>
          </p:txBody>
        </p:sp>
        <p:sp>
          <p:nvSpPr>
            <p:cNvPr id="9" name="Rectangle 8">
              <a:extLst>
                <a:ext uri="{FF2B5EF4-FFF2-40B4-BE49-F238E27FC236}">
                  <a16:creationId xmlns:a16="http://schemas.microsoft.com/office/drawing/2014/main" id="{F3586852-4E76-498F-90DC-8070C8ED575B}"/>
                </a:ext>
              </a:extLst>
            </p:cNvPr>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61486C8-5FBE-45FC-B5B2-B83A87D72E42}"/>
                </a:ext>
              </a:extLst>
            </p:cNvPr>
            <p:cNvSpPr txBox="1"/>
            <p:nvPr/>
          </p:nvSpPr>
          <p:spPr>
            <a:xfrm>
              <a:off x="273361" y="222475"/>
              <a:ext cx="7426334" cy="584775"/>
            </a:xfrm>
            <a:prstGeom prst="rect">
              <a:avLst/>
            </a:prstGeom>
            <a:noFill/>
          </p:spPr>
          <p:txBody>
            <a:bodyPr wrap="square" rtlCol="0">
              <a:spAutoFit/>
            </a:bodyPr>
            <a:lstStyle/>
            <a:p>
              <a:r>
                <a:rPr lang="en-GB" sz="3200" dirty="0"/>
                <a:t>Date</a:t>
              </a:r>
              <a:r>
                <a:rPr lang="en-GB" dirty="0"/>
                <a:t>:  </a:t>
              </a:r>
              <a:r>
                <a:rPr lang="en-GB" sz="2800" dirty="0"/>
                <a:t>Tuesday 23</a:t>
              </a:r>
              <a:r>
                <a:rPr lang="en-GB" sz="2800" baseline="30000" dirty="0"/>
                <a:t>rd</a:t>
              </a:r>
              <a:r>
                <a:rPr lang="en-GB" sz="2800" dirty="0"/>
                <a:t> February 2021  </a:t>
              </a:r>
              <a:endParaRPr lang="en-GB" dirty="0"/>
            </a:p>
          </p:txBody>
        </p:sp>
        <p:pic>
          <p:nvPicPr>
            <p:cNvPr id="11" name="Picture 10">
              <a:extLst>
                <a:ext uri="{FF2B5EF4-FFF2-40B4-BE49-F238E27FC236}">
                  <a16:creationId xmlns:a16="http://schemas.microsoft.com/office/drawing/2014/main" id="{2FD22C9D-3ADD-4C59-9715-2EB0B199C137}"/>
                </a:ext>
              </a:extLst>
            </p:cNvPr>
            <p:cNvPicPr>
              <a:picLocks noChangeAspect="1"/>
            </p:cNvPicPr>
            <p:nvPr/>
          </p:nvPicPr>
          <p:blipFill>
            <a:blip r:embed="rId3"/>
            <a:stretch>
              <a:fillRect/>
            </a:stretch>
          </p:blipFill>
          <p:spPr>
            <a:xfrm>
              <a:off x="553093" y="1728060"/>
              <a:ext cx="2219325" cy="1104900"/>
            </a:xfrm>
            <a:prstGeom prst="rect">
              <a:avLst/>
            </a:prstGeom>
          </p:spPr>
        </p:pic>
        <p:sp>
          <p:nvSpPr>
            <p:cNvPr id="12" name="Rectangle 11">
              <a:extLst>
                <a:ext uri="{FF2B5EF4-FFF2-40B4-BE49-F238E27FC236}">
                  <a16:creationId xmlns:a16="http://schemas.microsoft.com/office/drawing/2014/main" id="{815ADF08-8B23-4846-854B-2B8634135543}"/>
                </a:ext>
              </a:extLst>
            </p:cNvPr>
            <p:cNvSpPr/>
            <p:nvPr/>
          </p:nvSpPr>
          <p:spPr>
            <a:xfrm>
              <a:off x="569871" y="2835982"/>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678AAD24-DBE6-4E47-B9EA-65ECFD4B7639}"/>
                </a:ext>
              </a:extLst>
            </p:cNvPr>
            <p:cNvSpPr txBox="1"/>
            <p:nvPr/>
          </p:nvSpPr>
          <p:spPr>
            <a:xfrm>
              <a:off x="635485" y="2832960"/>
              <a:ext cx="10429593" cy="1323439"/>
            </a:xfrm>
            <a:prstGeom prst="rect">
              <a:avLst/>
            </a:prstGeom>
            <a:noFill/>
          </p:spPr>
          <p:txBody>
            <a:bodyPr wrap="square" rtlCol="0">
              <a:spAutoFit/>
            </a:bodyPr>
            <a:lstStyle/>
            <a:p>
              <a:r>
                <a:rPr lang="en-GB" sz="4000" dirty="0"/>
                <a:t>L.O. To be able to compare our local area to Egypt. </a:t>
              </a:r>
            </a:p>
          </p:txBody>
        </p:sp>
        <p:pic>
          <p:nvPicPr>
            <p:cNvPr id="14" name="Picture 13">
              <a:extLst>
                <a:ext uri="{FF2B5EF4-FFF2-40B4-BE49-F238E27FC236}">
                  <a16:creationId xmlns:a16="http://schemas.microsoft.com/office/drawing/2014/main" id="{62DF04C5-88E6-47FF-B761-25D76794AD71}"/>
                </a:ext>
              </a:extLst>
            </p:cNvPr>
            <p:cNvPicPr>
              <a:picLocks noChangeAspect="1"/>
            </p:cNvPicPr>
            <p:nvPr/>
          </p:nvPicPr>
          <p:blipFill>
            <a:blip r:embed="rId4"/>
            <a:stretch>
              <a:fillRect/>
            </a:stretch>
          </p:blipFill>
          <p:spPr>
            <a:xfrm>
              <a:off x="4730620" y="5956124"/>
              <a:ext cx="750138" cy="588818"/>
            </a:xfrm>
            <a:prstGeom prst="rect">
              <a:avLst/>
            </a:prstGeom>
          </p:spPr>
        </p:pic>
      </p:grpSp>
    </p:spTree>
    <p:extLst>
      <p:ext uri="{BB962C8B-B14F-4D97-AF65-F5344CB8AC3E}">
        <p14:creationId xmlns:p14="http://schemas.microsoft.com/office/powerpoint/2010/main" val="857310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 name="Rectangle 1"/>
          <p:cNvSpPr/>
          <p:nvPr/>
        </p:nvSpPr>
        <p:spPr>
          <a:xfrm>
            <a:off x="155575" y="312738"/>
            <a:ext cx="11812904" cy="1446550"/>
          </a:xfrm>
          <a:prstGeom prst="rect">
            <a:avLst/>
          </a:prstGeom>
        </p:spPr>
        <p:txBody>
          <a:bodyPr wrap="square">
            <a:spAutoFit/>
          </a:bodyPr>
          <a:lstStyle/>
          <a:p>
            <a:pPr algn="ctr"/>
            <a:r>
              <a:rPr lang="en-US" altLang="en-US" sz="4400" dirty="0"/>
              <a:t>My turn: Lets have a look at the differences between Ancient Egypt and the area we live. </a:t>
            </a:r>
          </a:p>
        </p:txBody>
      </p:sp>
      <p:pic>
        <p:nvPicPr>
          <p:cNvPr id="4" name="Picture 3"/>
          <p:cNvPicPr>
            <a:picLocks noChangeAspect="1"/>
          </p:cNvPicPr>
          <p:nvPr/>
        </p:nvPicPr>
        <p:blipFill>
          <a:blip r:embed="rId2"/>
          <a:stretch>
            <a:fillRect/>
          </a:stretch>
        </p:blipFill>
        <p:spPr>
          <a:xfrm>
            <a:off x="612774" y="1886902"/>
            <a:ext cx="4325071" cy="2878138"/>
          </a:xfrm>
          <a:prstGeom prst="rect">
            <a:avLst/>
          </a:prstGeom>
        </p:spPr>
      </p:pic>
      <p:sp>
        <p:nvSpPr>
          <p:cNvPr id="5" name="TextBox 4"/>
          <p:cNvSpPr txBox="1"/>
          <p:nvPr/>
        </p:nvSpPr>
        <p:spPr>
          <a:xfrm>
            <a:off x="1669415" y="5016234"/>
            <a:ext cx="2750185" cy="646331"/>
          </a:xfrm>
          <a:prstGeom prst="rect">
            <a:avLst/>
          </a:prstGeom>
          <a:noFill/>
        </p:spPr>
        <p:txBody>
          <a:bodyPr wrap="square" rtlCol="0">
            <a:spAutoFit/>
          </a:bodyPr>
          <a:lstStyle/>
          <a:p>
            <a:r>
              <a:rPr lang="en-GB" dirty="0"/>
              <a:t>Durham Cathedral. This is where people are buried.   </a:t>
            </a:r>
          </a:p>
        </p:txBody>
      </p:sp>
      <p:pic>
        <p:nvPicPr>
          <p:cNvPr id="6" name="Picture 5"/>
          <p:cNvPicPr>
            <a:picLocks noChangeAspect="1"/>
          </p:cNvPicPr>
          <p:nvPr/>
        </p:nvPicPr>
        <p:blipFill>
          <a:blip r:embed="rId3"/>
          <a:stretch>
            <a:fillRect/>
          </a:stretch>
        </p:blipFill>
        <p:spPr>
          <a:xfrm>
            <a:off x="7072312" y="1886902"/>
            <a:ext cx="4325071" cy="2878138"/>
          </a:xfrm>
          <a:prstGeom prst="rect">
            <a:avLst/>
          </a:prstGeom>
        </p:spPr>
      </p:pic>
      <p:sp>
        <p:nvSpPr>
          <p:cNvPr id="10" name="TextBox 9"/>
          <p:cNvSpPr txBox="1"/>
          <p:nvPr/>
        </p:nvSpPr>
        <p:spPr>
          <a:xfrm>
            <a:off x="7498080" y="5016234"/>
            <a:ext cx="3616960" cy="646331"/>
          </a:xfrm>
          <a:prstGeom prst="rect">
            <a:avLst/>
          </a:prstGeom>
          <a:noFill/>
        </p:spPr>
        <p:txBody>
          <a:bodyPr wrap="square" rtlCol="0">
            <a:spAutoFit/>
          </a:bodyPr>
          <a:lstStyle/>
          <a:p>
            <a:r>
              <a:rPr lang="en-GB" dirty="0"/>
              <a:t>This is a Pyramid where the Pharaohs are buried. </a:t>
            </a:r>
          </a:p>
        </p:txBody>
      </p:sp>
    </p:spTree>
    <p:extLst>
      <p:ext uri="{BB962C8B-B14F-4D97-AF65-F5344CB8AC3E}">
        <p14:creationId xmlns:p14="http://schemas.microsoft.com/office/powerpoint/2010/main" val="9834466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 name="Rectangle 1"/>
          <p:cNvSpPr/>
          <p:nvPr/>
        </p:nvSpPr>
        <p:spPr>
          <a:xfrm>
            <a:off x="765175" y="160337"/>
            <a:ext cx="11812904" cy="1446550"/>
          </a:xfrm>
          <a:prstGeom prst="rect">
            <a:avLst/>
          </a:prstGeom>
        </p:spPr>
        <p:txBody>
          <a:bodyPr wrap="square">
            <a:spAutoFit/>
          </a:bodyPr>
          <a:lstStyle/>
          <a:p>
            <a:r>
              <a:rPr lang="en-US" altLang="en-US" sz="4400" dirty="0"/>
              <a:t>My turn: Let’s have a look at the differences between Ancient Egypt and the area we live. </a:t>
            </a:r>
          </a:p>
        </p:txBody>
      </p:sp>
      <p:sp>
        <p:nvSpPr>
          <p:cNvPr id="5" name="TextBox 4"/>
          <p:cNvSpPr txBox="1"/>
          <p:nvPr/>
        </p:nvSpPr>
        <p:spPr>
          <a:xfrm>
            <a:off x="1669415" y="5016234"/>
            <a:ext cx="2750185" cy="1754326"/>
          </a:xfrm>
          <a:prstGeom prst="rect">
            <a:avLst/>
          </a:prstGeom>
          <a:noFill/>
        </p:spPr>
        <p:txBody>
          <a:bodyPr wrap="square" rtlCol="0">
            <a:spAutoFit/>
          </a:bodyPr>
          <a:lstStyle/>
          <a:p>
            <a:r>
              <a:rPr lang="en-GB" dirty="0"/>
              <a:t>This is the River Wear and runs around the whole of the castle. It runs from the East Pennines and finishes at the North Sea Sunderland.   </a:t>
            </a:r>
          </a:p>
        </p:txBody>
      </p:sp>
      <p:sp>
        <p:nvSpPr>
          <p:cNvPr id="10" name="TextBox 9"/>
          <p:cNvSpPr txBox="1"/>
          <p:nvPr/>
        </p:nvSpPr>
        <p:spPr>
          <a:xfrm>
            <a:off x="7498080" y="5016234"/>
            <a:ext cx="3616960" cy="923330"/>
          </a:xfrm>
          <a:prstGeom prst="rect">
            <a:avLst/>
          </a:prstGeom>
          <a:noFill/>
        </p:spPr>
        <p:txBody>
          <a:bodyPr wrap="square" rtlCol="0">
            <a:spAutoFit/>
          </a:bodyPr>
          <a:lstStyle/>
          <a:p>
            <a:r>
              <a:rPr lang="en-GB" dirty="0"/>
              <a:t>This is a River Neil in Egypt. It begins at White Nile in East Africa and finishes at the Mediterranean Sea. </a:t>
            </a:r>
          </a:p>
        </p:txBody>
      </p:sp>
      <p:pic>
        <p:nvPicPr>
          <p:cNvPr id="3" name="Picture 2"/>
          <p:cNvPicPr>
            <a:picLocks noChangeAspect="1"/>
          </p:cNvPicPr>
          <p:nvPr/>
        </p:nvPicPr>
        <p:blipFill>
          <a:blip r:embed="rId2"/>
          <a:stretch>
            <a:fillRect/>
          </a:stretch>
        </p:blipFill>
        <p:spPr>
          <a:xfrm>
            <a:off x="612775" y="1758689"/>
            <a:ext cx="4713342" cy="3134564"/>
          </a:xfrm>
          <a:prstGeom prst="rect">
            <a:avLst/>
          </a:prstGeom>
        </p:spPr>
      </p:pic>
      <p:pic>
        <p:nvPicPr>
          <p:cNvPr id="7" name="Picture 6"/>
          <p:cNvPicPr>
            <a:picLocks noChangeAspect="1"/>
          </p:cNvPicPr>
          <p:nvPr/>
        </p:nvPicPr>
        <p:blipFill>
          <a:blip r:embed="rId3"/>
          <a:stretch>
            <a:fillRect/>
          </a:stretch>
        </p:blipFill>
        <p:spPr>
          <a:xfrm>
            <a:off x="7091680" y="1710886"/>
            <a:ext cx="4303615" cy="3182367"/>
          </a:xfrm>
          <a:prstGeom prst="rect">
            <a:avLst/>
          </a:prstGeom>
        </p:spPr>
      </p:pic>
    </p:spTree>
    <p:extLst>
      <p:ext uri="{BB962C8B-B14F-4D97-AF65-F5344CB8AC3E}">
        <p14:creationId xmlns:p14="http://schemas.microsoft.com/office/powerpoint/2010/main" val="5431316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 name="Rectangle 1"/>
          <p:cNvSpPr/>
          <p:nvPr/>
        </p:nvSpPr>
        <p:spPr>
          <a:xfrm>
            <a:off x="379096" y="127960"/>
            <a:ext cx="11812904" cy="1569660"/>
          </a:xfrm>
          <a:prstGeom prst="rect">
            <a:avLst/>
          </a:prstGeom>
        </p:spPr>
        <p:txBody>
          <a:bodyPr wrap="square">
            <a:spAutoFit/>
          </a:bodyPr>
          <a:lstStyle/>
          <a:p>
            <a:r>
              <a:rPr lang="en-US" altLang="en-US" sz="4800" dirty="0"/>
              <a:t>My turn: Let’s have a look at the differences between Ancient Egypt and the area we live. </a:t>
            </a:r>
          </a:p>
        </p:txBody>
      </p:sp>
      <p:sp>
        <p:nvSpPr>
          <p:cNvPr id="5" name="TextBox 4"/>
          <p:cNvSpPr txBox="1"/>
          <p:nvPr/>
        </p:nvSpPr>
        <p:spPr>
          <a:xfrm>
            <a:off x="1669415" y="5016234"/>
            <a:ext cx="2750185" cy="923330"/>
          </a:xfrm>
          <a:prstGeom prst="rect">
            <a:avLst/>
          </a:prstGeom>
          <a:noFill/>
        </p:spPr>
        <p:txBody>
          <a:bodyPr wrap="square" rtlCol="0">
            <a:spAutoFit/>
          </a:bodyPr>
          <a:lstStyle/>
          <a:p>
            <a:r>
              <a:rPr lang="en-GB" dirty="0"/>
              <a:t>This is a Camel the people in Ancient Egypt use as a for of transport.</a:t>
            </a:r>
          </a:p>
        </p:txBody>
      </p:sp>
      <p:sp>
        <p:nvSpPr>
          <p:cNvPr id="10" name="TextBox 9"/>
          <p:cNvSpPr txBox="1"/>
          <p:nvPr/>
        </p:nvSpPr>
        <p:spPr>
          <a:xfrm>
            <a:off x="8036560" y="4848011"/>
            <a:ext cx="3616960" cy="369332"/>
          </a:xfrm>
          <a:prstGeom prst="rect">
            <a:avLst/>
          </a:prstGeom>
          <a:noFill/>
        </p:spPr>
        <p:txBody>
          <a:bodyPr wrap="square" rtlCol="0">
            <a:spAutoFit/>
          </a:bodyPr>
          <a:lstStyle/>
          <a:p>
            <a:r>
              <a:rPr lang="en-GB" dirty="0"/>
              <a:t>Our transport now.</a:t>
            </a:r>
          </a:p>
        </p:txBody>
      </p:sp>
      <p:pic>
        <p:nvPicPr>
          <p:cNvPr id="4" name="Picture 3"/>
          <p:cNvPicPr>
            <a:picLocks noChangeAspect="1"/>
          </p:cNvPicPr>
          <p:nvPr/>
        </p:nvPicPr>
        <p:blipFill>
          <a:blip r:embed="rId2"/>
          <a:stretch>
            <a:fillRect/>
          </a:stretch>
        </p:blipFill>
        <p:spPr>
          <a:xfrm>
            <a:off x="773112" y="1825942"/>
            <a:ext cx="4408488" cy="2933648"/>
          </a:xfrm>
          <a:prstGeom prst="rect">
            <a:avLst/>
          </a:prstGeom>
        </p:spPr>
      </p:pic>
      <p:pic>
        <p:nvPicPr>
          <p:cNvPr id="6" name="Picture 5"/>
          <p:cNvPicPr>
            <a:picLocks noChangeAspect="1"/>
          </p:cNvPicPr>
          <p:nvPr/>
        </p:nvPicPr>
        <p:blipFill>
          <a:blip r:embed="rId3"/>
          <a:stretch>
            <a:fillRect/>
          </a:stretch>
        </p:blipFill>
        <p:spPr>
          <a:xfrm>
            <a:off x="6430009" y="2138997"/>
            <a:ext cx="5400295" cy="2250123"/>
          </a:xfrm>
          <a:prstGeom prst="rect">
            <a:avLst/>
          </a:prstGeom>
        </p:spPr>
      </p:pic>
    </p:spTree>
    <p:extLst>
      <p:ext uri="{BB962C8B-B14F-4D97-AF65-F5344CB8AC3E}">
        <p14:creationId xmlns:p14="http://schemas.microsoft.com/office/powerpoint/2010/main" val="4293698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 name="Rectangle 1"/>
          <p:cNvSpPr/>
          <p:nvPr/>
        </p:nvSpPr>
        <p:spPr>
          <a:xfrm>
            <a:off x="379096" y="158115"/>
            <a:ext cx="11812904" cy="1446550"/>
          </a:xfrm>
          <a:prstGeom prst="rect">
            <a:avLst/>
          </a:prstGeom>
        </p:spPr>
        <p:txBody>
          <a:bodyPr wrap="square">
            <a:spAutoFit/>
          </a:bodyPr>
          <a:lstStyle/>
          <a:p>
            <a:r>
              <a:rPr lang="en-US" altLang="en-US" sz="4400" dirty="0"/>
              <a:t>My turn: Can you have a look at the area you live in and try and write some comparisons?</a:t>
            </a:r>
          </a:p>
        </p:txBody>
      </p:sp>
      <p:pic>
        <p:nvPicPr>
          <p:cNvPr id="11" name="Picture 10"/>
          <p:cNvPicPr>
            <a:picLocks noChangeAspect="1"/>
          </p:cNvPicPr>
          <p:nvPr/>
        </p:nvPicPr>
        <p:blipFill>
          <a:blip r:embed="rId2"/>
          <a:stretch>
            <a:fillRect/>
          </a:stretch>
        </p:blipFill>
        <p:spPr>
          <a:xfrm>
            <a:off x="701992" y="2039302"/>
            <a:ext cx="4408488" cy="2933648"/>
          </a:xfrm>
          <a:prstGeom prst="rect">
            <a:avLst/>
          </a:prstGeom>
        </p:spPr>
      </p:pic>
      <p:pic>
        <p:nvPicPr>
          <p:cNvPr id="3" name="Picture 2"/>
          <p:cNvPicPr>
            <a:picLocks noChangeAspect="1"/>
          </p:cNvPicPr>
          <p:nvPr/>
        </p:nvPicPr>
        <p:blipFill>
          <a:blip r:embed="rId3"/>
          <a:stretch>
            <a:fillRect/>
          </a:stretch>
        </p:blipFill>
        <p:spPr>
          <a:xfrm>
            <a:off x="6634480" y="2039302"/>
            <a:ext cx="5070054" cy="2777653"/>
          </a:xfrm>
          <a:prstGeom prst="rect">
            <a:avLst/>
          </a:prstGeom>
        </p:spPr>
      </p:pic>
      <p:sp>
        <p:nvSpPr>
          <p:cNvPr id="13" name="TextBox 12"/>
          <p:cNvSpPr txBox="1"/>
          <p:nvPr/>
        </p:nvSpPr>
        <p:spPr>
          <a:xfrm>
            <a:off x="7386320" y="5212080"/>
            <a:ext cx="3576320" cy="646331"/>
          </a:xfrm>
          <a:prstGeom prst="rect">
            <a:avLst/>
          </a:prstGeom>
          <a:noFill/>
        </p:spPr>
        <p:txBody>
          <a:bodyPr wrap="square" rtlCol="0">
            <a:spAutoFit/>
          </a:bodyPr>
          <a:lstStyle/>
          <a:p>
            <a:r>
              <a:rPr lang="en-GB" dirty="0"/>
              <a:t>Animals used for local transport in Wheatley Hill. </a:t>
            </a:r>
          </a:p>
        </p:txBody>
      </p:sp>
      <p:sp>
        <p:nvSpPr>
          <p:cNvPr id="4" name="TextBox 3"/>
          <p:cNvSpPr txBox="1"/>
          <p:nvPr/>
        </p:nvSpPr>
        <p:spPr>
          <a:xfrm>
            <a:off x="1361209" y="5212080"/>
            <a:ext cx="3158836" cy="923330"/>
          </a:xfrm>
          <a:prstGeom prst="rect">
            <a:avLst/>
          </a:prstGeom>
          <a:noFill/>
        </p:spPr>
        <p:txBody>
          <a:bodyPr wrap="square" rtlCol="0">
            <a:spAutoFit/>
          </a:bodyPr>
          <a:lstStyle/>
          <a:p>
            <a:r>
              <a:rPr lang="en-GB" dirty="0"/>
              <a:t>This is a camel, the people use this for transport in 	Ancient Egypt.</a:t>
            </a:r>
          </a:p>
        </p:txBody>
      </p:sp>
    </p:spTree>
    <p:extLst>
      <p:ext uri="{BB962C8B-B14F-4D97-AF65-F5344CB8AC3E}">
        <p14:creationId xmlns:p14="http://schemas.microsoft.com/office/powerpoint/2010/main" val="37294465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 name="Rectangle 1"/>
          <p:cNvSpPr/>
          <p:nvPr/>
        </p:nvSpPr>
        <p:spPr>
          <a:xfrm>
            <a:off x="379096" y="158115"/>
            <a:ext cx="11812904" cy="1200329"/>
          </a:xfrm>
          <a:prstGeom prst="rect">
            <a:avLst/>
          </a:prstGeom>
        </p:spPr>
        <p:txBody>
          <a:bodyPr wrap="square">
            <a:spAutoFit/>
          </a:bodyPr>
          <a:lstStyle/>
          <a:p>
            <a:r>
              <a:rPr lang="en-US" altLang="en-US" sz="3600" dirty="0"/>
              <a:t>Your turn: Can you have a look at the area you live and try and write some comparisons to similar places in Ancient Egypt?</a:t>
            </a:r>
          </a:p>
        </p:txBody>
      </p:sp>
      <p:pic>
        <p:nvPicPr>
          <p:cNvPr id="5122" name="Picture 2" descr="Image result for wheatley hill cemete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056" y="1958020"/>
            <a:ext cx="3969385" cy="269976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6856095" y="1958020"/>
            <a:ext cx="3834896" cy="2699767"/>
          </a:xfrm>
          <a:prstGeom prst="rect">
            <a:avLst/>
          </a:prstGeom>
        </p:spPr>
      </p:pic>
      <p:cxnSp>
        <p:nvCxnSpPr>
          <p:cNvPr id="6" name="Straight Connector 5"/>
          <p:cNvCxnSpPr/>
          <p:nvPr/>
        </p:nvCxnSpPr>
        <p:spPr>
          <a:xfrm flipV="1">
            <a:off x="751840" y="5293360"/>
            <a:ext cx="3891280" cy="203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733108" y="5831840"/>
            <a:ext cx="3891280" cy="203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72161" y="6370320"/>
            <a:ext cx="3891280" cy="203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6799711" y="5341333"/>
            <a:ext cx="3891280" cy="203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6799711" y="5852160"/>
            <a:ext cx="3891280" cy="203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799711" y="6380480"/>
            <a:ext cx="3891280" cy="203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1329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02DC8DD-2189-4650-ABB7-3AF953D8C25F}"/>
              </a:ext>
            </a:extLst>
          </p:cNvPr>
          <p:cNvGrpSpPr/>
          <p:nvPr/>
        </p:nvGrpSpPr>
        <p:grpSpPr>
          <a:xfrm>
            <a:off x="107092" y="90616"/>
            <a:ext cx="11977816" cy="6647935"/>
            <a:chOff x="107092" y="90616"/>
            <a:chExt cx="11977816" cy="6647935"/>
          </a:xfrm>
        </p:grpSpPr>
        <p:sp>
          <p:nvSpPr>
            <p:cNvPr id="5" name="Rectangle 4">
              <a:extLst>
                <a:ext uri="{FF2B5EF4-FFF2-40B4-BE49-F238E27FC236}">
                  <a16:creationId xmlns:a16="http://schemas.microsoft.com/office/drawing/2014/main" id="{89C51BBE-CA1D-480B-B18C-03A1762B8074}"/>
                </a:ext>
              </a:extLst>
            </p:cNvPr>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1711FDBB-816C-438F-81C6-106CEAFB4C7B}"/>
                </a:ext>
              </a:extLst>
            </p:cNvPr>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604F9051-200B-47BD-891E-ED2ED0E83CB9}"/>
                </a:ext>
              </a:extLst>
            </p:cNvPr>
            <p:cNvSpPr txBox="1"/>
            <p:nvPr/>
          </p:nvSpPr>
          <p:spPr>
            <a:xfrm>
              <a:off x="864066" y="6033803"/>
              <a:ext cx="4028302" cy="461665"/>
            </a:xfrm>
            <a:prstGeom prst="rect">
              <a:avLst/>
            </a:prstGeom>
            <a:noFill/>
          </p:spPr>
          <p:txBody>
            <a:bodyPr wrap="square" rtlCol="0">
              <a:spAutoFit/>
            </a:bodyPr>
            <a:lstStyle/>
            <a:p>
              <a:r>
                <a:rPr lang="en-GB" sz="2400" dirty="0"/>
                <a:t>Subject</a:t>
              </a:r>
              <a:r>
                <a:rPr lang="en-GB" dirty="0"/>
                <a:t>: </a:t>
              </a:r>
              <a:r>
                <a:rPr lang="en-GB" sz="2400" dirty="0"/>
                <a:t>History </a:t>
              </a:r>
              <a:endParaRPr lang="en-GB" dirty="0"/>
            </a:p>
          </p:txBody>
        </p:sp>
        <p:sp>
          <p:nvSpPr>
            <p:cNvPr id="9" name="Rectangle 8">
              <a:extLst>
                <a:ext uri="{FF2B5EF4-FFF2-40B4-BE49-F238E27FC236}">
                  <a16:creationId xmlns:a16="http://schemas.microsoft.com/office/drawing/2014/main" id="{C4C506B3-F730-4E70-A5DE-B669B23F8044}"/>
                </a:ext>
              </a:extLst>
            </p:cNvPr>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380F4EE6-FAB6-4864-874D-87AF20DEDB44}"/>
                </a:ext>
              </a:extLst>
            </p:cNvPr>
            <p:cNvSpPr txBox="1"/>
            <p:nvPr/>
          </p:nvSpPr>
          <p:spPr>
            <a:xfrm>
              <a:off x="273361" y="222475"/>
              <a:ext cx="7426334" cy="584775"/>
            </a:xfrm>
            <a:prstGeom prst="rect">
              <a:avLst/>
            </a:prstGeom>
            <a:noFill/>
          </p:spPr>
          <p:txBody>
            <a:bodyPr wrap="square" rtlCol="0">
              <a:spAutoFit/>
            </a:bodyPr>
            <a:lstStyle/>
            <a:p>
              <a:r>
                <a:rPr lang="en-GB" sz="3200" dirty="0"/>
                <a:t>Date</a:t>
              </a:r>
              <a:r>
                <a:rPr lang="en-GB" dirty="0"/>
                <a:t>:  </a:t>
              </a:r>
              <a:r>
                <a:rPr lang="en-GB" sz="2800" dirty="0"/>
                <a:t>Wednesday 24</a:t>
              </a:r>
              <a:r>
                <a:rPr lang="en-GB" sz="2800" baseline="30000" dirty="0"/>
                <a:t>th</a:t>
              </a:r>
              <a:r>
                <a:rPr lang="en-GB" sz="2800" dirty="0"/>
                <a:t> February 2021   </a:t>
              </a:r>
              <a:endParaRPr lang="en-GB" dirty="0"/>
            </a:p>
          </p:txBody>
        </p:sp>
        <p:pic>
          <p:nvPicPr>
            <p:cNvPr id="11" name="Picture 10">
              <a:extLst>
                <a:ext uri="{FF2B5EF4-FFF2-40B4-BE49-F238E27FC236}">
                  <a16:creationId xmlns:a16="http://schemas.microsoft.com/office/drawing/2014/main" id="{6A09BC02-8D70-4B5D-B74B-FEBA4371364B}"/>
                </a:ext>
              </a:extLst>
            </p:cNvPr>
            <p:cNvPicPr>
              <a:picLocks noChangeAspect="1"/>
            </p:cNvPicPr>
            <p:nvPr/>
          </p:nvPicPr>
          <p:blipFill>
            <a:blip r:embed="rId2"/>
            <a:stretch>
              <a:fillRect/>
            </a:stretch>
          </p:blipFill>
          <p:spPr>
            <a:xfrm>
              <a:off x="553093" y="1728060"/>
              <a:ext cx="2219325" cy="1104900"/>
            </a:xfrm>
            <a:prstGeom prst="rect">
              <a:avLst/>
            </a:prstGeom>
          </p:spPr>
        </p:pic>
        <p:sp>
          <p:nvSpPr>
            <p:cNvPr id="12" name="Rectangle 11">
              <a:extLst>
                <a:ext uri="{FF2B5EF4-FFF2-40B4-BE49-F238E27FC236}">
                  <a16:creationId xmlns:a16="http://schemas.microsoft.com/office/drawing/2014/main" id="{5A83C87C-B393-4E2B-9B95-D88BB2BF1387}"/>
                </a:ext>
              </a:extLst>
            </p:cNvPr>
            <p:cNvSpPr/>
            <p:nvPr/>
          </p:nvSpPr>
          <p:spPr>
            <a:xfrm>
              <a:off x="569871" y="2835982"/>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963BC0F6-F04E-49DA-952A-C17CF4BA70A1}"/>
                </a:ext>
              </a:extLst>
            </p:cNvPr>
            <p:cNvSpPr txBox="1"/>
            <p:nvPr/>
          </p:nvSpPr>
          <p:spPr>
            <a:xfrm>
              <a:off x="635485" y="2832960"/>
              <a:ext cx="10429593" cy="1323439"/>
            </a:xfrm>
            <a:prstGeom prst="rect">
              <a:avLst/>
            </a:prstGeom>
            <a:noFill/>
          </p:spPr>
          <p:txBody>
            <a:bodyPr wrap="square" rtlCol="0">
              <a:spAutoFit/>
            </a:bodyPr>
            <a:lstStyle/>
            <a:p>
              <a:r>
                <a:rPr lang="en-GB" sz="4000" dirty="0"/>
                <a:t>L.O. To be able to discuss Ancient Egyptian civilization and answer questions.</a:t>
              </a:r>
            </a:p>
          </p:txBody>
        </p:sp>
        <p:pic>
          <p:nvPicPr>
            <p:cNvPr id="14" name="Picture 13">
              <a:extLst>
                <a:ext uri="{FF2B5EF4-FFF2-40B4-BE49-F238E27FC236}">
                  <a16:creationId xmlns:a16="http://schemas.microsoft.com/office/drawing/2014/main" id="{6F9321BF-DAA2-4AEE-AEC4-FFDABBC4D875}"/>
                </a:ext>
              </a:extLst>
            </p:cNvPr>
            <p:cNvPicPr>
              <a:picLocks noChangeAspect="1"/>
            </p:cNvPicPr>
            <p:nvPr/>
          </p:nvPicPr>
          <p:blipFill>
            <a:blip r:embed="rId3"/>
            <a:stretch>
              <a:fillRect/>
            </a:stretch>
          </p:blipFill>
          <p:spPr>
            <a:xfrm>
              <a:off x="4730620" y="5956124"/>
              <a:ext cx="750138" cy="588818"/>
            </a:xfrm>
            <a:prstGeom prst="rect">
              <a:avLst/>
            </a:prstGeom>
          </p:spPr>
        </p:pic>
      </p:grpSp>
    </p:spTree>
    <p:extLst>
      <p:ext uri="{BB962C8B-B14F-4D97-AF65-F5344CB8AC3E}">
        <p14:creationId xmlns:p14="http://schemas.microsoft.com/office/powerpoint/2010/main" val="20732364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 name="TextBox 1"/>
          <p:cNvSpPr txBox="1"/>
          <p:nvPr/>
        </p:nvSpPr>
        <p:spPr>
          <a:xfrm>
            <a:off x="1041722" y="283126"/>
            <a:ext cx="10324617" cy="1569660"/>
          </a:xfrm>
          <a:prstGeom prst="rect">
            <a:avLst/>
          </a:prstGeom>
          <a:noFill/>
        </p:spPr>
        <p:txBody>
          <a:bodyPr wrap="square" rtlCol="0">
            <a:spAutoFit/>
          </a:bodyPr>
          <a:lstStyle/>
          <a:p>
            <a:r>
              <a:rPr lang="en-GB" sz="2400" dirty="0"/>
              <a:t>Over the next three weeks we are going to learn all about the Ancient Egyptians and their civilization. We will look at the different periods of time, the Pharaohs and their pyramids, Mummification, Tutankhamun's Tomb and who discovered him. </a:t>
            </a:r>
          </a:p>
        </p:txBody>
      </p:sp>
      <p:sp>
        <p:nvSpPr>
          <p:cNvPr id="3" name="AutoShape 2" descr="Ancient Egypt ESL /Spanish/Distant Learning/ Study Guides | Ancient egypt  civilization, Egypt, Ancient egyp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p:nvPicPr>
        <p:blipFill>
          <a:blip r:embed="rId2"/>
          <a:stretch>
            <a:fillRect/>
          </a:stretch>
        </p:blipFill>
        <p:spPr>
          <a:xfrm>
            <a:off x="612775" y="1906025"/>
            <a:ext cx="4512881" cy="4512881"/>
          </a:xfrm>
          <a:prstGeom prst="rect">
            <a:avLst/>
          </a:prstGeom>
        </p:spPr>
      </p:pic>
      <p:sp>
        <p:nvSpPr>
          <p:cNvPr id="6" name="Rectangle 5"/>
          <p:cNvSpPr/>
          <p:nvPr/>
        </p:nvSpPr>
        <p:spPr>
          <a:xfrm>
            <a:off x="5548132" y="1966086"/>
            <a:ext cx="6096000" cy="1015663"/>
          </a:xfrm>
          <a:prstGeom prst="rect">
            <a:avLst/>
          </a:prstGeom>
        </p:spPr>
        <p:txBody>
          <a:bodyPr>
            <a:spAutoFit/>
          </a:bodyPr>
          <a:lstStyle/>
          <a:p>
            <a:r>
              <a:rPr lang="en-GB" sz="2000" dirty="0">
                <a:latin typeface="+mj-lt"/>
              </a:rPr>
              <a:t>The ancient Egyptian civilisation began 5,000 years ago when people started building villages next to the River Nile in north-east Africa. It lasted for around 3,000 years.</a:t>
            </a:r>
          </a:p>
        </p:txBody>
      </p:sp>
      <p:sp>
        <p:nvSpPr>
          <p:cNvPr id="7" name="Rectangle 6"/>
          <p:cNvSpPr/>
          <p:nvPr/>
        </p:nvSpPr>
        <p:spPr>
          <a:xfrm>
            <a:off x="5548132" y="3208350"/>
            <a:ext cx="6096000" cy="923330"/>
          </a:xfrm>
          <a:prstGeom prst="rect">
            <a:avLst/>
          </a:prstGeom>
        </p:spPr>
        <p:txBody>
          <a:bodyPr>
            <a:spAutoFit/>
          </a:bodyPr>
          <a:lstStyle/>
          <a:p>
            <a:r>
              <a:rPr lang="en-GB" dirty="0">
                <a:solidFill>
                  <a:srgbClr val="231F20"/>
                </a:solidFill>
                <a:latin typeface="+mj-lt"/>
              </a:rPr>
              <a:t>The ancient Egyptians were ruled by kings and queens called pharaohs. Religion was an important part of their civilisation. They worshiped over 2,000 gods and goddesses</a:t>
            </a:r>
            <a:r>
              <a:rPr lang="en-GB" dirty="0">
                <a:solidFill>
                  <a:srgbClr val="231F20"/>
                </a:solidFill>
                <a:latin typeface="ReithSans"/>
              </a:rPr>
              <a:t>!</a:t>
            </a:r>
            <a:endParaRPr lang="en-GB" dirty="0"/>
          </a:p>
        </p:txBody>
      </p:sp>
      <p:sp>
        <p:nvSpPr>
          <p:cNvPr id="10" name="Rectangle 9"/>
          <p:cNvSpPr/>
          <p:nvPr/>
        </p:nvSpPr>
        <p:spPr>
          <a:xfrm>
            <a:off x="5548132" y="4358281"/>
            <a:ext cx="6096000" cy="2308324"/>
          </a:xfrm>
          <a:prstGeom prst="rect">
            <a:avLst/>
          </a:prstGeom>
        </p:spPr>
        <p:txBody>
          <a:bodyPr>
            <a:spAutoFit/>
          </a:bodyPr>
          <a:lstStyle/>
          <a:p>
            <a:r>
              <a:rPr lang="en-GB" dirty="0">
                <a:latin typeface="+mj-lt"/>
              </a:rPr>
              <a:t>The ancient Egyptians also believed in a never-ending afterlife. They thought it was more important than their life on Earth, so they spent a lot of time planning for their death.</a:t>
            </a:r>
          </a:p>
          <a:p>
            <a:endParaRPr lang="en-GB" dirty="0">
              <a:latin typeface="+mj-lt"/>
            </a:endParaRPr>
          </a:p>
          <a:p>
            <a:r>
              <a:rPr lang="en-GB" dirty="0">
                <a:latin typeface="+mj-lt"/>
              </a:rPr>
              <a:t>The ancient Egyptians preserved the bodies of important people through mummification. They built special tombs to be buried in, which they filled with all their favourite things. Some pharaohs built their tombs in the shape of giant pyramids</a:t>
            </a:r>
            <a:r>
              <a:rPr lang="en-GB" dirty="0"/>
              <a:t>.</a:t>
            </a:r>
          </a:p>
        </p:txBody>
      </p:sp>
    </p:spTree>
    <p:extLst>
      <p:ext uri="{BB962C8B-B14F-4D97-AF65-F5344CB8AC3E}">
        <p14:creationId xmlns:p14="http://schemas.microsoft.com/office/powerpoint/2010/main" val="2249418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2" descr="Image result for ancient egypt pharaoh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2646" y="2181890"/>
            <a:ext cx="5463395" cy="39154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2666496" y="488685"/>
            <a:ext cx="6275693" cy="1598611"/>
          </a:xfrm>
          <a:prstGeom prst="rect">
            <a:avLst/>
          </a:prstGeom>
        </p:spPr>
      </p:pic>
    </p:spTree>
    <p:extLst>
      <p:ext uri="{BB962C8B-B14F-4D97-AF65-F5344CB8AC3E}">
        <p14:creationId xmlns:p14="http://schemas.microsoft.com/office/powerpoint/2010/main" val="26777018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Rectangle 3"/>
          <p:cNvSpPr/>
          <p:nvPr/>
        </p:nvSpPr>
        <p:spPr>
          <a:xfrm>
            <a:off x="9553903" y="5103674"/>
            <a:ext cx="2401446" cy="1754326"/>
          </a:xfrm>
          <a:prstGeom prst="rect">
            <a:avLst/>
          </a:prstGeom>
        </p:spPr>
        <p:txBody>
          <a:bodyPr wrap="square">
            <a:spAutoFit/>
          </a:bodyPr>
          <a:lstStyle/>
          <a:p>
            <a:r>
              <a:rPr lang="en-GB" dirty="0"/>
              <a:t>https://classroom.thenational.academy/lessons/what-was-ancient-egyptian-society-like-6hgk0t?step=2&amp;activity=video</a:t>
            </a:r>
          </a:p>
        </p:txBody>
      </p:sp>
      <p:pic>
        <p:nvPicPr>
          <p:cNvPr id="6" name="Picture 5"/>
          <p:cNvPicPr>
            <a:picLocks noChangeAspect="1"/>
          </p:cNvPicPr>
          <p:nvPr/>
        </p:nvPicPr>
        <p:blipFill>
          <a:blip r:embed="rId2"/>
          <a:stretch>
            <a:fillRect/>
          </a:stretch>
        </p:blipFill>
        <p:spPr>
          <a:xfrm>
            <a:off x="9630785" y="3772062"/>
            <a:ext cx="2324564" cy="1220396"/>
          </a:xfrm>
          <a:prstGeom prst="rect">
            <a:avLst/>
          </a:prstGeom>
        </p:spPr>
      </p:pic>
      <p:pic>
        <p:nvPicPr>
          <p:cNvPr id="10" name="Picture 9"/>
          <p:cNvPicPr>
            <a:picLocks noChangeAspect="1"/>
          </p:cNvPicPr>
          <p:nvPr/>
        </p:nvPicPr>
        <p:blipFill>
          <a:blip r:embed="rId3"/>
          <a:stretch>
            <a:fillRect/>
          </a:stretch>
        </p:blipFill>
        <p:spPr>
          <a:xfrm>
            <a:off x="307975" y="465138"/>
            <a:ext cx="5078408" cy="5767316"/>
          </a:xfrm>
          <a:prstGeom prst="rect">
            <a:avLst/>
          </a:prstGeom>
        </p:spPr>
      </p:pic>
      <p:sp>
        <p:nvSpPr>
          <p:cNvPr id="11" name="Rectangle 10"/>
          <p:cNvSpPr/>
          <p:nvPr/>
        </p:nvSpPr>
        <p:spPr>
          <a:xfrm>
            <a:off x="5344173" y="1210659"/>
            <a:ext cx="4966018" cy="1384995"/>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ct val="20000"/>
              </a:spcBef>
            </a:pPr>
            <a:r>
              <a:rPr lang="en-US" altLang="en-US" sz="2800" dirty="0"/>
              <a:t>Ancient Egypt achieved stability through the co-operation of all levels of the population.</a:t>
            </a:r>
            <a:endParaRPr lang="en-US" altLang="en-US" sz="2800" u="sng" dirty="0"/>
          </a:p>
        </p:txBody>
      </p:sp>
      <p:sp>
        <p:nvSpPr>
          <p:cNvPr id="13" name="Rectangle 12"/>
          <p:cNvSpPr/>
          <p:nvPr/>
        </p:nvSpPr>
        <p:spPr>
          <a:xfrm>
            <a:off x="5344173" y="2946653"/>
            <a:ext cx="4572000" cy="954107"/>
          </a:xfrm>
          <a:prstGeom prst="rect">
            <a:avLst/>
          </a:prstGeom>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en-US" sz="2800" dirty="0"/>
              <a:t>The pharaoh was at the top of the social hierarchy. </a:t>
            </a:r>
            <a:endParaRPr lang="en-US" altLang="en-US" sz="2800" u="sng" dirty="0"/>
          </a:p>
        </p:txBody>
      </p:sp>
      <p:sp>
        <p:nvSpPr>
          <p:cNvPr id="14" name="Rectangle 13"/>
          <p:cNvSpPr/>
          <p:nvPr/>
        </p:nvSpPr>
        <p:spPr>
          <a:xfrm>
            <a:off x="5386383" y="4275621"/>
            <a:ext cx="4572000" cy="2246769"/>
          </a:xfrm>
          <a:prstGeom prst="rect">
            <a:avLst/>
          </a:prstGeom>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en-US" sz="2800" dirty="0"/>
              <a:t>At the bottom of the hierarchy were the scribes, artisans, farmers, and laborers.</a:t>
            </a:r>
            <a:r>
              <a:rPr lang="en-US" altLang="en-US" sz="2800" u="sng" dirty="0"/>
              <a:t> </a:t>
            </a:r>
            <a:br>
              <a:rPr lang="en-US" altLang="en-US" sz="2800" u="sng" dirty="0"/>
            </a:br>
            <a:endParaRPr lang="en-US" altLang="en-US" sz="2800" u="sng" dirty="0"/>
          </a:p>
        </p:txBody>
      </p:sp>
      <p:sp>
        <p:nvSpPr>
          <p:cNvPr id="7" name="TextBox 6"/>
          <p:cNvSpPr txBox="1"/>
          <p:nvPr/>
        </p:nvSpPr>
        <p:spPr>
          <a:xfrm>
            <a:off x="5265682" y="274392"/>
            <a:ext cx="6358759" cy="646331"/>
          </a:xfrm>
          <a:prstGeom prst="rect">
            <a:avLst/>
          </a:prstGeom>
          <a:noFill/>
        </p:spPr>
        <p:txBody>
          <a:bodyPr wrap="square" rtlCol="0">
            <a:spAutoFit/>
          </a:bodyPr>
          <a:lstStyle/>
          <a:p>
            <a:r>
              <a:rPr lang="en-GB" sz="3600" dirty="0"/>
              <a:t>The Structure of Society </a:t>
            </a:r>
          </a:p>
        </p:txBody>
      </p:sp>
      <p:sp>
        <p:nvSpPr>
          <p:cNvPr id="8" name="TextBox 7"/>
          <p:cNvSpPr txBox="1"/>
          <p:nvPr/>
        </p:nvSpPr>
        <p:spPr>
          <a:xfrm>
            <a:off x="7283669" y="5820511"/>
            <a:ext cx="2007476" cy="923330"/>
          </a:xfrm>
          <a:prstGeom prst="rect">
            <a:avLst/>
          </a:prstGeom>
          <a:noFill/>
        </p:spPr>
        <p:txBody>
          <a:bodyPr wrap="square" rtlCol="0">
            <a:spAutoFit/>
          </a:bodyPr>
          <a:lstStyle/>
          <a:p>
            <a:r>
              <a:rPr lang="en-GB" dirty="0">
                <a:solidFill>
                  <a:srgbClr val="FF0000"/>
                </a:solidFill>
              </a:rPr>
              <a:t>Please watch the link to help support your learning.</a:t>
            </a:r>
          </a:p>
        </p:txBody>
      </p:sp>
    </p:spTree>
    <p:extLst>
      <p:ext uri="{BB962C8B-B14F-4D97-AF65-F5344CB8AC3E}">
        <p14:creationId xmlns:p14="http://schemas.microsoft.com/office/powerpoint/2010/main" val="2892660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 name="TextBox 1"/>
          <p:cNvSpPr txBox="1"/>
          <p:nvPr/>
        </p:nvSpPr>
        <p:spPr>
          <a:xfrm>
            <a:off x="460375" y="312738"/>
            <a:ext cx="10284311" cy="646331"/>
          </a:xfrm>
          <a:prstGeom prst="rect">
            <a:avLst/>
          </a:prstGeom>
          <a:noFill/>
        </p:spPr>
        <p:txBody>
          <a:bodyPr wrap="square" rtlCol="0">
            <a:spAutoFit/>
          </a:bodyPr>
          <a:lstStyle/>
          <a:p>
            <a:r>
              <a:rPr lang="en-GB" sz="3600" dirty="0"/>
              <a:t>My Turn:</a:t>
            </a:r>
          </a:p>
        </p:txBody>
      </p:sp>
      <p:sp>
        <p:nvSpPr>
          <p:cNvPr id="4" name="TextBox 3"/>
          <p:cNvSpPr txBox="1"/>
          <p:nvPr/>
        </p:nvSpPr>
        <p:spPr>
          <a:xfrm>
            <a:off x="4453666" y="2219740"/>
            <a:ext cx="6755802" cy="1815882"/>
          </a:xfrm>
          <a:prstGeom prst="rect">
            <a:avLst/>
          </a:prstGeom>
          <a:noFill/>
        </p:spPr>
        <p:txBody>
          <a:bodyPr wrap="square" rtlCol="0">
            <a:spAutoFit/>
          </a:bodyPr>
          <a:lstStyle/>
          <a:p>
            <a:r>
              <a:rPr lang="en-GB" sz="2800" dirty="0">
                <a:latin typeface="+mj-lt"/>
              </a:rPr>
              <a:t>The </a:t>
            </a:r>
            <a:r>
              <a:rPr lang="en-GB" sz="2800" u="sng" dirty="0">
                <a:solidFill>
                  <a:srgbClr val="FF0000"/>
                </a:solidFill>
                <a:latin typeface="+mj-lt"/>
              </a:rPr>
              <a:t>ancient Egyptian civilisation </a:t>
            </a:r>
            <a:r>
              <a:rPr lang="en-GB" sz="2800" dirty="0">
                <a:latin typeface="+mj-lt"/>
              </a:rPr>
              <a:t>began 5,000 years ago when people started building villages next to the River Nile in north-east Africa. It lasted for around 3,000 years</a:t>
            </a:r>
          </a:p>
        </p:txBody>
      </p:sp>
      <p:sp>
        <p:nvSpPr>
          <p:cNvPr id="5" name="TextBox 4"/>
          <p:cNvSpPr txBox="1"/>
          <p:nvPr/>
        </p:nvSpPr>
        <p:spPr>
          <a:xfrm>
            <a:off x="460375" y="979189"/>
            <a:ext cx="11625608" cy="646331"/>
          </a:xfrm>
          <a:prstGeom prst="rect">
            <a:avLst/>
          </a:prstGeom>
          <a:noFill/>
        </p:spPr>
        <p:txBody>
          <a:bodyPr wrap="square" rtlCol="0">
            <a:spAutoFit/>
          </a:bodyPr>
          <a:lstStyle/>
          <a:p>
            <a:r>
              <a:rPr lang="en-GB" dirty="0">
                <a:solidFill>
                  <a:srgbClr val="FF0000"/>
                </a:solidFill>
              </a:rPr>
              <a:t>Our next task is to extract the information to answer the questions. Remember back to last week, how we extracted the answers. </a:t>
            </a:r>
          </a:p>
        </p:txBody>
      </p:sp>
      <p:sp>
        <p:nvSpPr>
          <p:cNvPr id="6" name="TextBox 5"/>
          <p:cNvSpPr txBox="1"/>
          <p:nvPr/>
        </p:nvSpPr>
        <p:spPr>
          <a:xfrm>
            <a:off x="4230930" y="4187090"/>
            <a:ext cx="7961070" cy="4462760"/>
          </a:xfrm>
          <a:prstGeom prst="rect">
            <a:avLst/>
          </a:prstGeom>
          <a:noFill/>
        </p:spPr>
        <p:txBody>
          <a:bodyPr wrap="square" rtlCol="0">
            <a:spAutoFit/>
          </a:bodyPr>
          <a:lstStyle/>
          <a:p>
            <a:r>
              <a:rPr lang="en-GB" dirty="0">
                <a:solidFill>
                  <a:srgbClr val="FF0000"/>
                </a:solidFill>
              </a:rPr>
              <a:t>Question:</a:t>
            </a:r>
          </a:p>
          <a:p>
            <a:endParaRPr lang="en-GB" dirty="0"/>
          </a:p>
          <a:p>
            <a:r>
              <a:rPr lang="en-GB" sz="2800" dirty="0"/>
              <a:t>When did the </a:t>
            </a:r>
            <a:r>
              <a:rPr lang="en-GB" sz="2800" u="sng" dirty="0">
                <a:solidFill>
                  <a:srgbClr val="FF0000"/>
                </a:solidFill>
              </a:rPr>
              <a:t>ancient Egyptian civilisation </a:t>
            </a:r>
            <a:r>
              <a:rPr lang="en-GB" sz="2800" dirty="0"/>
              <a:t>begin?</a:t>
            </a:r>
          </a:p>
          <a:p>
            <a:endParaRPr lang="en-GB" sz="2800" dirty="0"/>
          </a:p>
          <a:p>
            <a:endParaRPr lang="en-GB" sz="2800" dirty="0"/>
          </a:p>
          <a:p>
            <a:endParaRPr lang="en-GB" sz="2800" dirty="0"/>
          </a:p>
          <a:p>
            <a:endParaRPr lang="en-GB" sz="2800" dirty="0"/>
          </a:p>
          <a:p>
            <a:endParaRPr lang="en-GB" dirty="0"/>
          </a:p>
          <a:p>
            <a:endParaRPr lang="en-GB" dirty="0"/>
          </a:p>
          <a:p>
            <a:endParaRPr lang="en-GB" dirty="0"/>
          </a:p>
          <a:p>
            <a:endParaRPr lang="en-GB" dirty="0"/>
          </a:p>
          <a:p>
            <a:endParaRPr lang="en-GB" dirty="0"/>
          </a:p>
          <a:p>
            <a:endParaRPr lang="en-GB" dirty="0"/>
          </a:p>
        </p:txBody>
      </p:sp>
      <p:cxnSp>
        <p:nvCxnSpPr>
          <p:cNvPr id="8" name="Straight Connector 7"/>
          <p:cNvCxnSpPr/>
          <p:nvPr/>
        </p:nvCxnSpPr>
        <p:spPr>
          <a:xfrm flipV="1">
            <a:off x="4453666" y="5981252"/>
            <a:ext cx="6874137" cy="4303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07975" y="2219740"/>
            <a:ext cx="2485017" cy="1323439"/>
          </a:xfrm>
          <a:prstGeom prst="rect">
            <a:avLst/>
          </a:prstGeom>
          <a:noFill/>
        </p:spPr>
        <p:txBody>
          <a:bodyPr wrap="square" rtlCol="0">
            <a:spAutoFit/>
          </a:bodyPr>
          <a:lstStyle/>
          <a:p>
            <a:r>
              <a:rPr lang="en-GB" sz="2000" dirty="0"/>
              <a:t>Look for the words that are in the question and try and find it in the text.</a:t>
            </a:r>
          </a:p>
        </p:txBody>
      </p:sp>
      <p:sp>
        <p:nvSpPr>
          <p:cNvPr id="10" name="TextBox 9">
            <a:extLst>
              <a:ext uri="{FF2B5EF4-FFF2-40B4-BE49-F238E27FC236}">
                <a16:creationId xmlns:a16="http://schemas.microsoft.com/office/drawing/2014/main" id="{38F4D13E-4F93-49BC-A455-ECE01AF71A28}"/>
              </a:ext>
            </a:extLst>
          </p:cNvPr>
          <p:cNvSpPr txBox="1"/>
          <p:nvPr/>
        </p:nvSpPr>
        <p:spPr>
          <a:xfrm>
            <a:off x="307975" y="4187090"/>
            <a:ext cx="2485017" cy="1015663"/>
          </a:xfrm>
          <a:prstGeom prst="rect">
            <a:avLst/>
          </a:prstGeom>
          <a:noFill/>
        </p:spPr>
        <p:txBody>
          <a:bodyPr wrap="square" rtlCol="0">
            <a:spAutoFit/>
          </a:bodyPr>
          <a:lstStyle/>
          <a:p>
            <a:r>
              <a:rPr lang="en-GB" sz="2000" dirty="0"/>
              <a:t>See if you can find a picture to support your answer too.</a:t>
            </a:r>
          </a:p>
        </p:txBody>
      </p:sp>
    </p:spTree>
    <p:extLst>
      <p:ext uri="{BB962C8B-B14F-4D97-AF65-F5344CB8AC3E}">
        <p14:creationId xmlns:p14="http://schemas.microsoft.com/office/powerpoint/2010/main" val="940907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TextBox 4">
            <a:extLst>
              <a:ext uri="{FF2B5EF4-FFF2-40B4-BE49-F238E27FC236}">
                <a16:creationId xmlns:a16="http://schemas.microsoft.com/office/drawing/2014/main" id="{963BC0F6-F04E-49DA-952A-C17CF4BA70A1}"/>
              </a:ext>
            </a:extLst>
          </p:cNvPr>
          <p:cNvSpPr txBox="1"/>
          <p:nvPr/>
        </p:nvSpPr>
        <p:spPr>
          <a:xfrm>
            <a:off x="460375" y="260036"/>
            <a:ext cx="10429593" cy="707886"/>
          </a:xfrm>
          <a:prstGeom prst="rect">
            <a:avLst/>
          </a:prstGeom>
          <a:noFill/>
        </p:spPr>
        <p:txBody>
          <a:bodyPr wrap="square" rtlCol="0">
            <a:spAutoFit/>
          </a:bodyPr>
          <a:lstStyle/>
          <a:p>
            <a:r>
              <a:rPr lang="en-GB" sz="4000" dirty="0"/>
              <a:t>Your turn:</a:t>
            </a:r>
          </a:p>
        </p:txBody>
      </p:sp>
      <p:sp>
        <p:nvSpPr>
          <p:cNvPr id="2" name="TextBox 1"/>
          <p:cNvSpPr txBox="1"/>
          <p:nvPr/>
        </p:nvSpPr>
        <p:spPr>
          <a:xfrm>
            <a:off x="460375" y="1114196"/>
            <a:ext cx="11503921" cy="646331"/>
          </a:xfrm>
          <a:prstGeom prst="rect">
            <a:avLst/>
          </a:prstGeom>
          <a:noFill/>
        </p:spPr>
        <p:txBody>
          <a:bodyPr wrap="square" rtlCol="0">
            <a:spAutoFit/>
          </a:bodyPr>
          <a:lstStyle/>
          <a:p>
            <a:r>
              <a:rPr lang="en-GB" dirty="0"/>
              <a:t>Can you now use the text about answer to questions on Ancient Egyptian? Adults, can you support you child with this task. </a:t>
            </a:r>
          </a:p>
        </p:txBody>
      </p:sp>
      <p:sp>
        <p:nvSpPr>
          <p:cNvPr id="3" name="TextBox 2"/>
          <p:cNvSpPr txBox="1"/>
          <p:nvPr/>
        </p:nvSpPr>
        <p:spPr>
          <a:xfrm>
            <a:off x="612775" y="2671469"/>
            <a:ext cx="10792124" cy="7448193"/>
          </a:xfrm>
          <a:prstGeom prst="rect">
            <a:avLst/>
          </a:prstGeom>
          <a:noFill/>
        </p:spPr>
        <p:txBody>
          <a:bodyPr wrap="square" rtlCol="0">
            <a:spAutoFit/>
          </a:bodyPr>
          <a:lstStyle/>
          <a:p>
            <a:pPr marL="457200" indent="-457200">
              <a:buAutoNum type="arabicPeriod"/>
            </a:pPr>
            <a:r>
              <a:rPr lang="en-GB" sz="2000" dirty="0">
                <a:solidFill>
                  <a:prstClr val="black"/>
                </a:solidFill>
                <a:latin typeface="Calibri Light" panose="020F0302020204030204"/>
              </a:rPr>
              <a:t>When did ancient Egyptian civilisation began?</a:t>
            </a:r>
          </a:p>
          <a:p>
            <a:pPr marL="457200" indent="-457200">
              <a:buAutoNum type="arabicPeriod"/>
            </a:pPr>
            <a:endParaRPr lang="en-GB" sz="2000" dirty="0">
              <a:solidFill>
                <a:prstClr val="black"/>
              </a:solidFill>
              <a:latin typeface="Calibri Light" panose="020F0302020204030204"/>
            </a:endParaRPr>
          </a:p>
          <a:p>
            <a:pPr marL="457200" indent="-457200">
              <a:buAutoNum type="arabicPeriod"/>
            </a:pPr>
            <a:endParaRPr lang="en-GB" sz="2000" dirty="0">
              <a:solidFill>
                <a:prstClr val="black"/>
              </a:solidFill>
              <a:latin typeface="Calibri Light" panose="020F0302020204030204"/>
            </a:endParaRPr>
          </a:p>
          <a:p>
            <a:pPr marL="457200" indent="-457200">
              <a:buAutoNum type="arabicPeriod"/>
            </a:pPr>
            <a:endParaRPr lang="en-GB" sz="2000" dirty="0">
              <a:solidFill>
                <a:prstClr val="black"/>
              </a:solidFill>
              <a:latin typeface="Calibri Light" panose="020F0302020204030204"/>
            </a:endParaRPr>
          </a:p>
          <a:p>
            <a:pPr marL="457200" indent="-457200">
              <a:buAutoNum type="arabicPeriod"/>
            </a:pPr>
            <a:endParaRPr lang="en-GB" sz="2000" dirty="0">
              <a:solidFill>
                <a:prstClr val="black"/>
              </a:solidFill>
              <a:latin typeface="Calibri Light" panose="020F0302020204030204"/>
            </a:endParaRPr>
          </a:p>
          <a:p>
            <a:pPr marL="457200" indent="-457200">
              <a:buAutoNum type="arabicPeriod"/>
            </a:pPr>
            <a:r>
              <a:rPr lang="en-GB" sz="2000" dirty="0">
                <a:solidFill>
                  <a:prstClr val="black"/>
                </a:solidFill>
                <a:latin typeface="Calibri Light" panose="020F0302020204030204"/>
              </a:rPr>
              <a:t>What river did the people start building next to?</a:t>
            </a:r>
          </a:p>
          <a:p>
            <a:pPr marL="457200" indent="-457200">
              <a:buAutoNum type="arabicPeriod"/>
            </a:pPr>
            <a:endParaRPr lang="en-GB" sz="2000" dirty="0">
              <a:solidFill>
                <a:prstClr val="black"/>
              </a:solidFill>
              <a:latin typeface="Calibri Light" panose="020F0302020204030204"/>
            </a:endParaRPr>
          </a:p>
          <a:p>
            <a:pPr marL="457200" indent="-457200">
              <a:buAutoNum type="arabicPeriod"/>
            </a:pPr>
            <a:endParaRPr lang="en-GB" sz="2000" dirty="0">
              <a:solidFill>
                <a:prstClr val="black"/>
              </a:solidFill>
              <a:latin typeface="Calibri Light" panose="020F0302020204030204"/>
            </a:endParaRPr>
          </a:p>
          <a:p>
            <a:pPr marL="457200" indent="-457200">
              <a:buAutoNum type="arabicPeriod"/>
            </a:pPr>
            <a:endParaRPr lang="en-GB" sz="2000" dirty="0">
              <a:solidFill>
                <a:prstClr val="black"/>
              </a:solidFill>
              <a:latin typeface="Calibri Light" panose="020F0302020204030204"/>
            </a:endParaRPr>
          </a:p>
          <a:p>
            <a:pPr marL="457200" indent="-457200">
              <a:buAutoNum type="arabicPeriod"/>
            </a:pPr>
            <a:endParaRPr lang="en-GB" sz="2000" dirty="0">
              <a:solidFill>
                <a:prstClr val="black"/>
              </a:solidFill>
              <a:latin typeface="Calibri Light" panose="020F0302020204030204"/>
            </a:endParaRPr>
          </a:p>
          <a:p>
            <a:pPr marL="457200" indent="-457200">
              <a:buAutoNum type="arabicPeriod"/>
            </a:pPr>
            <a:r>
              <a:rPr lang="en-GB" sz="2000" dirty="0">
                <a:solidFill>
                  <a:prstClr val="black"/>
                </a:solidFill>
                <a:latin typeface="Calibri Light" panose="020F0302020204030204"/>
              </a:rPr>
              <a:t>Who ruled the Egyptians?</a:t>
            </a:r>
          </a:p>
          <a:p>
            <a:pPr marL="457200" indent="-457200">
              <a:buAutoNum type="arabicPeriod"/>
            </a:pPr>
            <a:endParaRPr lang="en-GB" sz="2000" dirty="0">
              <a:solidFill>
                <a:prstClr val="black"/>
              </a:solidFill>
              <a:latin typeface="Calibri Light" panose="020F0302020204030204"/>
            </a:endParaRPr>
          </a:p>
          <a:p>
            <a:pPr marL="457200" indent="-457200">
              <a:buAutoNum type="arabicPeriod"/>
            </a:pPr>
            <a:endParaRPr lang="en-GB" sz="2000" dirty="0">
              <a:solidFill>
                <a:prstClr val="black"/>
              </a:solidFill>
              <a:latin typeface="Calibri Light" panose="020F0302020204030204"/>
            </a:endParaRPr>
          </a:p>
          <a:p>
            <a:pPr marL="457200" indent="-457200">
              <a:buAutoNum type="arabicPeriod"/>
            </a:pPr>
            <a:endParaRPr lang="en-GB" sz="2000" dirty="0">
              <a:solidFill>
                <a:prstClr val="black"/>
              </a:solidFill>
              <a:latin typeface="Calibri Light" panose="020F0302020204030204"/>
            </a:endParaRPr>
          </a:p>
          <a:p>
            <a:pPr marL="457200" indent="-457200">
              <a:buAutoNum type="arabicPeriod"/>
            </a:pPr>
            <a:endParaRPr lang="en-GB" sz="2000" dirty="0">
              <a:solidFill>
                <a:prstClr val="black"/>
              </a:solidFill>
              <a:latin typeface="Calibri Light" panose="020F0302020204030204"/>
            </a:endParaRPr>
          </a:p>
          <a:p>
            <a:pPr marL="457200" indent="-457200">
              <a:buAutoNum type="arabicPeriod"/>
            </a:pPr>
            <a:endParaRPr lang="en-GB" sz="2000" dirty="0">
              <a:solidFill>
                <a:prstClr val="black"/>
              </a:solidFill>
              <a:latin typeface="Calibri Light" panose="020F0302020204030204"/>
            </a:endParaRPr>
          </a:p>
          <a:p>
            <a:pPr marL="457200" indent="-457200">
              <a:buAutoNum type="arabicPeriod"/>
            </a:pPr>
            <a:endParaRPr lang="en-GB" sz="2000" dirty="0">
              <a:solidFill>
                <a:prstClr val="black"/>
              </a:solidFill>
              <a:latin typeface="Calibri Light" panose="020F0302020204030204"/>
            </a:endParaRPr>
          </a:p>
          <a:p>
            <a:pPr marL="457200" indent="-457200">
              <a:buAutoNum type="arabicPeriod"/>
            </a:pPr>
            <a:endParaRPr lang="en-GB" sz="2000" dirty="0">
              <a:solidFill>
                <a:prstClr val="black"/>
              </a:solidFill>
              <a:latin typeface="Calibri Light" panose="020F0302020204030204"/>
            </a:endParaRPr>
          </a:p>
          <a:p>
            <a:pPr marL="457200" indent="-457200">
              <a:buAutoNum type="arabicPeriod"/>
            </a:pPr>
            <a:endParaRPr lang="en-GB" sz="2000" dirty="0">
              <a:solidFill>
                <a:prstClr val="black"/>
              </a:solidFill>
              <a:latin typeface="Calibri Light" panose="020F0302020204030204"/>
            </a:endParaRPr>
          </a:p>
          <a:p>
            <a:endParaRPr lang="en-GB" sz="2000" dirty="0">
              <a:solidFill>
                <a:prstClr val="black"/>
              </a:solidFill>
              <a:latin typeface="Calibri Light" panose="020F0302020204030204"/>
            </a:endParaRPr>
          </a:p>
          <a:p>
            <a:endParaRPr lang="en-GB" sz="2000" dirty="0">
              <a:solidFill>
                <a:prstClr val="black"/>
              </a:solidFill>
              <a:latin typeface="Calibri Light" panose="020F0302020204030204"/>
            </a:endParaRPr>
          </a:p>
          <a:p>
            <a:endParaRPr lang="en-GB" sz="2000" dirty="0">
              <a:solidFill>
                <a:prstClr val="black"/>
              </a:solidFill>
              <a:latin typeface="Calibri Light" panose="020F0302020204030204"/>
            </a:endParaRPr>
          </a:p>
          <a:p>
            <a:endParaRPr lang="en-GB" sz="2000" dirty="0">
              <a:solidFill>
                <a:prstClr val="black"/>
              </a:solidFill>
              <a:latin typeface="Calibri Light" panose="020F0302020204030204"/>
            </a:endParaRPr>
          </a:p>
          <a:p>
            <a:r>
              <a:rPr lang="en-GB" dirty="0"/>
              <a:t> </a:t>
            </a:r>
          </a:p>
        </p:txBody>
      </p:sp>
      <p:cxnSp>
        <p:nvCxnSpPr>
          <p:cNvPr id="6" name="Straight Connector 5"/>
          <p:cNvCxnSpPr/>
          <p:nvPr/>
        </p:nvCxnSpPr>
        <p:spPr>
          <a:xfrm>
            <a:off x="849442" y="3625327"/>
            <a:ext cx="4884383" cy="1075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49443" y="5306094"/>
            <a:ext cx="4884383" cy="1075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2"/>
          <a:stretch>
            <a:fillRect/>
          </a:stretch>
        </p:blipFill>
        <p:spPr>
          <a:xfrm>
            <a:off x="813927" y="6687309"/>
            <a:ext cx="4919898" cy="67062"/>
          </a:xfrm>
          <a:prstGeom prst="rect">
            <a:avLst/>
          </a:prstGeom>
        </p:spPr>
      </p:pic>
      <p:pic>
        <p:nvPicPr>
          <p:cNvPr id="11" name="Picture 10"/>
          <p:cNvPicPr>
            <a:picLocks noChangeAspect="1"/>
          </p:cNvPicPr>
          <p:nvPr/>
        </p:nvPicPr>
        <p:blipFill>
          <a:blip r:embed="rId3"/>
          <a:stretch>
            <a:fillRect/>
          </a:stretch>
        </p:blipFill>
        <p:spPr>
          <a:xfrm>
            <a:off x="7104754" y="2754823"/>
            <a:ext cx="4300145" cy="3385221"/>
          </a:xfrm>
          <a:prstGeom prst="rect">
            <a:avLst/>
          </a:prstGeom>
        </p:spPr>
      </p:pic>
    </p:spTree>
    <p:extLst>
      <p:ext uri="{BB962C8B-B14F-4D97-AF65-F5344CB8AC3E}">
        <p14:creationId xmlns:p14="http://schemas.microsoft.com/office/powerpoint/2010/main" val="10701000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TextBox 4">
            <a:extLst>
              <a:ext uri="{FF2B5EF4-FFF2-40B4-BE49-F238E27FC236}">
                <a16:creationId xmlns:a16="http://schemas.microsoft.com/office/drawing/2014/main" id="{963BC0F6-F04E-49DA-952A-C17CF4BA70A1}"/>
              </a:ext>
            </a:extLst>
          </p:cNvPr>
          <p:cNvSpPr txBox="1"/>
          <p:nvPr/>
        </p:nvSpPr>
        <p:spPr>
          <a:xfrm>
            <a:off x="271661" y="194440"/>
            <a:ext cx="10429593" cy="707886"/>
          </a:xfrm>
          <a:prstGeom prst="rect">
            <a:avLst/>
          </a:prstGeom>
          <a:noFill/>
        </p:spPr>
        <p:txBody>
          <a:bodyPr wrap="square" rtlCol="0">
            <a:spAutoFit/>
          </a:bodyPr>
          <a:lstStyle/>
          <a:p>
            <a:r>
              <a:rPr lang="en-GB" sz="4000" dirty="0"/>
              <a:t>Your turn:</a:t>
            </a:r>
          </a:p>
        </p:txBody>
      </p:sp>
      <p:sp>
        <p:nvSpPr>
          <p:cNvPr id="3" name="TextBox 2"/>
          <p:cNvSpPr txBox="1"/>
          <p:nvPr/>
        </p:nvSpPr>
        <p:spPr>
          <a:xfrm>
            <a:off x="155574" y="2143069"/>
            <a:ext cx="5950935" cy="5909310"/>
          </a:xfrm>
          <a:prstGeom prst="rect">
            <a:avLst/>
          </a:prstGeom>
          <a:noFill/>
        </p:spPr>
        <p:txBody>
          <a:bodyPr wrap="square" rtlCol="0">
            <a:spAutoFit/>
          </a:bodyPr>
          <a:lstStyle/>
          <a:p>
            <a:r>
              <a:rPr lang="en-GB" sz="2000" dirty="0">
                <a:solidFill>
                  <a:prstClr val="black"/>
                </a:solidFill>
                <a:latin typeface="Calibri Light" panose="020F0302020204030204"/>
              </a:rPr>
              <a:t>4. How many God or Goddesses did the people worship?  </a:t>
            </a:r>
          </a:p>
          <a:p>
            <a:pPr marL="457200" indent="-457200">
              <a:buAutoNum type="arabicPeriod"/>
            </a:pPr>
            <a:endParaRPr lang="en-GB" sz="2000" dirty="0">
              <a:solidFill>
                <a:prstClr val="black"/>
              </a:solidFill>
              <a:latin typeface="Calibri Light" panose="020F0302020204030204"/>
            </a:endParaRPr>
          </a:p>
          <a:p>
            <a:pPr marL="457200" indent="-457200">
              <a:buAutoNum type="arabicPeriod"/>
            </a:pPr>
            <a:endParaRPr lang="en-GB" sz="2000" dirty="0">
              <a:solidFill>
                <a:prstClr val="black"/>
              </a:solidFill>
              <a:latin typeface="Calibri Light" panose="020F0302020204030204"/>
            </a:endParaRPr>
          </a:p>
          <a:p>
            <a:pPr marL="457200" indent="-457200">
              <a:buAutoNum type="arabicPeriod"/>
            </a:pPr>
            <a:endParaRPr lang="en-GB" sz="2000" dirty="0">
              <a:solidFill>
                <a:prstClr val="black"/>
              </a:solidFill>
              <a:latin typeface="Calibri Light" panose="020F0302020204030204"/>
            </a:endParaRPr>
          </a:p>
          <a:p>
            <a:r>
              <a:rPr lang="en-GB" sz="2000" dirty="0">
                <a:solidFill>
                  <a:prstClr val="black"/>
                </a:solidFill>
                <a:latin typeface="Calibri Light" panose="020F0302020204030204"/>
              </a:rPr>
              <a:t>5. What was the most important thing in life?</a:t>
            </a:r>
          </a:p>
          <a:p>
            <a:pPr marL="457200" indent="-457200">
              <a:buAutoNum type="arabicPeriod"/>
            </a:pPr>
            <a:endParaRPr lang="en-GB" sz="2000" dirty="0">
              <a:solidFill>
                <a:prstClr val="black"/>
              </a:solidFill>
              <a:latin typeface="Calibri Light" panose="020F0302020204030204"/>
            </a:endParaRPr>
          </a:p>
          <a:p>
            <a:pPr marL="457200" indent="-457200">
              <a:buAutoNum type="arabicPeriod"/>
            </a:pPr>
            <a:endParaRPr lang="en-GB" sz="2000" dirty="0">
              <a:solidFill>
                <a:prstClr val="black"/>
              </a:solidFill>
              <a:latin typeface="Calibri Light" panose="020F0302020204030204"/>
            </a:endParaRPr>
          </a:p>
          <a:p>
            <a:pPr marL="457200" indent="-457200">
              <a:buAutoNum type="arabicPeriod"/>
            </a:pPr>
            <a:endParaRPr lang="en-GB" sz="2000" dirty="0">
              <a:solidFill>
                <a:prstClr val="black"/>
              </a:solidFill>
              <a:latin typeface="Calibri Light" panose="020F0302020204030204"/>
            </a:endParaRPr>
          </a:p>
          <a:p>
            <a:pPr marL="457200" indent="-457200">
              <a:buAutoNum type="arabicPeriod"/>
            </a:pPr>
            <a:endParaRPr lang="en-GB" sz="2000" dirty="0">
              <a:solidFill>
                <a:prstClr val="black"/>
              </a:solidFill>
              <a:latin typeface="Calibri Light" panose="020F0302020204030204"/>
            </a:endParaRPr>
          </a:p>
          <a:p>
            <a:r>
              <a:rPr lang="en-GB" sz="2000" dirty="0">
                <a:solidFill>
                  <a:prstClr val="black"/>
                </a:solidFill>
                <a:latin typeface="Calibri Light" panose="020F0302020204030204"/>
              </a:rPr>
              <a:t>6. What did they spend their time planning?</a:t>
            </a:r>
          </a:p>
          <a:p>
            <a:pPr marL="457200" indent="-457200">
              <a:buAutoNum type="arabicPeriod"/>
            </a:pPr>
            <a:endParaRPr lang="en-GB" sz="2000" dirty="0">
              <a:solidFill>
                <a:prstClr val="black"/>
              </a:solidFill>
              <a:latin typeface="Calibri Light" panose="020F0302020204030204"/>
            </a:endParaRPr>
          </a:p>
          <a:p>
            <a:pPr marL="457200" indent="-457200">
              <a:buAutoNum type="arabicPeriod"/>
            </a:pPr>
            <a:endParaRPr lang="en-GB" sz="2000" dirty="0">
              <a:solidFill>
                <a:prstClr val="black"/>
              </a:solidFill>
              <a:latin typeface="Calibri Light" panose="020F0302020204030204"/>
            </a:endParaRPr>
          </a:p>
          <a:p>
            <a:pPr marL="457200" indent="-457200">
              <a:buAutoNum type="arabicPeriod"/>
            </a:pPr>
            <a:endParaRPr lang="en-GB" sz="2000" dirty="0">
              <a:solidFill>
                <a:prstClr val="black"/>
              </a:solidFill>
              <a:latin typeface="Calibri Light" panose="020F0302020204030204"/>
            </a:endParaRPr>
          </a:p>
          <a:p>
            <a:pPr marL="457200" indent="-457200">
              <a:buAutoNum type="arabicPeriod"/>
            </a:pPr>
            <a:endParaRPr lang="en-GB" sz="2000" dirty="0">
              <a:solidFill>
                <a:prstClr val="black"/>
              </a:solidFill>
              <a:latin typeface="Calibri Light" panose="020F0302020204030204"/>
            </a:endParaRPr>
          </a:p>
          <a:p>
            <a:endParaRPr lang="en-GB" sz="2000" dirty="0">
              <a:solidFill>
                <a:prstClr val="black"/>
              </a:solidFill>
              <a:latin typeface="Calibri Light" panose="020F0302020204030204"/>
            </a:endParaRPr>
          </a:p>
          <a:p>
            <a:endParaRPr lang="en-GB" sz="2000" dirty="0">
              <a:solidFill>
                <a:prstClr val="black"/>
              </a:solidFill>
              <a:latin typeface="Calibri Light" panose="020F0302020204030204"/>
            </a:endParaRPr>
          </a:p>
          <a:p>
            <a:endParaRPr lang="en-GB" sz="2000" dirty="0">
              <a:solidFill>
                <a:prstClr val="black"/>
              </a:solidFill>
              <a:latin typeface="Calibri Light" panose="020F0302020204030204"/>
            </a:endParaRPr>
          </a:p>
          <a:p>
            <a:endParaRPr lang="en-GB" sz="2000" dirty="0">
              <a:solidFill>
                <a:prstClr val="black"/>
              </a:solidFill>
              <a:latin typeface="Calibri Light" panose="020F0302020204030204"/>
            </a:endParaRPr>
          </a:p>
          <a:p>
            <a:r>
              <a:rPr lang="en-GB" dirty="0"/>
              <a:t> </a:t>
            </a:r>
          </a:p>
        </p:txBody>
      </p:sp>
      <p:cxnSp>
        <p:nvCxnSpPr>
          <p:cNvPr id="6" name="Straight Connector 5"/>
          <p:cNvCxnSpPr/>
          <p:nvPr/>
        </p:nvCxnSpPr>
        <p:spPr>
          <a:xfrm>
            <a:off x="602075" y="3077642"/>
            <a:ext cx="4884383" cy="1075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12775" y="4467025"/>
            <a:ext cx="4884383" cy="1075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2"/>
          <a:stretch>
            <a:fillRect/>
          </a:stretch>
        </p:blipFill>
        <p:spPr>
          <a:xfrm>
            <a:off x="612775" y="5961759"/>
            <a:ext cx="4919898" cy="67062"/>
          </a:xfrm>
          <a:prstGeom prst="rect">
            <a:avLst/>
          </a:prstGeom>
        </p:spPr>
      </p:pic>
      <p:sp>
        <p:nvSpPr>
          <p:cNvPr id="13" name="TextBox 12"/>
          <p:cNvSpPr txBox="1"/>
          <p:nvPr/>
        </p:nvSpPr>
        <p:spPr>
          <a:xfrm>
            <a:off x="6498698" y="2143069"/>
            <a:ext cx="5777384" cy="6832640"/>
          </a:xfrm>
          <a:prstGeom prst="rect">
            <a:avLst/>
          </a:prstGeom>
          <a:noFill/>
        </p:spPr>
        <p:txBody>
          <a:bodyPr wrap="square" rtlCol="0">
            <a:spAutoFit/>
          </a:bodyPr>
          <a:lstStyle/>
          <a:p>
            <a:r>
              <a:rPr lang="en-GB" sz="2000" dirty="0">
                <a:solidFill>
                  <a:prstClr val="black"/>
                </a:solidFill>
                <a:latin typeface="Calibri Light" panose="020F0302020204030204"/>
              </a:rPr>
              <a:t>7. What is mummification ?</a:t>
            </a:r>
          </a:p>
          <a:p>
            <a:endParaRPr lang="en-GB" sz="2000" dirty="0">
              <a:solidFill>
                <a:prstClr val="black"/>
              </a:solidFill>
              <a:latin typeface="Calibri Light" panose="020F0302020204030204"/>
            </a:endParaRPr>
          </a:p>
          <a:p>
            <a:endParaRPr lang="en-GB" sz="2000" dirty="0">
              <a:solidFill>
                <a:prstClr val="black"/>
              </a:solidFill>
              <a:latin typeface="Calibri Light" panose="020F0302020204030204"/>
            </a:endParaRPr>
          </a:p>
          <a:p>
            <a:endParaRPr lang="en-GB" sz="2000" dirty="0">
              <a:solidFill>
                <a:prstClr val="black"/>
              </a:solidFill>
              <a:latin typeface="Calibri Light" panose="020F0302020204030204"/>
            </a:endParaRPr>
          </a:p>
          <a:p>
            <a:r>
              <a:rPr lang="en-GB" sz="2000" dirty="0">
                <a:solidFill>
                  <a:prstClr val="black"/>
                </a:solidFill>
                <a:latin typeface="Calibri Light" panose="020F0302020204030204"/>
              </a:rPr>
              <a:t>8. The people built special </a:t>
            </a:r>
            <a:r>
              <a:rPr lang="en-GB" sz="2000" i="1" dirty="0">
                <a:solidFill>
                  <a:prstClr val="black"/>
                </a:solidFill>
                <a:latin typeface="Calibri Light" panose="020F0302020204030204"/>
              </a:rPr>
              <a:t>what</a:t>
            </a:r>
            <a:r>
              <a:rPr lang="en-GB" sz="2000" dirty="0">
                <a:solidFill>
                  <a:prstClr val="black"/>
                </a:solidFill>
                <a:latin typeface="Calibri Light" panose="020F0302020204030204"/>
              </a:rPr>
              <a:t> to be buried in?</a:t>
            </a:r>
          </a:p>
          <a:p>
            <a:endParaRPr lang="en-GB" sz="2000" dirty="0">
              <a:solidFill>
                <a:prstClr val="black"/>
              </a:solidFill>
              <a:latin typeface="Calibri Light" panose="020F0302020204030204"/>
            </a:endParaRPr>
          </a:p>
          <a:p>
            <a:endParaRPr lang="en-GB" sz="2000" dirty="0">
              <a:solidFill>
                <a:prstClr val="black"/>
              </a:solidFill>
              <a:latin typeface="Calibri Light" panose="020F0302020204030204"/>
            </a:endParaRPr>
          </a:p>
          <a:p>
            <a:endParaRPr lang="en-GB" sz="2000" dirty="0">
              <a:solidFill>
                <a:prstClr val="black"/>
              </a:solidFill>
              <a:latin typeface="Calibri Light" panose="020F0302020204030204"/>
            </a:endParaRPr>
          </a:p>
          <a:p>
            <a:endParaRPr lang="en-GB" sz="2000" dirty="0">
              <a:solidFill>
                <a:prstClr val="black"/>
              </a:solidFill>
              <a:latin typeface="Calibri Light" panose="020F0302020204030204"/>
            </a:endParaRPr>
          </a:p>
          <a:p>
            <a:r>
              <a:rPr lang="en-GB" sz="2000" dirty="0">
                <a:solidFill>
                  <a:prstClr val="black"/>
                </a:solidFill>
                <a:latin typeface="Calibri Light" panose="020F0302020204030204"/>
              </a:rPr>
              <a:t>9. What was the shape of the building the </a:t>
            </a:r>
            <a:r>
              <a:rPr lang="en-GB" sz="2000" dirty="0">
                <a:latin typeface="+mj-lt"/>
              </a:rPr>
              <a:t>pharaohs built to be buried in.</a:t>
            </a:r>
            <a:endParaRPr lang="en-GB" sz="2000" dirty="0">
              <a:solidFill>
                <a:prstClr val="black"/>
              </a:solidFill>
              <a:latin typeface="+mj-lt"/>
            </a:endParaRPr>
          </a:p>
          <a:p>
            <a:pPr marL="457200" indent="-457200">
              <a:buAutoNum type="arabicPeriod"/>
            </a:pPr>
            <a:endParaRPr lang="en-GB" sz="2000" dirty="0">
              <a:solidFill>
                <a:prstClr val="black"/>
              </a:solidFill>
              <a:latin typeface="Calibri Light" panose="020F0302020204030204"/>
            </a:endParaRPr>
          </a:p>
          <a:p>
            <a:pPr marL="457200" indent="-457200">
              <a:buAutoNum type="arabicPeriod"/>
            </a:pPr>
            <a:endParaRPr lang="en-GB" sz="2000" dirty="0">
              <a:solidFill>
                <a:prstClr val="black"/>
              </a:solidFill>
              <a:latin typeface="Calibri Light" panose="020F0302020204030204"/>
            </a:endParaRPr>
          </a:p>
          <a:p>
            <a:pPr marL="457200" indent="-457200">
              <a:buAutoNum type="arabicPeriod"/>
            </a:pPr>
            <a:endParaRPr lang="en-GB" sz="2000" dirty="0">
              <a:solidFill>
                <a:prstClr val="black"/>
              </a:solidFill>
              <a:latin typeface="Calibri Light" panose="020F0302020204030204"/>
            </a:endParaRPr>
          </a:p>
          <a:p>
            <a:pPr marL="457200" indent="-457200">
              <a:buAutoNum type="arabicPeriod"/>
            </a:pPr>
            <a:endParaRPr lang="en-GB" sz="2000" dirty="0">
              <a:solidFill>
                <a:prstClr val="black"/>
              </a:solidFill>
              <a:latin typeface="Calibri Light" panose="020F0302020204030204"/>
            </a:endParaRPr>
          </a:p>
          <a:p>
            <a:pPr marL="457200" indent="-457200">
              <a:buAutoNum type="arabicPeriod"/>
            </a:pPr>
            <a:endParaRPr lang="en-GB" sz="2000" dirty="0">
              <a:solidFill>
                <a:prstClr val="black"/>
              </a:solidFill>
              <a:latin typeface="Calibri Light" panose="020F0302020204030204"/>
            </a:endParaRPr>
          </a:p>
          <a:p>
            <a:pPr marL="457200" indent="-457200">
              <a:buAutoNum type="arabicPeriod"/>
            </a:pPr>
            <a:endParaRPr lang="en-GB" sz="2000" dirty="0">
              <a:solidFill>
                <a:prstClr val="black"/>
              </a:solidFill>
              <a:latin typeface="Calibri Light" panose="020F0302020204030204"/>
            </a:endParaRPr>
          </a:p>
          <a:p>
            <a:endParaRPr lang="en-GB" sz="2000" dirty="0">
              <a:solidFill>
                <a:prstClr val="black"/>
              </a:solidFill>
              <a:latin typeface="Calibri Light" panose="020F0302020204030204"/>
            </a:endParaRPr>
          </a:p>
          <a:p>
            <a:endParaRPr lang="en-GB" sz="2000" dirty="0">
              <a:solidFill>
                <a:prstClr val="black"/>
              </a:solidFill>
              <a:latin typeface="Calibri Light" panose="020F0302020204030204"/>
            </a:endParaRPr>
          </a:p>
          <a:p>
            <a:endParaRPr lang="en-GB" sz="2000" dirty="0">
              <a:solidFill>
                <a:prstClr val="black"/>
              </a:solidFill>
              <a:latin typeface="Calibri Light" panose="020F0302020204030204"/>
            </a:endParaRPr>
          </a:p>
          <a:p>
            <a:endParaRPr lang="en-GB" sz="2000" dirty="0">
              <a:solidFill>
                <a:prstClr val="black"/>
              </a:solidFill>
              <a:latin typeface="Calibri Light" panose="020F0302020204030204"/>
            </a:endParaRPr>
          </a:p>
          <a:p>
            <a:r>
              <a:rPr lang="en-GB" dirty="0"/>
              <a:t> </a:t>
            </a:r>
          </a:p>
        </p:txBody>
      </p:sp>
      <p:cxnSp>
        <p:nvCxnSpPr>
          <p:cNvPr id="14" name="Straight Connector 13"/>
          <p:cNvCxnSpPr/>
          <p:nvPr/>
        </p:nvCxnSpPr>
        <p:spPr>
          <a:xfrm>
            <a:off x="6703330" y="3104504"/>
            <a:ext cx="4884383" cy="1075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703330" y="4456267"/>
            <a:ext cx="4884383" cy="1075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703329" y="6023904"/>
            <a:ext cx="4884383" cy="1075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32310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02DC8DD-2189-4650-ABB7-3AF953D8C25F}"/>
              </a:ext>
            </a:extLst>
          </p:cNvPr>
          <p:cNvGrpSpPr/>
          <p:nvPr/>
        </p:nvGrpSpPr>
        <p:grpSpPr>
          <a:xfrm>
            <a:off x="107092" y="90616"/>
            <a:ext cx="11977816" cy="6647935"/>
            <a:chOff x="107092" y="90616"/>
            <a:chExt cx="11977816" cy="6647935"/>
          </a:xfrm>
        </p:grpSpPr>
        <p:sp>
          <p:nvSpPr>
            <p:cNvPr id="5" name="Rectangle 4">
              <a:extLst>
                <a:ext uri="{FF2B5EF4-FFF2-40B4-BE49-F238E27FC236}">
                  <a16:creationId xmlns:a16="http://schemas.microsoft.com/office/drawing/2014/main" id="{89C51BBE-CA1D-480B-B18C-03A1762B8074}"/>
                </a:ext>
              </a:extLst>
            </p:cNvPr>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1711FDBB-816C-438F-81C6-106CEAFB4C7B}"/>
                </a:ext>
              </a:extLst>
            </p:cNvPr>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604F9051-200B-47BD-891E-ED2ED0E83CB9}"/>
                </a:ext>
              </a:extLst>
            </p:cNvPr>
            <p:cNvSpPr txBox="1"/>
            <p:nvPr/>
          </p:nvSpPr>
          <p:spPr>
            <a:xfrm>
              <a:off x="864066" y="6033803"/>
              <a:ext cx="4028302" cy="461665"/>
            </a:xfrm>
            <a:prstGeom prst="rect">
              <a:avLst/>
            </a:prstGeom>
            <a:noFill/>
          </p:spPr>
          <p:txBody>
            <a:bodyPr wrap="square" rtlCol="0">
              <a:spAutoFit/>
            </a:bodyPr>
            <a:lstStyle/>
            <a:p>
              <a:r>
                <a:rPr lang="en-GB" sz="2400" dirty="0"/>
                <a:t>Subject</a:t>
              </a:r>
              <a:r>
                <a:rPr lang="en-GB" dirty="0"/>
                <a:t>: </a:t>
              </a:r>
              <a:r>
                <a:rPr lang="en-GB" sz="2400" dirty="0"/>
                <a:t>History </a:t>
              </a:r>
              <a:endParaRPr lang="en-GB" dirty="0"/>
            </a:p>
          </p:txBody>
        </p:sp>
        <p:sp>
          <p:nvSpPr>
            <p:cNvPr id="9" name="Rectangle 8">
              <a:extLst>
                <a:ext uri="{FF2B5EF4-FFF2-40B4-BE49-F238E27FC236}">
                  <a16:creationId xmlns:a16="http://schemas.microsoft.com/office/drawing/2014/main" id="{C4C506B3-F730-4E70-A5DE-B669B23F8044}"/>
                </a:ext>
              </a:extLst>
            </p:cNvPr>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380F4EE6-FAB6-4864-874D-87AF20DEDB44}"/>
                </a:ext>
              </a:extLst>
            </p:cNvPr>
            <p:cNvSpPr txBox="1"/>
            <p:nvPr/>
          </p:nvSpPr>
          <p:spPr>
            <a:xfrm>
              <a:off x="273361" y="222475"/>
              <a:ext cx="7426334" cy="584775"/>
            </a:xfrm>
            <a:prstGeom prst="rect">
              <a:avLst/>
            </a:prstGeom>
            <a:noFill/>
          </p:spPr>
          <p:txBody>
            <a:bodyPr wrap="square" rtlCol="0">
              <a:spAutoFit/>
            </a:bodyPr>
            <a:lstStyle/>
            <a:p>
              <a:r>
                <a:rPr lang="en-GB" sz="3200" dirty="0"/>
                <a:t>Date</a:t>
              </a:r>
              <a:r>
                <a:rPr lang="en-GB" dirty="0"/>
                <a:t>:  </a:t>
              </a:r>
              <a:r>
                <a:rPr lang="en-GB" sz="2800" dirty="0"/>
                <a:t>Thursday 25</a:t>
              </a:r>
              <a:r>
                <a:rPr lang="en-GB" sz="2800" baseline="30000" dirty="0"/>
                <a:t>th</a:t>
              </a:r>
              <a:r>
                <a:rPr lang="en-GB" sz="2800" dirty="0"/>
                <a:t> February 2021   </a:t>
              </a:r>
              <a:endParaRPr lang="en-GB" dirty="0"/>
            </a:p>
          </p:txBody>
        </p:sp>
        <p:pic>
          <p:nvPicPr>
            <p:cNvPr id="11" name="Picture 10">
              <a:extLst>
                <a:ext uri="{FF2B5EF4-FFF2-40B4-BE49-F238E27FC236}">
                  <a16:creationId xmlns:a16="http://schemas.microsoft.com/office/drawing/2014/main" id="{6A09BC02-8D70-4B5D-B74B-FEBA4371364B}"/>
                </a:ext>
              </a:extLst>
            </p:cNvPr>
            <p:cNvPicPr>
              <a:picLocks noChangeAspect="1"/>
            </p:cNvPicPr>
            <p:nvPr/>
          </p:nvPicPr>
          <p:blipFill>
            <a:blip r:embed="rId2"/>
            <a:stretch>
              <a:fillRect/>
            </a:stretch>
          </p:blipFill>
          <p:spPr>
            <a:xfrm>
              <a:off x="553093" y="1728060"/>
              <a:ext cx="2219325" cy="1104900"/>
            </a:xfrm>
            <a:prstGeom prst="rect">
              <a:avLst/>
            </a:prstGeom>
          </p:spPr>
        </p:pic>
        <p:sp>
          <p:nvSpPr>
            <p:cNvPr id="12" name="Rectangle 11">
              <a:extLst>
                <a:ext uri="{FF2B5EF4-FFF2-40B4-BE49-F238E27FC236}">
                  <a16:creationId xmlns:a16="http://schemas.microsoft.com/office/drawing/2014/main" id="{5A83C87C-B393-4E2B-9B95-D88BB2BF1387}"/>
                </a:ext>
              </a:extLst>
            </p:cNvPr>
            <p:cNvSpPr/>
            <p:nvPr/>
          </p:nvSpPr>
          <p:spPr>
            <a:xfrm>
              <a:off x="569871" y="2835982"/>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963BC0F6-F04E-49DA-952A-C17CF4BA70A1}"/>
                </a:ext>
              </a:extLst>
            </p:cNvPr>
            <p:cNvSpPr txBox="1"/>
            <p:nvPr/>
          </p:nvSpPr>
          <p:spPr>
            <a:xfrm>
              <a:off x="635485" y="2832960"/>
              <a:ext cx="10429593" cy="707886"/>
            </a:xfrm>
            <a:prstGeom prst="rect">
              <a:avLst/>
            </a:prstGeom>
            <a:noFill/>
          </p:spPr>
          <p:txBody>
            <a:bodyPr wrap="square" rtlCol="0">
              <a:spAutoFit/>
            </a:bodyPr>
            <a:lstStyle/>
            <a:p>
              <a:r>
                <a:rPr lang="en-GB" sz="4000" dirty="0"/>
                <a:t>L.O. To be able to sequence a simple timeline.</a:t>
              </a:r>
            </a:p>
          </p:txBody>
        </p:sp>
        <p:pic>
          <p:nvPicPr>
            <p:cNvPr id="14" name="Picture 13">
              <a:extLst>
                <a:ext uri="{FF2B5EF4-FFF2-40B4-BE49-F238E27FC236}">
                  <a16:creationId xmlns:a16="http://schemas.microsoft.com/office/drawing/2014/main" id="{6F9321BF-DAA2-4AEE-AEC4-FFDABBC4D875}"/>
                </a:ext>
              </a:extLst>
            </p:cNvPr>
            <p:cNvPicPr>
              <a:picLocks noChangeAspect="1"/>
            </p:cNvPicPr>
            <p:nvPr/>
          </p:nvPicPr>
          <p:blipFill>
            <a:blip r:embed="rId3"/>
            <a:stretch>
              <a:fillRect/>
            </a:stretch>
          </p:blipFill>
          <p:spPr>
            <a:xfrm>
              <a:off x="4730620" y="5956124"/>
              <a:ext cx="750138" cy="588818"/>
            </a:xfrm>
            <a:prstGeom prst="rect">
              <a:avLst/>
            </a:prstGeom>
          </p:spPr>
        </p:pic>
      </p:grpSp>
    </p:spTree>
    <p:extLst>
      <p:ext uri="{BB962C8B-B14F-4D97-AF65-F5344CB8AC3E}">
        <p14:creationId xmlns:p14="http://schemas.microsoft.com/office/powerpoint/2010/main" val="3795437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 name="Picture 1"/>
          <p:cNvPicPr>
            <a:picLocks noChangeAspect="1"/>
          </p:cNvPicPr>
          <p:nvPr/>
        </p:nvPicPr>
        <p:blipFill>
          <a:blip r:embed="rId2"/>
          <a:stretch>
            <a:fillRect/>
          </a:stretch>
        </p:blipFill>
        <p:spPr>
          <a:xfrm>
            <a:off x="307975" y="465138"/>
            <a:ext cx="6894785" cy="5171089"/>
          </a:xfrm>
          <a:prstGeom prst="rect">
            <a:avLst/>
          </a:prstGeom>
        </p:spPr>
      </p:pic>
      <p:sp>
        <p:nvSpPr>
          <p:cNvPr id="4" name="TextBox 3"/>
          <p:cNvSpPr txBox="1"/>
          <p:nvPr/>
        </p:nvSpPr>
        <p:spPr>
          <a:xfrm>
            <a:off x="7819697" y="1587062"/>
            <a:ext cx="3836275" cy="3046988"/>
          </a:xfrm>
          <a:prstGeom prst="rect">
            <a:avLst/>
          </a:prstGeom>
          <a:noFill/>
        </p:spPr>
        <p:txBody>
          <a:bodyPr wrap="square" rtlCol="0">
            <a:spAutoFit/>
          </a:bodyPr>
          <a:lstStyle/>
          <a:p>
            <a:pPr algn="ctr"/>
            <a:r>
              <a:rPr lang="en-GB" sz="3200" dirty="0"/>
              <a:t>Today, we are going to look at the time line of the Ancient Egyptians. Adult people read to your child.</a:t>
            </a:r>
          </a:p>
        </p:txBody>
      </p:sp>
      <p:sp>
        <p:nvSpPr>
          <p:cNvPr id="10" name="Rectangle 9"/>
          <p:cNvSpPr/>
          <p:nvPr/>
        </p:nvSpPr>
        <p:spPr>
          <a:xfrm>
            <a:off x="765296" y="5863737"/>
            <a:ext cx="6255613" cy="523220"/>
          </a:xfrm>
          <a:prstGeom prst="rect">
            <a:avLst/>
          </a:prstGeom>
        </p:spPr>
        <p:txBody>
          <a:bodyPr wrap="square">
            <a:spAutoFit/>
          </a:bodyPr>
          <a:lstStyle/>
          <a:p>
            <a:r>
              <a:rPr lang="en-GB" sz="2800" dirty="0">
                <a:hlinkClick r:id="rId3"/>
              </a:rPr>
              <a:t>https://slideplayer.com/slide/8633004/</a:t>
            </a:r>
            <a:r>
              <a:rPr lang="en-GB" sz="2800" dirty="0"/>
              <a:t> </a:t>
            </a:r>
          </a:p>
        </p:txBody>
      </p:sp>
      <p:sp>
        <p:nvSpPr>
          <p:cNvPr id="7" name="TextBox 6"/>
          <p:cNvSpPr txBox="1"/>
          <p:nvPr/>
        </p:nvSpPr>
        <p:spPr>
          <a:xfrm>
            <a:off x="8502869" y="5479016"/>
            <a:ext cx="2932386" cy="646331"/>
          </a:xfrm>
          <a:prstGeom prst="rect">
            <a:avLst/>
          </a:prstGeom>
          <a:noFill/>
        </p:spPr>
        <p:txBody>
          <a:bodyPr wrap="square" rtlCol="0">
            <a:spAutoFit/>
          </a:bodyPr>
          <a:lstStyle/>
          <a:p>
            <a:r>
              <a:rPr lang="en-GB" dirty="0">
                <a:solidFill>
                  <a:srgbClr val="FF0000"/>
                </a:solidFill>
              </a:rPr>
              <a:t>Please watch the clip to help support with your learning.</a:t>
            </a:r>
          </a:p>
        </p:txBody>
      </p:sp>
    </p:spTree>
    <p:extLst>
      <p:ext uri="{BB962C8B-B14F-4D97-AF65-F5344CB8AC3E}">
        <p14:creationId xmlns:p14="http://schemas.microsoft.com/office/powerpoint/2010/main" val="34475283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 name="Picture 10"/>
          <p:cNvPicPr>
            <a:picLocks noChangeAspect="1"/>
          </p:cNvPicPr>
          <p:nvPr/>
        </p:nvPicPr>
        <p:blipFill rotWithShape="1">
          <a:blip r:embed="rId2"/>
          <a:srcRect r="93"/>
          <a:stretch/>
        </p:blipFill>
        <p:spPr>
          <a:xfrm>
            <a:off x="155575" y="465138"/>
            <a:ext cx="7086052" cy="5326062"/>
          </a:xfrm>
          <a:prstGeom prst="rect">
            <a:avLst/>
          </a:prstGeom>
        </p:spPr>
      </p:pic>
      <p:sp>
        <p:nvSpPr>
          <p:cNvPr id="15" name="TextBox 14"/>
          <p:cNvSpPr txBox="1"/>
          <p:nvPr/>
        </p:nvSpPr>
        <p:spPr>
          <a:xfrm>
            <a:off x="7808250" y="3571063"/>
            <a:ext cx="3447393" cy="612714"/>
          </a:xfrm>
          <a:prstGeom prst="rect">
            <a:avLst/>
          </a:prstGeom>
          <a:noFill/>
          <a:ln>
            <a:solidFill>
              <a:schemeClr val="tx1"/>
            </a:solidFill>
          </a:ln>
        </p:spPr>
        <p:txBody>
          <a:bodyPr wrap="square" rtlCol="0">
            <a:spAutoFit/>
          </a:bodyPr>
          <a:lstStyle/>
          <a:p>
            <a:r>
              <a:rPr lang="en-GB" sz="1600" dirty="0"/>
              <a:t>Egypt was a grassland. Nomads travelled in search of food</a:t>
            </a:r>
            <a:r>
              <a:rPr lang="en-GB" dirty="0"/>
              <a:t>.</a:t>
            </a:r>
          </a:p>
        </p:txBody>
      </p:sp>
      <p:sp>
        <p:nvSpPr>
          <p:cNvPr id="16" name="TextBox 15"/>
          <p:cNvSpPr txBox="1"/>
          <p:nvPr/>
        </p:nvSpPr>
        <p:spPr>
          <a:xfrm>
            <a:off x="3457903" y="1082565"/>
            <a:ext cx="3352800" cy="441436"/>
          </a:xfrm>
          <a:prstGeom prst="rect">
            <a:avLst/>
          </a:prstGeom>
          <a:solidFill>
            <a:schemeClr val="bg1"/>
          </a:solidFill>
        </p:spPr>
        <p:txBody>
          <a:bodyPr wrap="square" rtlCol="0">
            <a:spAutoFit/>
          </a:bodyPr>
          <a:lstStyle/>
          <a:p>
            <a:endParaRPr lang="en-GB" dirty="0"/>
          </a:p>
        </p:txBody>
      </p:sp>
      <p:sp>
        <p:nvSpPr>
          <p:cNvPr id="18" name="TextBox 17"/>
          <p:cNvSpPr txBox="1"/>
          <p:nvPr/>
        </p:nvSpPr>
        <p:spPr>
          <a:xfrm>
            <a:off x="3457903" y="1699992"/>
            <a:ext cx="3352800" cy="441436"/>
          </a:xfrm>
          <a:prstGeom prst="rect">
            <a:avLst/>
          </a:prstGeom>
          <a:solidFill>
            <a:schemeClr val="bg1"/>
          </a:solidFill>
        </p:spPr>
        <p:txBody>
          <a:bodyPr wrap="square" rtlCol="0">
            <a:spAutoFit/>
          </a:bodyPr>
          <a:lstStyle/>
          <a:p>
            <a:endParaRPr lang="en-GB" dirty="0"/>
          </a:p>
        </p:txBody>
      </p:sp>
      <p:sp>
        <p:nvSpPr>
          <p:cNvPr id="17" name="TextBox 16"/>
          <p:cNvSpPr txBox="1"/>
          <p:nvPr/>
        </p:nvSpPr>
        <p:spPr>
          <a:xfrm>
            <a:off x="7816834" y="2819701"/>
            <a:ext cx="3447393" cy="584775"/>
          </a:xfrm>
          <a:prstGeom prst="rect">
            <a:avLst/>
          </a:prstGeom>
          <a:noFill/>
          <a:ln>
            <a:solidFill>
              <a:schemeClr val="tx1"/>
            </a:solidFill>
          </a:ln>
        </p:spPr>
        <p:txBody>
          <a:bodyPr wrap="square" rtlCol="0">
            <a:spAutoFit/>
          </a:bodyPr>
          <a:lstStyle/>
          <a:p>
            <a:r>
              <a:rPr lang="en-GB" sz="1600" dirty="0"/>
              <a:t>King Menes united Upper &amp; Lower Egypt Established capital at Memphis.</a:t>
            </a:r>
          </a:p>
        </p:txBody>
      </p:sp>
      <p:sp>
        <p:nvSpPr>
          <p:cNvPr id="20" name="TextBox 19"/>
          <p:cNvSpPr txBox="1"/>
          <p:nvPr/>
        </p:nvSpPr>
        <p:spPr>
          <a:xfrm>
            <a:off x="3457903" y="2372543"/>
            <a:ext cx="3352800" cy="441436"/>
          </a:xfrm>
          <a:prstGeom prst="rect">
            <a:avLst/>
          </a:prstGeom>
          <a:solidFill>
            <a:schemeClr val="bg1"/>
          </a:solidFill>
        </p:spPr>
        <p:txBody>
          <a:bodyPr wrap="square" rtlCol="0">
            <a:spAutoFit/>
          </a:bodyPr>
          <a:lstStyle/>
          <a:p>
            <a:endParaRPr lang="en-GB" dirty="0"/>
          </a:p>
        </p:txBody>
      </p:sp>
      <p:sp>
        <p:nvSpPr>
          <p:cNvPr id="19" name="TextBox 18"/>
          <p:cNvSpPr txBox="1"/>
          <p:nvPr/>
        </p:nvSpPr>
        <p:spPr>
          <a:xfrm>
            <a:off x="7816834" y="2080155"/>
            <a:ext cx="3495156" cy="584775"/>
          </a:xfrm>
          <a:prstGeom prst="rect">
            <a:avLst/>
          </a:prstGeom>
          <a:noFill/>
          <a:ln>
            <a:solidFill>
              <a:schemeClr val="tx1"/>
            </a:solidFill>
          </a:ln>
        </p:spPr>
        <p:txBody>
          <a:bodyPr wrap="square" rtlCol="0">
            <a:spAutoFit/>
          </a:bodyPr>
          <a:lstStyle/>
          <a:p>
            <a:r>
              <a:rPr lang="en-GB" sz="1600" dirty="0"/>
              <a:t>Age od pyramids. First man made mummies.</a:t>
            </a:r>
          </a:p>
        </p:txBody>
      </p:sp>
      <p:sp>
        <p:nvSpPr>
          <p:cNvPr id="22" name="TextBox 21"/>
          <p:cNvSpPr txBox="1"/>
          <p:nvPr/>
        </p:nvSpPr>
        <p:spPr>
          <a:xfrm>
            <a:off x="3457903" y="3103571"/>
            <a:ext cx="3352800" cy="441436"/>
          </a:xfrm>
          <a:prstGeom prst="rect">
            <a:avLst/>
          </a:prstGeom>
          <a:solidFill>
            <a:schemeClr val="bg1"/>
          </a:solidFill>
        </p:spPr>
        <p:txBody>
          <a:bodyPr wrap="square" rtlCol="0">
            <a:spAutoFit/>
          </a:bodyPr>
          <a:lstStyle/>
          <a:p>
            <a:endParaRPr lang="en-GB" dirty="0"/>
          </a:p>
        </p:txBody>
      </p:sp>
      <p:sp>
        <p:nvSpPr>
          <p:cNvPr id="21" name="TextBox 20"/>
          <p:cNvSpPr txBox="1"/>
          <p:nvPr/>
        </p:nvSpPr>
        <p:spPr>
          <a:xfrm>
            <a:off x="7808251" y="1320503"/>
            <a:ext cx="3447393" cy="584775"/>
          </a:xfrm>
          <a:prstGeom prst="rect">
            <a:avLst/>
          </a:prstGeom>
          <a:noFill/>
          <a:ln>
            <a:solidFill>
              <a:schemeClr val="tx1"/>
            </a:solidFill>
          </a:ln>
        </p:spPr>
        <p:txBody>
          <a:bodyPr wrap="square" rtlCol="0">
            <a:spAutoFit/>
          </a:bodyPr>
          <a:lstStyle/>
          <a:p>
            <a:r>
              <a:rPr lang="en-GB" sz="1600" dirty="0"/>
              <a:t>Rise of the Middle Class-trade becoming the centre of the economy.</a:t>
            </a:r>
          </a:p>
        </p:txBody>
      </p:sp>
      <p:sp>
        <p:nvSpPr>
          <p:cNvPr id="23" name="TextBox 22"/>
          <p:cNvSpPr txBox="1"/>
          <p:nvPr/>
        </p:nvSpPr>
        <p:spPr>
          <a:xfrm>
            <a:off x="278523" y="6022315"/>
            <a:ext cx="7183822" cy="369332"/>
          </a:xfrm>
          <a:prstGeom prst="rect">
            <a:avLst/>
          </a:prstGeom>
          <a:noFill/>
        </p:spPr>
        <p:txBody>
          <a:bodyPr wrap="square" rtlCol="0">
            <a:spAutoFit/>
          </a:bodyPr>
          <a:lstStyle/>
          <a:p>
            <a:r>
              <a:rPr lang="en-GB" dirty="0"/>
              <a:t>Can you drag and drop the statement to the correct period of time.</a:t>
            </a:r>
          </a:p>
        </p:txBody>
      </p:sp>
      <p:pic>
        <p:nvPicPr>
          <p:cNvPr id="24" name="Picture 23"/>
          <p:cNvPicPr>
            <a:picLocks noChangeAspect="1"/>
          </p:cNvPicPr>
          <p:nvPr/>
        </p:nvPicPr>
        <p:blipFill>
          <a:blip r:embed="rId3"/>
          <a:stretch>
            <a:fillRect/>
          </a:stretch>
        </p:blipFill>
        <p:spPr>
          <a:xfrm>
            <a:off x="3457612" y="3777336"/>
            <a:ext cx="3353091" cy="445047"/>
          </a:xfrm>
          <a:prstGeom prst="rect">
            <a:avLst/>
          </a:prstGeom>
        </p:spPr>
      </p:pic>
      <p:sp>
        <p:nvSpPr>
          <p:cNvPr id="25" name="TextBox 24"/>
          <p:cNvSpPr txBox="1"/>
          <p:nvPr/>
        </p:nvSpPr>
        <p:spPr>
          <a:xfrm>
            <a:off x="7816834" y="477131"/>
            <a:ext cx="3495156" cy="605434"/>
          </a:xfrm>
          <a:prstGeom prst="rect">
            <a:avLst/>
          </a:prstGeom>
          <a:noFill/>
          <a:ln>
            <a:solidFill>
              <a:schemeClr val="tx1"/>
            </a:solidFill>
          </a:ln>
        </p:spPr>
        <p:txBody>
          <a:bodyPr wrap="square" rtlCol="0">
            <a:spAutoFit/>
          </a:bodyPr>
          <a:lstStyle/>
          <a:p>
            <a:r>
              <a:rPr lang="en-GB" sz="1600" dirty="0">
                <a:latin typeface="+mj-lt"/>
              </a:rPr>
              <a:t>Major trading expedition. Akhenaten and Queen Hatshepsut.</a:t>
            </a:r>
          </a:p>
        </p:txBody>
      </p:sp>
      <p:sp>
        <p:nvSpPr>
          <p:cNvPr id="26" name="TextBox 25"/>
          <p:cNvSpPr txBox="1"/>
          <p:nvPr/>
        </p:nvSpPr>
        <p:spPr>
          <a:xfrm>
            <a:off x="7784369" y="4310609"/>
            <a:ext cx="3471274" cy="584775"/>
          </a:xfrm>
          <a:prstGeom prst="rect">
            <a:avLst/>
          </a:prstGeom>
          <a:noFill/>
          <a:ln>
            <a:solidFill>
              <a:schemeClr val="tx1"/>
            </a:solidFill>
          </a:ln>
        </p:spPr>
        <p:txBody>
          <a:bodyPr wrap="square" rtlCol="0">
            <a:spAutoFit/>
          </a:bodyPr>
          <a:lstStyle/>
          <a:p>
            <a:r>
              <a:rPr lang="en-GB" sz="1600" dirty="0"/>
              <a:t>Alexander the Great conquers Egypt. Cleopatra is the last Pharaoh. </a:t>
            </a:r>
          </a:p>
        </p:txBody>
      </p:sp>
      <p:pic>
        <p:nvPicPr>
          <p:cNvPr id="27" name="Picture 26"/>
          <p:cNvPicPr>
            <a:picLocks noChangeAspect="1"/>
          </p:cNvPicPr>
          <p:nvPr/>
        </p:nvPicPr>
        <p:blipFill>
          <a:blip r:embed="rId3"/>
          <a:stretch>
            <a:fillRect/>
          </a:stretch>
        </p:blipFill>
        <p:spPr>
          <a:xfrm>
            <a:off x="3457612" y="4515629"/>
            <a:ext cx="3353091" cy="445047"/>
          </a:xfrm>
          <a:prstGeom prst="rect">
            <a:avLst/>
          </a:prstGeom>
        </p:spPr>
      </p:pic>
      <p:pic>
        <p:nvPicPr>
          <p:cNvPr id="29" name="Picture 28"/>
          <p:cNvPicPr>
            <a:picLocks noChangeAspect="1"/>
          </p:cNvPicPr>
          <p:nvPr/>
        </p:nvPicPr>
        <p:blipFill>
          <a:blip r:embed="rId3"/>
          <a:stretch>
            <a:fillRect/>
          </a:stretch>
        </p:blipFill>
        <p:spPr>
          <a:xfrm>
            <a:off x="3457612" y="3826680"/>
            <a:ext cx="3353091" cy="445047"/>
          </a:xfrm>
          <a:prstGeom prst="rect">
            <a:avLst/>
          </a:prstGeom>
        </p:spPr>
      </p:pic>
      <p:sp>
        <p:nvSpPr>
          <p:cNvPr id="28" name="TextBox 27"/>
          <p:cNvSpPr txBox="1"/>
          <p:nvPr/>
        </p:nvSpPr>
        <p:spPr>
          <a:xfrm>
            <a:off x="7816834" y="5134026"/>
            <a:ext cx="3495156" cy="584775"/>
          </a:xfrm>
          <a:prstGeom prst="rect">
            <a:avLst/>
          </a:prstGeom>
          <a:noFill/>
          <a:ln>
            <a:solidFill>
              <a:schemeClr val="tx1"/>
            </a:solidFill>
          </a:ln>
        </p:spPr>
        <p:txBody>
          <a:bodyPr wrap="square" rtlCol="0">
            <a:spAutoFit/>
          </a:bodyPr>
          <a:lstStyle/>
          <a:p>
            <a:r>
              <a:rPr lang="en-GB" sz="1600" dirty="0"/>
              <a:t>Romans take control of Egypt. Egypt never rises to greatness again.</a:t>
            </a:r>
          </a:p>
        </p:txBody>
      </p:sp>
      <p:pic>
        <p:nvPicPr>
          <p:cNvPr id="31" name="Picture 30"/>
          <p:cNvPicPr>
            <a:picLocks noChangeAspect="1"/>
          </p:cNvPicPr>
          <p:nvPr/>
        </p:nvPicPr>
        <p:blipFill>
          <a:blip r:embed="rId3"/>
          <a:stretch>
            <a:fillRect/>
          </a:stretch>
        </p:blipFill>
        <p:spPr>
          <a:xfrm>
            <a:off x="3457612" y="5211625"/>
            <a:ext cx="3353091" cy="445047"/>
          </a:xfrm>
          <a:prstGeom prst="rect">
            <a:avLst/>
          </a:prstGeom>
        </p:spPr>
      </p:pic>
    </p:spTree>
    <p:extLst>
      <p:ext uri="{BB962C8B-B14F-4D97-AF65-F5344CB8AC3E}">
        <p14:creationId xmlns:p14="http://schemas.microsoft.com/office/powerpoint/2010/main" val="9936262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937550" y="289367"/>
            <a:ext cx="9873205" cy="954107"/>
          </a:xfrm>
          <a:prstGeom prst="rect">
            <a:avLst/>
          </a:prstGeom>
          <a:noFill/>
        </p:spPr>
        <p:txBody>
          <a:bodyPr wrap="square" rtlCol="0">
            <a:spAutoFit/>
          </a:bodyPr>
          <a:lstStyle/>
          <a:p>
            <a:pPr algn="ctr"/>
            <a:r>
              <a:rPr lang="en-GB" sz="2800" dirty="0"/>
              <a:t>My Turn: Now we have looked at the timeline of The Ancient Egyptians, I am going to show you a timeline of my life. </a:t>
            </a:r>
          </a:p>
        </p:txBody>
      </p:sp>
      <p:sp>
        <p:nvSpPr>
          <p:cNvPr id="21" name="Isosceles Triangle 20"/>
          <p:cNvSpPr/>
          <p:nvPr/>
        </p:nvSpPr>
        <p:spPr>
          <a:xfrm>
            <a:off x="509286" y="1446835"/>
            <a:ext cx="11227443" cy="5208608"/>
          </a:xfrm>
          <a:prstGeom prst="triangle">
            <a:avLst>
              <a:gd name="adj" fmla="val 48454"/>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Connector 22"/>
          <p:cNvCxnSpPr/>
          <p:nvPr/>
        </p:nvCxnSpPr>
        <p:spPr>
          <a:xfrm flipV="1">
            <a:off x="5173884" y="2233914"/>
            <a:ext cx="1585731" cy="1157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981681" y="5231757"/>
            <a:ext cx="8170763" cy="3665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246206" y="5935848"/>
            <a:ext cx="9564549" cy="8488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639028" y="6073381"/>
            <a:ext cx="7199454" cy="369332"/>
          </a:xfrm>
          <a:prstGeom prst="rect">
            <a:avLst/>
          </a:prstGeom>
          <a:noFill/>
        </p:spPr>
        <p:txBody>
          <a:bodyPr wrap="square" rtlCol="0">
            <a:spAutoFit/>
          </a:bodyPr>
          <a:lstStyle/>
          <a:p>
            <a:r>
              <a:rPr lang="en-GB" dirty="0"/>
              <a:t>I was born in 1977 in Durham hospital to Anne and George Burke.</a:t>
            </a:r>
          </a:p>
        </p:txBody>
      </p:sp>
      <p:sp>
        <p:nvSpPr>
          <p:cNvPr id="9216" name="TextBox 9215"/>
          <p:cNvSpPr txBox="1"/>
          <p:nvPr/>
        </p:nvSpPr>
        <p:spPr>
          <a:xfrm>
            <a:off x="5220182" y="1797856"/>
            <a:ext cx="1493133" cy="369332"/>
          </a:xfrm>
          <a:prstGeom prst="rect">
            <a:avLst/>
          </a:prstGeom>
          <a:noFill/>
        </p:spPr>
        <p:txBody>
          <a:bodyPr wrap="square" rtlCol="0">
            <a:spAutoFit/>
          </a:bodyPr>
          <a:lstStyle/>
          <a:p>
            <a:pPr algn="ctr"/>
            <a:r>
              <a:rPr lang="en-GB" dirty="0"/>
              <a:t>School</a:t>
            </a:r>
          </a:p>
        </p:txBody>
      </p:sp>
      <p:sp>
        <p:nvSpPr>
          <p:cNvPr id="9219" name="TextBox 9218"/>
          <p:cNvSpPr txBox="1"/>
          <p:nvPr/>
        </p:nvSpPr>
        <p:spPr>
          <a:xfrm>
            <a:off x="2060294" y="5428527"/>
            <a:ext cx="7616141" cy="381964"/>
          </a:xfrm>
          <a:prstGeom prst="rect">
            <a:avLst/>
          </a:prstGeom>
          <a:noFill/>
        </p:spPr>
        <p:txBody>
          <a:bodyPr wrap="square" rtlCol="0">
            <a:spAutoFit/>
          </a:bodyPr>
          <a:lstStyle/>
          <a:p>
            <a:pPr algn="ctr"/>
            <a:r>
              <a:rPr lang="en-GB" dirty="0"/>
              <a:t>I went to St </a:t>
            </a:r>
            <a:r>
              <a:rPr lang="en-GB" dirty="0" err="1"/>
              <a:t>Godrics</a:t>
            </a:r>
            <a:r>
              <a:rPr lang="en-GB" dirty="0"/>
              <a:t> Primary School in Wheatley Hill in 1981.</a:t>
            </a:r>
          </a:p>
        </p:txBody>
      </p:sp>
      <p:cxnSp>
        <p:nvCxnSpPr>
          <p:cNvPr id="36" name="Straight Connector 35"/>
          <p:cNvCxnSpPr/>
          <p:nvPr/>
        </p:nvCxnSpPr>
        <p:spPr>
          <a:xfrm flipV="1">
            <a:off x="2558969" y="4689680"/>
            <a:ext cx="7001720" cy="1832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221" name="TextBox 9220"/>
          <p:cNvSpPr txBox="1"/>
          <p:nvPr/>
        </p:nvSpPr>
        <p:spPr>
          <a:xfrm>
            <a:off x="2835797" y="4803494"/>
            <a:ext cx="6146157" cy="378102"/>
          </a:xfrm>
          <a:prstGeom prst="rect">
            <a:avLst/>
          </a:prstGeom>
          <a:noFill/>
        </p:spPr>
        <p:txBody>
          <a:bodyPr wrap="square" rtlCol="0">
            <a:spAutoFit/>
          </a:bodyPr>
          <a:lstStyle/>
          <a:p>
            <a:pPr algn="ctr"/>
            <a:r>
              <a:rPr lang="en-GB" dirty="0"/>
              <a:t>In 1988 I attended St </a:t>
            </a:r>
            <a:r>
              <a:rPr lang="en-GB" dirty="0" err="1"/>
              <a:t>Bedes</a:t>
            </a:r>
            <a:r>
              <a:rPr lang="en-GB" dirty="0"/>
              <a:t> Comprehensive in Peterlee.   </a:t>
            </a:r>
          </a:p>
        </p:txBody>
      </p:sp>
      <p:cxnSp>
        <p:nvCxnSpPr>
          <p:cNvPr id="9223" name="Straight Connector 9222"/>
          <p:cNvCxnSpPr/>
          <p:nvPr/>
        </p:nvCxnSpPr>
        <p:spPr>
          <a:xfrm>
            <a:off x="3252968" y="4085863"/>
            <a:ext cx="561372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225" name="TextBox 9224"/>
          <p:cNvSpPr txBox="1"/>
          <p:nvPr/>
        </p:nvSpPr>
        <p:spPr>
          <a:xfrm>
            <a:off x="3177490" y="4184217"/>
            <a:ext cx="5578516" cy="369332"/>
          </a:xfrm>
          <a:prstGeom prst="rect">
            <a:avLst/>
          </a:prstGeom>
          <a:noFill/>
        </p:spPr>
        <p:txBody>
          <a:bodyPr wrap="square" rtlCol="0">
            <a:spAutoFit/>
          </a:bodyPr>
          <a:lstStyle/>
          <a:p>
            <a:pPr algn="ctr"/>
            <a:r>
              <a:rPr lang="en-GB" dirty="0"/>
              <a:t>In 1996 I got my first job in a sports shop.</a:t>
            </a:r>
          </a:p>
        </p:txBody>
      </p:sp>
      <p:cxnSp>
        <p:nvCxnSpPr>
          <p:cNvPr id="43" name="Straight Connector 42"/>
          <p:cNvCxnSpPr/>
          <p:nvPr/>
        </p:nvCxnSpPr>
        <p:spPr>
          <a:xfrm flipV="1">
            <a:off x="3787333" y="3482047"/>
            <a:ext cx="4372819" cy="38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229" name="TextBox 9228"/>
          <p:cNvSpPr txBox="1"/>
          <p:nvPr/>
        </p:nvSpPr>
        <p:spPr>
          <a:xfrm>
            <a:off x="4004839" y="3581392"/>
            <a:ext cx="4236335" cy="369332"/>
          </a:xfrm>
          <a:prstGeom prst="rect">
            <a:avLst/>
          </a:prstGeom>
          <a:noFill/>
        </p:spPr>
        <p:txBody>
          <a:bodyPr wrap="square" rtlCol="0">
            <a:spAutoFit/>
          </a:bodyPr>
          <a:lstStyle/>
          <a:p>
            <a:r>
              <a:rPr lang="en-GB" dirty="0"/>
              <a:t>1998 I got married to Mr Jeffrey Anderson.</a:t>
            </a:r>
          </a:p>
        </p:txBody>
      </p:sp>
      <p:cxnSp>
        <p:nvCxnSpPr>
          <p:cNvPr id="48" name="Straight Connector 47"/>
          <p:cNvCxnSpPr/>
          <p:nvPr/>
        </p:nvCxnSpPr>
        <p:spPr>
          <a:xfrm>
            <a:off x="4437080" y="2882490"/>
            <a:ext cx="3059335" cy="305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231" name="TextBox 9230"/>
          <p:cNvSpPr txBox="1"/>
          <p:nvPr/>
        </p:nvSpPr>
        <p:spPr>
          <a:xfrm>
            <a:off x="5013766" y="2378129"/>
            <a:ext cx="2106592" cy="369332"/>
          </a:xfrm>
          <a:prstGeom prst="rect">
            <a:avLst/>
          </a:prstGeom>
          <a:noFill/>
        </p:spPr>
        <p:txBody>
          <a:bodyPr wrap="square" rtlCol="0">
            <a:spAutoFit/>
          </a:bodyPr>
          <a:lstStyle/>
          <a:p>
            <a:r>
              <a:rPr lang="en-GB" dirty="0"/>
              <a:t>2005 my Son’s birth.</a:t>
            </a:r>
          </a:p>
        </p:txBody>
      </p:sp>
      <p:sp>
        <p:nvSpPr>
          <p:cNvPr id="9232" name="TextBox 9231"/>
          <p:cNvSpPr txBox="1"/>
          <p:nvPr/>
        </p:nvSpPr>
        <p:spPr>
          <a:xfrm>
            <a:off x="4629874" y="2971918"/>
            <a:ext cx="2866542" cy="369332"/>
          </a:xfrm>
          <a:prstGeom prst="rect">
            <a:avLst/>
          </a:prstGeom>
          <a:noFill/>
        </p:spPr>
        <p:txBody>
          <a:bodyPr wrap="square" rtlCol="0">
            <a:spAutoFit/>
          </a:bodyPr>
          <a:lstStyle/>
          <a:p>
            <a:r>
              <a:rPr lang="en-GB" dirty="0"/>
              <a:t>2002 my Daughter was born.</a:t>
            </a:r>
          </a:p>
        </p:txBody>
      </p:sp>
      <p:cxnSp>
        <p:nvCxnSpPr>
          <p:cNvPr id="4" name="Straight Arrow Connector 3"/>
          <p:cNvCxnSpPr/>
          <p:nvPr/>
        </p:nvCxnSpPr>
        <p:spPr>
          <a:xfrm flipV="1">
            <a:off x="238991" y="1797856"/>
            <a:ext cx="4774775" cy="444708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77303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937550" y="101297"/>
            <a:ext cx="9873205" cy="1384995"/>
          </a:xfrm>
          <a:prstGeom prst="rect">
            <a:avLst/>
          </a:prstGeom>
          <a:noFill/>
        </p:spPr>
        <p:txBody>
          <a:bodyPr wrap="square" rtlCol="0">
            <a:spAutoFit/>
          </a:bodyPr>
          <a:lstStyle/>
          <a:p>
            <a:pPr algn="ctr"/>
            <a:r>
              <a:rPr lang="en-GB" sz="2800" dirty="0"/>
              <a:t>Your turn. Can you now create your own time line of your life or a family member? An adult can help you with the dates that you need to complete this.</a:t>
            </a:r>
          </a:p>
        </p:txBody>
      </p:sp>
      <p:sp>
        <p:nvSpPr>
          <p:cNvPr id="21" name="Isosceles Triangle 20"/>
          <p:cNvSpPr/>
          <p:nvPr/>
        </p:nvSpPr>
        <p:spPr>
          <a:xfrm>
            <a:off x="509286" y="1446835"/>
            <a:ext cx="11227443" cy="5208608"/>
          </a:xfrm>
          <a:prstGeom prst="triangle">
            <a:avLst>
              <a:gd name="adj" fmla="val 48454"/>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Connector 22"/>
          <p:cNvCxnSpPr/>
          <p:nvPr/>
        </p:nvCxnSpPr>
        <p:spPr>
          <a:xfrm flipV="1">
            <a:off x="5173884" y="2233914"/>
            <a:ext cx="1585731" cy="1157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981681" y="5231757"/>
            <a:ext cx="8170763" cy="3665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246206" y="5935848"/>
            <a:ext cx="9564549" cy="8488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639028" y="6073381"/>
            <a:ext cx="7199454" cy="369332"/>
          </a:xfrm>
          <a:prstGeom prst="rect">
            <a:avLst/>
          </a:prstGeom>
          <a:noFill/>
        </p:spPr>
        <p:txBody>
          <a:bodyPr wrap="square" rtlCol="0">
            <a:spAutoFit/>
          </a:bodyPr>
          <a:lstStyle/>
          <a:p>
            <a:r>
              <a:rPr lang="en-GB" dirty="0"/>
              <a:t>.</a:t>
            </a:r>
          </a:p>
        </p:txBody>
      </p:sp>
      <p:cxnSp>
        <p:nvCxnSpPr>
          <p:cNvPr id="36" name="Straight Connector 35"/>
          <p:cNvCxnSpPr/>
          <p:nvPr/>
        </p:nvCxnSpPr>
        <p:spPr>
          <a:xfrm flipV="1">
            <a:off x="2558969" y="4689680"/>
            <a:ext cx="7001720" cy="1832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23" name="Straight Connector 9222"/>
          <p:cNvCxnSpPr/>
          <p:nvPr/>
        </p:nvCxnSpPr>
        <p:spPr>
          <a:xfrm>
            <a:off x="3252968" y="4085863"/>
            <a:ext cx="561372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3787333" y="3482047"/>
            <a:ext cx="4372819" cy="38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437080" y="2882490"/>
            <a:ext cx="3059335" cy="305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21295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DF55A7D-A609-4BBE-867F-3EC9FC9444B2}"/>
              </a:ext>
            </a:extLst>
          </p:cNvPr>
          <p:cNvGrpSpPr/>
          <p:nvPr/>
        </p:nvGrpSpPr>
        <p:grpSpPr>
          <a:xfrm>
            <a:off x="107092" y="90616"/>
            <a:ext cx="11977816" cy="6647935"/>
            <a:chOff x="107092" y="90616"/>
            <a:chExt cx="11977816" cy="6647935"/>
          </a:xfrm>
        </p:grpSpPr>
        <p:sp>
          <p:nvSpPr>
            <p:cNvPr id="5" name="Rectangle 4">
              <a:extLst>
                <a:ext uri="{FF2B5EF4-FFF2-40B4-BE49-F238E27FC236}">
                  <a16:creationId xmlns:a16="http://schemas.microsoft.com/office/drawing/2014/main" id="{198BA8C4-0CF2-4128-8DAD-9A4CF044EFF6}"/>
                </a:ext>
              </a:extLst>
            </p:cNvPr>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283CC59-8017-40CC-9F3D-775E47527A90}"/>
                </a:ext>
              </a:extLst>
            </p:cNvPr>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E2BCC660-4E2A-4C41-B665-21325B038C4B}"/>
                </a:ext>
              </a:extLst>
            </p:cNvPr>
            <p:cNvSpPr txBox="1"/>
            <p:nvPr/>
          </p:nvSpPr>
          <p:spPr>
            <a:xfrm>
              <a:off x="864066" y="6033803"/>
              <a:ext cx="4028302" cy="461665"/>
            </a:xfrm>
            <a:prstGeom prst="rect">
              <a:avLst/>
            </a:prstGeom>
            <a:noFill/>
          </p:spPr>
          <p:txBody>
            <a:bodyPr wrap="square" rtlCol="0">
              <a:spAutoFit/>
            </a:bodyPr>
            <a:lstStyle/>
            <a:p>
              <a:r>
                <a:rPr lang="en-GB" sz="2400" dirty="0"/>
                <a:t>Subject</a:t>
              </a:r>
              <a:r>
                <a:rPr lang="en-GB" dirty="0"/>
                <a:t>: </a:t>
              </a:r>
              <a:r>
                <a:rPr lang="en-GB" sz="2400" dirty="0"/>
                <a:t>History </a:t>
              </a:r>
              <a:endParaRPr lang="en-GB" dirty="0"/>
            </a:p>
          </p:txBody>
        </p:sp>
        <p:sp>
          <p:nvSpPr>
            <p:cNvPr id="9" name="Rectangle 8">
              <a:extLst>
                <a:ext uri="{FF2B5EF4-FFF2-40B4-BE49-F238E27FC236}">
                  <a16:creationId xmlns:a16="http://schemas.microsoft.com/office/drawing/2014/main" id="{78F2CE9A-CC7C-42AF-9DF5-913E3B9FDF0D}"/>
                </a:ext>
              </a:extLst>
            </p:cNvPr>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0D6DB0C-52BE-45F9-9001-762B481C4FBA}"/>
                </a:ext>
              </a:extLst>
            </p:cNvPr>
            <p:cNvSpPr txBox="1"/>
            <p:nvPr/>
          </p:nvSpPr>
          <p:spPr>
            <a:xfrm>
              <a:off x="273361" y="222475"/>
              <a:ext cx="7426334" cy="584775"/>
            </a:xfrm>
            <a:prstGeom prst="rect">
              <a:avLst/>
            </a:prstGeom>
            <a:noFill/>
          </p:spPr>
          <p:txBody>
            <a:bodyPr wrap="square" rtlCol="0">
              <a:spAutoFit/>
            </a:bodyPr>
            <a:lstStyle/>
            <a:p>
              <a:r>
                <a:rPr lang="en-GB" sz="3200" dirty="0"/>
                <a:t>Date</a:t>
              </a:r>
              <a:r>
                <a:rPr lang="en-GB" dirty="0"/>
                <a:t>:  </a:t>
              </a:r>
              <a:r>
                <a:rPr lang="en-GB" sz="2800" dirty="0"/>
                <a:t>Friday 26</a:t>
              </a:r>
              <a:r>
                <a:rPr lang="en-GB" sz="2800" baseline="30000" dirty="0"/>
                <a:t>th</a:t>
              </a:r>
              <a:r>
                <a:rPr lang="en-GB" sz="2800" dirty="0"/>
                <a:t> February 2021  </a:t>
              </a:r>
              <a:endParaRPr lang="en-GB" dirty="0"/>
            </a:p>
          </p:txBody>
        </p:sp>
        <p:pic>
          <p:nvPicPr>
            <p:cNvPr id="11" name="Picture 10">
              <a:extLst>
                <a:ext uri="{FF2B5EF4-FFF2-40B4-BE49-F238E27FC236}">
                  <a16:creationId xmlns:a16="http://schemas.microsoft.com/office/drawing/2014/main" id="{A3896612-7A10-426F-A4B7-608A27F855BD}"/>
                </a:ext>
              </a:extLst>
            </p:cNvPr>
            <p:cNvPicPr>
              <a:picLocks noChangeAspect="1"/>
            </p:cNvPicPr>
            <p:nvPr/>
          </p:nvPicPr>
          <p:blipFill>
            <a:blip r:embed="rId2"/>
            <a:stretch>
              <a:fillRect/>
            </a:stretch>
          </p:blipFill>
          <p:spPr>
            <a:xfrm>
              <a:off x="553093" y="1728060"/>
              <a:ext cx="2219325" cy="1104900"/>
            </a:xfrm>
            <a:prstGeom prst="rect">
              <a:avLst/>
            </a:prstGeom>
          </p:spPr>
        </p:pic>
        <p:sp>
          <p:nvSpPr>
            <p:cNvPr id="12" name="Rectangle 11">
              <a:extLst>
                <a:ext uri="{FF2B5EF4-FFF2-40B4-BE49-F238E27FC236}">
                  <a16:creationId xmlns:a16="http://schemas.microsoft.com/office/drawing/2014/main" id="{5F1FDC77-CDAE-4DCA-BAD2-DACE3E05522E}"/>
                </a:ext>
              </a:extLst>
            </p:cNvPr>
            <p:cNvSpPr/>
            <p:nvPr/>
          </p:nvSpPr>
          <p:spPr>
            <a:xfrm>
              <a:off x="569871" y="2835982"/>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613A8B3E-055C-4461-93DB-52B803748896}"/>
                </a:ext>
              </a:extLst>
            </p:cNvPr>
            <p:cNvSpPr txBox="1"/>
            <p:nvPr/>
          </p:nvSpPr>
          <p:spPr>
            <a:xfrm>
              <a:off x="635485" y="2832960"/>
              <a:ext cx="10429593" cy="1323439"/>
            </a:xfrm>
            <a:prstGeom prst="rect">
              <a:avLst/>
            </a:prstGeom>
            <a:noFill/>
          </p:spPr>
          <p:txBody>
            <a:bodyPr wrap="square" rtlCol="0">
              <a:spAutoFit/>
            </a:bodyPr>
            <a:lstStyle/>
            <a:p>
              <a:r>
                <a:rPr lang="en-GB" sz="4000" dirty="0"/>
                <a:t>L.O. To use vocabulary associated to the Egyptians. </a:t>
              </a:r>
            </a:p>
          </p:txBody>
        </p:sp>
        <p:pic>
          <p:nvPicPr>
            <p:cNvPr id="14" name="Picture 13">
              <a:extLst>
                <a:ext uri="{FF2B5EF4-FFF2-40B4-BE49-F238E27FC236}">
                  <a16:creationId xmlns:a16="http://schemas.microsoft.com/office/drawing/2014/main" id="{6DFD3A0F-814C-4288-98F7-5C4DA678C92F}"/>
                </a:ext>
              </a:extLst>
            </p:cNvPr>
            <p:cNvPicPr>
              <a:picLocks noChangeAspect="1"/>
            </p:cNvPicPr>
            <p:nvPr/>
          </p:nvPicPr>
          <p:blipFill>
            <a:blip r:embed="rId3"/>
            <a:stretch>
              <a:fillRect/>
            </a:stretch>
          </p:blipFill>
          <p:spPr>
            <a:xfrm>
              <a:off x="4730620" y="5956124"/>
              <a:ext cx="750138" cy="588818"/>
            </a:xfrm>
            <a:prstGeom prst="rect">
              <a:avLst/>
            </a:prstGeom>
          </p:spPr>
        </p:pic>
      </p:grpSp>
    </p:spTree>
    <p:extLst>
      <p:ext uri="{BB962C8B-B14F-4D97-AF65-F5344CB8AC3E}">
        <p14:creationId xmlns:p14="http://schemas.microsoft.com/office/powerpoint/2010/main" val="2226368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Title 1"/>
          <p:cNvSpPr>
            <a:spLocks noGrp="1"/>
          </p:cNvSpPr>
          <p:nvPr>
            <p:ph type="title"/>
          </p:nvPr>
        </p:nvSpPr>
        <p:spPr>
          <a:xfrm>
            <a:off x="1101616" y="-144463"/>
            <a:ext cx="8935764" cy="2041744"/>
          </a:xfrm>
        </p:spPr>
        <p:txBody>
          <a:bodyPr>
            <a:normAutofit/>
          </a:bodyPr>
          <a:lstStyle/>
          <a:p>
            <a:pPr algn="ctr"/>
            <a:r>
              <a:rPr lang="en-GB" sz="3200" dirty="0">
                <a:effectLst>
                  <a:outerShdw blurRad="38100" dist="38100" dir="2700000" algn="tl">
                    <a:srgbClr val="000000">
                      <a:alpha val="43137"/>
                    </a:srgbClr>
                  </a:outerShdw>
                </a:effectLst>
                <a:latin typeface="+mn-lt"/>
              </a:rPr>
              <a:t>Where is Egypt?</a:t>
            </a:r>
            <a:br>
              <a:rPr lang="en-GB" dirty="0"/>
            </a:br>
            <a:endParaRPr lang="en-GB" dirty="0"/>
          </a:p>
        </p:txBody>
      </p:sp>
      <p:pic>
        <p:nvPicPr>
          <p:cNvPr id="3" name="Picture 2"/>
          <p:cNvPicPr>
            <a:picLocks noChangeAspect="1"/>
          </p:cNvPicPr>
          <p:nvPr/>
        </p:nvPicPr>
        <p:blipFill rotWithShape="1">
          <a:blip r:embed="rId2"/>
          <a:srcRect l="6565" t="31332" r="52630" b="16495"/>
          <a:stretch/>
        </p:blipFill>
        <p:spPr>
          <a:xfrm>
            <a:off x="2311656" y="1376854"/>
            <a:ext cx="7063571" cy="4845013"/>
          </a:xfrm>
          <a:prstGeom prst="rect">
            <a:avLst/>
          </a:prstGeom>
        </p:spPr>
      </p:pic>
      <p:cxnSp>
        <p:nvCxnSpPr>
          <p:cNvPr id="13" name="Straight Arrow Connector 12"/>
          <p:cNvCxnSpPr/>
          <p:nvPr/>
        </p:nvCxnSpPr>
        <p:spPr>
          <a:xfrm flipH="1">
            <a:off x="5938345" y="1897281"/>
            <a:ext cx="3767960" cy="163419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9864068" y="1376854"/>
            <a:ext cx="2054663" cy="3108543"/>
          </a:xfrm>
          <a:prstGeom prst="rect">
            <a:avLst/>
          </a:prstGeom>
          <a:noFill/>
        </p:spPr>
        <p:txBody>
          <a:bodyPr wrap="square" rtlCol="0">
            <a:spAutoFit/>
          </a:bodyPr>
          <a:lstStyle/>
          <a:p>
            <a:r>
              <a:rPr lang="en-GB" sz="2800" dirty="0"/>
              <a:t>Here is Egypt</a:t>
            </a:r>
          </a:p>
          <a:p>
            <a:endParaRPr lang="en-GB" sz="2800" dirty="0"/>
          </a:p>
          <a:p>
            <a:r>
              <a:rPr lang="en-GB" sz="2800" dirty="0"/>
              <a:t>Egypt is normal represented a pyramid.</a:t>
            </a:r>
          </a:p>
        </p:txBody>
      </p:sp>
      <p:sp>
        <p:nvSpPr>
          <p:cNvPr id="18" name="TextBox 17"/>
          <p:cNvSpPr txBox="1"/>
          <p:nvPr/>
        </p:nvSpPr>
        <p:spPr>
          <a:xfrm>
            <a:off x="73573" y="1114097"/>
            <a:ext cx="2238084" cy="400110"/>
          </a:xfrm>
          <a:prstGeom prst="rect">
            <a:avLst/>
          </a:prstGeom>
          <a:noFill/>
        </p:spPr>
        <p:txBody>
          <a:bodyPr wrap="square" rtlCol="0">
            <a:spAutoFit/>
          </a:bodyPr>
          <a:lstStyle/>
          <a:p>
            <a:pPr algn="ctr"/>
            <a:r>
              <a:rPr lang="en-GB" sz="2000" dirty="0"/>
              <a:t>.</a:t>
            </a:r>
          </a:p>
        </p:txBody>
      </p:sp>
    </p:spTree>
    <p:extLst>
      <p:ext uri="{BB962C8B-B14F-4D97-AF65-F5344CB8AC3E}">
        <p14:creationId xmlns:p14="http://schemas.microsoft.com/office/powerpoint/2010/main" val="10912615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TextBox 13"/>
          <p:cNvSpPr txBox="1"/>
          <p:nvPr/>
        </p:nvSpPr>
        <p:spPr>
          <a:xfrm>
            <a:off x="765175" y="191687"/>
            <a:ext cx="11613268" cy="830997"/>
          </a:xfrm>
          <a:prstGeom prst="rect">
            <a:avLst/>
          </a:prstGeom>
          <a:noFill/>
        </p:spPr>
        <p:txBody>
          <a:bodyPr wrap="square" rtlCol="0">
            <a:spAutoFit/>
          </a:bodyPr>
          <a:lstStyle/>
          <a:p>
            <a:r>
              <a:rPr lang="en-GB" sz="2400" dirty="0"/>
              <a:t>My Turn: As part of our learning we need to be able to understand some of the vocabulary the Egyptians used. Lets take a look at some of the most applicable words.</a:t>
            </a:r>
          </a:p>
        </p:txBody>
      </p:sp>
      <p:sp>
        <p:nvSpPr>
          <p:cNvPr id="15" name="Rectangle 14"/>
          <p:cNvSpPr/>
          <p:nvPr/>
        </p:nvSpPr>
        <p:spPr>
          <a:xfrm>
            <a:off x="711789" y="2031196"/>
            <a:ext cx="2368953" cy="1477328"/>
          </a:xfrm>
          <a:prstGeom prst="rect">
            <a:avLst/>
          </a:prstGeom>
        </p:spPr>
        <p:txBody>
          <a:bodyPr wrap="square">
            <a:spAutoFit/>
          </a:bodyPr>
          <a:lstStyle/>
          <a:p>
            <a:r>
              <a:rPr lang="en-GB" dirty="0">
                <a:solidFill>
                  <a:srgbClr val="FF0000"/>
                </a:solidFill>
                <a:latin typeface="+mj-lt"/>
              </a:rPr>
              <a:t>Pharaoh</a:t>
            </a:r>
            <a:r>
              <a:rPr lang="en-GB" dirty="0"/>
              <a:t> - The supreme ruler of all of Ancient Egypt. He or she was considered a god.</a:t>
            </a:r>
          </a:p>
          <a:p>
            <a:endParaRPr lang="en-GB" dirty="0"/>
          </a:p>
        </p:txBody>
      </p:sp>
      <p:sp>
        <p:nvSpPr>
          <p:cNvPr id="16" name="Rectangle 15"/>
          <p:cNvSpPr/>
          <p:nvPr/>
        </p:nvSpPr>
        <p:spPr>
          <a:xfrm>
            <a:off x="3529375" y="2031196"/>
            <a:ext cx="2542572" cy="2031325"/>
          </a:xfrm>
          <a:prstGeom prst="rect">
            <a:avLst/>
          </a:prstGeom>
        </p:spPr>
        <p:txBody>
          <a:bodyPr wrap="square">
            <a:spAutoFit/>
          </a:bodyPr>
          <a:lstStyle/>
          <a:p>
            <a:r>
              <a:rPr lang="en-GB" dirty="0">
                <a:solidFill>
                  <a:srgbClr val="FF0000"/>
                </a:solidFill>
                <a:latin typeface="+mj-lt"/>
              </a:rPr>
              <a:t>Hieroglyphics</a:t>
            </a:r>
            <a:r>
              <a:rPr lang="en-GB" dirty="0">
                <a:solidFill>
                  <a:srgbClr val="000000"/>
                </a:solidFill>
                <a:latin typeface="+mj-lt"/>
              </a:rPr>
              <a:t> - A type of writing used by the Ancient Egyptians that used a combination of pictures and symbols.</a:t>
            </a:r>
            <a:br>
              <a:rPr lang="en-GB" dirty="0"/>
            </a:br>
            <a:br>
              <a:rPr lang="en-GB" dirty="0"/>
            </a:br>
            <a:endParaRPr lang="en-GB" dirty="0"/>
          </a:p>
        </p:txBody>
      </p:sp>
      <p:sp>
        <p:nvSpPr>
          <p:cNvPr id="17" name="Rectangle 16"/>
          <p:cNvSpPr/>
          <p:nvPr/>
        </p:nvSpPr>
        <p:spPr>
          <a:xfrm>
            <a:off x="8835342" y="1960866"/>
            <a:ext cx="2806179" cy="1200329"/>
          </a:xfrm>
          <a:prstGeom prst="rect">
            <a:avLst/>
          </a:prstGeom>
        </p:spPr>
        <p:txBody>
          <a:bodyPr wrap="square">
            <a:spAutoFit/>
          </a:bodyPr>
          <a:lstStyle/>
          <a:p>
            <a:r>
              <a:rPr lang="en-GB" dirty="0">
                <a:solidFill>
                  <a:srgbClr val="FF0000"/>
                </a:solidFill>
                <a:latin typeface="+mj-lt"/>
              </a:rPr>
              <a:t>Mummification</a:t>
            </a:r>
            <a:r>
              <a:rPr lang="en-GB" dirty="0">
                <a:latin typeface="+mj-lt"/>
              </a:rPr>
              <a:t> - A technique used to preserve a body so that it could enter the afterlife. </a:t>
            </a:r>
          </a:p>
        </p:txBody>
      </p:sp>
      <p:sp>
        <p:nvSpPr>
          <p:cNvPr id="18" name="Rectangle 17"/>
          <p:cNvSpPr/>
          <p:nvPr/>
        </p:nvSpPr>
        <p:spPr>
          <a:xfrm>
            <a:off x="9552149" y="4601801"/>
            <a:ext cx="2681468" cy="2308324"/>
          </a:xfrm>
          <a:prstGeom prst="rect">
            <a:avLst/>
          </a:prstGeom>
        </p:spPr>
        <p:txBody>
          <a:bodyPr wrap="square">
            <a:spAutoFit/>
          </a:bodyPr>
          <a:lstStyle/>
          <a:p>
            <a:r>
              <a:rPr lang="en-GB" dirty="0">
                <a:solidFill>
                  <a:srgbClr val="FF0000"/>
                </a:solidFill>
                <a:latin typeface="+mj-lt"/>
              </a:rPr>
              <a:t>Sphinx</a:t>
            </a:r>
            <a:r>
              <a:rPr lang="en-GB" dirty="0">
                <a:solidFill>
                  <a:srgbClr val="000000"/>
                </a:solidFill>
                <a:latin typeface="+mj-lt"/>
              </a:rPr>
              <a:t> - A mythological beast with the body of a lion and the head of a pharaoh or god. The Egyptians built sphinx statues to guard tombs.</a:t>
            </a:r>
            <a:br>
              <a:rPr lang="en-GB" dirty="0"/>
            </a:br>
            <a:br>
              <a:rPr lang="en-GB" dirty="0"/>
            </a:br>
            <a:endParaRPr lang="en-GB" dirty="0"/>
          </a:p>
        </p:txBody>
      </p:sp>
      <p:pic>
        <p:nvPicPr>
          <p:cNvPr id="21" name="Picture 20"/>
          <p:cNvPicPr>
            <a:picLocks noChangeAspect="1"/>
          </p:cNvPicPr>
          <p:nvPr/>
        </p:nvPicPr>
        <p:blipFill>
          <a:blip r:embed="rId2"/>
          <a:stretch>
            <a:fillRect/>
          </a:stretch>
        </p:blipFill>
        <p:spPr>
          <a:xfrm>
            <a:off x="2364807" y="4816587"/>
            <a:ext cx="1650945" cy="1963503"/>
          </a:xfrm>
          <a:prstGeom prst="rect">
            <a:avLst/>
          </a:prstGeom>
        </p:spPr>
      </p:pic>
      <p:sp>
        <p:nvSpPr>
          <p:cNvPr id="20" name="TextBox 19"/>
          <p:cNvSpPr txBox="1"/>
          <p:nvPr/>
        </p:nvSpPr>
        <p:spPr>
          <a:xfrm>
            <a:off x="348375" y="5256456"/>
            <a:ext cx="1979272" cy="923330"/>
          </a:xfrm>
          <a:prstGeom prst="rect">
            <a:avLst/>
          </a:prstGeom>
          <a:noFill/>
        </p:spPr>
        <p:txBody>
          <a:bodyPr wrap="square" rtlCol="0">
            <a:spAutoFit/>
          </a:bodyPr>
          <a:lstStyle/>
          <a:p>
            <a:r>
              <a:rPr lang="en-GB" dirty="0">
                <a:solidFill>
                  <a:srgbClr val="FF0000"/>
                </a:solidFill>
                <a:latin typeface="+mj-lt"/>
              </a:rPr>
              <a:t>Empire</a:t>
            </a:r>
            <a:r>
              <a:rPr lang="en-GB" dirty="0">
                <a:latin typeface="+mj-lt"/>
              </a:rPr>
              <a:t> – The land and people the Pharaoh owns </a:t>
            </a:r>
          </a:p>
        </p:txBody>
      </p:sp>
      <p:pic>
        <p:nvPicPr>
          <p:cNvPr id="23" name="Picture 22"/>
          <p:cNvPicPr>
            <a:picLocks noChangeAspect="1"/>
          </p:cNvPicPr>
          <p:nvPr/>
        </p:nvPicPr>
        <p:blipFill>
          <a:blip r:embed="rId3"/>
          <a:stretch>
            <a:fillRect/>
          </a:stretch>
        </p:blipFill>
        <p:spPr>
          <a:xfrm>
            <a:off x="7334973" y="4162556"/>
            <a:ext cx="1604263" cy="2076584"/>
          </a:xfrm>
          <a:prstGeom prst="rect">
            <a:avLst/>
          </a:prstGeom>
        </p:spPr>
      </p:pic>
      <p:sp>
        <p:nvSpPr>
          <p:cNvPr id="19" name="Rectangle 18"/>
          <p:cNvSpPr/>
          <p:nvPr/>
        </p:nvSpPr>
        <p:spPr>
          <a:xfrm>
            <a:off x="4598983" y="5025624"/>
            <a:ext cx="2698830" cy="2308324"/>
          </a:xfrm>
          <a:prstGeom prst="rect">
            <a:avLst/>
          </a:prstGeom>
        </p:spPr>
        <p:txBody>
          <a:bodyPr wrap="square">
            <a:spAutoFit/>
          </a:bodyPr>
          <a:lstStyle/>
          <a:p>
            <a:r>
              <a:rPr lang="en-GB" dirty="0">
                <a:solidFill>
                  <a:srgbClr val="FF0000"/>
                </a:solidFill>
                <a:latin typeface="+mj-lt"/>
              </a:rPr>
              <a:t>Tutankhamun</a:t>
            </a:r>
            <a:r>
              <a:rPr lang="en-GB" dirty="0">
                <a:solidFill>
                  <a:srgbClr val="000000"/>
                </a:solidFill>
                <a:latin typeface="+mj-lt"/>
              </a:rPr>
              <a:t> - A pharaoh of Egypt that is famous for his tomb that was discovered. The tomb was largely untouched and was full of treasure.</a:t>
            </a:r>
            <a:br>
              <a:rPr lang="en-GB" dirty="0"/>
            </a:br>
            <a:br>
              <a:rPr lang="en-GB" dirty="0"/>
            </a:br>
            <a:endParaRPr lang="en-GB" dirty="0"/>
          </a:p>
        </p:txBody>
      </p:sp>
      <p:pic>
        <p:nvPicPr>
          <p:cNvPr id="24" name="Picture 23"/>
          <p:cNvPicPr>
            <a:picLocks noChangeAspect="1"/>
          </p:cNvPicPr>
          <p:nvPr/>
        </p:nvPicPr>
        <p:blipFill>
          <a:blip r:embed="rId4"/>
          <a:stretch>
            <a:fillRect/>
          </a:stretch>
        </p:blipFill>
        <p:spPr>
          <a:xfrm>
            <a:off x="9087620" y="3146894"/>
            <a:ext cx="2811414" cy="1454907"/>
          </a:xfrm>
          <a:prstGeom prst="rect">
            <a:avLst/>
          </a:prstGeom>
        </p:spPr>
      </p:pic>
      <p:pic>
        <p:nvPicPr>
          <p:cNvPr id="25" name="Picture 24"/>
          <p:cNvPicPr>
            <a:picLocks noChangeAspect="1"/>
          </p:cNvPicPr>
          <p:nvPr/>
        </p:nvPicPr>
        <p:blipFill>
          <a:blip r:embed="rId5"/>
          <a:stretch>
            <a:fillRect/>
          </a:stretch>
        </p:blipFill>
        <p:spPr>
          <a:xfrm>
            <a:off x="6436218" y="2009653"/>
            <a:ext cx="2075631" cy="1515290"/>
          </a:xfrm>
          <a:prstGeom prst="rect">
            <a:avLst/>
          </a:prstGeom>
        </p:spPr>
      </p:pic>
      <p:pic>
        <p:nvPicPr>
          <p:cNvPr id="8194" name="Picture 2" descr="New facts about the curse of the pharaohs revealed - Egypt Independ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650" y="3241147"/>
            <a:ext cx="2073388" cy="148658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Egyptian Hieroglyphic Alphabet"/>
          <p:cNvPicPr>
            <a:picLocks noChangeAspect="1" noChangeArrowheads="1"/>
          </p:cNvPicPr>
          <p:nvPr/>
        </p:nvPicPr>
        <p:blipFill rotWithShape="1">
          <a:blip r:embed="rId7">
            <a:extLst>
              <a:ext uri="{28A0092B-C50C-407E-A947-70E740481C1C}">
                <a14:useLocalDpi xmlns:a14="http://schemas.microsoft.com/office/drawing/2010/main" val="0"/>
              </a:ext>
            </a:extLst>
          </a:blip>
          <a:srcRect r="2094" b="55425"/>
          <a:stretch/>
        </p:blipFill>
        <p:spPr bwMode="auto">
          <a:xfrm>
            <a:off x="2914540" y="3565675"/>
            <a:ext cx="3880591" cy="1193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07231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 name="TextBox 1"/>
          <p:cNvSpPr txBox="1"/>
          <p:nvPr/>
        </p:nvSpPr>
        <p:spPr>
          <a:xfrm>
            <a:off x="765175" y="160337"/>
            <a:ext cx="10284311" cy="646331"/>
          </a:xfrm>
          <a:prstGeom prst="rect">
            <a:avLst/>
          </a:prstGeom>
          <a:noFill/>
        </p:spPr>
        <p:txBody>
          <a:bodyPr wrap="square" rtlCol="0">
            <a:spAutoFit/>
          </a:bodyPr>
          <a:lstStyle/>
          <a:p>
            <a:r>
              <a:rPr lang="en-GB" sz="3600" dirty="0"/>
              <a:t>Your Turn:</a:t>
            </a:r>
          </a:p>
        </p:txBody>
      </p:sp>
      <p:pic>
        <p:nvPicPr>
          <p:cNvPr id="3" name="Picture 2"/>
          <p:cNvPicPr>
            <a:picLocks noChangeAspect="1"/>
          </p:cNvPicPr>
          <p:nvPr/>
        </p:nvPicPr>
        <p:blipFill>
          <a:blip r:embed="rId2"/>
          <a:stretch>
            <a:fillRect/>
          </a:stretch>
        </p:blipFill>
        <p:spPr>
          <a:xfrm>
            <a:off x="307975" y="2032843"/>
            <a:ext cx="2413125" cy="1731772"/>
          </a:xfrm>
          <a:prstGeom prst="rect">
            <a:avLst/>
          </a:prstGeom>
        </p:spPr>
      </p:pic>
      <p:pic>
        <p:nvPicPr>
          <p:cNvPr id="6" name="Picture 5"/>
          <p:cNvPicPr>
            <a:picLocks noChangeAspect="1"/>
          </p:cNvPicPr>
          <p:nvPr/>
        </p:nvPicPr>
        <p:blipFill>
          <a:blip r:embed="rId3"/>
          <a:stretch>
            <a:fillRect/>
          </a:stretch>
        </p:blipFill>
        <p:spPr>
          <a:xfrm>
            <a:off x="5775761" y="2032843"/>
            <a:ext cx="1380128" cy="1641415"/>
          </a:xfrm>
          <a:prstGeom prst="rect">
            <a:avLst/>
          </a:prstGeom>
        </p:spPr>
      </p:pic>
      <p:pic>
        <p:nvPicPr>
          <p:cNvPr id="4" name="Picture 3"/>
          <p:cNvPicPr>
            <a:picLocks noChangeAspect="1"/>
          </p:cNvPicPr>
          <p:nvPr/>
        </p:nvPicPr>
        <p:blipFill>
          <a:blip r:embed="rId4"/>
          <a:stretch>
            <a:fillRect/>
          </a:stretch>
        </p:blipFill>
        <p:spPr>
          <a:xfrm>
            <a:off x="10210551" y="2180126"/>
            <a:ext cx="1603387" cy="2072820"/>
          </a:xfrm>
          <a:prstGeom prst="rect">
            <a:avLst/>
          </a:prstGeom>
        </p:spPr>
      </p:pic>
      <p:pic>
        <p:nvPicPr>
          <p:cNvPr id="8" name="Picture 4" descr="Egyptian Hieroglyphic Alphabet"/>
          <p:cNvPicPr>
            <a:picLocks noChangeAspect="1" noChangeArrowheads="1"/>
          </p:cNvPicPr>
          <p:nvPr/>
        </p:nvPicPr>
        <p:blipFill rotWithShape="1">
          <a:blip r:embed="rId5">
            <a:extLst>
              <a:ext uri="{28A0092B-C50C-407E-A947-70E740481C1C}">
                <a14:useLocalDpi xmlns:a14="http://schemas.microsoft.com/office/drawing/2010/main" val="0"/>
              </a:ext>
            </a:extLst>
          </a:blip>
          <a:srcRect r="2094" b="55425"/>
          <a:stretch/>
        </p:blipFill>
        <p:spPr bwMode="auto">
          <a:xfrm>
            <a:off x="7333820" y="2083814"/>
            <a:ext cx="2698799" cy="8302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3175656" y="2032843"/>
            <a:ext cx="2145548" cy="1112334"/>
          </a:xfrm>
          <a:prstGeom prst="rect">
            <a:avLst/>
          </a:prstGeom>
        </p:spPr>
      </p:pic>
      <p:sp>
        <p:nvSpPr>
          <p:cNvPr id="7" name="TextBox 6"/>
          <p:cNvSpPr txBox="1"/>
          <p:nvPr/>
        </p:nvSpPr>
        <p:spPr>
          <a:xfrm>
            <a:off x="89931" y="4955474"/>
            <a:ext cx="2732443" cy="584775"/>
          </a:xfrm>
          <a:prstGeom prst="rect">
            <a:avLst/>
          </a:prstGeom>
          <a:noFill/>
          <a:ln>
            <a:solidFill>
              <a:schemeClr val="tx1"/>
            </a:solidFill>
          </a:ln>
        </p:spPr>
        <p:txBody>
          <a:bodyPr wrap="square" rtlCol="0">
            <a:spAutoFit/>
          </a:bodyPr>
          <a:lstStyle/>
          <a:p>
            <a:pPr algn="ctr"/>
            <a:r>
              <a:rPr lang="en-GB" sz="3200" dirty="0">
                <a:solidFill>
                  <a:srgbClr val="FF0000"/>
                </a:solidFill>
                <a:latin typeface="+mj-lt"/>
              </a:rPr>
              <a:t>Tutankhamun</a:t>
            </a:r>
            <a:endParaRPr lang="en-GB" sz="3200" dirty="0">
              <a:latin typeface="+mj-lt"/>
            </a:endParaRPr>
          </a:p>
        </p:txBody>
      </p:sp>
      <p:sp>
        <p:nvSpPr>
          <p:cNvPr id="11" name="TextBox 10"/>
          <p:cNvSpPr txBox="1"/>
          <p:nvPr/>
        </p:nvSpPr>
        <p:spPr>
          <a:xfrm>
            <a:off x="9982450" y="5124115"/>
            <a:ext cx="1668473" cy="707886"/>
          </a:xfrm>
          <a:prstGeom prst="rect">
            <a:avLst/>
          </a:prstGeom>
          <a:noFill/>
          <a:ln>
            <a:solidFill>
              <a:schemeClr val="tx1"/>
            </a:solidFill>
          </a:ln>
        </p:spPr>
        <p:txBody>
          <a:bodyPr wrap="square" rtlCol="0">
            <a:spAutoFit/>
          </a:bodyPr>
          <a:lstStyle/>
          <a:p>
            <a:r>
              <a:rPr lang="en-GB" sz="4000" dirty="0">
                <a:solidFill>
                  <a:srgbClr val="FF0000"/>
                </a:solidFill>
                <a:latin typeface="+mj-lt"/>
              </a:rPr>
              <a:t>Sphinx</a:t>
            </a:r>
            <a:endParaRPr lang="en-GB" sz="4000" dirty="0">
              <a:latin typeface="+mj-lt"/>
            </a:endParaRPr>
          </a:p>
        </p:txBody>
      </p:sp>
      <p:sp>
        <p:nvSpPr>
          <p:cNvPr id="13" name="TextBox 12"/>
          <p:cNvSpPr txBox="1"/>
          <p:nvPr/>
        </p:nvSpPr>
        <p:spPr>
          <a:xfrm>
            <a:off x="4956630" y="4751418"/>
            <a:ext cx="2864180" cy="648921"/>
          </a:xfrm>
          <a:prstGeom prst="rect">
            <a:avLst/>
          </a:prstGeom>
          <a:noFill/>
          <a:ln>
            <a:solidFill>
              <a:schemeClr val="tx1"/>
            </a:solidFill>
          </a:ln>
        </p:spPr>
        <p:txBody>
          <a:bodyPr wrap="square" rtlCol="0">
            <a:spAutoFit/>
          </a:bodyPr>
          <a:lstStyle/>
          <a:p>
            <a:pPr algn="ctr"/>
            <a:r>
              <a:rPr lang="en-GB" sz="3600" dirty="0">
                <a:solidFill>
                  <a:srgbClr val="FF0000"/>
                </a:solidFill>
                <a:latin typeface="+mj-lt"/>
              </a:rPr>
              <a:t>Hieroglyphics</a:t>
            </a:r>
            <a:endParaRPr lang="en-GB" sz="3600" dirty="0">
              <a:latin typeface="+mj-lt"/>
            </a:endParaRPr>
          </a:p>
        </p:txBody>
      </p:sp>
      <p:sp>
        <p:nvSpPr>
          <p:cNvPr id="15" name="TextBox 14"/>
          <p:cNvSpPr txBox="1"/>
          <p:nvPr/>
        </p:nvSpPr>
        <p:spPr>
          <a:xfrm>
            <a:off x="2947932" y="5707971"/>
            <a:ext cx="1968650" cy="707885"/>
          </a:xfrm>
          <a:prstGeom prst="rect">
            <a:avLst/>
          </a:prstGeom>
          <a:noFill/>
          <a:ln>
            <a:solidFill>
              <a:schemeClr val="tx1"/>
            </a:solidFill>
          </a:ln>
        </p:spPr>
        <p:txBody>
          <a:bodyPr wrap="square" rtlCol="0">
            <a:spAutoFit/>
          </a:bodyPr>
          <a:lstStyle/>
          <a:p>
            <a:r>
              <a:rPr lang="en-GB" sz="4000" dirty="0">
                <a:solidFill>
                  <a:srgbClr val="FF0000"/>
                </a:solidFill>
                <a:latin typeface="+mj-lt"/>
              </a:rPr>
              <a:t>Pharaoh</a:t>
            </a:r>
            <a:endParaRPr lang="en-GB" sz="4000" dirty="0">
              <a:latin typeface="+mj-lt"/>
            </a:endParaRPr>
          </a:p>
        </p:txBody>
      </p:sp>
      <p:sp>
        <p:nvSpPr>
          <p:cNvPr id="17" name="TextBox 16"/>
          <p:cNvSpPr txBox="1"/>
          <p:nvPr/>
        </p:nvSpPr>
        <p:spPr>
          <a:xfrm>
            <a:off x="7319239" y="5707970"/>
            <a:ext cx="1926358" cy="707886"/>
          </a:xfrm>
          <a:prstGeom prst="rect">
            <a:avLst/>
          </a:prstGeom>
          <a:noFill/>
          <a:ln>
            <a:solidFill>
              <a:schemeClr val="tx1"/>
            </a:solidFill>
          </a:ln>
        </p:spPr>
        <p:txBody>
          <a:bodyPr wrap="square" rtlCol="0">
            <a:spAutoFit/>
          </a:bodyPr>
          <a:lstStyle/>
          <a:p>
            <a:r>
              <a:rPr lang="en-GB" sz="4000" dirty="0">
                <a:solidFill>
                  <a:srgbClr val="FF0000"/>
                </a:solidFill>
                <a:latin typeface="+mj-lt"/>
              </a:rPr>
              <a:t>Empire</a:t>
            </a:r>
            <a:endParaRPr lang="en-GB" sz="4000" dirty="0">
              <a:latin typeface="+mj-lt"/>
            </a:endParaRPr>
          </a:p>
        </p:txBody>
      </p:sp>
      <p:sp>
        <p:nvSpPr>
          <p:cNvPr id="18" name="TextBox 17"/>
          <p:cNvSpPr txBox="1"/>
          <p:nvPr/>
        </p:nvSpPr>
        <p:spPr>
          <a:xfrm>
            <a:off x="3362927" y="327854"/>
            <a:ext cx="5088805" cy="369332"/>
          </a:xfrm>
          <a:prstGeom prst="rect">
            <a:avLst/>
          </a:prstGeom>
          <a:noFill/>
        </p:spPr>
        <p:txBody>
          <a:bodyPr wrap="square" rtlCol="0">
            <a:spAutoFit/>
          </a:bodyPr>
          <a:lstStyle/>
          <a:p>
            <a:r>
              <a:rPr lang="en-GB" dirty="0"/>
              <a:t>Drag and drop the words to the correct pictures. </a:t>
            </a:r>
          </a:p>
        </p:txBody>
      </p:sp>
    </p:spTree>
    <p:extLst>
      <p:ext uri="{BB962C8B-B14F-4D97-AF65-F5344CB8AC3E}">
        <p14:creationId xmlns:p14="http://schemas.microsoft.com/office/powerpoint/2010/main" val="15821685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Rectangle 3"/>
          <p:cNvSpPr/>
          <p:nvPr/>
        </p:nvSpPr>
        <p:spPr>
          <a:xfrm>
            <a:off x="3247697" y="4934635"/>
            <a:ext cx="6096000" cy="646331"/>
          </a:xfrm>
          <a:prstGeom prst="rect">
            <a:avLst/>
          </a:prstGeom>
        </p:spPr>
        <p:txBody>
          <a:bodyPr>
            <a:spAutoFit/>
          </a:bodyPr>
          <a:lstStyle/>
          <a:p>
            <a:r>
              <a:rPr lang="en-GB" dirty="0"/>
              <a:t>https://classroom.thenational.academy/lessons/what-was-ancient-egyptian-society-like-6hgk0t?step=2&amp;activity=video</a:t>
            </a:r>
          </a:p>
        </p:txBody>
      </p:sp>
      <p:pic>
        <p:nvPicPr>
          <p:cNvPr id="5" name="Picture 4"/>
          <p:cNvPicPr>
            <a:picLocks noChangeAspect="1"/>
          </p:cNvPicPr>
          <p:nvPr/>
        </p:nvPicPr>
        <p:blipFill>
          <a:blip r:embed="rId2"/>
          <a:stretch>
            <a:fillRect/>
          </a:stretch>
        </p:blipFill>
        <p:spPr>
          <a:xfrm>
            <a:off x="2811845" y="1002588"/>
            <a:ext cx="6408660" cy="3369715"/>
          </a:xfrm>
          <a:prstGeom prst="rect">
            <a:avLst/>
          </a:prstGeom>
        </p:spPr>
      </p:pic>
    </p:spTree>
    <p:extLst>
      <p:ext uri="{BB962C8B-B14F-4D97-AF65-F5344CB8AC3E}">
        <p14:creationId xmlns:p14="http://schemas.microsoft.com/office/powerpoint/2010/main" val="33448670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218" name="Picture 2" descr="https://www.kidspuzzlesandgames.co.uk/wp-content/uploads/2013/09/EgyptianWordScrambleThumb.png"/>
          <p:cNvPicPr>
            <a:picLocks noChangeAspect="1" noChangeArrowheads="1"/>
          </p:cNvPicPr>
          <p:nvPr/>
        </p:nvPicPr>
        <p:blipFill rotWithShape="1">
          <a:blip r:embed="rId2">
            <a:extLst>
              <a:ext uri="{28A0092B-C50C-407E-A947-70E740481C1C}">
                <a14:useLocalDpi xmlns:a14="http://schemas.microsoft.com/office/drawing/2010/main" val="0"/>
              </a:ext>
            </a:extLst>
          </a:blip>
          <a:srcRect r="782" b="5840"/>
          <a:stretch/>
        </p:blipFill>
        <p:spPr bwMode="auto">
          <a:xfrm>
            <a:off x="612774" y="160337"/>
            <a:ext cx="4848968" cy="657394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a:srcRect l="46095" t="15533" r="25771" b="10736"/>
          <a:stretch/>
        </p:blipFill>
        <p:spPr>
          <a:xfrm>
            <a:off x="6702014" y="312738"/>
            <a:ext cx="4558169" cy="6408000"/>
          </a:xfrm>
          <a:prstGeom prst="rect">
            <a:avLst/>
          </a:prstGeom>
        </p:spPr>
      </p:pic>
    </p:spTree>
    <p:extLst>
      <p:ext uri="{BB962C8B-B14F-4D97-AF65-F5344CB8AC3E}">
        <p14:creationId xmlns:p14="http://schemas.microsoft.com/office/powerpoint/2010/main" val="1069633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 name="TextBox 1"/>
          <p:cNvSpPr txBox="1"/>
          <p:nvPr/>
        </p:nvSpPr>
        <p:spPr>
          <a:xfrm>
            <a:off x="2417379" y="546538"/>
            <a:ext cx="7388773" cy="523220"/>
          </a:xfrm>
          <a:prstGeom prst="rect">
            <a:avLst/>
          </a:prstGeom>
          <a:noFill/>
        </p:spPr>
        <p:txBody>
          <a:bodyPr wrap="square" rtlCol="0">
            <a:spAutoFit/>
          </a:bodyPr>
          <a:lstStyle/>
          <a:p>
            <a:r>
              <a:rPr lang="en-GB" sz="2800" dirty="0"/>
              <a:t>Your turn, can you find Egypt on the map? </a:t>
            </a:r>
          </a:p>
        </p:txBody>
      </p:sp>
      <p:sp>
        <p:nvSpPr>
          <p:cNvPr id="3" name="AutoShape 2" descr="Image result for africa ma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p:cNvPicPr>
            <a:picLocks noChangeAspect="1"/>
          </p:cNvPicPr>
          <p:nvPr/>
        </p:nvPicPr>
        <p:blipFill>
          <a:blip r:embed="rId2"/>
          <a:stretch>
            <a:fillRect/>
          </a:stretch>
        </p:blipFill>
        <p:spPr>
          <a:xfrm>
            <a:off x="460375" y="1742035"/>
            <a:ext cx="4014460" cy="4014460"/>
          </a:xfrm>
          <a:prstGeom prst="rect">
            <a:avLst/>
          </a:prstGeom>
        </p:spPr>
      </p:pic>
      <p:pic>
        <p:nvPicPr>
          <p:cNvPr id="1028" name="Picture 4" descr="Image result for world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8100" y="1742035"/>
            <a:ext cx="5972364" cy="338701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111765" y="5756495"/>
            <a:ext cx="5530521" cy="461665"/>
          </a:xfrm>
          <a:prstGeom prst="rect">
            <a:avLst/>
          </a:prstGeom>
          <a:noFill/>
        </p:spPr>
        <p:txBody>
          <a:bodyPr wrap="square" rtlCol="0">
            <a:spAutoFit/>
          </a:bodyPr>
          <a:lstStyle/>
          <a:p>
            <a:r>
              <a:rPr lang="en-GB" sz="2400" u="sng" dirty="0"/>
              <a:t>Can you point to where you think Egypt is?</a:t>
            </a:r>
          </a:p>
        </p:txBody>
      </p:sp>
    </p:spTree>
    <p:extLst>
      <p:ext uri="{BB962C8B-B14F-4D97-AF65-F5344CB8AC3E}">
        <p14:creationId xmlns:p14="http://schemas.microsoft.com/office/powerpoint/2010/main" val="26501358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TextBox 2"/>
          <p:cNvSpPr txBox="1"/>
          <p:nvPr/>
        </p:nvSpPr>
        <p:spPr>
          <a:xfrm>
            <a:off x="4088525" y="388883"/>
            <a:ext cx="3289738" cy="1446550"/>
          </a:xfrm>
          <a:prstGeom prst="rect">
            <a:avLst/>
          </a:prstGeom>
          <a:noFill/>
        </p:spPr>
        <p:txBody>
          <a:bodyPr wrap="square" rtlCol="0">
            <a:spAutoFit/>
          </a:bodyPr>
          <a:lstStyle/>
          <a:p>
            <a:r>
              <a:rPr lang="en-GB" sz="8800" dirty="0"/>
              <a:t>Egypt</a:t>
            </a:r>
            <a:r>
              <a:rPr lang="en-GB" dirty="0"/>
              <a:t> </a:t>
            </a:r>
          </a:p>
        </p:txBody>
      </p:sp>
      <p:sp>
        <p:nvSpPr>
          <p:cNvPr id="11" name="TextBox 10"/>
          <p:cNvSpPr txBox="1"/>
          <p:nvPr/>
        </p:nvSpPr>
        <p:spPr>
          <a:xfrm>
            <a:off x="612775" y="1959444"/>
            <a:ext cx="4382814" cy="3785652"/>
          </a:xfrm>
          <a:prstGeom prst="rect">
            <a:avLst/>
          </a:prstGeom>
          <a:noFill/>
        </p:spPr>
        <p:txBody>
          <a:bodyPr wrap="square" rtlCol="0">
            <a:spAutoFit/>
          </a:bodyPr>
          <a:lstStyle/>
          <a:p>
            <a:r>
              <a:rPr lang="en-GB" sz="2000" dirty="0"/>
              <a:t>Egypt, a country linking northeast Africa with the Middle East, dates to the time of the pharaohs. Millennia-old monuments sit along the fertile Nile River Valley, including Giza's colossal Pyramids and Great Sphinx as well as Luxor's hieroglyph-lined </a:t>
            </a:r>
            <a:r>
              <a:rPr lang="en-GB" sz="2000" dirty="0" err="1"/>
              <a:t>Karnak</a:t>
            </a:r>
            <a:r>
              <a:rPr lang="en-GB" sz="2000" dirty="0"/>
              <a:t> Temple and Valley of the Kings tombs. The capital, Cairo, is home to Ottoman landmarks like Muhammad Ali Mosque and the Egyptian Museum, a trove of antiquities.</a:t>
            </a:r>
          </a:p>
        </p:txBody>
      </p:sp>
      <p:pic>
        <p:nvPicPr>
          <p:cNvPr id="13" name="Picture 12"/>
          <p:cNvPicPr>
            <a:picLocks noChangeAspect="1"/>
          </p:cNvPicPr>
          <p:nvPr/>
        </p:nvPicPr>
        <p:blipFill>
          <a:blip r:embed="rId2"/>
          <a:stretch>
            <a:fillRect/>
          </a:stretch>
        </p:blipFill>
        <p:spPr>
          <a:xfrm>
            <a:off x="8202174" y="655089"/>
            <a:ext cx="3216843" cy="2140663"/>
          </a:xfrm>
          <a:prstGeom prst="rect">
            <a:avLst/>
          </a:prstGeom>
        </p:spPr>
      </p:pic>
      <p:pic>
        <p:nvPicPr>
          <p:cNvPr id="14" name="Picture 13"/>
          <p:cNvPicPr>
            <a:picLocks noChangeAspect="1"/>
          </p:cNvPicPr>
          <p:nvPr/>
        </p:nvPicPr>
        <p:blipFill>
          <a:blip r:embed="rId3"/>
          <a:stretch>
            <a:fillRect/>
          </a:stretch>
        </p:blipFill>
        <p:spPr>
          <a:xfrm>
            <a:off x="8275747" y="3997544"/>
            <a:ext cx="3216842" cy="2400259"/>
          </a:xfrm>
          <a:prstGeom prst="rect">
            <a:avLst/>
          </a:prstGeom>
        </p:spPr>
      </p:pic>
      <p:pic>
        <p:nvPicPr>
          <p:cNvPr id="3074" name="Picture 2" descr="Image result for the river n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9194" y="2711723"/>
            <a:ext cx="2619375" cy="1743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686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Title 1"/>
          <p:cNvSpPr txBox="1">
            <a:spLocks/>
          </p:cNvSpPr>
          <p:nvPr/>
        </p:nvSpPr>
        <p:spPr>
          <a:xfrm>
            <a:off x="1606111" y="459719"/>
            <a:ext cx="7886700" cy="1136503"/>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6000" b="0"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panose="020F0502020204030204"/>
                <a:ea typeface="+mj-ea"/>
                <a:cs typeface="+mj-cs"/>
              </a:rPr>
              <a:t>The River Nile</a:t>
            </a:r>
            <a:br>
              <a:rPr kumimoji="0" lang="en-GB"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br>
            <a:endParaRPr kumimoji="0" lang="en-GB"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2" name="TextBox 1"/>
          <p:cNvSpPr txBox="1"/>
          <p:nvPr/>
        </p:nvSpPr>
        <p:spPr>
          <a:xfrm>
            <a:off x="767255" y="1596222"/>
            <a:ext cx="10058400" cy="1569660"/>
          </a:xfrm>
          <a:prstGeom prst="rect">
            <a:avLst/>
          </a:prstGeom>
          <a:noFill/>
        </p:spPr>
        <p:txBody>
          <a:bodyPr wrap="square" rtlCol="0">
            <a:spAutoFit/>
          </a:bodyPr>
          <a:lstStyle/>
          <a:p>
            <a:r>
              <a:rPr lang="en-US" altLang="en-US" sz="2400" dirty="0"/>
              <a:t>The Nile River is the longest river in the world (6,650 kilometers), it flows north from the heart of Africa to the Mediterranean Sea. It’s flood plain was a magnet for life: human, plant and animal. Humans were drawn there because they could grow crops and settle into permanent villages.</a:t>
            </a:r>
          </a:p>
        </p:txBody>
      </p:sp>
      <p:pic>
        <p:nvPicPr>
          <p:cNvPr id="8" name="Picture 7"/>
          <p:cNvPicPr>
            <a:picLocks noChangeAspect="1"/>
          </p:cNvPicPr>
          <p:nvPr/>
        </p:nvPicPr>
        <p:blipFill>
          <a:blip r:embed="rId2"/>
          <a:stretch>
            <a:fillRect/>
          </a:stretch>
        </p:blipFill>
        <p:spPr>
          <a:xfrm>
            <a:off x="3089586" y="3376385"/>
            <a:ext cx="5413738" cy="3082221"/>
          </a:xfrm>
          <a:prstGeom prst="rect">
            <a:avLst/>
          </a:prstGeom>
        </p:spPr>
      </p:pic>
    </p:spTree>
    <p:extLst>
      <p:ext uri="{BB962C8B-B14F-4D97-AF65-F5344CB8AC3E}">
        <p14:creationId xmlns:p14="http://schemas.microsoft.com/office/powerpoint/2010/main" val="1586641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Title 1"/>
          <p:cNvSpPr txBox="1">
            <a:spLocks/>
          </p:cNvSpPr>
          <p:nvPr/>
        </p:nvSpPr>
        <p:spPr>
          <a:xfrm>
            <a:off x="1259270" y="459719"/>
            <a:ext cx="7886700" cy="1136503"/>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6000" b="0"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panose="020F0502020204030204"/>
                <a:ea typeface="+mj-ea"/>
                <a:cs typeface="+mj-cs"/>
              </a:rPr>
              <a:t>The River Nile</a:t>
            </a:r>
            <a:br>
              <a:rPr kumimoji="0" lang="en-GB"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br>
            <a:endParaRPr kumimoji="0" lang="en-GB"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10" name="Content Placeholder 2"/>
          <p:cNvSpPr txBox="1">
            <a:spLocks/>
          </p:cNvSpPr>
          <p:nvPr/>
        </p:nvSpPr>
        <p:spPr>
          <a:xfrm>
            <a:off x="602716" y="1459587"/>
            <a:ext cx="4599904" cy="4351338"/>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ct val="50000"/>
              </a:spcBef>
              <a:spcAft>
                <a:spcPts val="0"/>
              </a:spcAft>
              <a:buClrTx/>
              <a:buSzTx/>
              <a:buFont typeface="Arial" panose="020B0604020202020204" pitchFamily="34" charset="0"/>
              <a:buChar char="•"/>
              <a:tabLst/>
              <a:defRPr/>
            </a:pPr>
            <a:r>
              <a:rPr kumimoji="0" lang="en-US" altLang="en-US" sz="4100" b="0" i="0" u="none" strike="noStrike" kern="1200" cap="none" spc="0" normalizeH="0" baseline="0" noProof="0" dirty="0">
                <a:ln>
                  <a:noFill/>
                </a:ln>
                <a:solidFill>
                  <a:sysClr val="windowText" lastClr="000000"/>
                </a:solidFill>
                <a:effectLst/>
                <a:uLnTx/>
                <a:uFillTx/>
                <a:ea typeface="+mn-ea"/>
                <a:cs typeface="+mn-cs"/>
              </a:rPr>
              <a:t>Ancient Egypt was protected on the south, east and west by an impenetrable desert, and on the north by the sea, </a:t>
            </a:r>
          </a:p>
          <a:p>
            <a:pPr marL="228600" marR="0" lvl="0" indent="-228600" algn="l" defTabSz="914400" rtl="0" eaLnBrk="1" fontAlgn="auto" latinLnBrk="0" hangingPunct="1">
              <a:lnSpc>
                <a:spcPct val="90000"/>
              </a:lnSpc>
              <a:spcBef>
                <a:spcPct val="50000"/>
              </a:spcBef>
              <a:spcAft>
                <a:spcPts val="0"/>
              </a:spcAft>
              <a:buClrTx/>
              <a:buSzTx/>
              <a:buFont typeface="Arial" panose="020B0604020202020204" pitchFamily="34" charset="0"/>
              <a:buChar char="•"/>
              <a:tabLst/>
              <a:defRPr/>
            </a:pPr>
            <a:r>
              <a:rPr kumimoji="0" lang="en-US" altLang="en-US" sz="4100" b="0" i="0" u="none" strike="noStrike" kern="1200" cap="none" spc="0" normalizeH="0" baseline="0" noProof="0" dirty="0">
                <a:ln>
                  <a:noFill/>
                </a:ln>
                <a:solidFill>
                  <a:sysClr val="windowText" lastClr="000000"/>
                </a:solidFill>
                <a:effectLst/>
                <a:uLnTx/>
                <a:uFillTx/>
                <a:ea typeface="+mn-ea"/>
                <a:cs typeface="+mn-cs"/>
              </a:rPr>
              <a:t>This meant ancient Egypt was protected from outside influences, which allowed it to evolve in its own unique way.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2050" name="Picture 2" descr="Image result for map of the river ni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6929" y="459719"/>
            <a:ext cx="3654753" cy="6020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83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 calcmode="lin" valueType="num">
                                      <p:cBhvr additive="base">
                                        <p:cTn id="7"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 calcmode="lin" valueType="num">
                                      <p:cBhvr additive="base">
                                        <p:cTn id="13"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Title 1"/>
          <p:cNvSpPr txBox="1">
            <a:spLocks/>
          </p:cNvSpPr>
          <p:nvPr/>
        </p:nvSpPr>
        <p:spPr>
          <a:xfrm>
            <a:off x="1742746" y="438698"/>
            <a:ext cx="7886700" cy="1136503"/>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6000" b="0"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panose="020F0502020204030204"/>
                <a:ea typeface="+mj-ea"/>
                <a:cs typeface="+mj-cs"/>
              </a:rPr>
              <a:t>The River Nile</a:t>
            </a:r>
            <a:br>
              <a:rPr kumimoji="0" lang="en-GB"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br>
            <a:endParaRPr kumimoji="0" lang="en-GB"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2" name="TextBox 1"/>
          <p:cNvSpPr txBox="1"/>
          <p:nvPr/>
        </p:nvSpPr>
        <p:spPr>
          <a:xfrm>
            <a:off x="788276" y="1575201"/>
            <a:ext cx="10720552" cy="1569660"/>
          </a:xfrm>
          <a:prstGeom prst="rect">
            <a:avLst/>
          </a:prstGeom>
          <a:noFill/>
        </p:spPr>
        <p:txBody>
          <a:bodyPr wrap="square" rtlCol="0">
            <a:spAutoFit/>
          </a:bodyPr>
          <a:lstStyle/>
          <a:p>
            <a:pPr>
              <a:spcBef>
                <a:spcPct val="50000"/>
              </a:spcBef>
            </a:pPr>
            <a:r>
              <a:rPr lang="en-US" altLang="en-US" sz="2400" dirty="0"/>
              <a:t>For centuries, the Nile River flooded the Valley, enriching the land with a thick layer of alluvial soil. Flooding occurred from July to September as the result of the tropical rains in the Ethiopian tableland. The river attained its highest level in October, then began to recede to its lowest point sometime between April and June. </a:t>
            </a:r>
          </a:p>
        </p:txBody>
      </p:sp>
      <p:pic>
        <p:nvPicPr>
          <p:cNvPr id="3" name="Picture 2"/>
          <p:cNvPicPr>
            <a:picLocks noChangeAspect="1"/>
          </p:cNvPicPr>
          <p:nvPr/>
        </p:nvPicPr>
        <p:blipFill>
          <a:blip r:embed="rId2"/>
          <a:stretch>
            <a:fillRect/>
          </a:stretch>
        </p:blipFill>
        <p:spPr>
          <a:xfrm>
            <a:off x="2570964" y="3462813"/>
            <a:ext cx="6608637" cy="3127519"/>
          </a:xfrm>
          <a:prstGeom prst="rect">
            <a:avLst/>
          </a:prstGeom>
        </p:spPr>
      </p:pic>
    </p:spTree>
    <p:extLst>
      <p:ext uri="{BB962C8B-B14F-4D97-AF65-F5344CB8AC3E}">
        <p14:creationId xmlns:p14="http://schemas.microsoft.com/office/powerpoint/2010/main" val="1456112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AutoShape 2" descr="Your Eyes May Be Key to Healing Your M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2" descr="Light(Part-3) | Transparent, Translucent, Opaque objects | Science |  Grade-4,5 | TutWay |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TextBox 3"/>
          <p:cNvSpPr txBox="1"/>
          <p:nvPr/>
        </p:nvSpPr>
        <p:spPr>
          <a:xfrm>
            <a:off x="1124607" y="630621"/>
            <a:ext cx="4214648" cy="5736955"/>
          </a:xfrm>
          <a:prstGeom prst="rect">
            <a:avLst/>
          </a:prstGeom>
          <a:noFill/>
        </p:spPr>
        <p:txBody>
          <a:bodyPr wrap="square" rtlCol="0">
            <a:spAutoFit/>
          </a:bodyPr>
          <a:lstStyle/>
          <a:p>
            <a:pPr marL="228600" lvl="0" indent="-228600">
              <a:lnSpc>
                <a:spcPct val="90000"/>
              </a:lnSpc>
              <a:spcBef>
                <a:spcPct val="50000"/>
              </a:spcBef>
              <a:buFont typeface="Arial" panose="020B0604020202020204" pitchFamily="34" charset="0"/>
              <a:buChar char="•"/>
            </a:pPr>
            <a:r>
              <a:rPr lang="en-US" altLang="en-US" sz="2800">
                <a:solidFill>
                  <a:prstClr val="black"/>
                </a:solidFill>
              </a:rPr>
              <a:t>The ancient Egyptians built their pyramids, tombs, temples and palaces out of stone, the most durable of all building materials. </a:t>
            </a:r>
          </a:p>
          <a:p>
            <a:pPr marL="228600" lvl="0" indent="-228600">
              <a:lnSpc>
                <a:spcPct val="90000"/>
              </a:lnSpc>
              <a:spcBef>
                <a:spcPct val="50000"/>
              </a:spcBef>
              <a:buFont typeface="Arial" panose="020B0604020202020204" pitchFamily="34" charset="0"/>
              <a:buChar char="•"/>
            </a:pPr>
            <a:r>
              <a:rPr lang="en-US" altLang="en-US" sz="2800">
                <a:solidFill>
                  <a:prstClr val="black"/>
                </a:solidFill>
              </a:rPr>
              <a:t>These building projects took a high degree of architectural and engineering skill, and the organization of a large workforce consisting of highly trained craftsmen and laborers.</a:t>
            </a:r>
            <a:endParaRPr lang="en-GB" dirty="0"/>
          </a:p>
        </p:txBody>
      </p:sp>
      <p:pic>
        <p:nvPicPr>
          <p:cNvPr id="10" name="Picture 9"/>
          <p:cNvPicPr>
            <a:picLocks noChangeAspect="1"/>
          </p:cNvPicPr>
          <p:nvPr/>
        </p:nvPicPr>
        <p:blipFill>
          <a:blip r:embed="rId2"/>
          <a:stretch>
            <a:fillRect/>
          </a:stretch>
        </p:blipFill>
        <p:spPr>
          <a:xfrm>
            <a:off x="6391407" y="1968394"/>
            <a:ext cx="4723544" cy="3549537"/>
          </a:xfrm>
          <a:prstGeom prst="rect">
            <a:avLst/>
          </a:prstGeom>
        </p:spPr>
      </p:pic>
      <p:sp>
        <p:nvSpPr>
          <p:cNvPr id="8" name="Rectangle 7"/>
          <p:cNvSpPr/>
          <p:nvPr/>
        </p:nvSpPr>
        <p:spPr>
          <a:xfrm>
            <a:off x="6643059" y="545057"/>
            <a:ext cx="4127540" cy="923330"/>
          </a:xfrm>
          <a:prstGeom prst="rect">
            <a:avLst/>
          </a:prstGeom>
        </p:spPr>
        <p:txBody>
          <a:bodyPr wrap="none">
            <a:spAutoFit/>
          </a:bodyPr>
          <a:lstStyle/>
          <a:p>
            <a:r>
              <a:rPr lang="en-GB" sz="5400" dirty="0"/>
              <a:t>The Pyramids </a:t>
            </a:r>
          </a:p>
        </p:txBody>
      </p:sp>
    </p:spTree>
    <p:extLst>
      <p:ext uri="{BB962C8B-B14F-4D97-AF65-F5344CB8AC3E}">
        <p14:creationId xmlns:p14="http://schemas.microsoft.com/office/powerpoint/2010/main" val="33717545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6052</TotalTime>
  <Words>1718</Words>
  <Application>Microsoft Office PowerPoint</Application>
  <PresentationFormat>Widescreen</PresentationFormat>
  <Paragraphs>186</Paragraphs>
  <Slides>33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Calibri Light</vt:lpstr>
      <vt:lpstr>ReithSans</vt:lpstr>
      <vt:lpstr>Office Theme</vt:lpstr>
      <vt:lpstr>PowerPoint Presentation</vt:lpstr>
      <vt:lpstr>PowerPoint Presentation</vt:lpstr>
      <vt:lpstr>Where is Egypt?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 Stanners</dc:creator>
  <cp:lastModifiedBy>S.Mounsey [ Wheatley Hill Community Primary School ]</cp:lastModifiedBy>
  <cp:revision>155</cp:revision>
  <dcterms:created xsi:type="dcterms:W3CDTF">2020-11-14T17:39:43Z</dcterms:created>
  <dcterms:modified xsi:type="dcterms:W3CDTF">2021-02-22T15:05:14Z</dcterms:modified>
</cp:coreProperties>
</file>