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401" r:id="rId3"/>
    <p:sldId id="295" r:id="rId4"/>
    <p:sldId id="266" r:id="rId5"/>
    <p:sldId id="296" r:id="rId6"/>
    <p:sldId id="267" r:id="rId7"/>
    <p:sldId id="297" r:id="rId8"/>
    <p:sldId id="298" r:id="rId9"/>
    <p:sldId id="319" r:id="rId10"/>
    <p:sldId id="320" r:id="rId11"/>
    <p:sldId id="300" r:id="rId12"/>
    <p:sldId id="294" r:id="rId13"/>
    <p:sldId id="402" r:id="rId14"/>
    <p:sldId id="302" r:id="rId15"/>
    <p:sldId id="321" r:id="rId16"/>
    <p:sldId id="322" r:id="rId17"/>
    <p:sldId id="323" r:id="rId18"/>
    <p:sldId id="324" r:id="rId19"/>
    <p:sldId id="326" r:id="rId20"/>
    <p:sldId id="327" r:id="rId21"/>
    <p:sldId id="328" r:id="rId22"/>
    <p:sldId id="269" r:id="rId23"/>
    <p:sldId id="261" r:id="rId24"/>
    <p:sldId id="403" r:id="rId25"/>
    <p:sldId id="306" r:id="rId26"/>
    <p:sldId id="309" r:id="rId27"/>
    <p:sldId id="311" r:id="rId28"/>
    <p:sldId id="312" r:id="rId29"/>
    <p:sldId id="313" r:id="rId30"/>
    <p:sldId id="329" r:id="rId31"/>
    <p:sldId id="330" r:id="rId32"/>
    <p:sldId id="331" r:id="rId33"/>
    <p:sldId id="332" r:id="rId34"/>
    <p:sldId id="333" r:id="rId35"/>
    <p:sldId id="334" r:id="rId36"/>
    <p:sldId id="336" r:id="rId37"/>
    <p:sldId id="337" r:id="rId38"/>
    <p:sldId id="280" r:id="rId39"/>
    <p:sldId id="282" r:id="rId40"/>
    <p:sldId id="404" r:id="rId41"/>
    <p:sldId id="338" r:id="rId42"/>
    <p:sldId id="339" r:id="rId43"/>
    <p:sldId id="314" r:id="rId44"/>
    <p:sldId id="341" r:id="rId45"/>
    <p:sldId id="342" r:id="rId46"/>
    <p:sldId id="343" r:id="rId47"/>
    <p:sldId id="344" r:id="rId48"/>
    <p:sldId id="345" r:id="rId49"/>
    <p:sldId id="346" r:id="rId50"/>
    <p:sldId id="347" r:id="rId51"/>
    <p:sldId id="348" r:id="rId52"/>
    <p:sldId id="287" r:id="rId53"/>
    <p:sldId id="349" r:id="rId54"/>
    <p:sldId id="350" r:id="rId55"/>
    <p:sldId id="351" r:id="rId56"/>
    <p:sldId id="352" r:id="rId57"/>
    <p:sldId id="353" r:id="rId58"/>
    <p:sldId id="354" r:id="rId59"/>
    <p:sldId id="355" r:id="rId60"/>
    <p:sldId id="356" r:id="rId61"/>
    <p:sldId id="357" r:id="rId62"/>
    <p:sldId id="358" r:id="rId63"/>
    <p:sldId id="405" r:id="rId64"/>
    <p:sldId id="400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005EA4"/>
    <a:srgbClr val="E40C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41" autoAdjust="0"/>
    <p:restoredTop sz="94660"/>
  </p:normalViewPr>
  <p:slideViewPr>
    <p:cSldViewPr snapToGrid="0">
      <p:cViewPr varScale="1">
        <p:scale>
          <a:sx n="88" d="100"/>
          <a:sy n="88" d="100"/>
        </p:scale>
        <p:origin x="47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6727A-AC5A-4337-A144-CC643A89E2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726EF0-A477-42C4-AFF5-E9A57E7C11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22D24-609E-4DE8-9D87-B430996BB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6B88B-5340-4AE3-A0DB-C3E372B3DDC9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F1F07-5932-456E-8C24-FE5E5A43F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2859B4-3008-4CC5-9450-536D4C1CF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B5C83-DD3F-4F3D-85A4-1F4D4545DB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9574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B79DC-4BCD-42FF-BA4F-9491DF558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385186-84F9-4099-8C84-F46D6A9008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F91FD3-950D-4313-BC13-966EAF2B7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6B88B-5340-4AE3-A0DB-C3E372B3DDC9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BE33A-D07B-4FD7-A666-5B1AF7E7A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24AA6-C74F-4CCA-9CC0-25122ADCE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B5C83-DD3F-4F3D-85A4-1F4D4545DB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784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8199B8-5C8A-4577-BBD1-40A66ED743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57724D-20B6-4E1A-B7B6-D7203EEB81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C7087-7DE4-4BBD-B5FE-9AC2EA0D5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6B88B-5340-4AE3-A0DB-C3E372B3DDC9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EC1DA2-6E5E-485D-8E68-4069B2BB6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07B73-078B-4247-B7EF-E8D37795B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B5C83-DD3F-4F3D-85A4-1F4D4545DB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619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30E65-328A-47B9-8FC1-CDDF392C9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B37A0-9658-4506-93A4-1B321EB61E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21CA6-CE3E-4F55-AE92-49C2DF249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6B88B-5340-4AE3-A0DB-C3E372B3DDC9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4EE0B-8E7A-4915-96D9-D6D792D30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C3238-DDF4-48A6-8A0D-9C3B3F673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B5C83-DD3F-4F3D-85A4-1F4D4545DB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1746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65CE7-26A0-4089-96AD-098D850B8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2C9C76-531D-48B1-8F8B-13D9440630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306ED-5D61-4F23-B1D4-F3CA13F16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6B88B-5340-4AE3-A0DB-C3E372B3DDC9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74D7C-7BAF-46B1-865D-ED45BDEE4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4742DA-7D3C-45CF-B459-FAC43E12D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B5C83-DD3F-4F3D-85A4-1F4D4545DB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274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00789-77BA-44E5-9646-D09A1E972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32956-ECAC-4DDD-A789-68AD356638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C45EF-D86F-4BAF-B171-6EE50699B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D5BE65-1BEF-465B-A8A3-FE4670055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6B88B-5340-4AE3-A0DB-C3E372B3DDC9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79A087-FC7B-492E-9383-AB76A5304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FF4CFD-5D3E-441F-BF46-3120B5755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B5C83-DD3F-4F3D-85A4-1F4D4545DB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6428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2C067-FA36-4587-9951-9E9C41ED2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8AADD8-ABB2-4672-A7B9-A145AA2D65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BBFD2B-E9CF-4932-88DC-5D11616CC9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3BD8D5-1893-4903-81D5-28F26CC15D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E5D84A-5233-44C0-9082-6EEB8E446B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ED6B76-F538-48C7-8268-5BBCC8AF2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6B88B-5340-4AE3-A0DB-C3E372B3DDC9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88C1BB-79FC-465C-B6CB-84EDC79B2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870F9F-E399-4FEF-8ADB-B924E2428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B5C83-DD3F-4F3D-85A4-1F4D4545DB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0728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38AFB-B792-4CAE-89C6-CF88706C3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773AEB-430B-43C2-8CDA-FEA095F6C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6B88B-5340-4AE3-A0DB-C3E372B3DDC9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7FF9A1-09F2-41C6-9F80-01ED2EB2E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BFFF6B-7ABA-4E56-A6EA-091F4D62E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B5C83-DD3F-4F3D-85A4-1F4D4545DB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377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CA4242-2B2F-4109-B918-913F8DE5D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6B88B-5340-4AE3-A0DB-C3E372B3DDC9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86AA75-9A2E-407A-968A-F629BFCE3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1ABB01-B743-468F-822E-4BE16B188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B5C83-DD3F-4F3D-85A4-1F4D4545DB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196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3F3B3-E7F3-4405-845E-2FC3558FC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65FD3-E700-4387-8A18-1E6512A75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77DDE-006B-4946-88E7-5DEB9B653C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49443D-2F45-4438-A616-0E4EAD1E7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6B88B-5340-4AE3-A0DB-C3E372B3DDC9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643C37-67A3-4C06-8D2E-1C97DC616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8FD211-7805-4C4A-8F99-FA6082DD4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B5C83-DD3F-4F3D-85A4-1F4D4545DB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976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9CF8B-7314-41B4-82E2-7516C632E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D28645-0261-4476-ACEF-8FFC7D4511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F13399-A961-4356-9003-873E99C52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8182AA-1B90-4525-BE34-0E1521B88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6B88B-5340-4AE3-A0DB-C3E372B3DDC9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596368-D3AA-4019-A0EC-F3BD62376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5A4136-F43D-4DD6-8743-61BEF59AC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B5C83-DD3F-4F3D-85A4-1F4D4545DB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159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0C3E0C-B04B-4823-9694-790B67BE9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0925F6-B705-4B10-9D64-49BB31B7D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7930EC-E575-44FE-B8B2-4C0941FE31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6B88B-5340-4AE3-A0DB-C3E372B3DDC9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9BC33-23DF-4C4B-B576-E419201590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5CB1A-890F-4688-AB63-F7DD4855BD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B5C83-DD3F-4F3D-85A4-1F4D4545DB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5552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lassroom.thenational.academy/lessons/counting-in-twos-and-fives-chhkad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youtube.com/watch?v=EemjeA2Djjw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lassroom.thenational.academy/lessons/practise-counting-in-twos-61j3je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lassroom.thenational.academy/lessons/to-recognise-the-value-of-different-coins-part-1-c8t32e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youtube.com/watch?v=_MVzXKfr6e8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lassroom.thenational.academy/lessons/to-recognise-the-value-of-different-coins-part-2-6mt68t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1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1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1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1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1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1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1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1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lassroom.thenational.academy/lessons/subtracting-by-partitioning-crr3jr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mailto:Pioneerspupils@gmail.com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9471" y="5905850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64066" y="6033803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</a:t>
            </a:r>
            <a:r>
              <a:rPr lang="en-GB" dirty="0"/>
              <a:t>: </a:t>
            </a:r>
            <a:r>
              <a:rPr lang="en-GB" sz="2400" dirty="0"/>
              <a:t>Maths 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89471" y="164755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73361" y="222475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Date</a:t>
            </a:r>
            <a:r>
              <a:rPr lang="en-GB" dirty="0"/>
              <a:t>: </a:t>
            </a:r>
            <a:r>
              <a:rPr lang="en-GB" sz="3200" dirty="0"/>
              <a:t>11.01.21</a:t>
            </a:r>
            <a:r>
              <a:rPr lang="en-GB" dirty="0"/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93" y="1728060"/>
            <a:ext cx="2219325" cy="1104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9871" y="2835982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35485" y="2832960"/>
            <a:ext cx="10429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LO To be able to count in 2s.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657" y="5940593"/>
            <a:ext cx="759101" cy="6816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98" y="5980303"/>
            <a:ext cx="588390" cy="58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69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F98882F-0D77-4D96-B0BC-5026F11E8C2F}"/>
              </a:ext>
            </a:extLst>
          </p:cNvPr>
          <p:cNvSpPr/>
          <p:nvPr/>
        </p:nvSpPr>
        <p:spPr>
          <a:xfrm>
            <a:off x="1965456" y="-71140"/>
            <a:ext cx="8261109" cy="141577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Count in 2s</a:t>
            </a: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Let’s count how many socks there are altogether</a:t>
            </a:r>
          </a:p>
        </p:txBody>
      </p:sp>
      <p:sp>
        <p:nvSpPr>
          <p:cNvPr id="16" name="Oval 15"/>
          <p:cNvSpPr/>
          <p:nvPr/>
        </p:nvSpPr>
        <p:spPr>
          <a:xfrm>
            <a:off x="6096010" y="1812752"/>
            <a:ext cx="3583567" cy="185531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6605456" y="2278745"/>
            <a:ext cx="2564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There are 2 socks in a pair so we need to count in 2s.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221" y="1441470"/>
            <a:ext cx="918069" cy="10018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222" y="2502922"/>
            <a:ext cx="918069" cy="100186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221" y="3564374"/>
            <a:ext cx="918069" cy="100186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222" y="4625826"/>
            <a:ext cx="918069" cy="100186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221" y="5687278"/>
            <a:ext cx="918069" cy="1001861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405159" y="3974899"/>
            <a:ext cx="2965268" cy="24330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/>
          <p:cNvSpPr txBox="1"/>
          <p:nvPr/>
        </p:nvSpPr>
        <p:spPr>
          <a:xfrm>
            <a:off x="6605456" y="4134061"/>
            <a:ext cx="2564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Answer: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27" name="TextBox 26"/>
          <p:cNvSpPr txBox="1"/>
          <p:nvPr/>
        </p:nvSpPr>
        <p:spPr>
          <a:xfrm>
            <a:off x="6818811" y="5158784"/>
            <a:ext cx="2551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There are </a:t>
            </a:r>
            <a:r>
              <a:rPr lang="en-GB" b="1" dirty="0"/>
              <a:t>20 </a:t>
            </a:r>
            <a:r>
              <a:rPr lang="en-GB" dirty="0"/>
              <a:t>socks!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605456" y="4905844"/>
            <a:ext cx="2564674" cy="8752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/>
          <p:cNvSpPr txBox="1"/>
          <p:nvPr/>
        </p:nvSpPr>
        <p:spPr>
          <a:xfrm>
            <a:off x="6605456" y="5950825"/>
            <a:ext cx="2564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Move the box to find the answer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4006" y="1441470"/>
            <a:ext cx="918069" cy="100186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4007" y="2502922"/>
            <a:ext cx="918069" cy="100186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4006" y="3564374"/>
            <a:ext cx="918069" cy="10018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4007" y="4625826"/>
            <a:ext cx="918069" cy="100186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4006" y="5687278"/>
            <a:ext cx="918069" cy="1001861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9570724" y="4099636"/>
            <a:ext cx="2484116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If you are working on a computer, type your answer here: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759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18A0D6-75DF-49AA-BB21-DFB8246D480F}"/>
              </a:ext>
            </a:extLst>
          </p:cNvPr>
          <p:cNvSpPr txBox="1"/>
          <p:nvPr/>
        </p:nvSpPr>
        <p:spPr>
          <a:xfrm>
            <a:off x="346898" y="185298"/>
            <a:ext cx="4805996" cy="1401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Challenge!</a:t>
            </a:r>
          </a:p>
        </p:txBody>
      </p:sp>
      <p:pic>
        <p:nvPicPr>
          <p:cNvPr id="1026" name="Picture 2" descr="Trophy Store Gold Well Done Medal award, 5 cm, Free Ribbon, Free engraving  up to 45 letters AM1182.01: Amazon.co.uk: Sports &amp; Outdoors">
            <a:extLst>
              <a:ext uri="{FF2B5EF4-FFF2-40B4-BE49-F238E27FC236}">
                <a16:creationId xmlns:a16="http://schemas.microsoft.com/office/drawing/2014/main" id="{2D9305EB-4C1C-4E8C-B387-332C2BDF4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8" r="1175" b="3"/>
          <a:stretch/>
        </p:blipFill>
        <p:spPr bwMode="auto">
          <a:xfrm>
            <a:off x="1" y="1946365"/>
            <a:ext cx="4276451" cy="4921109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V="1">
            <a:off x="5348153" y="5323116"/>
            <a:ext cx="5290457" cy="130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348152" y="5786850"/>
            <a:ext cx="5290457" cy="130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348152" y="6250584"/>
            <a:ext cx="5290457" cy="130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7023" y="1300256"/>
            <a:ext cx="5889171" cy="34873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396552" y="211518"/>
            <a:ext cx="2484116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If you are working on a computer, insert a text box to type your answer.</a:t>
            </a:r>
          </a:p>
        </p:txBody>
      </p:sp>
    </p:spTree>
    <p:extLst>
      <p:ext uri="{BB962C8B-B14F-4D97-AF65-F5344CB8AC3E}">
        <p14:creationId xmlns:p14="http://schemas.microsoft.com/office/powerpoint/2010/main" val="446916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9471" y="5905850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64066" y="6033803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</a:t>
            </a:r>
            <a:r>
              <a:rPr lang="en-GB" dirty="0"/>
              <a:t>: </a:t>
            </a:r>
            <a:r>
              <a:rPr lang="en-GB" sz="2400" dirty="0"/>
              <a:t>Maths 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89471" y="164755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73361" y="222475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Date</a:t>
            </a:r>
            <a:r>
              <a:rPr lang="en-GB" dirty="0"/>
              <a:t>: </a:t>
            </a:r>
            <a:r>
              <a:rPr lang="en-GB" sz="3200" dirty="0"/>
              <a:t>12.01.21</a:t>
            </a:r>
            <a:r>
              <a:rPr lang="en-GB" dirty="0"/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93" y="1728060"/>
            <a:ext cx="2219325" cy="1104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9871" y="2835982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35485" y="2832960"/>
            <a:ext cx="10429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LO To be able to count in 5s.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657" y="5940593"/>
            <a:ext cx="759101" cy="6816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98" y="5980303"/>
            <a:ext cx="588390" cy="58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424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7175" y="180975"/>
            <a:ext cx="11696700" cy="6457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271459"/>
            <a:ext cx="771525" cy="7715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64320" y="100310"/>
            <a:ext cx="6482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Pre-recorded Teaching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62" y="3318918"/>
            <a:ext cx="4098916" cy="22247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3950" y="1201783"/>
            <a:ext cx="99533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Access the online teaching video below that will support you to complete the work in this lesson. This video will act as a support but all of the work can still be successfully understood &amp; completed using paper-based versions of this pack. If you need further support to understand / complete work then please contact school via e-mail or telephone.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hlinkClick r:id="rId4"/>
          </p:cNvPr>
          <p:cNvSpPr/>
          <p:nvPr/>
        </p:nvSpPr>
        <p:spPr>
          <a:xfrm>
            <a:off x="6217920" y="3779520"/>
            <a:ext cx="4415246" cy="141078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Video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7672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26941" y="5190700"/>
            <a:ext cx="776456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hlinkClick r:id="rId2"/>
              </a:rPr>
              <a:t>https://www.youtube.com/watch?v=EemjeA2Djjw</a:t>
            </a:r>
            <a:endParaRPr lang="en-GB" sz="2800" b="1" dirty="0"/>
          </a:p>
          <a:p>
            <a:endParaRPr lang="en-GB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351314" y="5775475"/>
            <a:ext cx="11025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the link or copy and paste the above into the internet to play the video.</a:t>
            </a:r>
          </a:p>
          <a:p>
            <a:r>
              <a:rPr lang="en-GB" dirty="0"/>
              <a:t>‘The Counting by Fives Song | Counting Songs | Scratch Garden’ - YouTube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Thought Bubble: Cloud 5">
            <a:extLst>
              <a:ext uri="{FF2B5EF4-FFF2-40B4-BE49-F238E27FC236}">
                <a16:creationId xmlns:a16="http://schemas.microsoft.com/office/drawing/2014/main" id="{2852CB47-4826-4E2D-ACCC-C2AA5F35A528}"/>
              </a:ext>
            </a:extLst>
          </p:cNvPr>
          <p:cNvSpPr/>
          <p:nvPr/>
        </p:nvSpPr>
        <p:spPr>
          <a:xfrm>
            <a:off x="7411079" y="992778"/>
            <a:ext cx="4729844" cy="2499790"/>
          </a:xfrm>
          <a:prstGeom prst="cloudCallout">
            <a:avLst>
              <a:gd name="adj1" fmla="val -49301"/>
              <a:gd name="adj2" fmla="val 58414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032" y="500062"/>
            <a:ext cx="6579054" cy="338870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60DFC27-56B5-4DC8-81FE-DC18ABC72E64}"/>
              </a:ext>
            </a:extLst>
          </p:cNvPr>
          <p:cNvSpPr/>
          <p:nvPr/>
        </p:nvSpPr>
        <p:spPr>
          <a:xfrm>
            <a:off x="8061592" y="1781008"/>
            <a:ext cx="323287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Watch this video! Can you count in 5s whilst the rocket flies into space?</a:t>
            </a:r>
            <a:endParaRPr lang="en-US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9788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F98882F-0D77-4D96-B0BC-5026F11E8C2F}"/>
              </a:ext>
            </a:extLst>
          </p:cNvPr>
          <p:cNvSpPr/>
          <p:nvPr/>
        </p:nvSpPr>
        <p:spPr>
          <a:xfrm>
            <a:off x="4430319" y="-71140"/>
            <a:ext cx="33313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Count in 5s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DA8AD8-83D5-437B-ACC0-41B6EEC392E0}"/>
              </a:ext>
            </a:extLst>
          </p:cNvPr>
          <p:cNvSpPr txBox="1"/>
          <p:nvPr/>
        </p:nvSpPr>
        <p:spPr>
          <a:xfrm>
            <a:off x="1074800" y="828211"/>
            <a:ext cx="97097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dirty="0"/>
              <a:t>5, 10, 15, 20, 25, 30, 35, 40, 45, 50, 55, 60</a:t>
            </a:r>
          </a:p>
        </p:txBody>
      </p:sp>
      <p:pic>
        <p:nvPicPr>
          <p:cNvPr id="8" name="Picture 2" descr="See the source image">
            <a:extLst>
              <a:ext uri="{FF2B5EF4-FFF2-40B4-BE49-F238E27FC236}">
                <a16:creationId xmlns:a16="http://schemas.microsoft.com/office/drawing/2014/main" id="{878802C8-6C74-4B31-9368-D9AA04667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" y="1871345"/>
            <a:ext cx="5848349" cy="490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05A363B-E9BF-471E-BC20-2DC35DBDB17E}"/>
              </a:ext>
            </a:extLst>
          </p:cNvPr>
          <p:cNvSpPr/>
          <p:nvPr/>
        </p:nvSpPr>
        <p:spPr>
          <a:xfrm>
            <a:off x="7505700" y="4049486"/>
            <a:ext cx="4305300" cy="269867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Sassoon Infant Std" panose="020B0503020103030203" pitchFamily="34" charset="0"/>
              </a:rPr>
              <a:t>Task:</a:t>
            </a:r>
          </a:p>
          <a:p>
            <a:pPr algn="ctr"/>
            <a:r>
              <a:rPr lang="en-GB" sz="2800" b="1" dirty="0">
                <a:latin typeface="Sassoon Infant Std" panose="020B0503020103030203" pitchFamily="34" charset="0"/>
              </a:rPr>
              <a:t>Highlight/colour the multiples of 5s</a:t>
            </a:r>
          </a:p>
          <a:p>
            <a:pPr algn="ctr"/>
            <a:endParaRPr lang="en-GB" sz="2800" b="1" dirty="0">
              <a:latin typeface="Sassoon Infant Std" panose="020B0503020103030203" pitchFamily="34" charset="0"/>
            </a:endParaRPr>
          </a:p>
          <a:p>
            <a:pPr algn="ctr"/>
            <a:r>
              <a:rPr lang="en-GB" sz="2800" b="1" dirty="0">
                <a:latin typeface="Sassoon Infant Std" panose="020B0503020103030203" pitchFamily="34" charset="0"/>
              </a:rPr>
              <a:t>Can you go all the way to 100?</a:t>
            </a:r>
          </a:p>
        </p:txBody>
      </p:sp>
      <p:sp>
        <p:nvSpPr>
          <p:cNvPr id="9" name="Thought Bubble: Cloud 9">
            <a:extLst>
              <a:ext uri="{FF2B5EF4-FFF2-40B4-BE49-F238E27FC236}">
                <a16:creationId xmlns:a16="http://schemas.microsoft.com/office/drawing/2014/main" id="{19BEDED8-2CDD-4D02-B02A-AE3CC8FB4FE7}"/>
              </a:ext>
            </a:extLst>
          </p:cNvPr>
          <p:cNvSpPr/>
          <p:nvPr/>
        </p:nvSpPr>
        <p:spPr>
          <a:xfrm>
            <a:off x="6248402" y="1597652"/>
            <a:ext cx="3145969" cy="2255891"/>
          </a:xfrm>
          <a:prstGeom prst="cloudCallout">
            <a:avLst>
              <a:gd name="adj1" fmla="val -49301"/>
              <a:gd name="adj2" fmla="val 58414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E9DDB1-AB4B-4334-9157-26C9BA6F2635}"/>
              </a:ext>
            </a:extLst>
          </p:cNvPr>
          <p:cNvSpPr txBox="1"/>
          <p:nvPr/>
        </p:nvSpPr>
        <p:spPr>
          <a:xfrm>
            <a:off x="6760492" y="1871345"/>
            <a:ext cx="21217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j-lt"/>
              </a:rPr>
              <a:t>Can you notice the pattern?</a:t>
            </a:r>
          </a:p>
          <a:p>
            <a:pPr algn="ctr"/>
            <a:r>
              <a:rPr lang="en-GB" sz="2000" dirty="0">
                <a:latin typeface="+mj-lt"/>
              </a:rPr>
              <a:t>Counting in 5s always ends in 5 and 0.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538607" y="2579231"/>
            <a:ext cx="2484116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If you are working on a computer, insert a shape on multiples of 5s.</a:t>
            </a:r>
          </a:p>
        </p:txBody>
      </p:sp>
    </p:spTree>
    <p:extLst>
      <p:ext uri="{BB962C8B-B14F-4D97-AF65-F5344CB8AC3E}">
        <p14:creationId xmlns:p14="http://schemas.microsoft.com/office/powerpoint/2010/main" val="3244970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F98882F-0D77-4D96-B0BC-5026F11E8C2F}"/>
              </a:ext>
            </a:extLst>
          </p:cNvPr>
          <p:cNvSpPr/>
          <p:nvPr/>
        </p:nvSpPr>
        <p:spPr>
          <a:xfrm>
            <a:off x="4430319" y="-71140"/>
            <a:ext cx="33313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Count in 5s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DA8AD8-83D5-437B-ACC0-41B6EEC392E0}"/>
              </a:ext>
            </a:extLst>
          </p:cNvPr>
          <p:cNvSpPr txBox="1"/>
          <p:nvPr/>
        </p:nvSpPr>
        <p:spPr>
          <a:xfrm>
            <a:off x="1074800" y="828211"/>
            <a:ext cx="97097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dirty="0"/>
              <a:t>5, 10, 15, 20, 25, 30, 35, 40, 45, 50, 55, 60</a:t>
            </a:r>
          </a:p>
        </p:txBody>
      </p:sp>
      <p:pic>
        <p:nvPicPr>
          <p:cNvPr id="8" name="Picture 2" descr="See the source image">
            <a:extLst>
              <a:ext uri="{FF2B5EF4-FFF2-40B4-BE49-F238E27FC236}">
                <a16:creationId xmlns:a16="http://schemas.microsoft.com/office/drawing/2014/main" id="{878802C8-6C74-4B31-9368-D9AA04667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93" y="1751541"/>
            <a:ext cx="5848349" cy="490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19BEDED8-2CDD-4D02-B02A-AE3CC8FB4FE7}"/>
              </a:ext>
            </a:extLst>
          </p:cNvPr>
          <p:cNvSpPr/>
          <p:nvPr/>
        </p:nvSpPr>
        <p:spPr>
          <a:xfrm>
            <a:off x="6248402" y="2071090"/>
            <a:ext cx="5273038" cy="1782453"/>
          </a:xfrm>
          <a:prstGeom prst="cloudCallout">
            <a:avLst>
              <a:gd name="adj1" fmla="val -49301"/>
              <a:gd name="adj2" fmla="val 58414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E9DDB1-AB4B-4334-9157-26C9BA6F2635}"/>
              </a:ext>
            </a:extLst>
          </p:cNvPr>
          <p:cNvSpPr txBox="1"/>
          <p:nvPr/>
        </p:nvSpPr>
        <p:spPr>
          <a:xfrm>
            <a:off x="6707121" y="2497003"/>
            <a:ext cx="37547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j-lt"/>
              </a:rPr>
              <a:t>Can you notice the pattern?</a:t>
            </a:r>
          </a:p>
          <a:p>
            <a:pPr algn="ctr"/>
            <a:r>
              <a:rPr lang="en-GB" sz="2000" dirty="0">
                <a:latin typeface="+mj-lt"/>
              </a:rPr>
              <a:t>Counting in 5s always ends in 5 or 0.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5A363B-E9BF-471E-BC20-2DC35DBDB17E}"/>
              </a:ext>
            </a:extLst>
          </p:cNvPr>
          <p:cNvSpPr/>
          <p:nvPr/>
        </p:nvSpPr>
        <p:spPr>
          <a:xfrm>
            <a:off x="7505700" y="4049486"/>
            <a:ext cx="4305300" cy="269867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Sassoon Infant Std" panose="020B0503020103030203" pitchFamily="34" charset="0"/>
              </a:rPr>
              <a:t>Task:</a:t>
            </a:r>
          </a:p>
          <a:p>
            <a:pPr algn="ctr"/>
            <a:r>
              <a:rPr lang="en-GB" sz="2800" b="1" dirty="0">
                <a:latin typeface="Sassoon Infant Std" panose="020B0503020103030203" pitchFamily="34" charset="0"/>
              </a:rPr>
              <a:t>Highlight/colour the multiples of 5s</a:t>
            </a:r>
          </a:p>
          <a:p>
            <a:pPr algn="ctr"/>
            <a:endParaRPr lang="en-GB" sz="2800" b="1" dirty="0">
              <a:latin typeface="Sassoon Infant Std" panose="020B0503020103030203" pitchFamily="34" charset="0"/>
            </a:endParaRPr>
          </a:p>
          <a:p>
            <a:pPr algn="ctr"/>
            <a:r>
              <a:rPr lang="en-GB" sz="2800" b="1" dirty="0">
                <a:latin typeface="Sassoon Infant Std" panose="020B0503020103030203" pitchFamily="34" charset="0"/>
              </a:rPr>
              <a:t>Can you go all the way to 100?</a:t>
            </a:r>
          </a:p>
        </p:txBody>
      </p:sp>
      <p:sp>
        <p:nvSpPr>
          <p:cNvPr id="9" name="Oval 8"/>
          <p:cNvSpPr/>
          <p:nvPr/>
        </p:nvSpPr>
        <p:spPr>
          <a:xfrm>
            <a:off x="2600998" y="1860016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5485024" y="1861946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2602927" y="2336511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5486953" y="2338441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2614501" y="2822645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5498527" y="2824575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2616430" y="3299140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5500456" y="3301070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2585566" y="3758383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5469592" y="3760313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2587495" y="4234878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5471521" y="4236808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2599069" y="4732587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5483095" y="4734517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2600998" y="5209082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/>
          <p:cNvSpPr/>
          <p:nvPr/>
        </p:nvSpPr>
        <p:spPr>
          <a:xfrm>
            <a:off x="5485024" y="5211012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/>
          <p:cNvSpPr/>
          <p:nvPr/>
        </p:nvSpPr>
        <p:spPr>
          <a:xfrm>
            <a:off x="2589424" y="5706793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/>
          <p:cNvSpPr/>
          <p:nvPr/>
        </p:nvSpPr>
        <p:spPr>
          <a:xfrm>
            <a:off x="5473450" y="5708723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/>
          <p:cNvSpPr/>
          <p:nvPr/>
        </p:nvSpPr>
        <p:spPr>
          <a:xfrm>
            <a:off x="2591353" y="6183288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/>
          <p:cNvSpPr/>
          <p:nvPr/>
        </p:nvSpPr>
        <p:spPr>
          <a:xfrm>
            <a:off x="5475379" y="6185218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063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4E199F7-2EDF-45F5-8C95-6E734A809C20}"/>
              </a:ext>
            </a:extLst>
          </p:cNvPr>
          <p:cNvSpPr/>
          <p:nvPr/>
        </p:nvSpPr>
        <p:spPr>
          <a:xfrm>
            <a:off x="765863" y="114300"/>
            <a:ext cx="85470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Fill in the missing numbers 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61ACAE-DC8D-40C3-8DD0-DD001EE20C9D}"/>
              </a:ext>
            </a:extLst>
          </p:cNvPr>
          <p:cNvSpPr txBox="1"/>
          <p:nvPr/>
        </p:nvSpPr>
        <p:spPr>
          <a:xfrm>
            <a:off x="390524" y="1314450"/>
            <a:ext cx="1115704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+mj-lt"/>
              </a:rPr>
              <a:t>5      10     ___      20       ___      30      ___      40    ___     50</a:t>
            </a:r>
          </a:p>
          <a:p>
            <a:endParaRPr lang="en-GB" sz="3600" b="1" dirty="0">
              <a:latin typeface="+mj-lt"/>
            </a:endParaRPr>
          </a:p>
          <a:p>
            <a:r>
              <a:rPr lang="en-GB" sz="3600" b="1" dirty="0">
                <a:latin typeface="+mj-lt"/>
              </a:rPr>
              <a:t>5     ___      15     ___     25     ___     35    ___    45   ___     55</a:t>
            </a:r>
          </a:p>
          <a:p>
            <a:pPr marL="742950" indent="-742950">
              <a:buAutoNum type="arabicPlain" startAt="2"/>
            </a:pPr>
            <a:endParaRPr lang="en-GB" sz="3600" b="1" dirty="0">
              <a:latin typeface="+mj-lt"/>
            </a:endParaRPr>
          </a:p>
          <a:p>
            <a:pPr marL="742950" indent="-742950">
              <a:buAutoNum type="arabicPlain" startAt="10"/>
            </a:pPr>
            <a:r>
              <a:rPr lang="en-GB" sz="3600" b="1" dirty="0">
                <a:latin typeface="+mj-lt"/>
              </a:rPr>
              <a:t>  15      ___      ___     30     ___     40      45    ___     55</a:t>
            </a:r>
          </a:p>
          <a:p>
            <a:endParaRPr lang="en-GB" sz="3600" b="1" dirty="0">
              <a:latin typeface="+mj-lt"/>
            </a:endParaRPr>
          </a:p>
          <a:p>
            <a:r>
              <a:rPr lang="en-GB" sz="3600" b="1" dirty="0">
                <a:latin typeface="+mj-lt"/>
              </a:rPr>
              <a:t>15     20      ___      30      ___     40     ___     50    ___</a:t>
            </a:r>
          </a:p>
          <a:p>
            <a:endParaRPr lang="en-GB" sz="3600" b="1" dirty="0">
              <a:latin typeface="+mj-lt"/>
            </a:endParaRPr>
          </a:p>
          <a:p>
            <a:r>
              <a:rPr lang="en-GB" sz="3600" b="1" dirty="0">
                <a:latin typeface="+mj-lt"/>
              </a:rPr>
              <a:t>50     45      40      ___     30     ___     20     15    ___     ___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312947" y="114300"/>
            <a:ext cx="273100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If you are working on a computer, insert a text box to type your answer.</a:t>
            </a:r>
          </a:p>
        </p:txBody>
      </p:sp>
    </p:spTree>
    <p:extLst>
      <p:ext uri="{BB962C8B-B14F-4D97-AF65-F5344CB8AC3E}">
        <p14:creationId xmlns:p14="http://schemas.microsoft.com/office/powerpoint/2010/main" val="2286105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4E199F7-2EDF-45F5-8C95-6E734A809C20}"/>
              </a:ext>
            </a:extLst>
          </p:cNvPr>
          <p:cNvSpPr/>
          <p:nvPr/>
        </p:nvSpPr>
        <p:spPr>
          <a:xfrm>
            <a:off x="4707096" y="114300"/>
            <a:ext cx="27778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Answers!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61ACAE-DC8D-40C3-8DD0-DD001EE20C9D}"/>
              </a:ext>
            </a:extLst>
          </p:cNvPr>
          <p:cNvSpPr txBox="1"/>
          <p:nvPr/>
        </p:nvSpPr>
        <p:spPr>
          <a:xfrm>
            <a:off x="390524" y="1314450"/>
            <a:ext cx="1115704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+mj-lt"/>
              </a:rPr>
              <a:t>5      10      </a:t>
            </a:r>
            <a:r>
              <a:rPr lang="en-GB" sz="3600" b="1" dirty="0">
                <a:solidFill>
                  <a:srgbClr val="FF0000"/>
                </a:solidFill>
                <a:latin typeface="+mj-lt"/>
              </a:rPr>
              <a:t>15</a:t>
            </a:r>
            <a:r>
              <a:rPr lang="en-GB" sz="3600" b="1" dirty="0">
                <a:latin typeface="+mj-lt"/>
              </a:rPr>
              <a:t>      20     </a:t>
            </a:r>
            <a:r>
              <a:rPr lang="en-GB" sz="3600" b="1" dirty="0">
                <a:solidFill>
                  <a:srgbClr val="FF0000"/>
                </a:solidFill>
                <a:latin typeface="+mj-lt"/>
              </a:rPr>
              <a:t>25</a:t>
            </a:r>
            <a:r>
              <a:rPr lang="en-GB" sz="3600" b="1" dirty="0">
                <a:latin typeface="+mj-lt"/>
              </a:rPr>
              <a:t>     30     </a:t>
            </a:r>
            <a:r>
              <a:rPr lang="en-GB" sz="3600" b="1" dirty="0">
                <a:solidFill>
                  <a:srgbClr val="FF0000"/>
                </a:solidFill>
                <a:latin typeface="+mj-lt"/>
              </a:rPr>
              <a:t>35</a:t>
            </a:r>
            <a:r>
              <a:rPr lang="en-GB" sz="3600" b="1" dirty="0">
                <a:latin typeface="+mj-lt"/>
              </a:rPr>
              <a:t>     40      </a:t>
            </a:r>
            <a:r>
              <a:rPr lang="en-GB" sz="3600" b="1" dirty="0">
                <a:solidFill>
                  <a:srgbClr val="FF0000"/>
                </a:solidFill>
                <a:latin typeface="+mj-lt"/>
              </a:rPr>
              <a:t>45</a:t>
            </a:r>
            <a:r>
              <a:rPr lang="en-GB" sz="3600" b="1" dirty="0">
                <a:latin typeface="+mj-lt"/>
              </a:rPr>
              <a:t>      50</a:t>
            </a:r>
          </a:p>
          <a:p>
            <a:endParaRPr lang="en-GB" sz="3600" b="1" dirty="0">
              <a:latin typeface="+mj-lt"/>
            </a:endParaRPr>
          </a:p>
          <a:p>
            <a:r>
              <a:rPr lang="en-GB" sz="3600" b="1" dirty="0">
                <a:latin typeface="+mj-lt"/>
              </a:rPr>
              <a:t>5      </a:t>
            </a:r>
            <a:r>
              <a:rPr lang="en-GB" sz="3600" b="1" dirty="0">
                <a:solidFill>
                  <a:srgbClr val="FF0000"/>
                </a:solidFill>
                <a:latin typeface="+mj-lt"/>
              </a:rPr>
              <a:t>10</a:t>
            </a:r>
            <a:r>
              <a:rPr lang="en-GB" sz="3600" b="1" dirty="0">
                <a:latin typeface="+mj-lt"/>
              </a:rPr>
              <a:t>      15     </a:t>
            </a:r>
            <a:r>
              <a:rPr lang="en-GB" sz="3600" b="1" dirty="0">
                <a:solidFill>
                  <a:srgbClr val="FF0000"/>
                </a:solidFill>
                <a:latin typeface="+mj-lt"/>
              </a:rPr>
              <a:t> 20     </a:t>
            </a:r>
            <a:r>
              <a:rPr lang="en-GB" sz="3600" b="1" dirty="0">
                <a:latin typeface="+mj-lt"/>
              </a:rPr>
              <a:t>25     </a:t>
            </a:r>
            <a:r>
              <a:rPr lang="en-GB" sz="3600" b="1" dirty="0">
                <a:solidFill>
                  <a:srgbClr val="FF0000"/>
                </a:solidFill>
                <a:latin typeface="+mj-lt"/>
              </a:rPr>
              <a:t>30</a:t>
            </a:r>
            <a:r>
              <a:rPr lang="en-GB" sz="3600" b="1" dirty="0">
                <a:latin typeface="+mj-lt"/>
              </a:rPr>
              <a:t>     35     </a:t>
            </a:r>
            <a:r>
              <a:rPr lang="en-GB" sz="3600" b="1" dirty="0">
                <a:solidFill>
                  <a:srgbClr val="FF0000"/>
                </a:solidFill>
                <a:latin typeface="+mj-lt"/>
              </a:rPr>
              <a:t>40</a:t>
            </a:r>
            <a:r>
              <a:rPr lang="en-GB" sz="3600" b="1" dirty="0">
                <a:latin typeface="+mj-lt"/>
              </a:rPr>
              <a:t>      45      </a:t>
            </a:r>
            <a:r>
              <a:rPr lang="en-GB" sz="3600" b="1" dirty="0">
                <a:solidFill>
                  <a:srgbClr val="FF0000"/>
                </a:solidFill>
                <a:latin typeface="+mj-lt"/>
              </a:rPr>
              <a:t>50 </a:t>
            </a:r>
            <a:r>
              <a:rPr lang="en-GB" sz="3600" b="1" dirty="0">
                <a:latin typeface="+mj-lt"/>
              </a:rPr>
              <a:t>      55</a:t>
            </a:r>
          </a:p>
          <a:p>
            <a:pPr marL="742950" indent="-742950">
              <a:buAutoNum type="arabicPlain" startAt="2"/>
            </a:pPr>
            <a:endParaRPr lang="en-GB" sz="3600" b="1" dirty="0">
              <a:latin typeface="+mj-lt"/>
            </a:endParaRPr>
          </a:p>
          <a:p>
            <a:pPr marL="742950" indent="-742950">
              <a:buAutoNum type="arabicPlain" startAt="10"/>
            </a:pPr>
            <a:r>
              <a:rPr lang="en-GB" sz="3600" b="1" dirty="0">
                <a:latin typeface="+mj-lt"/>
              </a:rPr>
              <a:t>  15     </a:t>
            </a:r>
            <a:r>
              <a:rPr lang="en-GB" sz="3600" b="1" dirty="0">
                <a:solidFill>
                  <a:srgbClr val="FF0000"/>
                </a:solidFill>
                <a:latin typeface="+mj-lt"/>
              </a:rPr>
              <a:t>20</a:t>
            </a:r>
            <a:r>
              <a:rPr lang="en-GB" sz="3600" b="1" dirty="0">
                <a:latin typeface="+mj-lt"/>
              </a:rPr>
              <a:t>      </a:t>
            </a:r>
            <a:r>
              <a:rPr lang="en-GB" sz="3600" b="1" dirty="0">
                <a:solidFill>
                  <a:srgbClr val="FF0000"/>
                </a:solidFill>
                <a:latin typeface="+mj-lt"/>
              </a:rPr>
              <a:t>25</a:t>
            </a:r>
            <a:r>
              <a:rPr lang="en-GB" sz="3600" b="1" dirty="0">
                <a:latin typeface="+mj-lt"/>
              </a:rPr>
              <a:t>     30     </a:t>
            </a:r>
            <a:r>
              <a:rPr lang="en-GB" sz="3600" b="1" dirty="0">
                <a:solidFill>
                  <a:srgbClr val="FF0000"/>
                </a:solidFill>
                <a:latin typeface="+mj-lt"/>
              </a:rPr>
              <a:t>35</a:t>
            </a:r>
            <a:r>
              <a:rPr lang="en-GB" sz="3600" b="1" dirty="0">
                <a:latin typeface="+mj-lt"/>
              </a:rPr>
              <a:t>     40      45     </a:t>
            </a:r>
            <a:r>
              <a:rPr lang="en-GB" sz="3600" b="1" dirty="0">
                <a:solidFill>
                  <a:srgbClr val="FF0000"/>
                </a:solidFill>
                <a:latin typeface="+mj-lt"/>
              </a:rPr>
              <a:t>50</a:t>
            </a:r>
            <a:r>
              <a:rPr lang="en-GB" sz="3600" b="1" dirty="0">
                <a:latin typeface="+mj-lt"/>
              </a:rPr>
              <a:t>     55</a:t>
            </a:r>
          </a:p>
          <a:p>
            <a:endParaRPr lang="en-GB" sz="3600" b="1" dirty="0">
              <a:latin typeface="+mj-lt"/>
            </a:endParaRPr>
          </a:p>
          <a:p>
            <a:r>
              <a:rPr lang="en-GB" sz="3600" b="1" dirty="0">
                <a:latin typeface="+mj-lt"/>
              </a:rPr>
              <a:t>15     20     </a:t>
            </a:r>
            <a:r>
              <a:rPr lang="en-GB" sz="3600" b="1" dirty="0">
                <a:solidFill>
                  <a:srgbClr val="FF0000"/>
                </a:solidFill>
                <a:latin typeface="+mj-lt"/>
              </a:rPr>
              <a:t>25 </a:t>
            </a:r>
            <a:r>
              <a:rPr lang="en-GB" sz="3600" b="1" dirty="0">
                <a:latin typeface="+mj-lt"/>
              </a:rPr>
              <a:t>     30     </a:t>
            </a:r>
            <a:r>
              <a:rPr lang="en-GB" sz="3600" b="1" dirty="0">
                <a:solidFill>
                  <a:srgbClr val="FF0000"/>
                </a:solidFill>
                <a:latin typeface="+mj-lt"/>
              </a:rPr>
              <a:t>35</a:t>
            </a:r>
            <a:r>
              <a:rPr lang="en-GB" sz="3600" b="1" dirty="0">
                <a:latin typeface="+mj-lt"/>
              </a:rPr>
              <a:t>     40     </a:t>
            </a:r>
            <a:r>
              <a:rPr lang="en-GB" sz="3600" b="1" dirty="0">
                <a:solidFill>
                  <a:srgbClr val="FF0000"/>
                </a:solidFill>
                <a:latin typeface="+mj-lt"/>
              </a:rPr>
              <a:t>45</a:t>
            </a:r>
            <a:r>
              <a:rPr lang="en-GB" sz="3600" b="1" dirty="0">
                <a:latin typeface="+mj-lt"/>
              </a:rPr>
              <a:t>      50     </a:t>
            </a:r>
            <a:r>
              <a:rPr lang="en-GB" sz="3600" b="1" dirty="0">
                <a:solidFill>
                  <a:srgbClr val="FF0000"/>
                </a:solidFill>
                <a:latin typeface="+mj-lt"/>
              </a:rPr>
              <a:t>55</a:t>
            </a:r>
          </a:p>
          <a:p>
            <a:endParaRPr lang="en-GB" sz="3600" b="1" dirty="0">
              <a:latin typeface="+mj-lt"/>
            </a:endParaRPr>
          </a:p>
          <a:p>
            <a:r>
              <a:rPr lang="en-GB" sz="3600" b="1" dirty="0">
                <a:latin typeface="+mj-lt"/>
              </a:rPr>
              <a:t>50     45      40     </a:t>
            </a:r>
            <a:r>
              <a:rPr lang="en-GB" sz="3600" b="1" dirty="0">
                <a:solidFill>
                  <a:srgbClr val="FF0000"/>
                </a:solidFill>
                <a:latin typeface="+mj-lt"/>
              </a:rPr>
              <a:t>35</a:t>
            </a:r>
            <a:r>
              <a:rPr lang="en-GB" sz="3600" b="1" dirty="0">
                <a:latin typeface="+mj-lt"/>
              </a:rPr>
              <a:t>     30     </a:t>
            </a:r>
            <a:r>
              <a:rPr lang="en-GB" sz="3600" b="1" dirty="0">
                <a:solidFill>
                  <a:srgbClr val="FF0000"/>
                </a:solidFill>
                <a:latin typeface="+mj-lt"/>
              </a:rPr>
              <a:t>25</a:t>
            </a:r>
            <a:r>
              <a:rPr lang="en-GB" sz="3600" b="1" dirty="0">
                <a:latin typeface="+mj-lt"/>
              </a:rPr>
              <a:t>     20     15     </a:t>
            </a:r>
            <a:r>
              <a:rPr lang="en-GB" sz="3600" b="1" dirty="0">
                <a:solidFill>
                  <a:srgbClr val="FF0000"/>
                </a:solidFill>
                <a:latin typeface="+mj-lt"/>
              </a:rPr>
              <a:t>10</a:t>
            </a:r>
            <a:r>
              <a:rPr lang="en-GB" sz="3600" b="1" dirty="0">
                <a:latin typeface="+mj-lt"/>
              </a:rPr>
              <a:t>     </a:t>
            </a:r>
            <a:r>
              <a:rPr lang="en-GB" sz="3600" b="1" dirty="0">
                <a:solidFill>
                  <a:srgbClr val="FF0000"/>
                </a:solidFill>
                <a:latin typeface="+mj-lt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26963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F98882F-0D77-4D96-B0BC-5026F11E8C2F}"/>
              </a:ext>
            </a:extLst>
          </p:cNvPr>
          <p:cNvSpPr/>
          <p:nvPr/>
        </p:nvSpPr>
        <p:spPr>
          <a:xfrm>
            <a:off x="1848535" y="-71140"/>
            <a:ext cx="8494954" cy="141577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Count in 5s</a:t>
            </a: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Let’s count how many fingers there are altogether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21532" y="4246674"/>
            <a:ext cx="5930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There are 15 fingers altogether!</a:t>
            </a:r>
          </a:p>
        </p:txBody>
      </p:sp>
      <p:sp>
        <p:nvSpPr>
          <p:cNvPr id="16" name="Oval 15"/>
          <p:cNvSpPr/>
          <p:nvPr/>
        </p:nvSpPr>
        <p:spPr>
          <a:xfrm>
            <a:off x="6096010" y="1812752"/>
            <a:ext cx="3583567" cy="185531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6605456" y="2278745"/>
            <a:ext cx="2564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There are 5 fingers on 1 hand so we need to count in 5s.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63767" y="1710606"/>
            <a:ext cx="875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46893" y="3854970"/>
            <a:ext cx="875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10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46892" y="5407387"/>
            <a:ext cx="875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15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0372" r="13408" b="17284"/>
          <a:stretch/>
        </p:blipFill>
        <p:spPr>
          <a:xfrm>
            <a:off x="665222" y="1192931"/>
            <a:ext cx="1228998" cy="14068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0372" r="13408" b="17284"/>
          <a:stretch/>
        </p:blipFill>
        <p:spPr>
          <a:xfrm>
            <a:off x="665222" y="2948441"/>
            <a:ext cx="1228998" cy="140687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0372" r="13408" b="17284"/>
          <a:stretch/>
        </p:blipFill>
        <p:spPr>
          <a:xfrm>
            <a:off x="665222" y="4703952"/>
            <a:ext cx="1228998" cy="140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5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7175" y="180975"/>
            <a:ext cx="11696700" cy="6457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271459"/>
            <a:ext cx="771525" cy="7715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64320" y="100310"/>
            <a:ext cx="6482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Pre-recorded Teaching</a:t>
            </a:r>
            <a:endParaRPr lang="en-US" sz="54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62" y="3318918"/>
            <a:ext cx="4098916" cy="22247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3950" y="1201783"/>
            <a:ext cx="99533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Access the online teaching video below that will support you to complete the work in this lesson. This video will act as a support but all of the work can still be successfully understood &amp; completed using paper-based versions of this pack. If you need further support to understand / complete work then please contact school via e-mail or telephone.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Rectangle 4">
            <a:hlinkClick r:id="rId4"/>
          </p:cNvPr>
          <p:cNvSpPr/>
          <p:nvPr/>
        </p:nvSpPr>
        <p:spPr>
          <a:xfrm>
            <a:off x="6217920" y="3779520"/>
            <a:ext cx="4415246" cy="141078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Play Video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86502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F98882F-0D77-4D96-B0BC-5026F11E8C2F}"/>
              </a:ext>
            </a:extLst>
          </p:cNvPr>
          <p:cNvSpPr/>
          <p:nvPr/>
        </p:nvSpPr>
        <p:spPr>
          <a:xfrm>
            <a:off x="1848535" y="-71140"/>
            <a:ext cx="8494954" cy="141577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Count in 5s</a:t>
            </a: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Let’s count how many fingers there are altogether</a:t>
            </a:r>
          </a:p>
        </p:txBody>
      </p:sp>
      <p:sp>
        <p:nvSpPr>
          <p:cNvPr id="16" name="Oval 15"/>
          <p:cNvSpPr/>
          <p:nvPr/>
        </p:nvSpPr>
        <p:spPr>
          <a:xfrm>
            <a:off x="6096010" y="1812752"/>
            <a:ext cx="3583567" cy="185531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6605456" y="2278745"/>
            <a:ext cx="2564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There are 5 fingers on 1 hand so we need to count in 5s.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405159" y="4076542"/>
            <a:ext cx="2965268" cy="24330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/>
          <p:cNvSpPr txBox="1"/>
          <p:nvPr/>
        </p:nvSpPr>
        <p:spPr>
          <a:xfrm>
            <a:off x="6605456" y="4134061"/>
            <a:ext cx="2564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Answer: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27" name="TextBox 26"/>
          <p:cNvSpPr txBox="1"/>
          <p:nvPr/>
        </p:nvSpPr>
        <p:spPr>
          <a:xfrm>
            <a:off x="6818811" y="5158784"/>
            <a:ext cx="2551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There are </a:t>
            </a:r>
            <a:r>
              <a:rPr lang="en-GB" b="1" dirty="0"/>
              <a:t>20 </a:t>
            </a:r>
            <a:r>
              <a:rPr lang="en-GB" dirty="0"/>
              <a:t>fingers!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605456" y="4926256"/>
            <a:ext cx="2564674" cy="8752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/>
          <p:cNvSpPr txBox="1"/>
          <p:nvPr/>
        </p:nvSpPr>
        <p:spPr>
          <a:xfrm>
            <a:off x="6605456" y="5950825"/>
            <a:ext cx="2564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Move the box to find the answer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0372" r="13408" b="17284"/>
          <a:stretch/>
        </p:blipFill>
        <p:spPr>
          <a:xfrm>
            <a:off x="675467" y="957800"/>
            <a:ext cx="1228998" cy="14068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0372" r="13408" b="17284"/>
          <a:stretch/>
        </p:blipFill>
        <p:spPr>
          <a:xfrm>
            <a:off x="675467" y="2420621"/>
            <a:ext cx="1228998" cy="140687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0372" r="13408" b="17284"/>
          <a:stretch/>
        </p:blipFill>
        <p:spPr>
          <a:xfrm>
            <a:off x="675467" y="3886203"/>
            <a:ext cx="1228998" cy="14068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0372" r="13408" b="17284"/>
          <a:stretch/>
        </p:blipFill>
        <p:spPr>
          <a:xfrm>
            <a:off x="675467" y="5392569"/>
            <a:ext cx="1228998" cy="14068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570724" y="4099636"/>
            <a:ext cx="2484116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If you are working on a computer, type your answer here: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874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F98882F-0D77-4D96-B0BC-5026F11E8C2F}"/>
              </a:ext>
            </a:extLst>
          </p:cNvPr>
          <p:cNvSpPr/>
          <p:nvPr/>
        </p:nvSpPr>
        <p:spPr>
          <a:xfrm>
            <a:off x="1848535" y="-71140"/>
            <a:ext cx="8494954" cy="141577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Count in 5s</a:t>
            </a: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Let’s count how many fingers there are altogether</a:t>
            </a:r>
          </a:p>
        </p:txBody>
      </p:sp>
      <p:sp>
        <p:nvSpPr>
          <p:cNvPr id="16" name="Oval 15"/>
          <p:cNvSpPr/>
          <p:nvPr/>
        </p:nvSpPr>
        <p:spPr>
          <a:xfrm>
            <a:off x="6096010" y="1812752"/>
            <a:ext cx="3583567" cy="185531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6605456" y="2278745"/>
            <a:ext cx="2564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There are 5 fingers on 1 hand so we need to count in 5s.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405159" y="3974899"/>
            <a:ext cx="2965268" cy="24330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/>
          <p:cNvSpPr txBox="1"/>
          <p:nvPr/>
        </p:nvSpPr>
        <p:spPr>
          <a:xfrm>
            <a:off x="6605456" y="4134061"/>
            <a:ext cx="2564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Answer: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27" name="TextBox 26"/>
          <p:cNvSpPr txBox="1"/>
          <p:nvPr/>
        </p:nvSpPr>
        <p:spPr>
          <a:xfrm>
            <a:off x="6818811" y="5158784"/>
            <a:ext cx="2551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There are </a:t>
            </a:r>
            <a:r>
              <a:rPr lang="en-GB" b="1" dirty="0"/>
              <a:t>30 </a:t>
            </a:r>
            <a:r>
              <a:rPr lang="en-GB" dirty="0"/>
              <a:t>fingers!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605456" y="4905844"/>
            <a:ext cx="2564674" cy="8752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/>
          <p:cNvSpPr txBox="1"/>
          <p:nvPr/>
        </p:nvSpPr>
        <p:spPr>
          <a:xfrm>
            <a:off x="6605456" y="5950825"/>
            <a:ext cx="2564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Move the box to find the answer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0372" r="13408" b="17284"/>
          <a:stretch/>
        </p:blipFill>
        <p:spPr>
          <a:xfrm>
            <a:off x="512181" y="1372093"/>
            <a:ext cx="1228998" cy="14068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0372" r="13408" b="17284"/>
          <a:stretch/>
        </p:blipFill>
        <p:spPr>
          <a:xfrm>
            <a:off x="512181" y="3202075"/>
            <a:ext cx="1228998" cy="140687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0372" r="13408" b="17284"/>
          <a:stretch/>
        </p:blipFill>
        <p:spPr>
          <a:xfrm>
            <a:off x="512181" y="4851732"/>
            <a:ext cx="1228998" cy="14068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0372" r="13408" b="17284"/>
          <a:stretch/>
        </p:blipFill>
        <p:spPr>
          <a:xfrm>
            <a:off x="3048552" y="1372093"/>
            <a:ext cx="1228998" cy="14068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0372" r="13408" b="17284"/>
          <a:stretch/>
        </p:blipFill>
        <p:spPr>
          <a:xfrm>
            <a:off x="3048552" y="3202075"/>
            <a:ext cx="1228998" cy="14068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0372" r="13408" b="17284"/>
          <a:stretch/>
        </p:blipFill>
        <p:spPr>
          <a:xfrm>
            <a:off x="3048552" y="4851732"/>
            <a:ext cx="1228998" cy="140687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570724" y="4099636"/>
            <a:ext cx="2484116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If you are working on a computer, type your answer here: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375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18A0D6-75DF-49AA-BB21-DFB8246D480F}"/>
              </a:ext>
            </a:extLst>
          </p:cNvPr>
          <p:cNvSpPr txBox="1"/>
          <p:nvPr/>
        </p:nvSpPr>
        <p:spPr>
          <a:xfrm>
            <a:off x="806197" y="192220"/>
            <a:ext cx="4805996" cy="1401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Challenge!</a:t>
            </a:r>
          </a:p>
        </p:txBody>
      </p:sp>
      <p:pic>
        <p:nvPicPr>
          <p:cNvPr id="1026" name="Picture 2" descr="Trophy Store Gold Well Done Medal award, 5 cm, Free Ribbon, Free engraving  up to 45 letters AM1182.01: Amazon.co.uk: Sports &amp; Outdoors">
            <a:extLst>
              <a:ext uri="{FF2B5EF4-FFF2-40B4-BE49-F238E27FC236}">
                <a16:creationId xmlns:a16="http://schemas.microsoft.com/office/drawing/2014/main" id="{2D9305EB-4C1C-4E8C-B387-332C2BDF4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8" r="1175" b="3"/>
          <a:stretch/>
        </p:blipFill>
        <p:spPr bwMode="auto">
          <a:xfrm>
            <a:off x="-70572" y="1867989"/>
            <a:ext cx="4336327" cy="4990011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 flipV="1">
            <a:off x="5786845" y="5246915"/>
            <a:ext cx="5290457" cy="130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786845" y="5895704"/>
            <a:ext cx="5290457" cy="130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786845" y="6544493"/>
            <a:ext cx="5290457" cy="130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396552" y="192220"/>
            <a:ext cx="2484116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If you are working on a computer, insert a text box to type your answer.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190" y="1498493"/>
            <a:ext cx="6281765" cy="338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470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9471" y="5905850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64066" y="6033803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</a:t>
            </a:r>
            <a:r>
              <a:rPr lang="en-GB" dirty="0"/>
              <a:t>: </a:t>
            </a:r>
            <a:r>
              <a:rPr lang="en-GB" sz="2400" dirty="0"/>
              <a:t>Maths 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89471" y="164755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73361" y="222475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Date</a:t>
            </a:r>
            <a:r>
              <a:rPr lang="en-GB" dirty="0"/>
              <a:t>: </a:t>
            </a:r>
            <a:r>
              <a:rPr lang="en-GB" sz="3200" dirty="0"/>
              <a:t>13.01.21</a:t>
            </a:r>
            <a:r>
              <a:rPr lang="en-GB" dirty="0"/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93" y="1728060"/>
            <a:ext cx="2219325" cy="1104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9871" y="2835982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35485" y="2832960"/>
            <a:ext cx="10429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LO To be able to count money.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657" y="5940593"/>
            <a:ext cx="759101" cy="6816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98" y="5980303"/>
            <a:ext cx="588390" cy="58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279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7175" y="180975"/>
            <a:ext cx="11696700" cy="6457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271459"/>
            <a:ext cx="771525" cy="7715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64320" y="100310"/>
            <a:ext cx="6482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Pre-recorded Teaching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62" y="3318918"/>
            <a:ext cx="4098916" cy="22247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3950" y="1201783"/>
            <a:ext cx="99533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Access the online teaching video below that will support you to complete the work in this lesson. This video will act as a support but all of the work can still be successfully understood &amp; completed using paper-based versions of this pack. If you need further support to understand / complete work then please contact school via e-mail or telephone.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hlinkClick r:id="rId4"/>
          </p:cNvPr>
          <p:cNvSpPr/>
          <p:nvPr/>
        </p:nvSpPr>
        <p:spPr>
          <a:xfrm>
            <a:off x="6217920" y="3779520"/>
            <a:ext cx="4415246" cy="141078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Video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5680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96424" y="4864128"/>
            <a:ext cx="778437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hlinkClick r:id="rId2"/>
              </a:rPr>
              <a:t>https://www.youtube.com/watch?v=_MVzXKfr6e8</a:t>
            </a:r>
            <a:endParaRPr lang="en-GB" sz="2800" b="1" dirty="0"/>
          </a:p>
          <a:p>
            <a:endParaRPr lang="en-GB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12249" y="5780015"/>
            <a:ext cx="11025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Click the link or copy and paste the above into the internet to play the video.</a:t>
            </a:r>
          </a:p>
          <a:p>
            <a:pPr algn="ctr"/>
            <a:r>
              <a:rPr lang="en-GB" dirty="0"/>
              <a:t>‘Count to 20 and Workout | Fun Counting Song for Kids | Count by 1's to 20 | Jack Hartmann’ - YouTube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19" y="436529"/>
            <a:ext cx="7905750" cy="3971925"/>
          </a:xfrm>
          <a:prstGeom prst="rect">
            <a:avLst/>
          </a:prstGeom>
        </p:spPr>
      </p:pic>
      <p:sp>
        <p:nvSpPr>
          <p:cNvPr id="5" name="Thought Bubble: Cloud 5">
            <a:extLst>
              <a:ext uri="{FF2B5EF4-FFF2-40B4-BE49-F238E27FC236}">
                <a16:creationId xmlns:a16="http://schemas.microsoft.com/office/drawing/2014/main" id="{2852CB47-4826-4E2D-ACCC-C2AA5F35A528}"/>
              </a:ext>
            </a:extLst>
          </p:cNvPr>
          <p:cNvSpPr/>
          <p:nvPr/>
        </p:nvSpPr>
        <p:spPr>
          <a:xfrm>
            <a:off x="8255725" y="1732894"/>
            <a:ext cx="3885197" cy="1759673"/>
          </a:xfrm>
          <a:prstGeom prst="cloudCallout">
            <a:avLst>
              <a:gd name="adj1" fmla="val -49301"/>
              <a:gd name="adj2" fmla="val 58414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0DFC27-56B5-4DC8-81FE-DC18ABC72E64}"/>
              </a:ext>
            </a:extLst>
          </p:cNvPr>
          <p:cNvSpPr/>
          <p:nvPr/>
        </p:nvSpPr>
        <p:spPr>
          <a:xfrm>
            <a:off x="8959344" y="2055782"/>
            <a:ext cx="247795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Warm up your 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maths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brain by counting to 20 and working out!</a:t>
            </a:r>
            <a:endParaRPr lang="en-US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8759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306704" y="2225519"/>
            <a:ext cx="1095375" cy="1038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68985" y="1943228"/>
            <a:ext cx="1390650" cy="1571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37789" y="2267077"/>
            <a:ext cx="1009650" cy="923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64945" y="1962285"/>
            <a:ext cx="1261870" cy="13144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5754469">
            <a:off x="5766698" y="2190879"/>
            <a:ext cx="1076325" cy="1076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99052" y="1857666"/>
            <a:ext cx="1429579" cy="14190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54371" y="1999153"/>
            <a:ext cx="1479828" cy="14909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84813" y="1781308"/>
            <a:ext cx="1609725" cy="14954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9926" y="3391579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1p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68911" y="3419173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2p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74028" y="3419173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5p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97733" y="3419046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10p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71696" y="3419173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20p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80408" y="3373826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50p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018936" y="3387889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£1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576891" y="3385548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£2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FEFEEE-B920-4C3B-9C8C-1B33154F4994}"/>
              </a:ext>
            </a:extLst>
          </p:cNvPr>
          <p:cNvSpPr/>
          <p:nvPr/>
        </p:nvSpPr>
        <p:spPr>
          <a:xfrm>
            <a:off x="4670651" y="0"/>
            <a:ext cx="17123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Coins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428631" y="91440"/>
            <a:ext cx="3550009" cy="11234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8654371" y="304334"/>
            <a:ext cx="3265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Lets have a look at the coins we have been learning about!</a:t>
            </a:r>
          </a:p>
        </p:txBody>
      </p:sp>
    </p:spTree>
    <p:extLst>
      <p:ext uri="{BB962C8B-B14F-4D97-AF65-F5344CB8AC3E}">
        <p14:creationId xmlns:p14="http://schemas.microsoft.com/office/powerpoint/2010/main" val="10009813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306704" y="2225519"/>
            <a:ext cx="1095375" cy="1038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68985" y="1943228"/>
            <a:ext cx="1390650" cy="1571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37789" y="2267077"/>
            <a:ext cx="1009650" cy="923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64945" y="1962285"/>
            <a:ext cx="1261870" cy="13144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5754469">
            <a:off x="5766698" y="2190879"/>
            <a:ext cx="1076325" cy="1076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99052" y="1857666"/>
            <a:ext cx="1429579" cy="14190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54371" y="1999153"/>
            <a:ext cx="1479828" cy="14909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84813" y="1781308"/>
            <a:ext cx="1609725" cy="14954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035744" y="5010381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1p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36846" y="5012725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2p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9944" y="5015067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5p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72206" y="5012726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10p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54234" y="5012725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20p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88712" y="5010382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50p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99282" y="5015067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£1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64804" y="5010383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£2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FEFEEE-B920-4C3B-9C8C-1B33154F4994}"/>
              </a:ext>
            </a:extLst>
          </p:cNvPr>
          <p:cNvSpPr/>
          <p:nvPr/>
        </p:nvSpPr>
        <p:spPr>
          <a:xfrm>
            <a:off x="1351412" y="0"/>
            <a:ext cx="90746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Match the coins with the value!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78162" y="1021166"/>
            <a:ext cx="9403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Task: </a:t>
            </a:r>
            <a:r>
              <a:rPr lang="en-GB" dirty="0"/>
              <a:t>Draw a line or if you are working on a computer, drag the coins/insert a line.</a:t>
            </a:r>
          </a:p>
        </p:txBody>
      </p:sp>
    </p:spTree>
    <p:extLst>
      <p:ext uri="{BB962C8B-B14F-4D97-AF65-F5344CB8AC3E}">
        <p14:creationId xmlns:p14="http://schemas.microsoft.com/office/powerpoint/2010/main" val="23093128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988" t="12381" r="8333" b="11111"/>
          <a:stretch/>
        </p:blipFill>
        <p:spPr>
          <a:xfrm>
            <a:off x="1" y="2045061"/>
            <a:ext cx="2707570" cy="14093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246" y="2045061"/>
            <a:ext cx="2707570" cy="14093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607" t="9524" r="16215" b="27619"/>
          <a:stretch/>
        </p:blipFill>
        <p:spPr>
          <a:xfrm>
            <a:off x="5638491" y="2045061"/>
            <a:ext cx="2735769" cy="14093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5935" y="2045061"/>
            <a:ext cx="2723395" cy="14093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428631" y="91440"/>
            <a:ext cx="3550009" cy="11234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654371" y="304334"/>
            <a:ext cx="3265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Lets have a look at the notes we have been learning about!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FEFEEE-B920-4C3B-9C8C-1B33154F4994}"/>
              </a:ext>
            </a:extLst>
          </p:cNvPr>
          <p:cNvSpPr/>
          <p:nvPr/>
        </p:nvSpPr>
        <p:spPr>
          <a:xfrm>
            <a:off x="4607847" y="0"/>
            <a:ext cx="18379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19206" y="3694265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£50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5372" y="3694267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£5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72366" y="3694266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£10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45786" y="3694265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£20</a:t>
            </a:r>
          </a:p>
        </p:txBody>
      </p:sp>
    </p:spTree>
    <p:extLst>
      <p:ext uri="{BB962C8B-B14F-4D97-AF65-F5344CB8AC3E}">
        <p14:creationId xmlns:p14="http://schemas.microsoft.com/office/powerpoint/2010/main" val="14126210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988" t="12381" r="8333" b="11111"/>
          <a:stretch/>
        </p:blipFill>
        <p:spPr>
          <a:xfrm>
            <a:off x="1" y="2045061"/>
            <a:ext cx="2707570" cy="14093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246" y="2045061"/>
            <a:ext cx="2707570" cy="14093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607" t="9524" r="16215" b="27619"/>
          <a:stretch/>
        </p:blipFill>
        <p:spPr>
          <a:xfrm>
            <a:off x="5638491" y="2045061"/>
            <a:ext cx="2735769" cy="14093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5935" y="2045061"/>
            <a:ext cx="2723395" cy="14093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96157" y="4287172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£50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458908" y="4287172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£5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9341" y="4287172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£10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45786" y="4287172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£20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FEFEEE-B920-4C3B-9C8C-1B33154F4994}"/>
              </a:ext>
            </a:extLst>
          </p:cNvPr>
          <p:cNvSpPr/>
          <p:nvPr/>
        </p:nvSpPr>
        <p:spPr>
          <a:xfrm>
            <a:off x="1459238" y="0"/>
            <a:ext cx="91979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Match the notes with the value!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13709" y="1074678"/>
            <a:ext cx="9403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Task: </a:t>
            </a:r>
            <a:r>
              <a:rPr lang="en-GB" dirty="0"/>
              <a:t>Draw a line or if you are working on a computer, drag the coins/insert a line.</a:t>
            </a:r>
          </a:p>
        </p:txBody>
      </p:sp>
    </p:spTree>
    <p:extLst>
      <p:ext uri="{BB962C8B-B14F-4D97-AF65-F5344CB8AC3E}">
        <p14:creationId xmlns:p14="http://schemas.microsoft.com/office/powerpoint/2010/main" val="3658957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00163" y="5177637"/>
            <a:ext cx="79346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u="sng" dirty="0">
                <a:solidFill>
                  <a:srgbClr val="005EA4"/>
                </a:solidFill>
              </a:rPr>
              <a:t>https://www.youtube.com/watch?v=GvTcpfSnOMQ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29245" y="5947078"/>
            <a:ext cx="110250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Click the link or copy and paste the above into the internet to play the video.</a:t>
            </a:r>
          </a:p>
          <a:p>
            <a:r>
              <a:rPr lang="en-GB" dirty="0"/>
              <a:t>‘The Counting by Twos Song | Counting Songs | Scratch Garden’ - YouTube</a:t>
            </a:r>
          </a:p>
          <a:p>
            <a:endParaRPr lang="en-GB" dirty="0"/>
          </a:p>
        </p:txBody>
      </p:sp>
      <p:sp>
        <p:nvSpPr>
          <p:cNvPr id="5" name="Thought Bubble: Cloud 5">
            <a:extLst>
              <a:ext uri="{FF2B5EF4-FFF2-40B4-BE49-F238E27FC236}">
                <a16:creationId xmlns:a16="http://schemas.microsoft.com/office/drawing/2014/main" id="{2852CB47-4826-4E2D-ACCC-C2AA5F35A528}"/>
              </a:ext>
            </a:extLst>
          </p:cNvPr>
          <p:cNvSpPr/>
          <p:nvPr/>
        </p:nvSpPr>
        <p:spPr>
          <a:xfrm>
            <a:off x="7411079" y="1732894"/>
            <a:ext cx="4729844" cy="1759673"/>
          </a:xfrm>
          <a:prstGeom prst="cloudCallout">
            <a:avLst>
              <a:gd name="adj1" fmla="val -49301"/>
              <a:gd name="adj2" fmla="val 58414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0DFC27-56B5-4DC8-81FE-DC18ABC72E64}"/>
              </a:ext>
            </a:extLst>
          </p:cNvPr>
          <p:cNvSpPr/>
          <p:nvPr/>
        </p:nvSpPr>
        <p:spPr>
          <a:xfrm>
            <a:off x="8159563" y="2198096"/>
            <a:ext cx="323287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Watch this video! Can you count in 2s whilst the rocket flies into space?</a:t>
            </a:r>
            <a:endParaRPr lang="en-US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62" y="980093"/>
            <a:ext cx="6939046" cy="353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537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FEFEEE-B920-4C3B-9C8C-1B33154F4994}"/>
              </a:ext>
            </a:extLst>
          </p:cNvPr>
          <p:cNvSpPr/>
          <p:nvPr/>
        </p:nvSpPr>
        <p:spPr>
          <a:xfrm>
            <a:off x="3484429" y="0"/>
            <a:ext cx="4324261" cy="15388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Counting coins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My turn!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306704" y="2225519"/>
            <a:ext cx="1095375" cy="10382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1460589" y="2225519"/>
            <a:ext cx="1095375" cy="1038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2766874" y="2225519"/>
            <a:ext cx="1095375" cy="1038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4073160" y="2225519"/>
            <a:ext cx="1095375" cy="10382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5455645" y="2225518"/>
            <a:ext cx="1095375" cy="1038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6877591" y="2225518"/>
            <a:ext cx="1095375" cy="10382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8443" y="3570514"/>
            <a:ext cx="431896" cy="4293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2328" y="3570514"/>
            <a:ext cx="431896" cy="4293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98614" y="3570514"/>
            <a:ext cx="431896" cy="4293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04900" y="3570514"/>
            <a:ext cx="431896" cy="4293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87384" y="3570513"/>
            <a:ext cx="431896" cy="4293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09330" y="3570512"/>
            <a:ext cx="431896" cy="42930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893629" y="2471057"/>
            <a:ext cx="1480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= 6p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7558" y="5236028"/>
            <a:ext cx="11183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This coin is a 1p so I have counted in 1s. </a:t>
            </a:r>
          </a:p>
          <a:p>
            <a:r>
              <a:rPr lang="en-GB" dirty="0"/>
              <a:t>I have put </a:t>
            </a:r>
            <a:r>
              <a:rPr lang="en-GB" dirty="0" err="1"/>
              <a:t>numicon</a:t>
            </a:r>
            <a:r>
              <a:rPr lang="en-GB" dirty="0"/>
              <a:t> underneath the coins to help me count in 1s. </a:t>
            </a:r>
          </a:p>
        </p:txBody>
      </p:sp>
    </p:spTree>
    <p:extLst>
      <p:ext uri="{BB962C8B-B14F-4D97-AF65-F5344CB8AC3E}">
        <p14:creationId xmlns:p14="http://schemas.microsoft.com/office/powerpoint/2010/main" val="40171064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FEFEEE-B920-4C3B-9C8C-1B33154F4994}"/>
              </a:ext>
            </a:extLst>
          </p:cNvPr>
          <p:cNvSpPr/>
          <p:nvPr/>
        </p:nvSpPr>
        <p:spPr>
          <a:xfrm>
            <a:off x="3484429" y="0"/>
            <a:ext cx="4324261" cy="15388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Counting coins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 turn!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306703" y="2225518"/>
            <a:ext cx="1095375" cy="10382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1231988" y="2225519"/>
            <a:ext cx="1095375" cy="1038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2135502" y="2225519"/>
            <a:ext cx="1095375" cy="1038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3028129" y="2225519"/>
            <a:ext cx="1095375" cy="10382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3920756" y="2225518"/>
            <a:ext cx="1095375" cy="1038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4823452" y="2225518"/>
            <a:ext cx="1095375" cy="10382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8443" y="3570514"/>
            <a:ext cx="431896" cy="4293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3727" y="3570514"/>
            <a:ext cx="431896" cy="4293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67242" y="3570514"/>
            <a:ext cx="431896" cy="4293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9869" y="3570514"/>
            <a:ext cx="431896" cy="4293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2495" y="3570513"/>
            <a:ext cx="431896" cy="4293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5191" y="3570512"/>
            <a:ext cx="431896" cy="42930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790197" y="2282964"/>
            <a:ext cx="2405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= __p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7558" y="5236028"/>
            <a:ext cx="11183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This coin is a 1p so you need to count in 1s.</a:t>
            </a:r>
          </a:p>
          <a:p>
            <a:r>
              <a:rPr lang="en-GB" dirty="0"/>
              <a:t>I have put </a:t>
            </a:r>
            <a:r>
              <a:rPr lang="en-GB" dirty="0" err="1"/>
              <a:t>numicon</a:t>
            </a:r>
            <a:r>
              <a:rPr lang="en-GB" dirty="0"/>
              <a:t> underneath the coins to help you count in 1s.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5726148" y="2225517"/>
            <a:ext cx="1095375" cy="10382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6651433" y="2255979"/>
            <a:ext cx="1095375" cy="10382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7748" y="3570512"/>
            <a:ext cx="431896" cy="42930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83990" y="3570511"/>
            <a:ext cx="431896" cy="42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2506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FEFEEE-B920-4C3B-9C8C-1B33154F4994}"/>
              </a:ext>
            </a:extLst>
          </p:cNvPr>
          <p:cNvSpPr/>
          <p:nvPr/>
        </p:nvSpPr>
        <p:spPr>
          <a:xfrm>
            <a:off x="3484429" y="0"/>
            <a:ext cx="4324261" cy="15388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Counting coins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My turn!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96625" y="2259457"/>
            <a:ext cx="2405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= 8p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7558" y="5236028"/>
            <a:ext cx="11183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This coin is a 2p so you need to count in 2s.</a:t>
            </a:r>
          </a:p>
          <a:p>
            <a:r>
              <a:rPr lang="en-GB" dirty="0"/>
              <a:t>I have put </a:t>
            </a:r>
            <a:r>
              <a:rPr lang="en-GB" dirty="0" err="1"/>
              <a:t>numicon</a:t>
            </a:r>
            <a:r>
              <a:rPr lang="en-GB" dirty="0"/>
              <a:t> underneath the coins to help you count in 2s.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87672" y="1958816"/>
            <a:ext cx="1560959" cy="176409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0385" y="1958816"/>
            <a:ext cx="1560959" cy="176409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57557" y="1958816"/>
            <a:ext cx="1560959" cy="176409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5614" y="1958816"/>
            <a:ext cx="1560959" cy="17640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2770" y="3482144"/>
            <a:ext cx="959243" cy="48154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22903" y="3471258"/>
            <a:ext cx="959243" cy="4815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13036" y="3482144"/>
            <a:ext cx="959243" cy="48154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3193" y="3482144"/>
            <a:ext cx="959243" cy="4815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27558" y="4174420"/>
            <a:ext cx="925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76058" y="4174420"/>
            <a:ext cx="925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193230" y="4174420"/>
            <a:ext cx="925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521287" y="4174420"/>
            <a:ext cx="925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5298902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FEFEEE-B920-4C3B-9C8C-1B33154F4994}"/>
              </a:ext>
            </a:extLst>
          </p:cNvPr>
          <p:cNvSpPr/>
          <p:nvPr/>
        </p:nvSpPr>
        <p:spPr>
          <a:xfrm>
            <a:off x="3484429" y="0"/>
            <a:ext cx="4324261" cy="15388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Counting coins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 turn!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703111" y="2237685"/>
            <a:ext cx="2405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= __p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7558" y="5236028"/>
            <a:ext cx="11183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This coin is a 2p so you need to count in 2s.</a:t>
            </a:r>
          </a:p>
          <a:p>
            <a:r>
              <a:rPr lang="en-GB" dirty="0"/>
              <a:t>I have put </a:t>
            </a:r>
            <a:r>
              <a:rPr lang="en-GB" dirty="0" err="1"/>
              <a:t>numicon</a:t>
            </a:r>
            <a:r>
              <a:rPr lang="en-GB" dirty="0"/>
              <a:t> underneath the coins to help you count in 2s.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87672" y="1958816"/>
            <a:ext cx="1560959" cy="176409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0385" y="1958816"/>
            <a:ext cx="1560959" cy="176409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57557" y="1958816"/>
            <a:ext cx="1560959" cy="176409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5614" y="1958816"/>
            <a:ext cx="1560959" cy="17640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2770" y="3482144"/>
            <a:ext cx="959243" cy="48154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22903" y="3471258"/>
            <a:ext cx="959243" cy="4815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13036" y="3482144"/>
            <a:ext cx="959243" cy="48154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3193" y="3482144"/>
            <a:ext cx="959243" cy="4815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12436" y="1962141"/>
            <a:ext cx="1560959" cy="176409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40493" y="1958816"/>
            <a:ext cx="1560959" cy="17640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6454" y="3471258"/>
            <a:ext cx="959243" cy="4815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2688" y="3471258"/>
            <a:ext cx="959243" cy="48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5555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FEFEEE-B920-4C3B-9C8C-1B33154F4994}"/>
              </a:ext>
            </a:extLst>
          </p:cNvPr>
          <p:cNvSpPr/>
          <p:nvPr/>
        </p:nvSpPr>
        <p:spPr>
          <a:xfrm>
            <a:off x="3484429" y="0"/>
            <a:ext cx="4324261" cy="15388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Counting coins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My turn!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02711" y="2347483"/>
            <a:ext cx="2405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= 20p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7558" y="5236028"/>
            <a:ext cx="11183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This coin is a 5p so what do you think we are going to count in this time?</a:t>
            </a:r>
          </a:p>
          <a:p>
            <a:r>
              <a:rPr lang="en-GB" dirty="0"/>
              <a:t>You’re right, we’re going to count in 5s!</a:t>
            </a:r>
          </a:p>
          <a:p>
            <a:r>
              <a:rPr lang="en-GB" dirty="0"/>
              <a:t>I have put </a:t>
            </a:r>
            <a:r>
              <a:rPr lang="en-GB" dirty="0" err="1"/>
              <a:t>numicon</a:t>
            </a:r>
            <a:r>
              <a:rPr lang="en-GB" dirty="0"/>
              <a:t> underneath the coins to help you count in 5s.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17797" y="4289738"/>
            <a:ext cx="925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594256" y="4289738"/>
            <a:ext cx="925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720928" y="4274179"/>
            <a:ext cx="925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15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847600" y="4297617"/>
            <a:ext cx="925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9850" y="2347483"/>
            <a:ext cx="1009650" cy="9239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20633" y="2356795"/>
            <a:ext cx="1009650" cy="9239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44769" y="2359156"/>
            <a:ext cx="1009650" cy="9239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45552" y="2368468"/>
            <a:ext cx="1009650" cy="9239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4399" r="33674"/>
          <a:stretch/>
        </p:blipFill>
        <p:spPr>
          <a:xfrm>
            <a:off x="355415" y="3334039"/>
            <a:ext cx="544285" cy="85237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4399" r="33674"/>
          <a:stretch/>
        </p:blipFill>
        <p:spPr>
          <a:xfrm>
            <a:off x="1502179" y="3334039"/>
            <a:ext cx="544285" cy="85237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4399" r="33674"/>
          <a:stretch/>
        </p:blipFill>
        <p:spPr>
          <a:xfrm>
            <a:off x="2659778" y="3338696"/>
            <a:ext cx="544285" cy="85237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4399" r="33674"/>
          <a:stretch/>
        </p:blipFill>
        <p:spPr>
          <a:xfrm>
            <a:off x="3775616" y="3357030"/>
            <a:ext cx="544285" cy="85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3716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FEFEEE-B920-4C3B-9C8C-1B33154F4994}"/>
              </a:ext>
            </a:extLst>
          </p:cNvPr>
          <p:cNvSpPr/>
          <p:nvPr/>
        </p:nvSpPr>
        <p:spPr>
          <a:xfrm>
            <a:off x="3484429" y="0"/>
            <a:ext cx="4324261" cy="15388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Counting coins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 turn!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028196" y="2369063"/>
            <a:ext cx="2405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= __p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7558" y="5236028"/>
            <a:ext cx="11183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This coin is a 5p so remember to count in 5s!</a:t>
            </a:r>
          </a:p>
          <a:p>
            <a:r>
              <a:rPr lang="en-GB" dirty="0"/>
              <a:t>I have put </a:t>
            </a:r>
            <a:r>
              <a:rPr lang="en-GB" dirty="0" err="1"/>
              <a:t>numicon</a:t>
            </a:r>
            <a:r>
              <a:rPr lang="en-GB" dirty="0"/>
              <a:t> underneath the coins to help you count in 5s.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17797" y="4289738"/>
            <a:ext cx="925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594256" y="4289738"/>
            <a:ext cx="925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720928" y="4274179"/>
            <a:ext cx="925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15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847600" y="4297617"/>
            <a:ext cx="925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9850" y="2347483"/>
            <a:ext cx="1009650" cy="9239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20633" y="2356795"/>
            <a:ext cx="1009650" cy="9239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44769" y="2359156"/>
            <a:ext cx="1009650" cy="9239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45552" y="2368468"/>
            <a:ext cx="1009650" cy="9239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4399" r="33674"/>
          <a:stretch/>
        </p:blipFill>
        <p:spPr>
          <a:xfrm>
            <a:off x="355415" y="3334039"/>
            <a:ext cx="544285" cy="85237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4399" r="33674"/>
          <a:stretch/>
        </p:blipFill>
        <p:spPr>
          <a:xfrm>
            <a:off x="1502179" y="3334039"/>
            <a:ext cx="544285" cy="85237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4399" r="33674"/>
          <a:stretch/>
        </p:blipFill>
        <p:spPr>
          <a:xfrm>
            <a:off x="2659778" y="3338696"/>
            <a:ext cx="544285" cy="85237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4399" r="33674"/>
          <a:stretch/>
        </p:blipFill>
        <p:spPr>
          <a:xfrm>
            <a:off x="3775616" y="3357030"/>
            <a:ext cx="544285" cy="85237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068086" y="4274179"/>
            <a:ext cx="925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25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66038" y="2345030"/>
            <a:ext cx="1009650" cy="9239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4399" r="33674"/>
          <a:stretch/>
        </p:blipFill>
        <p:spPr>
          <a:xfrm>
            <a:off x="4996102" y="3333592"/>
            <a:ext cx="544285" cy="85237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277245" y="4297617"/>
            <a:ext cx="925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30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5197" y="2368468"/>
            <a:ext cx="1009650" cy="92392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4399" r="33674"/>
          <a:stretch/>
        </p:blipFill>
        <p:spPr>
          <a:xfrm>
            <a:off x="6205261" y="3357030"/>
            <a:ext cx="544285" cy="85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968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FEFEEE-B920-4C3B-9C8C-1B33154F4994}"/>
              </a:ext>
            </a:extLst>
          </p:cNvPr>
          <p:cNvSpPr/>
          <p:nvPr/>
        </p:nvSpPr>
        <p:spPr>
          <a:xfrm>
            <a:off x="3484429" y="0"/>
            <a:ext cx="4324261" cy="15388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Counting coins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My turn!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95339" y="2687567"/>
            <a:ext cx="2405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= 40p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7472" y="5823558"/>
            <a:ext cx="11183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This coin is a 10p. What do you think we will be counting in this time?</a:t>
            </a:r>
          </a:p>
          <a:p>
            <a:r>
              <a:rPr lang="en-GB" dirty="0"/>
              <a:t>You’re right, we will be counting in 10s. </a:t>
            </a:r>
          </a:p>
          <a:p>
            <a:r>
              <a:rPr lang="en-GB" dirty="0"/>
              <a:t>I have put </a:t>
            </a:r>
            <a:r>
              <a:rPr lang="en-GB" dirty="0" err="1"/>
              <a:t>numicon</a:t>
            </a:r>
            <a:r>
              <a:rPr lang="en-GB" dirty="0"/>
              <a:t> underneath the coins to help you count in 10s.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08692" y="5010872"/>
            <a:ext cx="925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10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472" y="1889535"/>
            <a:ext cx="1261870" cy="13144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8027" r="39116"/>
          <a:stretch/>
        </p:blipFill>
        <p:spPr>
          <a:xfrm>
            <a:off x="360465" y="3152341"/>
            <a:ext cx="817215" cy="1787658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770562" y="5010872"/>
            <a:ext cx="925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69342" y="1889535"/>
            <a:ext cx="1261870" cy="131444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8027" r="39116"/>
          <a:stretch/>
        </p:blipFill>
        <p:spPr>
          <a:xfrm>
            <a:off x="1622335" y="3152341"/>
            <a:ext cx="817215" cy="1787658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077354" y="5010872"/>
            <a:ext cx="925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30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76134" y="1889535"/>
            <a:ext cx="1261870" cy="131444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8027" r="39116"/>
          <a:stretch/>
        </p:blipFill>
        <p:spPr>
          <a:xfrm>
            <a:off x="2929127" y="3152341"/>
            <a:ext cx="817215" cy="1787658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4339224" y="5010872"/>
            <a:ext cx="925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40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38004" y="1889535"/>
            <a:ext cx="1261870" cy="131444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8027" r="39116"/>
          <a:stretch/>
        </p:blipFill>
        <p:spPr>
          <a:xfrm>
            <a:off x="4190997" y="3152341"/>
            <a:ext cx="817215" cy="178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7149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FEFEEE-B920-4C3B-9C8C-1B33154F4994}"/>
              </a:ext>
            </a:extLst>
          </p:cNvPr>
          <p:cNvSpPr/>
          <p:nvPr/>
        </p:nvSpPr>
        <p:spPr>
          <a:xfrm>
            <a:off x="3484429" y="0"/>
            <a:ext cx="4324261" cy="15388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Counting coins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 turn!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984654" y="2690676"/>
            <a:ext cx="2405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= ___p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7472" y="5823558"/>
            <a:ext cx="11183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This coin is a 10p. Remember you need to count in 10s.</a:t>
            </a:r>
          </a:p>
          <a:p>
            <a:r>
              <a:rPr lang="en-GB" dirty="0"/>
              <a:t>I have put </a:t>
            </a:r>
            <a:r>
              <a:rPr lang="en-GB" dirty="0" err="1"/>
              <a:t>numicon</a:t>
            </a:r>
            <a:r>
              <a:rPr lang="en-GB" dirty="0"/>
              <a:t> underneath the coins to help you count in 10s. 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472" y="1889535"/>
            <a:ext cx="1261870" cy="13144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8027" r="39116"/>
          <a:stretch/>
        </p:blipFill>
        <p:spPr>
          <a:xfrm>
            <a:off x="360465" y="3152341"/>
            <a:ext cx="817215" cy="178765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69342" y="1889535"/>
            <a:ext cx="1261870" cy="131444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8027" r="39116"/>
          <a:stretch/>
        </p:blipFill>
        <p:spPr>
          <a:xfrm>
            <a:off x="1622335" y="3152341"/>
            <a:ext cx="817215" cy="178765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76134" y="1889535"/>
            <a:ext cx="1261870" cy="131444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8027" r="39116"/>
          <a:stretch/>
        </p:blipFill>
        <p:spPr>
          <a:xfrm>
            <a:off x="2929127" y="3152341"/>
            <a:ext cx="817215" cy="178765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38004" y="1889535"/>
            <a:ext cx="1261870" cy="131444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8027" r="39116"/>
          <a:stretch/>
        </p:blipFill>
        <p:spPr>
          <a:xfrm>
            <a:off x="4190997" y="3152341"/>
            <a:ext cx="817215" cy="178765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44895" y="1898157"/>
            <a:ext cx="1261870" cy="13144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8027" r="39116"/>
          <a:stretch/>
        </p:blipFill>
        <p:spPr>
          <a:xfrm>
            <a:off x="5497888" y="3160963"/>
            <a:ext cx="817215" cy="178765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06765" y="1898157"/>
            <a:ext cx="1261870" cy="131444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8027" r="39116"/>
          <a:stretch/>
        </p:blipFill>
        <p:spPr>
          <a:xfrm>
            <a:off x="6759758" y="3160963"/>
            <a:ext cx="817215" cy="178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687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18A0D6-75DF-49AA-BB21-DFB8246D480F}"/>
              </a:ext>
            </a:extLst>
          </p:cNvPr>
          <p:cNvSpPr txBox="1"/>
          <p:nvPr/>
        </p:nvSpPr>
        <p:spPr>
          <a:xfrm>
            <a:off x="477527" y="0"/>
            <a:ext cx="4805996" cy="1401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Challenge!</a:t>
            </a:r>
          </a:p>
        </p:txBody>
      </p:sp>
      <p:pic>
        <p:nvPicPr>
          <p:cNvPr id="1026" name="Picture 2" descr="Trophy Store Gold Well Done Medal award, 5 cm, Free Ribbon, Free engraving  up to 45 letters AM1182.01: Amazon.co.uk: Sports &amp; Outdoors">
            <a:extLst>
              <a:ext uri="{FF2B5EF4-FFF2-40B4-BE49-F238E27FC236}">
                <a16:creationId xmlns:a16="http://schemas.microsoft.com/office/drawing/2014/main" id="{2D9305EB-4C1C-4E8C-B387-332C2BDF4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8" r="1175" b="3"/>
          <a:stretch/>
        </p:blipFill>
        <p:spPr bwMode="auto">
          <a:xfrm>
            <a:off x="1" y="888273"/>
            <a:ext cx="4545873" cy="5979201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V="1">
            <a:off x="5786845" y="5390608"/>
            <a:ext cx="5290457" cy="130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786845" y="6039397"/>
            <a:ext cx="5290457" cy="130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786845" y="6688186"/>
            <a:ext cx="5290457" cy="130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523" y="1097280"/>
            <a:ext cx="6105500" cy="38666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614267" y="74023"/>
            <a:ext cx="2484116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If you are working on a computer, insert a text box to type your answer.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40130" y="4331120"/>
            <a:ext cx="3592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(Count in 5s and then add on the 2)</a:t>
            </a:r>
          </a:p>
        </p:txBody>
      </p:sp>
    </p:spTree>
    <p:extLst>
      <p:ext uri="{BB962C8B-B14F-4D97-AF65-F5344CB8AC3E}">
        <p14:creationId xmlns:p14="http://schemas.microsoft.com/office/powerpoint/2010/main" val="13982197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9471" y="5905850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64066" y="6033803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</a:t>
            </a:r>
            <a:r>
              <a:rPr lang="en-GB" dirty="0"/>
              <a:t>: </a:t>
            </a:r>
            <a:r>
              <a:rPr lang="en-GB" sz="2400" dirty="0"/>
              <a:t>Maths 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89471" y="164755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73361" y="222475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Date: 14.01.21</a:t>
            </a:r>
            <a:r>
              <a:rPr lang="en-GB" dirty="0"/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93" y="1728060"/>
            <a:ext cx="2219325" cy="1104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9871" y="2835982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35485" y="2832960"/>
            <a:ext cx="10429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LO To be able to count money.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657" y="5940593"/>
            <a:ext cx="759101" cy="6816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98" y="5980303"/>
            <a:ext cx="588390" cy="58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520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F98882F-0D77-4D96-B0BC-5026F11E8C2F}"/>
              </a:ext>
            </a:extLst>
          </p:cNvPr>
          <p:cNvSpPr/>
          <p:nvPr/>
        </p:nvSpPr>
        <p:spPr>
          <a:xfrm>
            <a:off x="4430319" y="-71140"/>
            <a:ext cx="33313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Count in 2s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DA8AD8-83D5-437B-ACC0-41B6EEC392E0}"/>
              </a:ext>
            </a:extLst>
          </p:cNvPr>
          <p:cNvSpPr txBox="1"/>
          <p:nvPr/>
        </p:nvSpPr>
        <p:spPr>
          <a:xfrm>
            <a:off x="1502794" y="828211"/>
            <a:ext cx="88537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dirty="0"/>
              <a:t>2, 4, 6, 8, 10, 12, 14, 16, 18, 20, 22, 24</a:t>
            </a:r>
          </a:p>
        </p:txBody>
      </p:sp>
      <p:pic>
        <p:nvPicPr>
          <p:cNvPr id="8" name="Picture 2" descr="See the source image">
            <a:extLst>
              <a:ext uri="{FF2B5EF4-FFF2-40B4-BE49-F238E27FC236}">
                <a16:creationId xmlns:a16="http://schemas.microsoft.com/office/drawing/2014/main" id="{878802C8-6C74-4B31-9368-D9AA04667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" y="1871345"/>
            <a:ext cx="5848349" cy="490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19BEDED8-2CDD-4D02-B02A-AE3CC8FB4FE7}"/>
              </a:ext>
            </a:extLst>
          </p:cNvPr>
          <p:cNvSpPr/>
          <p:nvPr/>
        </p:nvSpPr>
        <p:spPr>
          <a:xfrm>
            <a:off x="6248402" y="1597652"/>
            <a:ext cx="3145969" cy="2255891"/>
          </a:xfrm>
          <a:prstGeom prst="cloudCallout">
            <a:avLst>
              <a:gd name="adj1" fmla="val -49301"/>
              <a:gd name="adj2" fmla="val 58414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E9DDB1-AB4B-4334-9157-26C9BA6F2635}"/>
              </a:ext>
            </a:extLst>
          </p:cNvPr>
          <p:cNvSpPr txBox="1"/>
          <p:nvPr/>
        </p:nvSpPr>
        <p:spPr>
          <a:xfrm>
            <a:off x="6760492" y="1871345"/>
            <a:ext cx="21217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j-lt"/>
              </a:rPr>
              <a:t>Can you notice the pattern?</a:t>
            </a:r>
          </a:p>
          <a:p>
            <a:pPr algn="ctr"/>
            <a:r>
              <a:rPr lang="en-GB" sz="2000" dirty="0">
                <a:latin typeface="+mj-lt"/>
              </a:rPr>
              <a:t>Counting in 2s always ends in 2, 4, 6, 8 and 0.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5A363B-E9BF-471E-BC20-2DC35DBDB17E}"/>
              </a:ext>
            </a:extLst>
          </p:cNvPr>
          <p:cNvSpPr/>
          <p:nvPr/>
        </p:nvSpPr>
        <p:spPr>
          <a:xfrm>
            <a:off x="7505700" y="4049486"/>
            <a:ext cx="4305300" cy="269867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Sassoon Infant Std" panose="020B0503020103030203" pitchFamily="34" charset="0"/>
              </a:rPr>
              <a:t>Task:</a:t>
            </a:r>
          </a:p>
          <a:p>
            <a:pPr algn="ctr"/>
            <a:r>
              <a:rPr lang="en-GB" sz="2800" b="1" dirty="0">
                <a:latin typeface="Sassoon Infant Std" panose="020B0503020103030203" pitchFamily="34" charset="0"/>
              </a:rPr>
              <a:t>Highlight/colour the multiples of 2s</a:t>
            </a:r>
          </a:p>
          <a:p>
            <a:pPr algn="ctr"/>
            <a:endParaRPr lang="en-GB" sz="2800" b="1" dirty="0">
              <a:latin typeface="Sassoon Infant Std" panose="020B0503020103030203" pitchFamily="34" charset="0"/>
            </a:endParaRPr>
          </a:p>
          <a:p>
            <a:pPr algn="ctr"/>
            <a:r>
              <a:rPr lang="en-GB" sz="2800" b="1" dirty="0">
                <a:latin typeface="Sassoon Infant Std" panose="020B0503020103030203" pitchFamily="34" charset="0"/>
              </a:rPr>
              <a:t>Can you go all the way to 100?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538607" y="2579231"/>
            <a:ext cx="2484116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If you are working on a computer, insert a shape on multiples of 2s.</a:t>
            </a:r>
          </a:p>
        </p:txBody>
      </p:sp>
    </p:spTree>
    <p:extLst>
      <p:ext uri="{BB962C8B-B14F-4D97-AF65-F5344CB8AC3E}">
        <p14:creationId xmlns:p14="http://schemas.microsoft.com/office/powerpoint/2010/main" val="6168312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7175" y="180975"/>
            <a:ext cx="11696700" cy="6457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271459"/>
            <a:ext cx="771525" cy="7715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64320" y="100310"/>
            <a:ext cx="6482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Pre-recorded Teaching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62" y="3318918"/>
            <a:ext cx="4098916" cy="22247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3950" y="1201783"/>
            <a:ext cx="99533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Access the online teaching video below that will support you to complete the work in this lesson. This video will act as a support but all of the work can still be successfully understood &amp; completed using paper-based versions of this pack. If you need further support to understand / complete work then please contact school via e-mail or telephone.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hlinkClick r:id="rId4"/>
          </p:cNvPr>
          <p:cNvSpPr/>
          <p:nvPr/>
        </p:nvSpPr>
        <p:spPr>
          <a:xfrm>
            <a:off x="6217920" y="3779520"/>
            <a:ext cx="4415246" cy="141078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Video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3775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00163" y="5177637"/>
            <a:ext cx="7789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u="sng" dirty="0">
                <a:solidFill>
                  <a:srgbClr val="005EA4"/>
                </a:solidFill>
              </a:rPr>
              <a:t>https://www.youtube.com/watch?v=dFzAU3u06Ps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955687"/>
            <a:ext cx="11025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Click the link or copy and paste the above into the internet to play the video.</a:t>
            </a:r>
          </a:p>
          <a:p>
            <a:pPr algn="ctr"/>
            <a:r>
              <a:rPr lang="en-GB" dirty="0"/>
              <a:t>‘</a:t>
            </a:r>
            <a:r>
              <a:rPr lang="en-GB" b="0" i="0" dirty="0">
                <a:effectLst/>
              </a:rPr>
              <a:t>Money Song for Children UK’ - YouTube</a:t>
            </a:r>
          </a:p>
        </p:txBody>
      </p:sp>
      <p:sp>
        <p:nvSpPr>
          <p:cNvPr id="5" name="Thought Bubble: Cloud 5">
            <a:extLst>
              <a:ext uri="{FF2B5EF4-FFF2-40B4-BE49-F238E27FC236}">
                <a16:creationId xmlns:a16="http://schemas.microsoft.com/office/drawing/2014/main" id="{2852CB47-4826-4E2D-ACCC-C2AA5F35A528}"/>
              </a:ext>
            </a:extLst>
          </p:cNvPr>
          <p:cNvSpPr/>
          <p:nvPr/>
        </p:nvSpPr>
        <p:spPr>
          <a:xfrm>
            <a:off x="7411079" y="1732894"/>
            <a:ext cx="4729844" cy="1759673"/>
          </a:xfrm>
          <a:prstGeom prst="cloudCallout">
            <a:avLst>
              <a:gd name="adj1" fmla="val -49301"/>
              <a:gd name="adj2" fmla="val 58414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0DFC27-56B5-4DC8-81FE-DC18ABC72E64}"/>
              </a:ext>
            </a:extLst>
          </p:cNvPr>
          <p:cNvSpPr/>
          <p:nvPr/>
        </p:nvSpPr>
        <p:spPr>
          <a:xfrm>
            <a:off x="8159563" y="2198096"/>
            <a:ext cx="323287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Watch this video! Can you sing along and 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recognise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the coins?</a:t>
            </a:r>
            <a:endParaRPr lang="en-US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5271CC-7433-48EE-A2DE-8C9F4A305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68" y="1157143"/>
            <a:ext cx="6683236" cy="343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918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302019" y="1659057"/>
            <a:ext cx="1095375" cy="1038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64300" y="1376766"/>
            <a:ext cx="1390650" cy="1571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33104" y="1700615"/>
            <a:ext cx="1009650" cy="923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60260" y="1395823"/>
            <a:ext cx="1261870" cy="13144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5754469">
            <a:off x="5762013" y="1624417"/>
            <a:ext cx="1076325" cy="1076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94367" y="1291204"/>
            <a:ext cx="1429579" cy="14190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49686" y="1432691"/>
            <a:ext cx="1479828" cy="14909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80128" y="1214846"/>
            <a:ext cx="1609725" cy="14954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5241" y="2825117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1p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64226" y="2852711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2p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69343" y="2852711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5p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93048" y="2852584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10p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67011" y="2852711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20p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75723" y="2807364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50p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014251" y="2821427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£1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572206" y="2819086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£2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FEFEEE-B920-4C3B-9C8C-1B33154F4994}"/>
              </a:ext>
            </a:extLst>
          </p:cNvPr>
          <p:cNvSpPr/>
          <p:nvPr/>
        </p:nvSpPr>
        <p:spPr>
          <a:xfrm>
            <a:off x="4475247" y="0"/>
            <a:ext cx="21031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Recap!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428631" y="91440"/>
            <a:ext cx="3550009" cy="11234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8654371" y="304334"/>
            <a:ext cx="3265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Lets have a look at the money we have been learning about!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FC806FC-E95C-495A-AAF5-5C5CA3E6F0F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988" t="12381" r="8333" b="11111"/>
          <a:stretch/>
        </p:blipFill>
        <p:spPr>
          <a:xfrm>
            <a:off x="416569" y="4312382"/>
            <a:ext cx="2707570" cy="14093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57543BA-1700-4AC2-8F26-2DC8DE4D7F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5814" y="4312382"/>
            <a:ext cx="2707570" cy="140934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4AA6A70-F62D-4E2A-9F8E-3210C4C01BF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6607" t="9524" r="16215" b="27619"/>
          <a:stretch/>
        </p:blipFill>
        <p:spPr>
          <a:xfrm>
            <a:off x="6055059" y="4312382"/>
            <a:ext cx="2735769" cy="14093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B97C03E-7658-4071-A3E9-FDFA9D1EE5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02503" y="4312382"/>
            <a:ext cx="2723395" cy="140934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84E4242-CDD2-46CD-BB07-45A4F04D8C31}"/>
              </a:ext>
            </a:extLst>
          </p:cNvPr>
          <p:cNvSpPr txBox="1"/>
          <p:nvPr/>
        </p:nvSpPr>
        <p:spPr>
          <a:xfrm>
            <a:off x="9635774" y="5961586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£50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A17E53-7AAE-4B98-BB4B-EB11C688D89E}"/>
              </a:ext>
            </a:extLst>
          </p:cNvPr>
          <p:cNvSpPr txBox="1"/>
          <p:nvPr/>
        </p:nvSpPr>
        <p:spPr>
          <a:xfrm>
            <a:off x="1281940" y="5961588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£5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2F5F563-09A2-4486-8250-B7B568D704CA}"/>
              </a:ext>
            </a:extLst>
          </p:cNvPr>
          <p:cNvSpPr txBox="1"/>
          <p:nvPr/>
        </p:nvSpPr>
        <p:spPr>
          <a:xfrm>
            <a:off x="4088934" y="5961587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£10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7511151-38F2-4F1C-9C56-B8C4D1E22003}"/>
              </a:ext>
            </a:extLst>
          </p:cNvPr>
          <p:cNvSpPr txBox="1"/>
          <p:nvPr/>
        </p:nvSpPr>
        <p:spPr>
          <a:xfrm>
            <a:off x="6862354" y="5961586"/>
            <a:ext cx="161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£20</a:t>
            </a:r>
          </a:p>
        </p:txBody>
      </p:sp>
    </p:spTree>
    <p:extLst>
      <p:ext uri="{BB962C8B-B14F-4D97-AF65-F5344CB8AC3E}">
        <p14:creationId xmlns:p14="http://schemas.microsoft.com/office/powerpoint/2010/main" val="12384652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9F2D67C5-4DA1-47E8-AF04-894E438FF47C}"/>
              </a:ext>
            </a:extLst>
          </p:cNvPr>
          <p:cNvSpPr/>
          <p:nvPr/>
        </p:nvSpPr>
        <p:spPr>
          <a:xfrm>
            <a:off x="7878530" y="963058"/>
            <a:ext cx="3511825" cy="3238942"/>
          </a:xfrm>
          <a:prstGeom prst="wedgeRoundRectCallout">
            <a:avLst>
              <a:gd name="adj1" fmla="val 8223"/>
              <a:gd name="adj2" fmla="val 7425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FEFEEE-B920-4C3B-9C8C-1B33154F4994}"/>
              </a:ext>
            </a:extLst>
          </p:cNvPr>
          <p:cNvSpPr/>
          <p:nvPr/>
        </p:nvSpPr>
        <p:spPr>
          <a:xfrm>
            <a:off x="3650961" y="0"/>
            <a:ext cx="4814523" cy="15388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Counting money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My turn!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7EBEFE5-9944-499B-A194-FD2AD3287E4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87672" y="1958816"/>
            <a:ext cx="1560959" cy="176409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A7B031-09C5-4334-B7F1-E6302988B60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0385" y="1958816"/>
            <a:ext cx="1560959" cy="17640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64071B2-535F-4E81-8E5B-02C8D88077F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57557" y="1958816"/>
            <a:ext cx="1560959" cy="176409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FE30780-C8A3-41DC-8DBD-54D3BFD3BC9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2770" y="3482144"/>
            <a:ext cx="959243" cy="48154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9C3B982-5626-4D6F-9C38-C5B4E3D7C3C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22903" y="3471258"/>
            <a:ext cx="959243" cy="48154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548F3B5-69BA-4CD8-9653-F5678B8548D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13036" y="3482144"/>
            <a:ext cx="959243" cy="4815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9DB77EB-47A4-4E22-BA3B-81DDC485FA5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4135986" y="2178499"/>
            <a:ext cx="1095375" cy="10382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2822BE2-D9CA-4874-907B-C4343035D6F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67724" y="3482145"/>
            <a:ext cx="473495" cy="47065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DF75946-25F7-469F-A9A8-D2E1C447C896}"/>
              </a:ext>
            </a:extLst>
          </p:cNvPr>
          <p:cNvSpPr txBox="1"/>
          <p:nvPr/>
        </p:nvSpPr>
        <p:spPr>
          <a:xfrm>
            <a:off x="8233796" y="1052319"/>
            <a:ext cx="3137951" cy="2993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This time, all of the coins are not the same so there are different ways to work this out.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You can count in 2s and then add on the 1.</a:t>
            </a:r>
          </a:p>
          <a:p>
            <a:pPr marL="342900" indent="-342900">
              <a:buAutoNum type="arabicParenR"/>
            </a:pPr>
            <a:endParaRPr lang="en-GB" sz="1100" dirty="0"/>
          </a:p>
          <a:p>
            <a:pPr algn="ctr"/>
            <a:r>
              <a:rPr lang="en-GB" dirty="0"/>
              <a:t>Or</a:t>
            </a:r>
          </a:p>
          <a:p>
            <a:pPr algn="ctr"/>
            <a:endParaRPr lang="en-GB" sz="10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You can count the total number of </a:t>
            </a:r>
            <a:r>
              <a:rPr lang="en-GB" dirty="0" err="1"/>
              <a:t>numicon</a:t>
            </a:r>
            <a:r>
              <a:rPr lang="en-GB" dirty="0"/>
              <a:t>.  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5BD3ADB-17B1-40CE-BABD-0D78F7304FC4}"/>
              </a:ext>
            </a:extLst>
          </p:cNvPr>
          <p:cNvCxnSpPr/>
          <p:nvPr/>
        </p:nvCxnSpPr>
        <p:spPr>
          <a:xfrm flipH="1">
            <a:off x="5202786" y="3712028"/>
            <a:ext cx="3262698" cy="1088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79C379B-1568-4A65-BDB5-FE13E30D535A}"/>
              </a:ext>
            </a:extLst>
          </p:cNvPr>
          <p:cNvSpPr txBox="1"/>
          <p:nvPr/>
        </p:nvSpPr>
        <p:spPr>
          <a:xfrm>
            <a:off x="616152" y="4174435"/>
            <a:ext cx="624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2AD1BB6-201E-4DCD-8410-EF0A880F7AB2}"/>
              </a:ext>
            </a:extLst>
          </p:cNvPr>
          <p:cNvSpPr txBox="1"/>
          <p:nvPr/>
        </p:nvSpPr>
        <p:spPr>
          <a:xfrm>
            <a:off x="1933324" y="4203484"/>
            <a:ext cx="624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3E2F917-1D11-41FA-B8B7-4AB749CF13CE}"/>
              </a:ext>
            </a:extLst>
          </p:cNvPr>
          <p:cNvSpPr txBox="1"/>
          <p:nvPr/>
        </p:nvSpPr>
        <p:spPr>
          <a:xfrm>
            <a:off x="3248046" y="4203484"/>
            <a:ext cx="624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FC8987A-A989-4493-9A80-CDA51DD280E6}"/>
              </a:ext>
            </a:extLst>
          </p:cNvPr>
          <p:cNvSpPr txBox="1"/>
          <p:nvPr/>
        </p:nvSpPr>
        <p:spPr>
          <a:xfrm>
            <a:off x="4549881" y="4203484"/>
            <a:ext cx="624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CB71C34-705D-4AAA-825B-EC50F0A88EC2}"/>
              </a:ext>
            </a:extLst>
          </p:cNvPr>
          <p:cNvSpPr txBox="1"/>
          <p:nvPr/>
        </p:nvSpPr>
        <p:spPr>
          <a:xfrm>
            <a:off x="928268" y="5579613"/>
            <a:ext cx="8401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So I have 7p in total!</a:t>
            </a:r>
          </a:p>
        </p:txBody>
      </p:sp>
    </p:spTree>
    <p:extLst>
      <p:ext uri="{BB962C8B-B14F-4D97-AF65-F5344CB8AC3E}">
        <p14:creationId xmlns:p14="http://schemas.microsoft.com/office/powerpoint/2010/main" val="39779662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CC3F477-40AD-43A6-BE65-49E3E339ECAC}"/>
              </a:ext>
            </a:extLst>
          </p:cNvPr>
          <p:cNvSpPr/>
          <p:nvPr/>
        </p:nvSpPr>
        <p:spPr>
          <a:xfrm>
            <a:off x="8242853" y="724742"/>
            <a:ext cx="3511825" cy="2746516"/>
          </a:xfrm>
          <a:prstGeom prst="wedgeRoundRectCallout">
            <a:avLst>
              <a:gd name="adj1" fmla="val -69135"/>
              <a:gd name="adj2" fmla="val 4561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FEFEEE-B920-4C3B-9C8C-1B33154F4994}"/>
              </a:ext>
            </a:extLst>
          </p:cNvPr>
          <p:cNvSpPr/>
          <p:nvPr/>
        </p:nvSpPr>
        <p:spPr>
          <a:xfrm>
            <a:off x="3650961" y="0"/>
            <a:ext cx="4814523" cy="15388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Counting money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Let’s try together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7EBEFE5-9944-499B-A194-FD2AD3287E4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87672" y="1958816"/>
            <a:ext cx="1560959" cy="176409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A7B031-09C5-4334-B7F1-E6302988B60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0385" y="1958816"/>
            <a:ext cx="1560959" cy="17640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64071B2-535F-4E81-8E5B-02C8D88077F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57557" y="1958816"/>
            <a:ext cx="1560959" cy="176409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FE30780-C8A3-41DC-8DBD-54D3BFD3BC9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2770" y="3482144"/>
            <a:ext cx="959243" cy="48154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9C3B982-5626-4D6F-9C38-C5B4E3D7C3C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22903" y="3471258"/>
            <a:ext cx="959243" cy="48154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548F3B5-69BA-4CD8-9653-F5678B8548D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13036" y="3482144"/>
            <a:ext cx="959243" cy="48154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DF75946-25F7-469F-A9A8-D2E1C447C896}"/>
              </a:ext>
            </a:extLst>
          </p:cNvPr>
          <p:cNvSpPr txBox="1"/>
          <p:nvPr/>
        </p:nvSpPr>
        <p:spPr>
          <a:xfrm>
            <a:off x="8472339" y="747523"/>
            <a:ext cx="3137951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This time, all of the coins are not the same so there are different ways to work this out.</a:t>
            </a:r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You can count in 2s and then add on the 1.</a:t>
            </a:r>
          </a:p>
          <a:p>
            <a:pPr marL="342900" indent="-342900">
              <a:buAutoNum type="arabicParenR"/>
            </a:pPr>
            <a:endParaRPr lang="en-GB" sz="1050" dirty="0"/>
          </a:p>
          <a:p>
            <a:pPr algn="ctr"/>
            <a:r>
              <a:rPr lang="en-GB" sz="1600" dirty="0"/>
              <a:t>Or</a:t>
            </a:r>
          </a:p>
          <a:p>
            <a:pPr algn="ctr"/>
            <a:endParaRPr lang="en-GB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You can count the total number of </a:t>
            </a:r>
            <a:r>
              <a:rPr lang="en-GB" sz="1600" dirty="0" err="1"/>
              <a:t>numicon</a:t>
            </a:r>
            <a:r>
              <a:rPr lang="en-GB" sz="1600" dirty="0"/>
              <a:t>. 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79C379B-1568-4A65-BDB5-FE13E30D535A}"/>
              </a:ext>
            </a:extLst>
          </p:cNvPr>
          <p:cNvSpPr txBox="1"/>
          <p:nvPr/>
        </p:nvSpPr>
        <p:spPr>
          <a:xfrm>
            <a:off x="616152" y="4174435"/>
            <a:ext cx="624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2AD1BB6-201E-4DCD-8410-EF0A880F7AB2}"/>
              </a:ext>
            </a:extLst>
          </p:cNvPr>
          <p:cNvSpPr txBox="1"/>
          <p:nvPr/>
        </p:nvSpPr>
        <p:spPr>
          <a:xfrm>
            <a:off x="1933324" y="4203484"/>
            <a:ext cx="624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3E2F917-1D11-41FA-B8B7-4AB749CF13CE}"/>
              </a:ext>
            </a:extLst>
          </p:cNvPr>
          <p:cNvSpPr txBox="1"/>
          <p:nvPr/>
        </p:nvSpPr>
        <p:spPr>
          <a:xfrm>
            <a:off x="3248046" y="4203484"/>
            <a:ext cx="624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CB71C34-705D-4AAA-825B-EC50F0A88EC2}"/>
              </a:ext>
            </a:extLst>
          </p:cNvPr>
          <p:cNvSpPr txBox="1"/>
          <p:nvPr/>
        </p:nvSpPr>
        <p:spPr>
          <a:xfrm>
            <a:off x="126198" y="5128916"/>
            <a:ext cx="7049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I have helped you count in 2s and then add on the 1p. How much money do we have?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503EF10-4373-4640-AF6F-84D375B17C4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32343" y="1990592"/>
            <a:ext cx="1560959" cy="17640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B4A8E56-9623-4C63-9B68-2286D70137E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7822" y="3513920"/>
            <a:ext cx="959243" cy="48154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11907ED-0479-47A5-AE38-5259F905CDF8}"/>
              </a:ext>
            </a:extLst>
          </p:cNvPr>
          <p:cNvSpPr txBox="1"/>
          <p:nvPr/>
        </p:nvSpPr>
        <p:spPr>
          <a:xfrm>
            <a:off x="4622832" y="4235260"/>
            <a:ext cx="624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8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6C22636-3E30-404D-BA5C-1ED0D1A4E53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5471582" y="2214520"/>
            <a:ext cx="1095375" cy="10382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5A4796E-F816-4D95-A38A-8AE2FDB07A3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03320" y="3518166"/>
            <a:ext cx="473495" cy="47065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AD7B9A3C-6A0E-44A1-BF50-492DFC9767E2}"/>
              </a:ext>
            </a:extLst>
          </p:cNvPr>
          <p:cNvSpPr txBox="1"/>
          <p:nvPr/>
        </p:nvSpPr>
        <p:spPr>
          <a:xfrm>
            <a:off x="5885477" y="4239505"/>
            <a:ext cx="624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CC2EA9-4CB5-4147-858E-270BFAD3191B}"/>
              </a:ext>
            </a:extLst>
          </p:cNvPr>
          <p:cNvSpPr txBox="1"/>
          <p:nvPr/>
        </p:nvSpPr>
        <p:spPr>
          <a:xfrm>
            <a:off x="5247065" y="6017785"/>
            <a:ext cx="3371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____p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09557F3-1CA9-4B10-8CB7-36FF809D689B}"/>
              </a:ext>
            </a:extLst>
          </p:cNvPr>
          <p:cNvSpPr/>
          <p:nvPr/>
        </p:nvSpPr>
        <p:spPr>
          <a:xfrm>
            <a:off x="8645022" y="4138481"/>
            <a:ext cx="2965268" cy="24330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7BAC452-2205-487A-B32E-B9BB38E1185E}"/>
              </a:ext>
            </a:extLst>
          </p:cNvPr>
          <p:cNvSpPr txBox="1"/>
          <p:nvPr/>
        </p:nvSpPr>
        <p:spPr>
          <a:xfrm>
            <a:off x="8845319" y="4196000"/>
            <a:ext cx="2564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Answer: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6DECE20-73AA-4057-9C00-FBF3C3599AE9}"/>
              </a:ext>
            </a:extLst>
          </p:cNvPr>
          <p:cNvSpPr txBox="1"/>
          <p:nvPr/>
        </p:nvSpPr>
        <p:spPr>
          <a:xfrm>
            <a:off x="8765506" y="5242881"/>
            <a:ext cx="2551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9p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1423A6F-7095-4DEC-BADD-7872FFBC89C3}"/>
              </a:ext>
            </a:extLst>
          </p:cNvPr>
          <p:cNvSpPr/>
          <p:nvPr/>
        </p:nvSpPr>
        <p:spPr>
          <a:xfrm>
            <a:off x="8845319" y="5003675"/>
            <a:ext cx="2564674" cy="8752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0345AFB-787F-4186-8289-23971967E39E}"/>
              </a:ext>
            </a:extLst>
          </p:cNvPr>
          <p:cNvSpPr txBox="1"/>
          <p:nvPr/>
        </p:nvSpPr>
        <p:spPr>
          <a:xfrm>
            <a:off x="8845319" y="6012764"/>
            <a:ext cx="2564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Move the box to find the answer</a:t>
            </a:r>
          </a:p>
        </p:txBody>
      </p:sp>
    </p:spTree>
    <p:extLst>
      <p:ext uri="{BB962C8B-B14F-4D97-AF65-F5344CB8AC3E}">
        <p14:creationId xmlns:p14="http://schemas.microsoft.com/office/powerpoint/2010/main" val="402671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CC3F477-40AD-43A6-BE65-49E3E339ECAC}"/>
              </a:ext>
            </a:extLst>
          </p:cNvPr>
          <p:cNvSpPr/>
          <p:nvPr/>
        </p:nvSpPr>
        <p:spPr>
          <a:xfrm>
            <a:off x="8242853" y="724742"/>
            <a:ext cx="3511825" cy="2746516"/>
          </a:xfrm>
          <a:prstGeom prst="wedgeRoundRectCallout">
            <a:avLst>
              <a:gd name="adj1" fmla="val -69135"/>
              <a:gd name="adj2" fmla="val 4561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FEFEEE-B920-4C3B-9C8C-1B33154F4994}"/>
              </a:ext>
            </a:extLst>
          </p:cNvPr>
          <p:cNvSpPr/>
          <p:nvPr/>
        </p:nvSpPr>
        <p:spPr>
          <a:xfrm>
            <a:off x="3650961" y="0"/>
            <a:ext cx="4814523" cy="15388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Counting money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 turn!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7EBEFE5-9944-499B-A194-FD2AD3287E4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9346" y="1958816"/>
            <a:ext cx="1560959" cy="176409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A7B031-09C5-4334-B7F1-E6302988B60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0385" y="1958816"/>
            <a:ext cx="1560959" cy="176409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FE30780-C8A3-41DC-8DBD-54D3BFD3BC9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2770" y="3482144"/>
            <a:ext cx="959243" cy="48154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9C3B982-5626-4D6F-9C38-C5B4E3D7C3C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22903" y="3471258"/>
            <a:ext cx="959243" cy="48154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DF75946-25F7-469F-A9A8-D2E1C447C896}"/>
              </a:ext>
            </a:extLst>
          </p:cNvPr>
          <p:cNvSpPr txBox="1"/>
          <p:nvPr/>
        </p:nvSpPr>
        <p:spPr>
          <a:xfrm>
            <a:off x="8472339" y="747523"/>
            <a:ext cx="3137951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This time, all of the coins are not the same so there are different ways to work this out.</a:t>
            </a:r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You can count in 2s and then add on the 1.</a:t>
            </a:r>
          </a:p>
          <a:p>
            <a:pPr marL="342900" indent="-342900">
              <a:buAutoNum type="arabicParenR"/>
            </a:pPr>
            <a:endParaRPr lang="en-GB" sz="1050" dirty="0"/>
          </a:p>
          <a:p>
            <a:pPr algn="ctr"/>
            <a:r>
              <a:rPr lang="en-GB" sz="1600" dirty="0"/>
              <a:t>Or</a:t>
            </a:r>
          </a:p>
          <a:p>
            <a:pPr algn="ctr"/>
            <a:endParaRPr lang="en-GB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You can count the total number of </a:t>
            </a:r>
            <a:r>
              <a:rPr lang="en-GB" sz="1600" dirty="0" err="1"/>
              <a:t>numicon</a:t>
            </a:r>
            <a:r>
              <a:rPr lang="en-GB" sz="1600" dirty="0"/>
              <a:t>. 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6C22636-3E30-404D-BA5C-1ED0D1A4E53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2882348" y="2347465"/>
            <a:ext cx="1095375" cy="10382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5A4796E-F816-4D95-A38A-8AE2FDB07A3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2212" y="3476701"/>
            <a:ext cx="473495" cy="4706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CC2EA9-4CB5-4147-858E-270BFAD3191B}"/>
              </a:ext>
            </a:extLst>
          </p:cNvPr>
          <p:cNvSpPr txBox="1"/>
          <p:nvPr/>
        </p:nvSpPr>
        <p:spPr>
          <a:xfrm>
            <a:off x="4617476" y="3065697"/>
            <a:ext cx="3371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=   ____p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2482B7F-D69F-4515-A9E7-77F57350E954}"/>
              </a:ext>
            </a:extLst>
          </p:cNvPr>
          <p:cNvSpPr/>
          <p:nvPr/>
        </p:nvSpPr>
        <p:spPr>
          <a:xfrm>
            <a:off x="8645022" y="4138481"/>
            <a:ext cx="2965268" cy="24330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453C1A7-587B-4093-8E6C-451EBA6617F2}"/>
              </a:ext>
            </a:extLst>
          </p:cNvPr>
          <p:cNvSpPr txBox="1"/>
          <p:nvPr/>
        </p:nvSpPr>
        <p:spPr>
          <a:xfrm>
            <a:off x="8845319" y="4196000"/>
            <a:ext cx="2564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Answer: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D95BE90-4686-496B-B304-C71F49599968}"/>
              </a:ext>
            </a:extLst>
          </p:cNvPr>
          <p:cNvSpPr txBox="1"/>
          <p:nvPr/>
        </p:nvSpPr>
        <p:spPr>
          <a:xfrm>
            <a:off x="8765506" y="5242881"/>
            <a:ext cx="2551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5p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546942F-B3EE-4B49-BC15-7FEBE19D096C}"/>
              </a:ext>
            </a:extLst>
          </p:cNvPr>
          <p:cNvSpPr/>
          <p:nvPr/>
        </p:nvSpPr>
        <p:spPr>
          <a:xfrm>
            <a:off x="8845319" y="5003675"/>
            <a:ext cx="2564674" cy="8752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69084DD-085B-46D7-ACC1-4E06B7F80049}"/>
              </a:ext>
            </a:extLst>
          </p:cNvPr>
          <p:cNvSpPr txBox="1"/>
          <p:nvPr/>
        </p:nvSpPr>
        <p:spPr>
          <a:xfrm>
            <a:off x="8845319" y="6012764"/>
            <a:ext cx="2564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Move the box to find the answer</a:t>
            </a:r>
          </a:p>
        </p:txBody>
      </p:sp>
    </p:spTree>
    <p:extLst>
      <p:ext uri="{BB962C8B-B14F-4D97-AF65-F5344CB8AC3E}">
        <p14:creationId xmlns:p14="http://schemas.microsoft.com/office/powerpoint/2010/main" val="51831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9F2D67C5-4DA1-47E8-AF04-894E438FF47C}"/>
              </a:ext>
            </a:extLst>
          </p:cNvPr>
          <p:cNvSpPr/>
          <p:nvPr/>
        </p:nvSpPr>
        <p:spPr>
          <a:xfrm>
            <a:off x="7878530" y="963058"/>
            <a:ext cx="3511825" cy="3238942"/>
          </a:xfrm>
          <a:prstGeom prst="wedgeRoundRectCallout">
            <a:avLst>
              <a:gd name="adj1" fmla="val 8223"/>
              <a:gd name="adj2" fmla="val 7425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FEFEEE-B920-4C3B-9C8C-1B33154F4994}"/>
              </a:ext>
            </a:extLst>
          </p:cNvPr>
          <p:cNvSpPr/>
          <p:nvPr/>
        </p:nvSpPr>
        <p:spPr>
          <a:xfrm>
            <a:off x="3650961" y="0"/>
            <a:ext cx="4814523" cy="15388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Counting money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My turn!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9DB77EB-47A4-4E22-BA3B-81DDC485FA5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3439241" y="2328782"/>
            <a:ext cx="1095375" cy="10382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2822BE2-D9CA-4874-907B-C4343035D6F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0979" y="3632428"/>
            <a:ext cx="473495" cy="47065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DF75946-25F7-469F-A9A8-D2E1C447C896}"/>
              </a:ext>
            </a:extLst>
          </p:cNvPr>
          <p:cNvSpPr txBox="1"/>
          <p:nvPr/>
        </p:nvSpPr>
        <p:spPr>
          <a:xfrm>
            <a:off x="8233796" y="1052319"/>
            <a:ext cx="3137951" cy="2993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This time, all of the coins are not the same so there are different ways to work this out.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You can count in 5s and then add on the 1.</a:t>
            </a:r>
          </a:p>
          <a:p>
            <a:pPr marL="342900" indent="-342900">
              <a:buAutoNum type="arabicParenR"/>
            </a:pPr>
            <a:endParaRPr lang="en-GB" sz="1100" dirty="0"/>
          </a:p>
          <a:p>
            <a:pPr algn="ctr"/>
            <a:r>
              <a:rPr lang="en-GB" dirty="0"/>
              <a:t>Or</a:t>
            </a:r>
          </a:p>
          <a:p>
            <a:pPr algn="ctr"/>
            <a:endParaRPr lang="en-GB" sz="10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You can count the total number of </a:t>
            </a:r>
            <a:r>
              <a:rPr lang="en-GB" dirty="0" err="1"/>
              <a:t>numicon</a:t>
            </a:r>
            <a:r>
              <a:rPr lang="en-GB" dirty="0"/>
              <a:t>.  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5BD3ADB-17B1-40CE-BABD-0D78F7304FC4}"/>
              </a:ext>
            </a:extLst>
          </p:cNvPr>
          <p:cNvCxnSpPr>
            <a:cxnSpLocks/>
          </p:cNvCxnSpPr>
          <p:nvPr/>
        </p:nvCxnSpPr>
        <p:spPr>
          <a:xfrm flipH="1">
            <a:off x="4395512" y="3712028"/>
            <a:ext cx="4069973" cy="1837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6CB71C34-705D-4AAA-825B-EC50F0A88EC2}"/>
              </a:ext>
            </a:extLst>
          </p:cNvPr>
          <p:cNvSpPr txBox="1"/>
          <p:nvPr/>
        </p:nvSpPr>
        <p:spPr>
          <a:xfrm>
            <a:off x="4244474" y="5986873"/>
            <a:ext cx="8401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So I have 16p in total!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9E5A3E-EF6E-4E5D-93A9-CFCFC7960511}"/>
              </a:ext>
            </a:extLst>
          </p:cNvPr>
          <p:cNvSpPr txBox="1"/>
          <p:nvPr/>
        </p:nvSpPr>
        <p:spPr>
          <a:xfrm>
            <a:off x="395347" y="5019538"/>
            <a:ext cx="925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E5B3AC-3D21-4644-8A08-53C813287EEB}"/>
              </a:ext>
            </a:extLst>
          </p:cNvPr>
          <p:cNvSpPr txBox="1"/>
          <p:nvPr/>
        </p:nvSpPr>
        <p:spPr>
          <a:xfrm>
            <a:off x="1519483" y="5018285"/>
            <a:ext cx="925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10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6006160-36A1-4166-A0E3-4B402FBED12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9850" y="2347483"/>
            <a:ext cx="1009650" cy="9239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5FC0225-9171-4850-8A37-582F22C5B35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20633" y="2356795"/>
            <a:ext cx="1009650" cy="9239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A1ED60D-D978-47A3-9187-AE4CD023431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44769" y="2359156"/>
            <a:ext cx="1009650" cy="9239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29F9004-D74B-4744-BF83-BE7DF38322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4399" r="33674"/>
          <a:stretch/>
        </p:blipFill>
        <p:spPr>
          <a:xfrm>
            <a:off x="148938" y="3429000"/>
            <a:ext cx="874085" cy="136886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6DC86DE-A36C-4CAD-84D0-29C0567639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4399" r="33674"/>
          <a:stretch/>
        </p:blipFill>
        <p:spPr>
          <a:xfrm>
            <a:off x="1282218" y="3439772"/>
            <a:ext cx="874085" cy="136886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D310740-2467-4FA3-A423-8BC6FC8DD7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4399" r="33674"/>
          <a:stretch/>
        </p:blipFill>
        <p:spPr>
          <a:xfrm>
            <a:off x="2444769" y="3418651"/>
            <a:ext cx="874085" cy="1368862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6DDCB82B-08F5-49D7-842B-787535B2BD6A}"/>
              </a:ext>
            </a:extLst>
          </p:cNvPr>
          <p:cNvSpPr txBox="1"/>
          <p:nvPr/>
        </p:nvSpPr>
        <p:spPr>
          <a:xfrm>
            <a:off x="2643619" y="5018285"/>
            <a:ext cx="925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34BEDA5-75CC-4576-8C67-47D27DC536EB}"/>
              </a:ext>
            </a:extLst>
          </p:cNvPr>
          <p:cNvSpPr txBox="1"/>
          <p:nvPr/>
        </p:nvSpPr>
        <p:spPr>
          <a:xfrm>
            <a:off x="3811582" y="5018285"/>
            <a:ext cx="925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609683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9F2D67C5-4DA1-47E8-AF04-894E438FF47C}"/>
              </a:ext>
            </a:extLst>
          </p:cNvPr>
          <p:cNvSpPr/>
          <p:nvPr/>
        </p:nvSpPr>
        <p:spPr>
          <a:xfrm>
            <a:off x="7878530" y="963058"/>
            <a:ext cx="3511825" cy="3238942"/>
          </a:xfrm>
          <a:prstGeom prst="wedgeRoundRectCallout">
            <a:avLst>
              <a:gd name="adj1" fmla="val -75928"/>
              <a:gd name="adj2" fmla="val 3415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FEFEEE-B920-4C3B-9C8C-1B33154F4994}"/>
              </a:ext>
            </a:extLst>
          </p:cNvPr>
          <p:cNvSpPr/>
          <p:nvPr/>
        </p:nvSpPr>
        <p:spPr>
          <a:xfrm>
            <a:off x="3650961" y="0"/>
            <a:ext cx="4814523" cy="15388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Counting money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Let’s try together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9DB77EB-47A4-4E22-BA3B-81DDC485FA5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3439241" y="2328782"/>
            <a:ext cx="1095375" cy="10382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2822BE2-D9CA-4874-907B-C4343035D6F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0979" y="3632428"/>
            <a:ext cx="473495" cy="47065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DF75946-25F7-469F-A9A8-D2E1C447C896}"/>
              </a:ext>
            </a:extLst>
          </p:cNvPr>
          <p:cNvSpPr txBox="1"/>
          <p:nvPr/>
        </p:nvSpPr>
        <p:spPr>
          <a:xfrm>
            <a:off x="8233796" y="1052319"/>
            <a:ext cx="3137951" cy="2993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This time, all of the coins are not the same so there are different ways to work this out.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You can count in 5s and then add on the 1.</a:t>
            </a:r>
          </a:p>
          <a:p>
            <a:pPr marL="342900" indent="-342900">
              <a:buAutoNum type="arabicParenR"/>
            </a:pPr>
            <a:endParaRPr lang="en-GB" sz="1100" dirty="0"/>
          </a:p>
          <a:p>
            <a:pPr algn="ctr"/>
            <a:r>
              <a:rPr lang="en-GB" dirty="0"/>
              <a:t>Or</a:t>
            </a:r>
          </a:p>
          <a:p>
            <a:pPr algn="ctr"/>
            <a:endParaRPr lang="en-GB" sz="10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You can count the total number of </a:t>
            </a:r>
            <a:r>
              <a:rPr lang="en-GB" dirty="0" err="1"/>
              <a:t>numicon</a:t>
            </a:r>
            <a:r>
              <a:rPr lang="en-GB" dirty="0"/>
              <a:t>.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9E5A3E-EF6E-4E5D-93A9-CFCFC7960511}"/>
              </a:ext>
            </a:extLst>
          </p:cNvPr>
          <p:cNvSpPr txBox="1"/>
          <p:nvPr/>
        </p:nvSpPr>
        <p:spPr>
          <a:xfrm>
            <a:off x="395347" y="5019538"/>
            <a:ext cx="925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E5B3AC-3D21-4644-8A08-53C813287EEB}"/>
              </a:ext>
            </a:extLst>
          </p:cNvPr>
          <p:cNvSpPr txBox="1"/>
          <p:nvPr/>
        </p:nvSpPr>
        <p:spPr>
          <a:xfrm>
            <a:off x="1519483" y="5018285"/>
            <a:ext cx="925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10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6006160-36A1-4166-A0E3-4B402FBED12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9850" y="2347483"/>
            <a:ext cx="1009650" cy="9239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5FC0225-9171-4850-8A37-582F22C5B35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20633" y="2356795"/>
            <a:ext cx="1009650" cy="9239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29F9004-D74B-4744-BF83-BE7DF38322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4399" r="33674"/>
          <a:stretch/>
        </p:blipFill>
        <p:spPr>
          <a:xfrm>
            <a:off x="148938" y="3429000"/>
            <a:ext cx="874085" cy="136886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6DC86DE-A36C-4CAD-84D0-29C0567639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4399" r="33674"/>
          <a:stretch/>
        </p:blipFill>
        <p:spPr>
          <a:xfrm>
            <a:off x="1282218" y="3439772"/>
            <a:ext cx="874085" cy="13688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AFE18BB-1BB5-4E6F-8116-75ED6EB6643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2415953" y="2328782"/>
            <a:ext cx="1095375" cy="10382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EA5C02B-8580-45E5-901B-728A08C8778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47691" y="3632428"/>
            <a:ext cx="473495" cy="47065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FDE01C4-5048-4C59-9CA5-137D159A5FA1}"/>
              </a:ext>
            </a:extLst>
          </p:cNvPr>
          <p:cNvSpPr txBox="1"/>
          <p:nvPr/>
        </p:nvSpPr>
        <p:spPr>
          <a:xfrm>
            <a:off x="2758543" y="5018285"/>
            <a:ext cx="925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CA47B44-68A8-4E6E-A0B5-773B99204176}"/>
              </a:ext>
            </a:extLst>
          </p:cNvPr>
          <p:cNvSpPr txBox="1"/>
          <p:nvPr/>
        </p:nvSpPr>
        <p:spPr>
          <a:xfrm>
            <a:off x="3770979" y="5018285"/>
            <a:ext cx="925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98512E4-C90E-438D-8D3F-732E98D91720}"/>
              </a:ext>
            </a:extLst>
          </p:cNvPr>
          <p:cNvSpPr txBox="1"/>
          <p:nvPr/>
        </p:nvSpPr>
        <p:spPr>
          <a:xfrm>
            <a:off x="219850" y="5589568"/>
            <a:ext cx="6066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I have helped you count in 5s and then counted the two 1ps. How much money do we have?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0440543-446E-4305-922E-6A49DB258D16}"/>
              </a:ext>
            </a:extLst>
          </p:cNvPr>
          <p:cNvSpPr txBox="1"/>
          <p:nvPr/>
        </p:nvSpPr>
        <p:spPr>
          <a:xfrm>
            <a:off x="6096000" y="6129882"/>
            <a:ext cx="3371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____p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03894E4-4D9C-41FB-AE01-D6B23F0D86C9}"/>
              </a:ext>
            </a:extLst>
          </p:cNvPr>
          <p:cNvSpPr/>
          <p:nvPr/>
        </p:nvSpPr>
        <p:spPr>
          <a:xfrm>
            <a:off x="8606776" y="4314435"/>
            <a:ext cx="2965268" cy="24330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99F8AC6-CE5C-4CCC-BC43-DA9EFC827EC3}"/>
              </a:ext>
            </a:extLst>
          </p:cNvPr>
          <p:cNvSpPr txBox="1"/>
          <p:nvPr/>
        </p:nvSpPr>
        <p:spPr>
          <a:xfrm>
            <a:off x="8807073" y="4371954"/>
            <a:ext cx="2564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Answer: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11E42DF-0788-474B-AA18-132B5B134456}"/>
              </a:ext>
            </a:extLst>
          </p:cNvPr>
          <p:cNvSpPr txBox="1"/>
          <p:nvPr/>
        </p:nvSpPr>
        <p:spPr>
          <a:xfrm>
            <a:off x="8727260" y="5418835"/>
            <a:ext cx="2551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12p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B6B88C5-BD74-4F33-B217-A13050B9275C}"/>
              </a:ext>
            </a:extLst>
          </p:cNvPr>
          <p:cNvSpPr/>
          <p:nvPr/>
        </p:nvSpPr>
        <p:spPr>
          <a:xfrm>
            <a:off x="8814351" y="5198037"/>
            <a:ext cx="2564674" cy="8752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06FBB85-3FC8-40F0-91C7-317D18C79898}"/>
              </a:ext>
            </a:extLst>
          </p:cNvPr>
          <p:cNvSpPr txBox="1"/>
          <p:nvPr/>
        </p:nvSpPr>
        <p:spPr>
          <a:xfrm>
            <a:off x="8807073" y="6188718"/>
            <a:ext cx="2564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Move the box to find the answer</a:t>
            </a:r>
          </a:p>
        </p:txBody>
      </p:sp>
    </p:spTree>
    <p:extLst>
      <p:ext uri="{BB962C8B-B14F-4D97-AF65-F5344CB8AC3E}">
        <p14:creationId xmlns:p14="http://schemas.microsoft.com/office/powerpoint/2010/main" val="219548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9F2D67C5-4DA1-47E8-AF04-894E438FF47C}"/>
              </a:ext>
            </a:extLst>
          </p:cNvPr>
          <p:cNvSpPr/>
          <p:nvPr/>
        </p:nvSpPr>
        <p:spPr>
          <a:xfrm>
            <a:off x="7878530" y="963058"/>
            <a:ext cx="3511825" cy="3238942"/>
          </a:xfrm>
          <a:prstGeom prst="wedgeRoundRectCallout">
            <a:avLst>
              <a:gd name="adj1" fmla="val -75928"/>
              <a:gd name="adj2" fmla="val 3415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FEFEEE-B920-4C3B-9C8C-1B33154F4994}"/>
              </a:ext>
            </a:extLst>
          </p:cNvPr>
          <p:cNvSpPr/>
          <p:nvPr/>
        </p:nvSpPr>
        <p:spPr>
          <a:xfrm>
            <a:off x="3650961" y="0"/>
            <a:ext cx="4814523" cy="15388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Counting money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 turn!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DF75946-25F7-469F-A9A8-D2E1C447C896}"/>
              </a:ext>
            </a:extLst>
          </p:cNvPr>
          <p:cNvSpPr txBox="1"/>
          <p:nvPr/>
        </p:nvSpPr>
        <p:spPr>
          <a:xfrm>
            <a:off x="8233796" y="1052319"/>
            <a:ext cx="3137951" cy="2993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This time, all of the coins are not the same so there are different ways to work this out.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You can count in 5s and then add on the 1.</a:t>
            </a:r>
          </a:p>
          <a:p>
            <a:pPr marL="342900" indent="-342900">
              <a:buAutoNum type="arabicParenR"/>
            </a:pPr>
            <a:endParaRPr lang="en-GB" sz="1100" dirty="0"/>
          </a:p>
          <a:p>
            <a:pPr algn="ctr"/>
            <a:r>
              <a:rPr lang="en-GB" dirty="0"/>
              <a:t>Or</a:t>
            </a:r>
          </a:p>
          <a:p>
            <a:pPr algn="ctr"/>
            <a:endParaRPr lang="en-GB" sz="10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You can count the total number of </a:t>
            </a:r>
            <a:r>
              <a:rPr lang="en-GB" dirty="0" err="1"/>
              <a:t>numicon</a:t>
            </a:r>
            <a:r>
              <a:rPr lang="en-GB" dirty="0"/>
              <a:t>. 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6006160-36A1-4166-A0E3-4B402FBED12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9850" y="2347483"/>
            <a:ext cx="1009650" cy="9239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5FC0225-9171-4850-8A37-582F22C5B35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20633" y="2356795"/>
            <a:ext cx="1009650" cy="9239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29F9004-D74B-4744-BF83-BE7DF38322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4399" r="33674"/>
          <a:stretch/>
        </p:blipFill>
        <p:spPr>
          <a:xfrm>
            <a:off x="148938" y="3429000"/>
            <a:ext cx="874085" cy="136886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6DC86DE-A36C-4CAD-84D0-29C0567639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4399" r="33674"/>
          <a:stretch/>
        </p:blipFill>
        <p:spPr>
          <a:xfrm>
            <a:off x="1282218" y="3439772"/>
            <a:ext cx="874085" cy="136886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003894E4-4D9C-41FB-AE01-D6B23F0D86C9}"/>
              </a:ext>
            </a:extLst>
          </p:cNvPr>
          <p:cNvSpPr/>
          <p:nvPr/>
        </p:nvSpPr>
        <p:spPr>
          <a:xfrm>
            <a:off x="8606776" y="4314435"/>
            <a:ext cx="2965268" cy="24330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99F8AC6-CE5C-4CCC-BC43-DA9EFC827EC3}"/>
              </a:ext>
            </a:extLst>
          </p:cNvPr>
          <p:cNvSpPr txBox="1"/>
          <p:nvPr/>
        </p:nvSpPr>
        <p:spPr>
          <a:xfrm>
            <a:off x="8807073" y="4371954"/>
            <a:ext cx="2564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Answer: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11E42DF-0788-474B-AA18-132B5B134456}"/>
              </a:ext>
            </a:extLst>
          </p:cNvPr>
          <p:cNvSpPr txBox="1"/>
          <p:nvPr/>
        </p:nvSpPr>
        <p:spPr>
          <a:xfrm>
            <a:off x="8727260" y="5418835"/>
            <a:ext cx="2551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17p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B6B88C5-BD74-4F33-B217-A13050B9275C}"/>
              </a:ext>
            </a:extLst>
          </p:cNvPr>
          <p:cNvSpPr/>
          <p:nvPr/>
        </p:nvSpPr>
        <p:spPr>
          <a:xfrm>
            <a:off x="8807073" y="5257289"/>
            <a:ext cx="2564674" cy="8752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06FBB85-3FC8-40F0-91C7-317D18C79898}"/>
              </a:ext>
            </a:extLst>
          </p:cNvPr>
          <p:cNvSpPr txBox="1"/>
          <p:nvPr/>
        </p:nvSpPr>
        <p:spPr>
          <a:xfrm>
            <a:off x="8807073" y="6188718"/>
            <a:ext cx="2564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Move the box to find the answer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3A2AB2C-5E17-4209-B4A4-B68D410F9C9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83355" y="2338306"/>
            <a:ext cx="1009650" cy="92392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A3AF2AF-55D4-4E9C-9964-D6F99357C8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4399" r="33674"/>
          <a:stretch/>
        </p:blipFill>
        <p:spPr>
          <a:xfrm>
            <a:off x="2444940" y="3421283"/>
            <a:ext cx="874085" cy="136886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B490C96-DC1F-4071-9F92-375A794E861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4452456" y="2271146"/>
            <a:ext cx="1095375" cy="103822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71457C0-F6A4-4A61-B271-DA4996AD1CB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84194" y="3574792"/>
            <a:ext cx="473495" cy="47065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94E52A4-E645-4356-9215-ECFB96C7DDF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3429168" y="2271146"/>
            <a:ext cx="1095375" cy="103822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C5316CC-4DB9-47DE-B484-C8F2CD6B512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60906" y="3574792"/>
            <a:ext cx="473495" cy="470654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587187A0-1F35-4136-A8F2-F241B5C9DBD5}"/>
              </a:ext>
            </a:extLst>
          </p:cNvPr>
          <p:cNvSpPr txBox="1"/>
          <p:nvPr/>
        </p:nvSpPr>
        <p:spPr>
          <a:xfrm>
            <a:off x="5538865" y="4136340"/>
            <a:ext cx="3371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=   ____p</a:t>
            </a:r>
          </a:p>
        </p:txBody>
      </p:sp>
    </p:spTree>
    <p:extLst>
      <p:ext uri="{BB962C8B-B14F-4D97-AF65-F5344CB8AC3E}">
        <p14:creationId xmlns:p14="http://schemas.microsoft.com/office/powerpoint/2010/main" val="128539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9F2D67C5-4DA1-47E8-AF04-894E438FF47C}"/>
              </a:ext>
            </a:extLst>
          </p:cNvPr>
          <p:cNvSpPr/>
          <p:nvPr/>
        </p:nvSpPr>
        <p:spPr>
          <a:xfrm>
            <a:off x="7878530" y="963058"/>
            <a:ext cx="3511825" cy="3238942"/>
          </a:xfrm>
          <a:prstGeom prst="wedgeRoundRectCallout">
            <a:avLst>
              <a:gd name="adj1" fmla="val 8223"/>
              <a:gd name="adj2" fmla="val 7425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FEFEEE-B920-4C3B-9C8C-1B33154F4994}"/>
              </a:ext>
            </a:extLst>
          </p:cNvPr>
          <p:cNvSpPr/>
          <p:nvPr/>
        </p:nvSpPr>
        <p:spPr>
          <a:xfrm>
            <a:off x="3650961" y="0"/>
            <a:ext cx="4814523" cy="15388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Counting money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My turn!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DF75946-25F7-469F-A9A8-D2E1C447C896}"/>
              </a:ext>
            </a:extLst>
          </p:cNvPr>
          <p:cNvSpPr txBox="1"/>
          <p:nvPr/>
        </p:nvSpPr>
        <p:spPr>
          <a:xfrm>
            <a:off x="8233796" y="1052319"/>
            <a:ext cx="3137951" cy="2993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This time, all of the coins are not the same so there are different ways to work this out.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You can count in 10s and then add on the 1.</a:t>
            </a:r>
          </a:p>
          <a:p>
            <a:pPr marL="342900" indent="-342900">
              <a:buAutoNum type="arabicParenR"/>
            </a:pPr>
            <a:endParaRPr lang="en-GB" sz="1100" dirty="0"/>
          </a:p>
          <a:p>
            <a:pPr algn="ctr"/>
            <a:r>
              <a:rPr lang="en-GB" dirty="0"/>
              <a:t>Or</a:t>
            </a:r>
          </a:p>
          <a:p>
            <a:pPr algn="ctr"/>
            <a:endParaRPr lang="en-GB" sz="10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You can count the total number of </a:t>
            </a:r>
            <a:r>
              <a:rPr lang="en-GB" dirty="0" err="1"/>
              <a:t>numicon</a:t>
            </a:r>
            <a:r>
              <a:rPr lang="en-GB" dirty="0"/>
              <a:t>.  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5BD3ADB-17B1-40CE-BABD-0D78F7304FC4}"/>
              </a:ext>
            </a:extLst>
          </p:cNvPr>
          <p:cNvCxnSpPr>
            <a:cxnSpLocks/>
          </p:cNvCxnSpPr>
          <p:nvPr/>
        </p:nvCxnSpPr>
        <p:spPr>
          <a:xfrm flipH="1" flipV="1">
            <a:off x="5405249" y="3522226"/>
            <a:ext cx="3060237" cy="18980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6CB71C34-705D-4AAA-825B-EC50F0A88EC2}"/>
              </a:ext>
            </a:extLst>
          </p:cNvPr>
          <p:cNvSpPr txBox="1"/>
          <p:nvPr/>
        </p:nvSpPr>
        <p:spPr>
          <a:xfrm>
            <a:off x="5064451" y="5939067"/>
            <a:ext cx="8401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So I have 31p in total!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09E07DE-1CC7-4C44-A38F-18B1093C1B6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472" y="1889535"/>
            <a:ext cx="1261870" cy="13144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F17539C-355E-4FEF-88B3-53783B5373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8027" r="39116"/>
          <a:stretch/>
        </p:blipFill>
        <p:spPr>
          <a:xfrm>
            <a:off x="360465" y="3152341"/>
            <a:ext cx="817215" cy="17876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312DE17-DE50-4937-9E75-B57EEBCF16E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69342" y="1889535"/>
            <a:ext cx="1261870" cy="13144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B75476-E3E4-4EC1-BB35-3CF68BF924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8027" r="39116"/>
          <a:stretch/>
        </p:blipFill>
        <p:spPr>
          <a:xfrm>
            <a:off x="1622335" y="3152341"/>
            <a:ext cx="817215" cy="178765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D5A6A1C-605A-420C-B3CE-D67D0E2AE0F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76134" y="1889535"/>
            <a:ext cx="1261870" cy="13144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DDFE333-FE16-4A77-82A2-EEA2771451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8027" r="39116"/>
          <a:stretch/>
        </p:blipFill>
        <p:spPr>
          <a:xfrm>
            <a:off x="2929127" y="3152341"/>
            <a:ext cx="817215" cy="178765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3D4F45B-403A-4C1C-A3BB-E75A321DDAE9}"/>
              </a:ext>
            </a:extLst>
          </p:cNvPr>
          <p:cNvSpPr txBox="1"/>
          <p:nvPr/>
        </p:nvSpPr>
        <p:spPr>
          <a:xfrm>
            <a:off x="544056" y="5046042"/>
            <a:ext cx="925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795739A-D93B-42B9-8060-E43CA5FC8466}"/>
              </a:ext>
            </a:extLst>
          </p:cNvPr>
          <p:cNvSpPr txBox="1"/>
          <p:nvPr/>
        </p:nvSpPr>
        <p:spPr>
          <a:xfrm>
            <a:off x="1805926" y="5046042"/>
            <a:ext cx="925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7F4B8A0-E0EF-469D-B914-43AB45B25930}"/>
              </a:ext>
            </a:extLst>
          </p:cNvPr>
          <p:cNvSpPr txBox="1"/>
          <p:nvPr/>
        </p:nvSpPr>
        <p:spPr>
          <a:xfrm>
            <a:off x="3140487" y="5046042"/>
            <a:ext cx="925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7811108-5A88-4973-92C7-759A70302872}"/>
              </a:ext>
            </a:extLst>
          </p:cNvPr>
          <p:cNvSpPr txBox="1"/>
          <p:nvPr/>
        </p:nvSpPr>
        <p:spPr>
          <a:xfrm>
            <a:off x="4215374" y="5003295"/>
            <a:ext cx="925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31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0DB56A61-6B02-46A2-9D2C-ADF159C9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3937904" y="2156387"/>
            <a:ext cx="1095375" cy="103822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8D26A0B-568C-467D-B892-D7B70F52A93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77768" y="3285623"/>
            <a:ext cx="400249" cy="39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361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F98882F-0D77-4D96-B0BC-5026F11E8C2F}"/>
              </a:ext>
            </a:extLst>
          </p:cNvPr>
          <p:cNvSpPr/>
          <p:nvPr/>
        </p:nvSpPr>
        <p:spPr>
          <a:xfrm>
            <a:off x="4820107" y="-71140"/>
            <a:ext cx="25517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Answers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DA8AD8-83D5-437B-ACC0-41B6EEC392E0}"/>
              </a:ext>
            </a:extLst>
          </p:cNvPr>
          <p:cNvSpPr txBox="1"/>
          <p:nvPr/>
        </p:nvSpPr>
        <p:spPr>
          <a:xfrm>
            <a:off x="1502786" y="828211"/>
            <a:ext cx="88537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dirty="0"/>
              <a:t>2, 4, 6, 8, 10, 12, 14, 16, 18, 20, 22, 24</a:t>
            </a:r>
          </a:p>
        </p:txBody>
      </p:sp>
      <p:pic>
        <p:nvPicPr>
          <p:cNvPr id="8" name="Picture 2" descr="See the source image">
            <a:extLst>
              <a:ext uri="{FF2B5EF4-FFF2-40B4-BE49-F238E27FC236}">
                <a16:creationId xmlns:a16="http://schemas.microsoft.com/office/drawing/2014/main" id="{878802C8-6C74-4B31-9368-D9AA04667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0" y="1842790"/>
            <a:ext cx="5848349" cy="490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19BEDED8-2CDD-4D02-B02A-AE3CC8FB4FE7}"/>
              </a:ext>
            </a:extLst>
          </p:cNvPr>
          <p:cNvSpPr/>
          <p:nvPr/>
        </p:nvSpPr>
        <p:spPr>
          <a:xfrm>
            <a:off x="6248402" y="2071090"/>
            <a:ext cx="5168535" cy="1805647"/>
          </a:xfrm>
          <a:prstGeom prst="cloudCallout">
            <a:avLst>
              <a:gd name="adj1" fmla="val -49301"/>
              <a:gd name="adj2" fmla="val 58414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5A363B-E9BF-471E-BC20-2DC35DBDB17E}"/>
              </a:ext>
            </a:extLst>
          </p:cNvPr>
          <p:cNvSpPr/>
          <p:nvPr/>
        </p:nvSpPr>
        <p:spPr>
          <a:xfrm>
            <a:off x="7505700" y="4229436"/>
            <a:ext cx="4305300" cy="25187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Sassoon Infant Std" panose="020B0503020103030203" pitchFamily="34" charset="0"/>
              </a:rPr>
              <a:t>Task:</a:t>
            </a:r>
          </a:p>
          <a:p>
            <a:pPr algn="ctr"/>
            <a:r>
              <a:rPr lang="en-GB" sz="2800" b="1" dirty="0">
                <a:latin typeface="Sassoon Infant Std" panose="020B0503020103030203" pitchFamily="34" charset="0"/>
              </a:rPr>
              <a:t>Highlight/colour the multiples of 2s</a:t>
            </a:r>
          </a:p>
          <a:p>
            <a:pPr algn="ctr"/>
            <a:endParaRPr lang="en-GB" sz="2800" b="1" dirty="0">
              <a:latin typeface="Sassoon Infant Std" panose="020B0503020103030203" pitchFamily="34" charset="0"/>
            </a:endParaRPr>
          </a:p>
          <a:p>
            <a:pPr algn="ctr"/>
            <a:r>
              <a:rPr lang="en-GB" sz="2800" b="1" dirty="0">
                <a:latin typeface="Sassoon Infant Std" panose="020B0503020103030203" pitchFamily="34" charset="0"/>
              </a:rPr>
              <a:t>Can you go all the way to 100?</a:t>
            </a:r>
          </a:p>
        </p:txBody>
      </p:sp>
      <p:sp>
        <p:nvSpPr>
          <p:cNvPr id="2" name="Oval 1"/>
          <p:cNvSpPr/>
          <p:nvPr/>
        </p:nvSpPr>
        <p:spPr>
          <a:xfrm>
            <a:off x="783772" y="1946993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1959429" y="1946993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3069772" y="1946993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4247439" y="1950180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5381897" y="1946993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783772" y="2403894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1959429" y="2421305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3069772" y="2425182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4247439" y="2421305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5372854" y="2421305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E9DDB1-AB4B-4334-9157-26C9BA6F2635}"/>
              </a:ext>
            </a:extLst>
          </p:cNvPr>
          <p:cNvSpPr txBox="1"/>
          <p:nvPr/>
        </p:nvSpPr>
        <p:spPr>
          <a:xfrm>
            <a:off x="6707121" y="2497003"/>
            <a:ext cx="37547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j-lt"/>
              </a:rPr>
              <a:t>Can you notice the pattern?</a:t>
            </a:r>
          </a:p>
          <a:p>
            <a:pPr algn="ctr"/>
            <a:r>
              <a:rPr lang="en-GB" sz="2000" dirty="0">
                <a:latin typeface="+mj-lt"/>
              </a:rPr>
              <a:t>Counting in 2s always ends in 2, 4, 6, 8 and 0.</a:t>
            </a:r>
          </a:p>
        </p:txBody>
      </p:sp>
      <p:sp>
        <p:nvSpPr>
          <p:cNvPr id="22" name="Oval 21"/>
          <p:cNvSpPr/>
          <p:nvPr/>
        </p:nvSpPr>
        <p:spPr>
          <a:xfrm>
            <a:off x="783772" y="2949544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1959429" y="2949544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3069772" y="2949544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4247439" y="2952731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5381897" y="2949544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/>
          <p:cNvSpPr/>
          <p:nvPr/>
        </p:nvSpPr>
        <p:spPr>
          <a:xfrm>
            <a:off x="783772" y="3406445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/>
          <p:cNvSpPr/>
          <p:nvPr/>
        </p:nvSpPr>
        <p:spPr>
          <a:xfrm>
            <a:off x="1959429" y="3423856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/>
          <p:cNvSpPr/>
          <p:nvPr/>
        </p:nvSpPr>
        <p:spPr>
          <a:xfrm>
            <a:off x="3069772" y="3427733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/>
          <p:cNvSpPr/>
          <p:nvPr/>
        </p:nvSpPr>
        <p:spPr>
          <a:xfrm>
            <a:off x="4247439" y="3423856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/>
          <p:cNvSpPr/>
          <p:nvPr/>
        </p:nvSpPr>
        <p:spPr>
          <a:xfrm>
            <a:off x="5372854" y="3423856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/>
          <p:cNvSpPr/>
          <p:nvPr/>
        </p:nvSpPr>
        <p:spPr>
          <a:xfrm>
            <a:off x="783772" y="3876737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/>
          <p:cNvSpPr/>
          <p:nvPr/>
        </p:nvSpPr>
        <p:spPr>
          <a:xfrm>
            <a:off x="1959429" y="3876737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/>
          <p:cNvSpPr/>
          <p:nvPr/>
        </p:nvSpPr>
        <p:spPr>
          <a:xfrm>
            <a:off x="3069772" y="3876737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/>
          <p:cNvSpPr/>
          <p:nvPr/>
        </p:nvSpPr>
        <p:spPr>
          <a:xfrm>
            <a:off x="4247439" y="3879924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/>
          <p:cNvSpPr/>
          <p:nvPr/>
        </p:nvSpPr>
        <p:spPr>
          <a:xfrm>
            <a:off x="5381897" y="3876737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/>
          <p:cNvSpPr/>
          <p:nvPr/>
        </p:nvSpPr>
        <p:spPr>
          <a:xfrm>
            <a:off x="783772" y="4333638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/>
          <p:cNvSpPr/>
          <p:nvPr/>
        </p:nvSpPr>
        <p:spPr>
          <a:xfrm>
            <a:off x="1959429" y="4351049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/>
          <p:cNvSpPr/>
          <p:nvPr/>
        </p:nvSpPr>
        <p:spPr>
          <a:xfrm>
            <a:off x="3069772" y="4354926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/>
          <p:cNvSpPr/>
          <p:nvPr/>
        </p:nvSpPr>
        <p:spPr>
          <a:xfrm>
            <a:off x="4247439" y="4351049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/>
          <p:cNvSpPr/>
          <p:nvPr/>
        </p:nvSpPr>
        <p:spPr>
          <a:xfrm>
            <a:off x="5372854" y="4351049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/>
          <p:cNvSpPr/>
          <p:nvPr/>
        </p:nvSpPr>
        <p:spPr>
          <a:xfrm>
            <a:off x="783772" y="4879288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/>
          <p:cNvSpPr/>
          <p:nvPr/>
        </p:nvSpPr>
        <p:spPr>
          <a:xfrm>
            <a:off x="1959429" y="4879288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/>
          <p:cNvSpPr/>
          <p:nvPr/>
        </p:nvSpPr>
        <p:spPr>
          <a:xfrm>
            <a:off x="3069772" y="4879288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/>
          <p:cNvSpPr/>
          <p:nvPr/>
        </p:nvSpPr>
        <p:spPr>
          <a:xfrm>
            <a:off x="4247439" y="4882475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al 45"/>
          <p:cNvSpPr/>
          <p:nvPr/>
        </p:nvSpPr>
        <p:spPr>
          <a:xfrm>
            <a:off x="5381897" y="4879288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46"/>
          <p:cNvSpPr/>
          <p:nvPr/>
        </p:nvSpPr>
        <p:spPr>
          <a:xfrm>
            <a:off x="783772" y="5336189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val 47"/>
          <p:cNvSpPr/>
          <p:nvPr/>
        </p:nvSpPr>
        <p:spPr>
          <a:xfrm>
            <a:off x="1959429" y="5353600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/>
          <p:cNvSpPr/>
          <p:nvPr/>
        </p:nvSpPr>
        <p:spPr>
          <a:xfrm>
            <a:off x="3069772" y="5357477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/>
          <p:cNvSpPr/>
          <p:nvPr/>
        </p:nvSpPr>
        <p:spPr>
          <a:xfrm>
            <a:off x="4247439" y="5353600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/>
          <p:cNvSpPr/>
          <p:nvPr/>
        </p:nvSpPr>
        <p:spPr>
          <a:xfrm>
            <a:off x="5372854" y="5353600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Oval 51"/>
          <p:cNvSpPr/>
          <p:nvPr/>
        </p:nvSpPr>
        <p:spPr>
          <a:xfrm>
            <a:off x="783772" y="5810370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/>
          <p:cNvSpPr/>
          <p:nvPr/>
        </p:nvSpPr>
        <p:spPr>
          <a:xfrm>
            <a:off x="1959429" y="5810370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Oval 53"/>
          <p:cNvSpPr/>
          <p:nvPr/>
        </p:nvSpPr>
        <p:spPr>
          <a:xfrm>
            <a:off x="3069772" y="5810370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/>
          <p:cNvSpPr/>
          <p:nvPr/>
        </p:nvSpPr>
        <p:spPr>
          <a:xfrm>
            <a:off x="4247439" y="5813557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val 55"/>
          <p:cNvSpPr/>
          <p:nvPr/>
        </p:nvSpPr>
        <p:spPr>
          <a:xfrm>
            <a:off x="5381897" y="5810370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56"/>
          <p:cNvSpPr/>
          <p:nvPr/>
        </p:nvSpPr>
        <p:spPr>
          <a:xfrm>
            <a:off x="783772" y="6267271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Oval 57"/>
          <p:cNvSpPr/>
          <p:nvPr/>
        </p:nvSpPr>
        <p:spPr>
          <a:xfrm>
            <a:off x="1959429" y="6284682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Oval 58"/>
          <p:cNvSpPr/>
          <p:nvPr/>
        </p:nvSpPr>
        <p:spPr>
          <a:xfrm>
            <a:off x="3069772" y="6288559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Oval 59"/>
          <p:cNvSpPr/>
          <p:nvPr/>
        </p:nvSpPr>
        <p:spPr>
          <a:xfrm>
            <a:off x="4247439" y="6284682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Oval 60"/>
          <p:cNvSpPr/>
          <p:nvPr/>
        </p:nvSpPr>
        <p:spPr>
          <a:xfrm>
            <a:off x="5372854" y="6284682"/>
            <a:ext cx="365760" cy="35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66156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9F2D67C5-4DA1-47E8-AF04-894E438FF47C}"/>
              </a:ext>
            </a:extLst>
          </p:cNvPr>
          <p:cNvSpPr/>
          <p:nvPr/>
        </p:nvSpPr>
        <p:spPr>
          <a:xfrm>
            <a:off x="7878530" y="963058"/>
            <a:ext cx="3511825" cy="3238942"/>
          </a:xfrm>
          <a:prstGeom prst="wedgeRoundRectCallout">
            <a:avLst>
              <a:gd name="adj1" fmla="val 8223"/>
              <a:gd name="adj2" fmla="val 7425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FEFEEE-B920-4C3B-9C8C-1B33154F4994}"/>
              </a:ext>
            </a:extLst>
          </p:cNvPr>
          <p:cNvSpPr/>
          <p:nvPr/>
        </p:nvSpPr>
        <p:spPr>
          <a:xfrm>
            <a:off x="3650961" y="0"/>
            <a:ext cx="4814523" cy="15388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Counting money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Let’s try together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DF75946-25F7-469F-A9A8-D2E1C447C896}"/>
              </a:ext>
            </a:extLst>
          </p:cNvPr>
          <p:cNvSpPr txBox="1"/>
          <p:nvPr/>
        </p:nvSpPr>
        <p:spPr>
          <a:xfrm>
            <a:off x="8233796" y="1052319"/>
            <a:ext cx="3137951" cy="2993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This time, all of the coins are not the same so there are different ways to work this out.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You can count in 10s and then add on the 1.</a:t>
            </a:r>
          </a:p>
          <a:p>
            <a:pPr marL="342900" indent="-342900">
              <a:buAutoNum type="arabicParenR"/>
            </a:pPr>
            <a:endParaRPr lang="en-GB" sz="1100" dirty="0"/>
          </a:p>
          <a:p>
            <a:pPr algn="ctr"/>
            <a:r>
              <a:rPr lang="en-GB" dirty="0"/>
              <a:t>Or</a:t>
            </a:r>
          </a:p>
          <a:p>
            <a:pPr algn="ctr"/>
            <a:endParaRPr lang="en-GB" sz="10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You can count the total number of </a:t>
            </a:r>
            <a:r>
              <a:rPr lang="en-GB" dirty="0" err="1"/>
              <a:t>numicon</a:t>
            </a:r>
            <a:r>
              <a:rPr lang="en-GB" dirty="0"/>
              <a:t>. 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09E07DE-1CC7-4C44-A38F-18B1093C1B6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472" y="1889535"/>
            <a:ext cx="1261870" cy="13144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F17539C-355E-4FEF-88B3-53783B5373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8027" r="39116"/>
          <a:stretch/>
        </p:blipFill>
        <p:spPr>
          <a:xfrm>
            <a:off x="360465" y="3152341"/>
            <a:ext cx="817215" cy="17876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312DE17-DE50-4937-9E75-B57EEBCF16E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69342" y="1889535"/>
            <a:ext cx="1261870" cy="13144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B75476-E3E4-4EC1-BB35-3CF68BF924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8027" r="39116"/>
          <a:stretch/>
        </p:blipFill>
        <p:spPr>
          <a:xfrm>
            <a:off x="1622335" y="3152341"/>
            <a:ext cx="817215" cy="178765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D5A6A1C-605A-420C-B3CE-D67D0E2AE0F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76134" y="1889535"/>
            <a:ext cx="1261870" cy="13144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DDFE333-FE16-4A77-82A2-EEA2771451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8027" r="39116"/>
          <a:stretch/>
        </p:blipFill>
        <p:spPr>
          <a:xfrm>
            <a:off x="2929127" y="3152341"/>
            <a:ext cx="817215" cy="178765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3D4F45B-403A-4C1C-A3BB-E75A321DDAE9}"/>
              </a:ext>
            </a:extLst>
          </p:cNvPr>
          <p:cNvSpPr txBox="1"/>
          <p:nvPr/>
        </p:nvSpPr>
        <p:spPr>
          <a:xfrm>
            <a:off x="544056" y="5046042"/>
            <a:ext cx="925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795739A-D93B-42B9-8060-E43CA5FC8466}"/>
              </a:ext>
            </a:extLst>
          </p:cNvPr>
          <p:cNvSpPr txBox="1"/>
          <p:nvPr/>
        </p:nvSpPr>
        <p:spPr>
          <a:xfrm>
            <a:off x="1805926" y="5046042"/>
            <a:ext cx="925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7F4B8A0-E0EF-469D-B914-43AB45B25930}"/>
              </a:ext>
            </a:extLst>
          </p:cNvPr>
          <p:cNvSpPr txBox="1"/>
          <p:nvPr/>
        </p:nvSpPr>
        <p:spPr>
          <a:xfrm>
            <a:off x="3140487" y="5046042"/>
            <a:ext cx="925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7811108-5A88-4973-92C7-759A70302872}"/>
              </a:ext>
            </a:extLst>
          </p:cNvPr>
          <p:cNvSpPr txBox="1"/>
          <p:nvPr/>
        </p:nvSpPr>
        <p:spPr>
          <a:xfrm>
            <a:off x="5754697" y="5000718"/>
            <a:ext cx="925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41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0DB56A61-6B02-46A2-9D2C-ADF159C9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5486615" y="2124487"/>
            <a:ext cx="1095375" cy="103822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8D26A0B-568C-467D-B892-D7B70F52A93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17091" y="3253153"/>
            <a:ext cx="400249" cy="3978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700EE8A-9B9A-40CE-802D-E0C6B526202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45662" y="1889535"/>
            <a:ext cx="1261870" cy="13144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DA5A642-F4A0-4461-AAA0-54F1D3D085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8027" r="39116"/>
          <a:stretch/>
        </p:blipFill>
        <p:spPr>
          <a:xfrm>
            <a:off x="4298655" y="3152341"/>
            <a:ext cx="817215" cy="178765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0BE3EF2-C0F9-449E-A7E6-FE6647779825}"/>
              </a:ext>
            </a:extLst>
          </p:cNvPr>
          <p:cNvSpPr txBox="1"/>
          <p:nvPr/>
        </p:nvSpPr>
        <p:spPr>
          <a:xfrm>
            <a:off x="4510015" y="5046042"/>
            <a:ext cx="925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40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67ED27-0CA2-4740-B5E3-67051ACD2216}"/>
              </a:ext>
            </a:extLst>
          </p:cNvPr>
          <p:cNvSpPr txBox="1"/>
          <p:nvPr/>
        </p:nvSpPr>
        <p:spPr>
          <a:xfrm>
            <a:off x="219850" y="5589568"/>
            <a:ext cx="6066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I have helped you count in 10s and then counted the 1p. How much money do we have?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1C0518-20F0-427A-BAF9-1D6464BEBB6B}"/>
              </a:ext>
            </a:extLst>
          </p:cNvPr>
          <p:cNvSpPr txBox="1"/>
          <p:nvPr/>
        </p:nvSpPr>
        <p:spPr>
          <a:xfrm>
            <a:off x="5754697" y="6120561"/>
            <a:ext cx="3371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____p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01D6F94-01F8-4002-ADD6-EBF6C6F2FC45}"/>
              </a:ext>
            </a:extLst>
          </p:cNvPr>
          <p:cNvSpPr/>
          <p:nvPr/>
        </p:nvSpPr>
        <p:spPr>
          <a:xfrm>
            <a:off x="8606776" y="4314435"/>
            <a:ext cx="2965268" cy="24330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239FA6E-1F2A-4DAF-B012-445E2857E3D1}"/>
              </a:ext>
            </a:extLst>
          </p:cNvPr>
          <p:cNvSpPr txBox="1"/>
          <p:nvPr/>
        </p:nvSpPr>
        <p:spPr>
          <a:xfrm>
            <a:off x="8807073" y="4371954"/>
            <a:ext cx="2564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Answer: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99B746D-A8BF-4FCA-8CCD-388B12BCDF34}"/>
              </a:ext>
            </a:extLst>
          </p:cNvPr>
          <p:cNvSpPr txBox="1"/>
          <p:nvPr/>
        </p:nvSpPr>
        <p:spPr>
          <a:xfrm>
            <a:off x="8727260" y="5418835"/>
            <a:ext cx="2551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41p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88E4272-7757-4689-B078-7626C1FA6292}"/>
              </a:ext>
            </a:extLst>
          </p:cNvPr>
          <p:cNvSpPr/>
          <p:nvPr/>
        </p:nvSpPr>
        <p:spPr>
          <a:xfrm>
            <a:off x="8808182" y="5230708"/>
            <a:ext cx="2564674" cy="8752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FCFB24B-914C-4765-8F02-B3244B5FC661}"/>
              </a:ext>
            </a:extLst>
          </p:cNvPr>
          <p:cNvSpPr txBox="1"/>
          <p:nvPr/>
        </p:nvSpPr>
        <p:spPr>
          <a:xfrm>
            <a:off x="8807073" y="6188718"/>
            <a:ext cx="2564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Move the box to find the answer</a:t>
            </a:r>
          </a:p>
        </p:txBody>
      </p:sp>
    </p:spTree>
    <p:extLst>
      <p:ext uri="{BB962C8B-B14F-4D97-AF65-F5344CB8AC3E}">
        <p14:creationId xmlns:p14="http://schemas.microsoft.com/office/powerpoint/2010/main" val="122601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9F2D67C5-4DA1-47E8-AF04-894E438FF47C}"/>
              </a:ext>
            </a:extLst>
          </p:cNvPr>
          <p:cNvSpPr/>
          <p:nvPr/>
        </p:nvSpPr>
        <p:spPr>
          <a:xfrm>
            <a:off x="7878530" y="963058"/>
            <a:ext cx="3511825" cy="3238942"/>
          </a:xfrm>
          <a:prstGeom prst="wedgeRoundRectCallout">
            <a:avLst>
              <a:gd name="adj1" fmla="val 8223"/>
              <a:gd name="adj2" fmla="val 7425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FEFEEE-B920-4C3B-9C8C-1B33154F4994}"/>
              </a:ext>
            </a:extLst>
          </p:cNvPr>
          <p:cNvSpPr/>
          <p:nvPr/>
        </p:nvSpPr>
        <p:spPr>
          <a:xfrm>
            <a:off x="3650961" y="0"/>
            <a:ext cx="4814523" cy="15388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Counting money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 turn!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DF75946-25F7-469F-A9A8-D2E1C447C896}"/>
              </a:ext>
            </a:extLst>
          </p:cNvPr>
          <p:cNvSpPr txBox="1"/>
          <p:nvPr/>
        </p:nvSpPr>
        <p:spPr>
          <a:xfrm>
            <a:off x="8233796" y="1052319"/>
            <a:ext cx="3137951" cy="2993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This time, all of the coins are not the same so there are different ways to work this out.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You can count in 10s and then add on the 1.</a:t>
            </a:r>
          </a:p>
          <a:p>
            <a:pPr marL="342900" indent="-342900">
              <a:buAutoNum type="arabicParenR"/>
            </a:pPr>
            <a:endParaRPr lang="en-GB" sz="1100" dirty="0"/>
          </a:p>
          <a:p>
            <a:pPr algn="ctr"/>
            <a:r>
              <a:rPr lang="en-GB" dirty="0"/>
              <a:t>Or</a:t>
            </a:r>
          </a:p>
          <a:p>
            <a:pPr algn="ctr"/>
            <a:endParaRPr lang="en-GB" sz="10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You can count the total number of </a:t>
            </a:r>
            <a:r>
              <a:rPr lang="en-GB" dirty="0" err="1"/>
              <a:t>numicon</a:t>
            </a:r>
            <a:r>
              <a:rPr lang="en-GB" dirty="0"/>
              <a:t>. 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09E07DE-1CC7-4C44-A38F-18B1093C1B6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472" y="1889535"/>
            <a:ext cx="1261870" cy="13144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F17539C-355E-4FEF-88B3-53783B5373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8027" r="39116"/>
          <a:stretch/>
        </p:blipFill>
        <p:spPr>
          <a:xfrm>
            <a:off x="360465" y="3152341"/>
            <a:ext cx="817215" cy="17876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312DE17-DE50-4937-9E75-B57EEBCF16E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69342" y="1889535"/>
            <a:ext cx="1261870" cy="13144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B75476-E3E4-4EC1-BB35-3CF68BF924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8027" r="39116"/>
          <a:stretch/>
        </p:blipFill>
        <p:spPr>
          <a:xfrm>
            <a:off x="1622335" y="3152341"/>
            <a:ext cx="817215" cy="178765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DB56A61-6B02-46A2-9D2C-ADF159C9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2810295" y="2203000"/>
            <a:ext cx="1095375" cy="103822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8D26A0B-568C-467D-B892-D7B70F52A93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57858" y="3290394"/>
            <a:ext cx="400249" cy="39784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41C0518-20F0-427A-BAF9-1D6464BEBB6B}"/>
              </a:ext>
            </a:extLst>
          </p:cNvPr>
          <p:cNvSpPr txBox="1"/>
          <p:nvPr/>
        </p:nvSpPr>
        <p:spPr>
          <a:xfrm>
            <a:off x="4684228" y="3203983"/>
            <a:ext cx="3371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= ____p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01D6F94-01F8-4002-ADD6-EBF6C6F2FC45}"/>
              </a:ext>
            </a:extLst>
          </p:cNvPr>
          <p:cNvSpPr/>
          <p:nvPr/>
        </p:nvSpPr>
        <p:spPr>
          <a:xfrm>
            <a:off x="8606776" y="4314435"/>
            <a:ext cx="2965268" cy="24330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239FA6E-1F2A-4DAF-B012-445E2857E3D1}"/>
              </a:ext>
            </a:extLst>
          </p:cNvPr>
          <p:cNvSpPr txBox="1"/>
          <p:nvPr/>
        </p:nvSpPr>
        <p:spPr>
          <a:xfrm>
            <a:off x="8807073" y="4371954"/>
            <a:ext cx="2564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Answer: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99B746D-A8BF-4FCA-8CCD-388B12BCDF34}"/>
              </a:ext>
            </a:extLst>
          </p:cNvPr>
          <p:cNvSpPr txBox="1"/>
          <p:nvPr/>
        </p:nvSpPr>
        <p:spPr>
          <a:xfrm>
            <a:off x="8727260" y="5418835"/>
            <a:ext cx="2551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21p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88E4272-7757-4689-B078-7626C1FA6292}"/>
              </a:ext>
            </a:extLst>
          </p:cNvPr>
          <p:cNvSpPr/>
          <p:nvPr/>
        </p:nvSpPr>
        <p:spPr>
          <a:xfrm>
            <a:off x="8807073" y="5225954"/>
            <a:ext cx="2564674" cy="8752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FCFB24B-914C-4765-8F02-B3244B5FC661}"/>
              </a:ext>
            </a:extLst>
          </p:cNvPr>
          <p:cNvSpPr txBox="1"/>
          <p:nvPr/>
        </p:nvSpPr>
        <p:spPr>
          <a:xfrm>
            <a:off x="8807073" y="6188718"/>
            <a:ext cx="2564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Move the box to find the answer</a:t>
            </a:r>
          </a:p>
        </p:txBody>
      </p:sp>
    </p:spTree>
    <p:extLst>
      <p:ext uri="{BB962C8B-B14F-4D97-AF65-F5344CB8AC3E}">
        <p14:creationId xmlns:p14="http://schemas.microsoft.com/office/powerpoint/2010/main" val="184140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18A0D6-75DF-49AA-BB21-DFB8246D480F}"/>
              </a:ext>
            </a:extLst>
          </p:cNvPr>
          <p:cNvSpPr txBox="1"/>
          <p:nvPr/>
        </p:nvSpPr>
        <p:spPr>
          <a:xfrm>
            <a:off x="198852" y="339150"/>
            <a:ext cx="4805996" cy="1401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Challenge!</a:t>
            </a:r>
          </a:p>
        </p:txBody>
      </p:sp>
      <p:pic>
        <p:nvPicPr>
          <p:cNvPr id="1026" name="Picture 2" descr="Trophy Store Gold Well Done Medal award, 5 cm, Free Ribbon, Free engraving  up to 45 letters AM1182.01: Amazon.co.uk: Sports &amp; Outdoors">
            <a:extLst>
              <a:ext uri="{FF2B5EF4-FFF2-40B4-BE49-F238E27FC236}">
                <a16:creationId xmlns:a16="http://schemas.microsoft.com/office/drawing/2014/main" id="{2D9305EB-4C1C-4E8C-B387-332C2BDF4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8" r="1175" b="3"/>
          <a:stretch/>
        </p:blipFill>
        <p:spPr bwMode="auto">
          <a:xfrm>
            <a:off x="2" y="1494971"/>
            <a:ext cx="3945152" cy="5372504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6EEBF7-9FFD-4CF4-A284-1DB4C73C8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848" y="1259209"/>
            <a:ext cx="6402895" cy="32067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7548E8-85FB-484E-B9A1-F9E0F306B104}"/>
              </a:ext>
            </a:extLst>
          </p:cNvPr>
          <p:cNvSpPr txBox="1"/>
          <p:nvPr/>
        </p:nvSpPr>
        <p:spPr>
          <a:xfrm>
            <a:off x="9614267" y="74023"/>
            <a:ext cx="2484116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If you are working on a computer, insert a text box to type your answer.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0B54E06-23F7-4458-A55C-6DA3BAF96F9F}"/>
              </a:ext>
            </a:extLst>
          </p:cNvPr>
          <p:cNvCxnSpPr/>
          <p:nvPr/>
        </p:nvCxnSpPr>
        <p:spPr>
          <a:xfrm flipV="1">
            <a:off x="5601619" y="5019547"/>
            <a:ext cx="5290457" cy="130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EF0D300-B421-4A25-B8AE-A12C0FC24F32}"/>
              </a:ext>
            </a:extLst>
          </p:cNvPr>
          <p:cNvCxnSpPr/>
          <p:nvPr/>
        </p:nvCxnSpPr>
        <p:spPr>
          <a:xfrm flipV="1">
            <a:off x="5601619" y="5668336"/>
            <a:ext cx="5290457" cy="130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CC7184-F897-4778-87E0-6B347FA41650}"/>
              </a:ext>
            </a:extLst>
          </p:cNvPr>
          <p:cNvCxnSpPr/>
          <p:nvPr/>
        </p:nvCxnSpPr>
        <p:spPr>
          <a:xfrm flipV="1">
            <a:off x="5601619" y="6317125"/>
            <a:ext cx="5290457" cy="130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65949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9471" y="5905850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64066" y="6033803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</a:t>
            </a:r>
            <a:r>
              <a:rPr lang="en-GB" dirty="0"/>
              <a:t>: </a:t>
            </a:r>
            <a:r>
              <a:rPr lang="en-GB" sz="2400" dirty="0"/>
              <a:t>Maths 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89471" y="164755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73361" y="222475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Date: 15.01.21</a:t>
            </a:r>
            <a:r>
              <a:rPr lang="en-GB" dirty="0"/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93" y="1728060"/>
            <a:ext cx="2219325" cy="1104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9871" y="2835982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35485" y="2832960"/>
            <a:ext cx="10429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LO To be able to subtract within 10.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657" y="5940593"/>
            <a:ext cx="759101" cy="6816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98" y="5980303"/>
            <a:ext cx="588390" cy="58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2112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00163" y="5177637"/>
            <a:ext cx="78399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u="sng" dirty="0">
                <a:solidFill>
                  <a:srgbClr val="005EA4"/>
                </a:solidFill>
              </a:rPr>
              <a:t>https://www.youtube.com/watch?v=QkPa9V2wtZs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1328" y="5881653"/>
            <a:ext cx="11025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Click the link or copy and paste the above into the internet to play the video.</a:t>
            </a:r>
          </a:p>
          <a:p>
            <a:pPr algn="ctr"/>
            <a:r>
              <a:rPr lang="en-GB" dirty="0"/>
              <a:t>‘</a:t>
            </a:r>
            <a:r>
              <a:rPr lang="en-GB" b="0" i="0" dirty="0">
                <a:effectLst/>
              </a:rPr>
              <a:t>When You Subtract with a Pirate’ - YouTube</a:t>
            </a:r>
            <a:endParaRPr lang="en-GB" dirty="0"/>
          </a:p>
        </p:txBody>
      </p:sp>
      <p:sp>
        <p:nvSpPr>
          <p:cNvPr id="5" name="Thought Bubble: Cloud 5">
            <a:extLst>
              <a:ext uri="{FF2B5EF4-FFF2-40B4-BE49-F238E27FC236}">
                <a16:creationId xmlns:a16="http://schemas.microsoft.com/office/drawing/2014/main" id="{2852CB47-4826-4E2D-ACCC-C2AA5F35A528}"/>
              </a:ext>
            </a:extLst>
          </p:cNvPr>
          <p:cNvSpPr/>
          <p:nvPr/>
        </p:nvSpPr>
        <p:spPr>
          <a:xfrm>
            <a:off x="7411079" y="1732894"/>
            <a:ext cx="4729844" cy="1759673"/>
          </a:xfrm>
          <a:prstGeom prst="cloudCallout">
            <a:avLst>
              <a:gd name="adj1" fmla="val -49301"/>
              <a:gd name="adj2" fmla="val 58414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0DFC27-56B5-4DC8-81FE-DC18ABC72E64}"/>
              </a:ext>
            </a:extLst>
          </p:cNvPr>
          <p:cNvSpPr/>
          <p:nvPr/>
        </p:nvSpPr>
        <p:spPr>
          <a:xfrm>
            <a:off x="8159563" y="2198096"/>
            <a:ext cx="323287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Watch this video! Can you help the pirates subtract?</a:t>
            </a:r>
            <a:endParaRPr lang="en-US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AD4FD3-B759-4A71-AE70-E2E140C20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98" y="1151136"/>
            <a:ext cx="6943950" cy="345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2068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1AAEAA-3309-4359-9447-CCD1BA7AC5C4}"/>
              </a:ext>
            </a:extLst>
          </p:cNvPr>
          <p:cNvSpPr/>
          <p:nvPr/>
        </p:nvSpPr>
        <p:spPr>
          <a:xfrm>
            <a:off x="2391836" y="0"/>
            <a:ext cx="7332778" cy="15388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Subtraction (taking away)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My turn!</a:t>
            </a:r>
          </a:p>
        </p:txBody>
      </p:sp>
      <p:sp>
        <p:nvSpPr>
          <p:cNvPr id="4" name="Sun 3">
            <a:extLst>
              <a:ext uri="{FF2B5EF4-FFF2-40B4-BE49-F238E27FC236}">
                <a16:creationId xmlns:a16="http://schemas.microsoft.com/office/drawing/2014/main" id="{1D83926E-4B45-4B4C-8F02-C56A02F58818}"/>
              </a:ext>
            </a:extLst>
          </p:cNvPr>
          <p:cNvSpPr/>
          <p:nvPr/>
        </p:nvSpPr>
        <p:spPr>
          <a:xfrm>
            <a:off x="689113" y="2557668"/>
            <a:ext cx="1417961" cy="1378227"/>
          </a:xfrm>
          <a:prstGeom prst="su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un 4">
            <a:extLst>
              <a:ext uri="{FF2B5EF4-FFF2-40B4-BE49-F238E27FC236}">
                <a16:creationId xmlns:a16="http://schemas.microsoft.com/office/drawing/2014/main" id="{BF19A8F5-A637-49CA-AAC9-CE6A1E2322DE}"/>
              </a:ext>
            </a:extLst>
          </p:cNvPr>
          <p:cNvSpPr/>
          <p:nvPr/>
        </p:nvSpPr>
        <p:spPr>
          <a:xfrm>
            <a:off x="2683566" y="2557667"/>
            <a:ext cx="1417961" cy="1378227"/>
          </a:xfrm>
          <a:prstGeom prst="su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un 5">
            <a:extLst>
              <a:ext uri="{FF2B5EF4-FFF2-40B4-BE49-F238E27FC236}">
                <a16:creationId xmlns:a16="http://schemas.microsoft.com/office/drawing/2014/main" id="{E0687641-917D-40ED-B5D7-0DEF164C6854}"/>
              </a:ext>
            </a:extLst>
          </p:cNvPr>
          <p:cNvSpPr/>
          <p:nvPr/>
        </p:nvSpPr>
        <p:spPr>
          <a:xfrm>
            <a:off x="4640264" y="2557667"/>
            <a:ext cx="1417961" cy="1378227"/>
          </a:xfrm>
          <a:prstGeom prst="su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un 6">
            <a:extLst>
              <a:ext uri="{FF2B5EF4-FFF2-40B4-BE49-F238E27FC236}">
                <a16:creationId xmlns:a16="http://schemas.microsoft.com/office/drawing/2014/main" id="{6661EA90-4EDB-449B-BBFB-D64570C55BB0}"/>
              </a:ext>
            </a:extLst>
          </p:cNvPr>
          <p:cNvSpPr/>
          <p:nvPr/>
        </p:nvSpPr>
        <p:spPr>
          <a:xfrm>
            <a:off x="6596962" y="2557667"/>
            <a:ext cx="1417961" cy="1378227"/>
          </a:xfrm>
          <a:prstGeom prst="su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un 7">
            <a:extLst>
              <a:ext uri="{FF2B5EF4-FFF2-40B4-BE49-F238E27FC236}">
                <a16:creationId xmlns:a16="http://schemas.microsoft.com/office/drawing/2014/main" id="{30E1A2A2-3D62-4A42-B4C7-1E0B4E3A7E47}"/>
              </a:ext>
            </a:extLst>
          </p:cNvPr>
          <p:cNvSpPr/>
          <p:nvPr/>
        </p:nvSpPr>
        <p:spPr>
          <a:xfrm>
            <a:off x="8799453" y="2557666"/>
            <a:ext cx="1417961" cy="1378227"/>
          </a:xfrm>
          <a:prstGeom prst="su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3B99CB1-3E2F-4810-B271-E966EAE070C3}"/>
              </a:ext>
            </a:extLst>
          </p:cNvPr>
          <p:cNvCxnSpPr>
            <a:cxnSpLocks/>
          </p:cNvCxnSpPr>
          <p:nvPr/>
        </p:nvCxnSpPr>
        <p:spPr>
          <a:xfrm flipV="1">
            <a:off x="8680174" y="2557666"/>
            <a:ext cx="1537240" cy="148424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ECCCE92-0619-4D58-87EE-3A640D5E1D91}"/>
              </a:ext>
            </a:extLst>
          </p:cNvPr>
          <p:cNvCxnSpPr>
            <a:cxnSpLocks/>
          </p:cNvCxnSpPr>
          <p:nvPr/>
        </p:nvCxnSpPr>
        <p:spPr>
          <a:xfrm>
            <a:off x="8799453" y="2557666"/>
            <a:ext cx="1537240" cy="137822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A2FF544-93D9-4A3B-8C39-AAD096D4D764}"/>
              </a:ext>
            </a:extLst>
          </p:cNvPr>
          <p:cNvCxnSpPr>
            <a:cxnSpLocks/>
          </p:cNvCxnSpPr>
          <p:nvPr/>
        </p:nvCxnSpPr>
        <p:spPr>
          <a:xfrm flipV="1">
            <a:off x="6477683" y="2557666"/>
            <a:ext cx="1537240" cy="148424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595A859-68D9-4F8F-9BEB-CE90B63AAA65}"/>
              </a:ext>
            </a:extLst>
          </p:cNvPr>
          <p:cNvCxnSpPr>
            <a:cxnSpLocks/>
          </p:cNvCxnSpPr>
          <p:nvPr/>
        </p:nvCxnSpPr>
        <p:spPr>
          <a:xfrm>
            <a:off x="6596962" y="2557666"/>
            <a:ext cx="1537240" cy="137822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8A47195-B7F8-4DE2-BA0A-1D688612D04D}"/>
              </a:ext>
            </a:extLst>
          </p:cNvPr>
          <p:cNvSpPr txBox="1"/>
          <p:nvPr/>
        </p:nvSpPr>
        <p:spPr>
          <a:xfrm>
            <a:off x="4399722" y="4386470"/>
            <a:ext cx="62550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5 – 2 = 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B06659-B17A-41D8-B3B7-87AE4AADC84E}"/>
              </a:ext>
            </a:extLst>
          </p:cNvPr>
          <p:cNvSpPr txBox="1"/>
          <p:nvPr/>
        </p:nvSpPr>
        <p:spPr>
          <a:xfrm>
            <a:off x="2107074" y="5729552"/>
            <a:ext cx="9144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I started with 5 and took away 2. I was left with 3!</a:t>
            </a:r>
          </a:p>
        </p:txBody>
      </p:sp>
    </p:spTree>
    <p:extLst>
      <p:ext uri="{BB962C8B-B14F-4D97-AF65-F5344CB8AC3E}">
        <p14:creationId xmlns:p14="http://schemas.microsoft.com/office/powerpoint/2010/main" val="4625952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694A62-224A-4670-958D-EAEFFD48E6B4}"/>
              </a:ext>
            </a:extLst>
          </p:cNvPr>
          <p:cNvSpPr/>
          <p:nvPr/>
        </p:nvSpPr>
        <p:spPr>
          <a:xfrm>
            <a:off x="2391836" y="0"/>
            <a:ext cx="7332778" cy="15388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Subtraction (taking away)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Let’s try together</a:t>
            </a:r>
          </a:p>
        </p:txBody>
      </p:sp>
      <p:sp>
        <p:nvSpPr>
          <p:cNvPr id="3" name="Smiley Face 2">
            <a:extLst>
              <a:ext uri="{FF2B5EF4-FFF2-40B4-BE49-F238E27FC236}">
                <a16:creationId xmlns:a16="http://schemas.microsoft.com/office/drawing/2014/main" id="{2F35498C-70FC-4A81-8EE9-FDD2D3D6B489}"/>
              </a:ext>
            </a:extLst>
          </p:cNvPr>
          <p:cNvSpPr/>
          <p:nvPr/>
        </p:nvSpPr>
        <p:spPr>
          <a:xfrm>
            <a:off x="357809" y="2421835"/>
            <a:ext cx="993912" cy="1007165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miley Face 3">
            <a:extLst>
              <a:ext uri="{FF2B5EF4-FFF2-40B4-BE49-F238E27FC236}">
                <a16:creationId xmlns:a16="http://schemas.microsoft.com/office/drawing/2014/main" id="{3C6AB9FA-4389-4588-A7ED-62FE92577C6F}"/>
              </a:ext>
            </a:extLst>
          </p:cNvPr>
          <p:cNvSpPr/>
          <p:nvPr/>
        </p:nvSpPr>
        <p:spPr>
          <a:xfrm>
            <a:off x="1755914" y="2421834"/>
            <a:ext cx="993912" cy="1007165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miley Face 4">
            <a:extLst>
              <a:ext uri="{FF2B5EF4-FFF2-40B4-BE49-F238E27FC236}">
                <a16:creationId xmlns:a16="http://schemas.microsoft.com/office/drawing/2014/main" id="{FDA1B5F6-FDED-46C2-8526-3A36191FFB6E}"/>
              </a:ext>
            </a:extLst>
          </p:cNvPr>
          <p:cNvSpPr/>
          <p:nvPr/>
        </p:nvSpPr>
        <p:spPr>
          <a:xfrm>
            <a:off x="3200220" y="2418520"/>
            <a:ext cx="993912" cy="1007165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miley Face 5">
            <a:extLst>
              <a:ext uri="{FF2B5EF4-FFF2-40B4-BE49-F238E27FC236}">
                <a16:creationId xmlns:a16="http://schemas.microsoft.com/office/drawing/2014/main" id="{AE76032B-CA1B-4FC4-AE5C-46921BBC5E09}"/>
              </a:ext>
            </a:extLst>
          </p:cNvPr>
          <p:cNvSpPr/>
          <p:nvPr/>
        </p:nvSpPr>
        <p:spPr>
          <a:xfrm>
            <a:off x="4710606" y="2418519"/>
            <a:ext cx="993912" cy="1007165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miley Face 6">
            <a:extLst>
              <a:ext uri="{FF2B5EF4-FFF2-40B4-BE49-F238E27FC236}">
                <a16:creationId xmlns:a16="http://schemas.microsoft.com/office/drawing/2014/main" id="{7D103299-6231-4EF5-8341-198A1E8C1013}"/>
              </a:ext>
            </a:extLst>
          </p:cNvPr>
          <p:cNvSpPr/>
          <p:nvPr/>
        </p:nvSpPr>
        <p:spPr>
          <a:xfrm>
            <a:off x="6246954" y="2418518"/>
            <a:ext cx="993912" cy="1007165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miley Face 7">
            <a:extLst>
              <a:ext uri="{FF2B5EF4-FFF2-40B4-BE49-F238E27FC236}">
                <a16:creationId xmlns:a16="http://schemas.microsoft.com/office/drawing/2014/main" id="{B4B13418-E1C9-48CD-BF6E-C9CD6C3F50E7}"/>
              </a:ext>
            </a:extLst>
          </p:cNvPr>
          <p:cNvSpPr/>
          <p:nvPr/>
        </p:nvSpPr>
        <p:spPr>
          <a:xfrm>
            <a:off x="7834864" y="2418518"/>
            <a:ext cx="993912" cy="1007165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Smiley Face 8">
            <a:extLst>
              <a:ext uri="{FF2B5EF4-FFF2-40B4-BE49-F238E27FC236}">
                <a16:creationId xmlns:a16="http://schemas.microsoft.com/office/drawing/2014/main" id="{22C2E233-9162-469F-B3E4-E9B5B3F9B709}"/>
              </a:ext>
            </a:extLst>
          </p:cNvPr>
          <p:cNvSpPr/>
          <p:nvPr/>
        </p:nvSpPr>
        <p:spPr>
          <a:xfrm>
            <a:off x="9442174" y="2418518"/>
            <a:ext cx="993912" cy="1007165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A0E51C8-A2C5-463C-83E0-D0430E74E003}"/>
              </a:ext>
            </a:extLst>
          </p:cNvPr>
          <p:cNvCxnSpPr>
            <a:cxnSpLocks/>
          </p:cNvCxnSpPr>
          <p:nvPr/>
        </p:nvCxnSpPr>
        <p:spPr>
          <a:xfrm flipV="1">
            <a:off x="7432846" y="2252866"/>
            <a:ext cx="1537240" cy="148424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EA71793-E4F3-4EB6-969C-636D0C75A9DD}"/>
              </a:ext>
            </a:extLst>
          </p:cNvPr>
          <p:cNvCxnSpPr>
            <a:cxnSpLocks/>
          </p:cNvCxnSpPr>
          <p:nvPr/>
        </p:nvCxnSpPr>
        <p:spPr>
          <a:xfrm>
            <a:off x="7552125" y="2252866"/>
            <a:ext cx="1537240" cy="137822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009BDDE-2EF7-4C38-9348-F4635F047117}"/>
              </a:ext>
            </a:extLst>
          </p:cNvPr>
          <p:cNvCxnSpPr>
            <a:cxnSpLocks/>
          </p:cNvCxnSpPr>
          <p:nvPr/>
        </p:nvCxnSpPr>
        <p:spPr>
          <a:xfrm flipV="1">
            <a:off x="9092193" y="2272740"/>
            <a:ext cx="1537240" cy="148424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55A426-0650-441B-9501-632E42A6D86E}"/>
              </a:ext>
            </a:extLst>
          </p:cNvPr>
          <p:cNvCxnSpPr>
            <a:cxnSpLocks/>
          </p:cNvCxnSpPr>
          <p:nvPr/>
        </p:nvCxnSpPr>
        <p:spPr>
          <a:xfrm>
            <a:off x="9211472" y="2272740"/>
            <a:ext cx="1537240" cy="137822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724760B-BD2F-48F2-BB6B-6249740F1EA5}"/>
              </a:ext>
            </a:extLst>
          </p:cNvPr>
          <p:cNvCxnSpPr>
            <a:cxnSpLocks/>
          </p:cNvCxnSpPr>
          <p:nvPr/>
        </p:nvCxnSpPr>
        <p:spPr>
          <a:xfrm flipV="1">
            <a:off x="5892778" y="2252866"/>
            <a:ext cx="1537240" cy="148424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56DDEC5-F49D-4F6E-8F26-CAFB447AAC9A}"/>
              </a:ext>
            </a:extLst>
          </p:cNvPr>
          <p:cNvCxnSpPr>
            <a:cxnSpLocks/>
          </p:cNvCxnSpPr>
          <p:nvPr/>
        </p:nvCxnSpPr>
        <p:spPr>
          <a:xfrm>
            <a:off x="6012057" y="2252866"/>
            <a:ext cx="1537240" cy="137822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1E28A2D-AC59-41B2-AE77-4C85542C8DF0}"/>
              </a:ext>
            </a:extLst>
          </p:cNvPr>
          <p:cNvSpPr txBox="1"/>
          <p:nvPr/>
        </p:nvSpPr>
        <p:spPr>
          <a:xfrm>
            <a:off x="3729765" y="5091789"/>
            <a:ext cx="62550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7 – 3 = _____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0BCBA4-B9CF-4D16-A287-DDCE1B1A3A15}"/>
              </a:ext>
            </a:extLst>
          </p:cNvPr>
          <p:cNvSpPr txBox="1"/>
          <p:nvPr/>
        </p:nvSpPr>
        <p:spPr>
          <a:xfrm>
            <a:off x="1934796" y="4050340"/>
            <a:ext cx="9144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I started with 7 and took away 3. How many are left?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AAACA9-D320-419F-99BA-06FC296D7505}"/>
              </a:ext>
            </a:extLst>
          </p:cNvPr>
          <p:cNvSpPr/>
          <p:nvPr/>
        </p:nvSpPr>
        <p:spPr>
          <a:xfrm>
            <a:off x="9146799" y="4972932"/>
            <a:ext cx="2965268" cy="18163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AC7A24-5B8E-4723-BD8E-9A8C7773ABDA}"/>
              </a:ext>
            </a:extLst>
          </p:cNvPr>
          <p:cNvSpPr txBox="1"/>
          <p:nvPr/>
        </p:nvSpPr>
        <p:spPr>
          <a:xfrm>
            <a:off x="9347096" y="4920702"/>
            <a:ext cx="2564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Answer: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0903FE-EDBB-46CF-9B0A-D16C5AF2368D}"/>
              </a:ext>
            </a:extLst>
          </p:cNvPr>
          <p:cNvSpPr txBox="1"/>
          <p:nvPr/>
        </p:nvSpPr>
        <p:spPr>
          <a:xfrm>
            <a:off x="9360154" y="5707031"/>
            <a:ext cx="2551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282E057-69BE-4A8C-9BB3-A3509AA79097}"/>
              </a:ext>
            </a:extLst>
          </p:cNvPr>
          <p:cNvSpPr/>
          <p:nvPr/>
        </p:nvSpPr>
        <p:spPr>
          <a:xfrm>
            <a:off x="9353625" y="5385931"/>
            <a:ext cx="2564674" cy="7974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6F8E56-A043-4222-AB9A-BF405C787224}"/>
              </a:ext>
            </a:extLst>
          </p:cNvPr>
          <p:cNvSpPr txBox="1"/>
          <p:nvPr/>
        </p:nvSpPr>
        <p:spPr>
          <a:xfrm>
            <a:off x="9508047" y="6301151"/>
            <a:ext cx="2564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Move the box to find the answer</a:t>
            </a:r>
          </a:p>
        </p:txBody>
      </p:sp>
    </p:spTree>
    <p:extLst>
      <p:ext uri="{BB962C8B-B14F-4D97-AF65-F5344CB8AC3E}">
        <p14:creationId xmlns:p14="http://schemas.microsoft.com/office/powerpoint/2010/main" val="152128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694A62-224A-4670-958D-EAEFFD48E6B4}"/>
              </a:ext>
            </a:extLst>
          </p:cNvPr>
          <p:cNvSpPr/>
          <p:nvPr/>
        </p:nvSpPr>
        <p:spPr>
          <a:xfrm>
            <a:off x="2391836" y="0"/>
            <a:ext cx="7332778" cy="15388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Subtraction (taking away)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 turn!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E28A2D-AC59-41B2-AE77-4C85542C8DF0}"/>
              </a:ext>
            </a:extLst>
          </p:cNvPr>
          <p:cNvSpPr txBox="1"/>
          <p:nvPr/>
        </p:nvSpPr>
        <p:spPr>
          <a:xfrm>
            <a:off x="3725066" y="4530604"/>
            <a:ext cx="62550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8 – 2 = _____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0BCBA4-B9CF-4D16-A287-DDCE1B1A3A15}"/>
              </a:ext>
            </a:extLst>
          </p:cNvPr>
          <p:cNvSpPr txBox="1"/>
          <p:nvPr/>
        </p:nvSpPr>
        <p:spPr>
          <a:xfrm>
            <a:off x="1219189" y="3623007"/>
            <a:ext cx="9475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Cross out how many you need to take away. If you are working on a computer, delete or put a cross through the image</a:t>
            </a:r>
          </a:p>
        </p:txBody>
      </p:sp>
      <p:sp>
        <p:nvSpPr>
          <p:cNvPr id="26" name="Heart 25">
            <a:extLst>
              <a:ext uri="{FF2B5EF4-FFF2-40B4-BE49-F238E27FC236}">
                <a16:creationId xmlns:a16="http://schemas.microsoft.com/office/drawing/2014/main" id="{0E31E98E-22E5-4AC4-8AC5-9F61AB40DCF8}"/>
              </a:ext>
            </a:extLst>
          </p:cNvPr>
          <p:cNvSpPr/>
          <p:nvPr/>
        </p:nvSpPr>
        <p:spPr>
          <a:xfrm>
            <a:off x="397565" y="2133600"/>
            <a:ext cx="1179444" cy="1099930"/>
          </a:xfrm>
          <a:prstGeom prst="hear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Heart 26">
            <a:extLst>
              <a:ext uri="{FF2B5EF4-FFF2-40B4-BE49-F238E27FC236}">
                <a16:creationId xmlns:a16="http://schemas.microsoft.com/office/drawing/2014/main" id="{1F049D89-70D6-4E97-A893-6CE559090F31}"/>
              </a:ext>
            </a:extLst>
          </p:cNvPr>
          <p:cNvSpPr/>
          <p:nvPr/>
        </p:nvSpPr>
        <p:spPr>
          <a:xfrm>
            <a:off x="1802114" y="2133600"/>
            <a:ext cx="1179444" cy="1099930"/>
          </a:xfrm>
          <a:prstGeom prst="hear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Heart 27">
            <a:extLst>
              <a:ext uri="{FF2B5EF4-FFF2-40B4-BE49-F238E27FC236}">
                <a16:creationId xmlns:a16="http://schemas.microsoft.com/office/drawing/2014/main" id="{E0BBC7DD-DBC9-42F9-AC5D-5C1D58A6B044}"/>
              </a:ext>
            </a:extLst>
          </p:cNvPr>
          <p:cNvSpPr/>
          <p:nvPr/>
        </p:nvSpPr>
        <p:spPr>
          <a:xfrm>
            <a:off x="3206663" y="2133600"/>
            <a:ext cx="1179444" cy="1099930"/>
          </a:xfrm>
          <a:prstGeom prst="hear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Heart 28">
            <a:extLst>
              <a:ext uri="{FF2B5EF4-FFF2-40B4-BE49-F238E27FC236}">
                <a16:creationId xmlns:a16="http://schemas.microsoft.com/office/drawing/2014/main" id="{1787F207-FAAF-429B-8DD5-49A8BA195C7B}"/>
              </a:ext>
            </a:extLst>
          </p:cNvPr>
          <p:cNvSpPr/>
          <p:nvPr/>
        </p:nvSpPr>
        <p:spPr>
          <a:xfrm>
            <a:off x="4617475" y="2135064"/>
            <a:ext cx="1179444" cy="1099930"/>
          </a:xfrm>
          <a:prstGeom prst="hear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Heart 29">
            <a:extLst>
              <a:ext uri="{FF2B5EF4-FFF2-40B4-BE49-F238E27FC236}">
                <a16:creationId xmlns:a16="http://schemas.microsoft.com/office/drawing/2014/main" id="{A71230BD-DBA9-43ED-970C-2F86C9329B72}"/>
              </a:ext>
            </a:extLst>
          </p:cNvPr>
          <p:cNvSpPr/>
          <p:nvPr/>
        </p:nvSpPr>
        <p:spPr>
          <a:xfrm>
            <a:off x="5956841" y="2133600"/>
            <a:ext cx="1179444" cy="1099930"/>
          </a:xfrm>
          <a:prstGeom prst="hear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Heart 30">
            <a:extLst>
              <a:ext uri="{FF2B5EF4-FFF2-40B4-BE49-F238E27FC236}">
                <a16:creationId xmlns:a16="http://schemas.microsoft.com/office/drawing/2014/main" id="{B4A6CA04-81FA-423C-8971-9E15092FDA71}"/>
              </a:ext>
            </a:extLst>
          </p:cNvPr>
          <p:cNvSpPr/>
          <p:nvPr/>
        </p:nvSpPr>
        <p:spPr>
          <a:xfrm>
            <a:off x="7296207" y="2133600"/>
            <a:ext cx="1179444" cy="1099930"/>
          </a:xfrm>
          <a:prstGeom prst="hear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Heart 31">
            <a:extLst>
              <a:ext uri="{FF2B5EF4-FFF2-40B4-BE49-F238E27FC236}">
                <a16:creationId xmlns:a16="http://schemas.microsoft.com/office/drawing/2014/main" id="{99BED994-C5F8-4947-89A7-05801FDF68BB}"/>
              </a:ext>
            </a:extLst>
          </p:cNvPr>
          <p:cNvSpPr/>
          <p:nvPr/>
        </p:nvSpPr>
        <p:spPr>
          <a:xfrm>
            <a:off x="8649711" y="2133600"/>
            <a:ext cx="1179444" cy="1099930"/>
          </a:xfrm>
          <a:prstGeom prst="hear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Heart 32">
            <a:extLst>
              <a:ext uri="{FF2B5EF4-FFF2-40B4-BE49-F238E27FC236}">
                <a16:creationId xmlns:a16="http://schemas.microsoft.com/office/drawing/2014/main" id="{A0E7CB78-6AFF-471D-9433-277920D3543F}"/>
              </a:ext>
            </a:extLst>
          </p:cNvPr>
          <p:cNvSpPr/>
          <p:nvPr/>
        </p:nvSpPr>
        <p:spPr>
          <a:xfrm>
            <a:off x="10008060" y="2146729"/>
            <a:ext cx="1179444" cy="1099930"/>
          </a:xfrm>
          <a:prstGeom prst="hear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C6D5051-A299-4E41-84BE-3918890759EE}"/>
              </a:ext>
            </a:extLst>
          </p:cNvPr>
          <p:cNvSpPr/>
          <p:nvPr/>
        </p:nvSpPr>
        <p:spPr>
          <a:xfrm>
            <a:off x="9146799" y="4972932"/>
            <a:ext cx="2965268" cy="18163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C6F1633-4DD8-4B17-82D5-0D77AEC7222E}"/>
              </a:ext>
            </a:extLst>
          </p:cNvPr>
          <p:cNvSpPr txBox="1"/>
          <p:nvPr/>
        </p:nvSpPr>
        <p:spPr>
          <a:xfrm>
            <a:off x="9347096" y="4920702"/>
            <a:ext cx="2564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Answer: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FC6A06C-521C-4B96-AACF-F634601DE763}"/>
              </a:ext>
            </a:extLst>
          </p:cNvPr>
          <p:cNvSpPr txBox="1"/>
          <p:nvPr/>
        </p:nvSpPr>
        <p:spPr>
          <a:xfrm>
            <a:off x="9360154" y="5707031"/>
            <a:ext cx="2551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6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7D8AA6E-EA53-4050-AF56-05441D2CBD42}"/>
              </a:ext>
            </a:extLst>
          </p:cNvPr>
          <p:cNvSpPr/>
          <p:nvPr/>
        </p:nvSpPr>
        <p:spPr>
          <a:xfrm>
            <a:off x="9360154" y="5483754"/>
            <a:ext cx="2564674" cy="7974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3B6B655-BAF7-4CE8-85C4-B77D2C03C349}"/>
              </a:ext>
            </a:extLst>
          </p:cNvPr>
          <p:cNvSpPr txBox="1"/>
          <p:nvPr/>
        </p:nvSpPr>
        <p:spPr>
          <a:xfrm>
            <a:off x="9508047" y="6301151"/>
            <a:ext cx="2564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Move the box to find the answer</a:t>
            </a:r>
          </a:p>
        </p:txBody>
      </p:sp>
    </p:spTree>
    <p:extLst>
      <p:ext uri="{BB962C8B-B14F-4D97-AF65-F5344CB8AC3E}">
        <p14:creationId xmlns:p14="http://schemas.microsoft.com/office/powerpoint/2010/main" val="117172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694A62-224A-4670-958D-EAEFFD48E6B4}"/>
              </a:ext>
            </a:extLst>
          </p:cNvPr>
          <p:cNvSpPr/>
          <p:nvPr/>
        </p:nvSpPr>
        <p:spPr>
          <a:xfrm>
            <a:off x="2391836" y="0"/>
            <a:ext cx="7332778" cy="15388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Subtraction (taking away)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 turn!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E28A2D-AC59-41B2-AE77-4C85542C8DF0}"/>
              </a:ext>
            </a:extLst>
          </p:cNvPr>
          <p:cNvSpPr txBox="1"/>
          <p:nvPr/>
        </p:nvSpPr>
        <p:spPr>
          <a:xfrm>
            <a:off x="3737114" y="5205586"/>
            <a:ext cx="62550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6 – 4 = _____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567F59-D95D-45BB-A696-016991EA2F34}"/>
              </a:ext>
            </a:extLst>
          </p:cNvPr>
          <p:cNvSpPr txBox="1"/>
          <p:nvPr/>
        </p:nvSpPr>
        <p:spPr>
          <a:xfrm>
            <a:off x="1320573" y="4243752"/>
            <a:ext cx="9475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Cross out how many you need to take away. If you are working on a computer, delete or put a cross through the image</a:t>
            </a:r>
          </a:p>
        </p:txBody>
      </p:sp>
      <p:pic>
        <p:nvPicPr>
          <p:cNvPr id="1026" name="Picture 2" descr="Free Bird Cartoon Images, Download Free Clip Art, Free Clip Art on Clipart  Library">
            <a:extLst>
              <a:ext uri="{FF2B5EF4-FFF2-40B4-BE49-F238E27FC236}">
                <a16:creationId xmlns:a16="http://schemas.microsoft.com/office/drawing/2014/main" id="{FF3E2FB4-BDBA-440F-83A0-C9FA4C8C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30" y="2321017"/>
            <a:ext cx="1789043" cy="152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ree Bird Cartoon Images, Download Free Clip Art, Free Clip Art on Clipart  Library">
            <a:extLst>
              <a:ext uri="{FF2B5EF4-FFF2-40B4-BE49-F238E27FC236}">
                <a16:creationId xmlns:a16="http://schemas.microsoft.com/office/drawing/2014/main" id="{A02C5A3F-A932-4A0A-AA25-45DB3A029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722" y="2299506"/>
            <a:ext cx="1789043" cy="152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ree Bird Cartoon Images, Download Free Clip Art, Free Clip Art on Clipart  Library">
            <a:extLst>
              <a:ext uri="{FF2B5EF4-FFF2-40B4-BE49-F238E27FC236}">
                <a16:creationId xmlns:a16="http://schemas.microsoft.com/office/drawing/2014/main" id="{9B7A3865-8A1A-43D7-A214-97788EA2E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914" y="2288071"/>
            <a:ext cx="1789043" cy="152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Free Bird Cartoon Images, Download Free Clip Art, Free Clip Art on Clipart  Library">
            <a:extLst>
              <a:ext uri="{FF2B5EF4-FFF2-40B4-BE49-F238E27FC236}">
                <a16:creationId xmlns:a16="http://schemas.microsoft.com/office/drawing/2014/main" id="{5A0A2664-D2E0-48B8-86CB-293248972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106" y="2353963"/>
            <a:ext cx="1789043" cy="152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ree Bird Cartoon Images, Download Free Clip Art, Free Clip Art on Clipart  Library">
            <a:extLst>
              <a:ext uri="{FF2B5EF4-FFF2-40B4-BE49-F238E27FC236}">
                <a16:creationId xmlns:a16="http://schemas.microsoft.com/office/drawing/2014/main" id="{07344A47-6AC2-4FDF-B16B-FB5B8AFEA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298" y="2332452"/>
            <a:ext cx="1789043" cy="152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Bird Cartoon Images, Download Free Clip Art, Free Clip Art on Clipart  Library">
            <a:extLst>
              <a:ext uri="{FF2B5EF4-FFF2-40B4-BE49-F238E27FC236}">
                <a16:creationId xmlns:a16="http://schemas.microsoft.com/office/drawing/2014/main" id="{4B8E83CC-6DA8-44F2-933A-121DBB5A4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490" y="2321017"/>
            <a:ext cx="1789043" cy="152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21987A6-21B3-4DAE-8281-BF7E6847FA3B}"/>
              </a:ext>
            </a:extLst>
          </p:cNvPr>
          <p:cNvSpPr/>
          <p:nvPr/>
        </p:nvSpPr>
        <p:spPr>
          <a:xfrm>
            <a:off x="9146799" y="4972932"/>
            <a:ext cx="2965268" cy="18163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665176-5260-490B-A4E2-2E6D635E17B3}"/>
              </a:ext>
            </a:extLst>
          </p:cNvPr>
          <p:cNvSpPr txBox="1"/>
          <p:nvPr/>
        </p:nvSpPr>
        <p:spPr>
          <a:xfrm>
            <a:off x="9347096" y="4920702"/>
            <a:ext cx="2564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Answer: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730F95-1380-46DC-A472-C069C19B1152}"/>
              </a:ext>
            </a:extLst>
          </p:cNvPr>
          <p:cNvSpPr txBox="1"/>
          <p:nvPr/>
        </p:nvSpPr>
        <p:spPr>
          <a:xfrm>
            <a:off x="9360154" y="5707031"/>
            <a:ext cx="2551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E3149AC-2048-41C1-AE7C-59B2A7C91A6D}"/>
              </a:ext>
            </a:extLst>
          </p:cNvPr>
          <p:cNvSpPr/>
          <p:nvPr/>
        </p:nvSpPr>
        <p:spPr>
          <a:xfrm>
            <a:off x="9359162" y="5471696"/>
            <a:ext cx="2564674" cy="7974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218D453-D3C2-48EC-8379-E51033F27730}"/>
              </a:ext>
            </a:extLst>
          </p:cNvPr>
          <p:cNvSpPr txBox="1"/>
          <p:nvPr/>
        </p:nvSpPr>
        <p:spPr>
          <a:xfrm>
            <a:off x="9508047" y="6301151"/>
            <a:ext cx="2564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Move the box to find the answer</a:t>
            </a:r>
          </a:p>
        </p:txBody>
      </p:sp>
    </p:spTree>
    <p:extLst>
      <p:ext uri="{BB962C8B-B14F-4D97-AF65-F5344CB8AC3E}">
        <p14:creationId xmlns:p14="http://schemas.microsoft.com/office/powerpoint/2010/main" val="18659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694A62-224A-4670-958D-EAEFFD48E6B4}"/>
              </a:ext>
            </a:extLst>
          </p:cNvPr>
          <p:cNvSpPr/>
          <p:nvPr/>
        </p:nvSpPr>
        <p:spPr>
          <a:xfrm>
            <a:off x="2391836" y="0"/>
            <a:ext cx="7332778" cy="15388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Subtraction (taking away)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 turn!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E28A2D-AC59-41B2-AE77-4C85542C8DF0}"/>
              </a:ext>
            </a:extLst>
          </p:cNvPr>
          <p:cNvSpPr txBox="1"/>
          <p:nvPr/>
        </p:nvSpPr>
        <p:spPr>
          <a:xfrm>
            <a:off x="3728360" y="5300615"/>
            <a:ext cx="62550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7 – 5 = _____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567F59-D95D-45BB-A696-016991EA2F34}"/>
              </a:ext>
            </a:extLst>
          </p:cNvPr>
          <p:cNvSpPr txBox="1"/>
          <p:nvPr/>
        </p:nvSpPr>
        <p:spPr>
          <a:xfrm>
            <a:off x="1547688" y="4160815"/>
            <a:ext cx="9475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Cross out how many you need to take away. If you are working on a computer, delete or put a cross through the image</a:t>
            </a:r>
          </a:p>
        </p:txBody>
      </p:sp>
      <p:pic>
        <p:nvPicPr>
          <p:cNvPr id="2050" name="Picture 2" descr="Free Candy Bar Cliparts, Download Free Clip Art, Free Clip Art on Clipart  Library">
            <a:extLst>
              <a:ext uri="{FF2B5EF4-FFF2-40B4-BE49-F238E27FC236}">
                <a16:creationId xmlns:a16="http://schemas.microsoft.com/office/drawing/2014/main" id="{2FD51CE7-CD3C-4DA7-8190-6A9208F9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0782">
            <a:off x="766133" y="2489501"/>
            <a:ext cx="1563111" cy="107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ree Candy Bar Cliparts, Download Free Clip Art, Free Clip Art on Clipart  Library">
            <a:extLst>
              <a:ext uri="{FF2B5EF4-FFF2-40B4-BE49-F238E27FC236}">
                <a16:creationId xmlns:a16="http://schemas.microsoft.com/office/drawing/2014/main" id="{0518AB41-DDBB-43E2-96E0-AB01797BB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0782">
            <a:off x="2097978" y="2489503"/>
            <a:ext cx="1563111" cy="107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ree Candy Bar Cliparts, Download Free Clip Art, Free Clip Art on Clipart  Library">
            <a:extLst>
              <a:ext uri="{FF2B5EF4-FFF2-40B4-BE49-F238E27FC236}">
                <a16:creationId xmlns:a16="http://schemas.microsoft.com/office/drawing/2014/main" id="{A0574899-FCE6-479C-9609-4B3103418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0782">
            <a:off x="3429824" y="2489501"/>
            <a:ext cx="1563111" cy="107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Free Candy Bar Cliparts, Download Free Clip Art, Free Clip Art on Clipart  Library">
            <a:extLst>
              <a:ext uri="{FF2B5EF4-FFF2-40B4-BE49-F238E27FC236}">
                <a16:creationId xmlns:a16="http://schemas.microsoft.com/office/drawing/2014/main" id="{EBDE9E6F-B75E-468E-8E06-CE3C61409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0782">
            <a:off x="6264050" y="2489502"/>
            <a:ext cx="1563111" cy="107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Free Candy Bar Cliparts, Download Free Clip Art, Free Clip Art on Clipart  Library">
            <a:extLst>
              <a:ext uri="{FF2B5EF4-FFF2-40B4-BE49-F238E27FC236}">
                <a16:creationId xmlns:a16="http://schemas.microsoft.com/office/drawing/2014/main" id="{1B6460B1-485F-44F8-B8E8-E94E05D55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0782">
            <a:off x="4846937" y="2505345"/>
            <a:ext cx="1563111" cy="107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Free Candy Bar Cliparts, Download Free Clip Art, Free Clip Art on Clipart  Library">
            <a:extLst>
              <a:ext uri="{FF2B5EF4-FFF2-40B4-BE49-F238E27FC236}">
                <a16:creationId xmlns:a16="http://schemas.microsoft.com/office/drawing/2014/main" id="{138D0B10-506B-4C2A-895D-33045115C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0782">
            <a:off x="7681163" y="2497423"/>
            <a:ext cx="1563111" cy="107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Free Candy Bar Cliparts, Download Free Clip Art, Free Clip Art on Clipart  Library">
            <a:extLst>
              <a:ext uri="{FF2B5EF4-FFF2-40B4-BE49-F238E27FC236}">
                <a16:creationId xmlns:a16="http://schemas.microsoft.com/office/drawing/2014/main" id="{B9CEA593-ABAA-4B3A-995A-6F9B92C28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0782">
            <a:off x="9198536" y="2505343"/>
            <a:ext cx="1563111" cy="107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DFC1D27-2CCC-4938-B072-D217C38631CA}"/>
              </a:ext>
            </a:extLst>
          </p:cNvPr>
          <p:cNvSpPr/>
          <p:nvPr/>
        </p:nvSpPr>
        <p:spPr>
          <a:xfrm>
            <a:off x="9146799" y="4972932"/>
            <a:ext cx="2965268" cy="18163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D6ABBB8-4F29-45C9-B435-B1EC0385DF4E}"/>
              </a:ext>
            </a:extLst>
          </p:cNvPr>
          <p:cNvSpPr txBox="1"/>
          <p:nvPr/>
        </p:nvSpPr>
        <p:spPr>
          <a:xfrm>
            <a:off x="9347096" y="4920702"/>
            <a:ext cx="2564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Answer: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DE698EB-088D-4A3C-874D-D9EA09268BC5}"/>
              </a:ext>
            </a:extLst>
          </p:cNvPr>
          <p:cNvSpPr txBox="1"/>
          <p:nvPr/>
        </p:nvSpPr>
        <p:spPr>
          <a:xfrm>
            <a:off x="9360154" y="5707031"/>
            <a:ext cx="2551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E51BBD5-3EF9-4C40-8793-AF6852650FB8}"/>
              </a:ext>
            </a:extLst>
          </p:cNvPr>
          <p:cNvSpPr/>
          <p:nvPr/>
        </p:nvSpPr>
        <p:spPr>
          <a:xfrm>
            <a:off x="9311545" y="5492971"/>
            <a:ext cx="2564674" cy="7974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ED70790-59D2-42F1-BEA4-DFE7A56E4F96}"/>
              </a:ext>
            </a:extLst>
          </p:cNvPr>
          <p:cNvSpPr txBox="1"/>
          <p:nvPr/>
        </p:nvSpPr>
        <p:spPr>
          <a:xfrm>
            <a:off x="9508047" y="6301151"/>
            <a:ext cx="2564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Move the box to find the answer</a:t>
            </a:r>
          </a:p>
        </p:txBody>
      </p:sp>
    </p:spTree>
    <p:extLst>
      <p:ext uri="{BB962C8B-B14F-4D97-AF65-F5344CB8AC3E}">
        <p14:creationId xmlns:p14="http://schemas.microsoft.com/office/powerpoint/2010/main" val="55245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4E199F7-2EDF-45F5-8C95-6E734A809C20}"/>
              </a:ext>
            </a:extLst>
          </p:cNvPr>
          <p:cNvSpPr/>
          <p:nvPr/>
        </p:nvSpPr>
        <p:spPr>
          <a:xfrm>
            <a:off x="1822458" y="114300"/>
            <a:ext cx="85470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Fill in the missing numbers 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61ACAE-DC8D-40C3-8DD0-DD001EE20C9D}"/>
              </a:ext>
            </a:extLst>
          </p:cNvPr>
          <p:cNvSpPr txBox="1"/>
          <p:nvPr/>
        </p:nvSpPr>
        <p:spPr>
          <a:xfrm>
            <a:off x="390524" y="1314450"/>
            <a:ext cx="1115704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+mj-lt"/>
              </a:rPr>
              <a:t>2 ___ 6  ___ 10  ___ 14  ___ 18  ___   22</a:t>
            </a:r>
          </a:p>
          <a:p>
            <a:endParaRPr lang="en-GB" sz="3600" b="1" dirty="0">
              <a:latin typeface="+mj-lt"/>
            </a:endParaRPr>
          </a:p>
          <a:p>
            <a:r>
              <a:rPr lang="en-GB" sz="3600" b="1" dirty="0">
                <a:latin typeface="+mj-lt"/>
              </a:rPr>
              <a:t>2    4   ___   8  ___   12   ___   16   18   ___    22</a:t>
            </a:r>
          </a:p>
          <a:p>
            <a:pPr marL="742950" indent="-742950">
              <a:buAutoNum type="arabicPlain" startAt="2"/>
            </a:pPr>
            <a:endParaRPr lang="en-GB" sz="3600" b="1" dirty="0">
              <a:latin typeface="+mj-lt"/>
            </a:endParaRPr>
          </a:p>
          <a:p>
            <a:r>
              <a:rPr lang="en-GB" sz="3600" b="1" dirty="0">
                <a:latin typeface="+mj-lt"/>
              </a:rPr>
              <a:t>4    ___  8  ___  12  ___  16  ___  20  ___  24</a:t>
            </a:r>
          </a:p>
          <a:p>
            <a:endParaRPr lang="en-GB" sz="3600" b="1" dirty="0">
              <a:latin typeface="+mj-lt"/>
            </a:endParaRPr>
          </a:p>
          <a:p>
            <a:r>
              <a:rPr lang="en-GB" sz="3600" b="1" dirty="0">
                <a:latin typeface="+mj-lt"/>
              </a:rPr>
              <a:t>0    2    ___    6   ___   10   ___   ___  16    18    20</a:t>
            </a:r>
          </a:p>
          <a:p>
            <a:endParaRPr lang="en-GB" sz="3600" b="1" dirty="0">
              <a:latin typeface="+mj-lt"/>
            </a:endParaRPr>
          </a:p>
          <a:p>
            <a:r>
              <a:rPr lang="en-GB" sz="3600" b="1" dirty="0">
                <a:latin typeface="+mj-lt"/>
              </a:rPr>
              <a:t>16   14    12    ___     8     ___   4    ___   0</a:t>
            </a:r>
          </a:p>
          <a:p>
            <a:endParaRPr lang="en-GB" sz="3600" b="1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72752" y="5741461"/>
            <a:ext cx="2484116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If you are working on a computer, insert a text box to type your answer.</a:t>
            </a:r>
          </a:p>
        </p:txBody>
      </p:sp>
    </p:spTree>
    <p:extLst>
      <p:ext uri="{BB962C8B-B14F-4D97-AF65-F5344CB8AC3E}">
        <p14:creationId xmlns:p14="http://schemas.microsoft.com/office/powerpoint/2010/main" val="20966246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CB0B355-A653-4521-A59C-038EC5BF0A61}"/>
              </a:ext>
            </a:extLst>
          </p:cNvPr>
          <p:cNvSpPr/>
          <p:nvPr/>
        </p:nvSpPr>
        <p:spPr>
          <a:xfrm>
            <a:off x="2391836" y="0"/>
            <a:ext cx="7332778" cy="15388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Subtraction (taking away)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 turn!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1574E-30E1-4A7E-94EB-7C8AF82D79FC}"/>
              </a:ext>
            </a:extLst>
          </p:cNvPr>
          <p:cNvSpPr txBox="1"/>
          <p:nvPr/>
        </p:nvSpPr>
        <p:spPr>
          <a:xfrm>
            <a:off x="397565" y="2078962"/>
            <a:ext cx="491655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4000" dirty="0"/>
              <a:t>  5 – 2 = ___ </a:t>
            </a:r>
          </a:p>
          <a:p>
            <a:pPr marL="342900" indent="-342900">
              <a:buAutoNum type="arabicPeriod"/>
            </a:pPr>
            <a:endParaRPr lang="en-GB" sz="4000" dirty="0"/>
          </a:p>
          <a:p>
            <a:pPr marL="342900" indent="-342900">
              <a:buAutoNum type="arabicPeriod"/>
            </a:pPr>
            <a:r>
              <a:rPr lang="en-GB" sz="4000" dirty="0"/>
              <a:t>  6 – 3 = ___</a:t>
            </a:r>
          </a:p>
          <a:p>
            <a:pPr marL="342900" indent="-342900">
              <a:buAutoNum type="arabicPeriod"/>
            </a:pPr>
            <a:endParaRPr lang="en-GB" sz="4000" dirty="0"/>
          </a:p>
          <a:p>
            <a:pPr marL="342900" indent="-342900">
              <a:buAutoNum type="arabicPeriod"/>
            </a:pPr>
            <a:r>
              <a:rPr lang="en-GB" sz="4000" dirty="0"/>
              <a:t>  8 – 4 = ___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B40BAD-009A-4D8B-81BF-D2CE8F5CF83F}"/>
              </a:ext>
            </a:extLst>
          </p:cNvPr>
          <p:cNvSpPr txBox="1"/>
          <p:nvPr/>
        </p:nvSpPr>
        <p:spPr>
          <a:xfrm>
            <a:off x="6447182" y="2078961"/>
            <a:ext cx="491655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4.  5 – 3 = ___ </a:t>
            </a:r>
          </a:p>
          <a:p>
            <a:pPr marL="342900" indent="-342900">
              <a:buAutoNum type="arabicPeriod"/>
            </a:pPr>
            <a:endParaRPr lang="en-GB" sz="4000" dirty="0"/>
          </a:p>
          <a:p>
            <a:r>
              <a:rPr lang="en-GB" sz="4000" dirty="0"/>
              <a:t>5.  9 – 1 = ___</a:t>
            </a:r>
          </a:p>
          <a:p>
            <a:pPr marL="342900" indent="-342900">
              <a:buAutoNum type="arabicPeriod"/>
            </a:pPr>
            <a:endParaRPr lang="en-GB" sz="4000" dirty="0"/>
          </a:p>
          <a:p>
            <a:r>
              <a:rPr lang="en-GB" sz="4000" dirty="0"/>
              <a:t>6.  7 – 2 = ___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000D5B-40DC-431F-B0FF-4A063AB82C70}"/>
              </a:ext>
            </a:extLst>
          </p:cNvPr>
          <p:cNvSpPr txBox="1"/>
          <p:nvPr/>
        </p:nvSpPr>
        <p:spPr>
          <a:xfrm>
            <a:off x="1712201" y="6150114"/>
            <a:ext cx="9475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Use your fingers or draw pictures to help you! Start with the first number and take away the number after the subtraction symbol. </a:t>
            </a:r>
          </a:p>
        </p:txBody>
      </p:sp>
    </p:spTree>
    <p:extLst>
      <p:ext uri="{BB962C8B-B14F-4D97-AF65-F5344CB8AC3E}">
        <p14:creationId xmlns:p14="http://schemas.microsoft.com/office/powerpoint/2010/main" val="37283020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CB0B355-A653-4521-A59C-038EC5BF0A61}"/>
              </a:ext>
            </a:extLst>
          </p:cNvPr>
          <p:cNvSpPr/>
          <p:nvPr/>
        </p:nvSpPr>
        <p:spPr>
          <a:xfrm>
            <a:off x="4782332" y="0"/>
            <a:ext cx="25517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Answers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1574E-30E1-4A7E-94EB-7C8AF82D79FC}"/>
              </a:ext>
            </a:extLst>
          </p:cNvPr>
          <p:cNvSpPr txBox="1"/>
          <p:nvPr/>
        </p:nvSpPr>
        <p:spPr>
          <a:xfrm>
            <a:off x="397565" y="2078962"/>
            <a:ext cx="491655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4000" dirty="0"/>
              <a:t>  5 – 2 = </a:t>
            </a:r>
            <a:r>
              <a:rPr lang="en-GB" sz="4000" dirty="0">
                <a:solidFill>
                  <a:srgbClr val="FF0000"/>
                </a:solidFill>
              </a:rPr>
              <a:t>3</a:t>
            </a:r>
            <a:r>
              <a:rPr lang="en-GB" sz="4000" dirty="0"/>
              <a:t> </a:t>
            </a:r>
          </a:p>
          <a:p>
            <a:pPr marL="342900" indent="-342900">
              <a:buAutoNum type="arabicPeriod"/>
            </a:pPr>
            <a:endParaRPr lang="en-GB" sz="4000" dirty="0"/>
          </a:p>
          <a:p>
            <a:pPr marL="342900" indent="-342900">
              <a:buAutoNum type="arabicPeriod"/>
            </a:pPr>
            <a:r>
              <a:rPr lang="en-GB" sz="4000" dirty="0"/>
              <a:t>  6 – 3 = </a:t>
            </a:r>
            <a:r>
              <a:rPr lang="en-GB" sz="4000" dirty="0">
                <a:solidFill>
                  <a:srgbClr val="FF0000"/>
                </a:solidFill>
              </a:rPr>
              <a:t>3</a:t>
            </a:r>
            <a:endParaRPr lang="en-GB" sz="4000" dirty="0"/>
          </a:p>
          <a:p>
            <a:pPr marL="342900" indent="-342900">
              <a:buAutoNum type="arabicPeriod"/>
            </a:pPr>
            <a:endParaRPr lang="en-GB" sz="4000" dirty="0"/>
          </a:p>
          <a:p>
            <a:pPr marL="342900" indent="-342900">
              <a:buAutoNum type="arabicPeriod"/>
            </a:pPr>
            <a:r>
              <a:rPr lang="en-GB" sz="4000" dirty="0"/>
              <a:t>  8 – 4 = </a:t>
            </a:r>
            <a:r>
              <a:rPr lang="en-GB" sz="4000" dirty="0">
                <a:solidFill>
                  <a:srgbClr val="FF0000"/>
                </a:solidFill>
              </a:rPr>
              <a:t>4</a:t>
            </a:r>
            <a:endParaRPr lang="en-GB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B40BAD-009A-4D8B-81BF-D2CE8F5CF83F}"/>
              </a:ext>
            </a:extLst>
          </p:cNvPr>
          <p:cNvSpPr txBox="1"/>
          <p:nvPr/>
        </p:nvSpPr>
        <p:spPr>
          <a:xfrm>
            <a:off x="6447182" y="2078961"/>
            <a:ext cx="491655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4.  5 – 3 = </a:t>
            </a:r>
            <a:r>
              <a:rPr lang="en-GB" sz="4000" dirty="0">
                <a:solidFill>
                  <a:srgbClr val="FF0000"/>
                </a:solidFill>
              </a:rPr>
              <a:t>2</a:t>
            </a:r>
            <a:endParaRPr lang="en-GB" sz="4000" dirty="0"/>
          </a:p>
          <a:p>
            <a:pPr marL="342900" indent="-342900">
              <a:buAutoNum type="arabicPeriod"/>
            </a:pPr>
            <a:endParaRPr lang="en-GB" sz="4000" dirty="0"/>
          </a:p>
          <a:p>
            <a:r>
              <a:rPr lang="en-GB" sz="4000" dirty="0"/>
              <a:t>5.  9 – 1 = </a:t>
            </a:r>
            <a:r>
              <a:rPr lang="en-GB" sz="4000" dirty="0">
                <a:solidFill>
                  <a:srgbClr val="FF0000"/>
                </a:solidFill>
              </a:rPr>
              <a:t>8</a:t>
            </a:r>
            <a:endParaRPr lang="en-GB" sz="4000" dirty="0"/>
          </a:p>
          <a:p>
            <a:pPr marL="342900" indent="-342900">
              <a:buAutoNum type="arabicPeriod"/>
            </a:pPr>
            <a:endParaRPr lang="en-GB" sz="4000" dirty="0"/>
          </a:p>
          <a:p>
            <a:r>
              <a:rPr lang="en-GB" sz="4000" dirty="0"/>
              <a:t>6.  7 – 2 = </a:t>
            </a:r>
            <a:r>
              <a:rPr lang="en-GB" sz="4000" dirty="0">
                <a:solidFill>
                  <a:srgbClr val="FF0000"/>
                </a:solidFill>
              </a:rPr>
              <a:t>5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4758506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18A0D6-75DF-49AA-BB21-DFB8246D480F}"/>
              </a:ext>
            </a:extLst>
          </p:cNvPr>
          <p:cNvSpPr txBox="1"/>
          <p:nvPr/>
        </p:nvSpPr>
        <p:spPr>
          <a:xfrm>
            <a:off x="198852" y="339150"/>
            <a:ext cx="4805996" cy="1401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Challenge!</a:t>
            </a:r>
          </a:p>
        </p:txBody>
      </p:sp>
      <p:pic>
        <p:nvPicPr>
          <p:cNvPr id="1026" name="Picture 2" descr="Trophy Store Gold Well Done Medal award, 5 cm, Free Ribbon, Free engraving  up to 45 letters AM1182.01: Amazon.co.uk: Sports &amp; Outdoors">
            <a:extLst>
              <a:ext uri="{FF2B5EF4-FFF2-40B4-BE49-F238E27FC236}">
                <a16:creationId xmlns:a16="http://schemas.microsoft.com/office/drawing/2014/main" id="{2D9305EB-4C1C-4E8C-B387-332C2BDF4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8" r="1175" b="3"/>
          <a:stretch/>
        </p:blipFill>
        <p:spPr bwMode="auto">
          <a:xfrm>
            <a:off x="2" y="1494971"/>
            <a:ext cx="3945152" cy="5372504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7548E8-85FB-484E-B9A1-F9E0F306B104}"/>
              </a:ext>
            </a:extLst>
          </p:cNvPr>
          <p:cNvSpPr txBox="1"/>
          <p:nvPr/>
        </p:nvSpPr>
        <p:spPr>
          <a:xfrm>
            <a:off x="9614267" y="74023"/>
            <a:ext cx="2484116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If you are working on a computer, insert a text box to type your answer.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0B54E06-23F7-4458-A55C-6DA3BAF96F9F}"/>
              </a:ext>
            </a:extLst>
          </p:cNvPr>
          <p:cNvCxnSpPr/>
          <p:nvPr/>
        </p:nvCxnSpPr>
        <p:spPr>
          <a:xfrm flipV="1">
            <a:off x="5601619" y="5019547"/>
            <a:ext cx="5290457" cy="130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EF0D300-B421-4A25-B8AE-A12C0FC24F32}"/>
              </a:ext>
            </a:extLst>
          </p:cNvPr>
          <p:cNvCxnSpPr/>
          <p:nvPr/>
        </p:nvCxnSpPr>
        <p:spPr>
          <a:xfrm flipV="1">
            <a:off x="5601619" y="5668336"/>
            <a:ext cx="5290457" cy="130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CC7184-F897-4778-87E0-6B347FA41650}"/>
              </a:ext>
            </a:extLst>
          </p:cNvPr>
          <p:cNvCxnSpPr/>
          <p:nvPr/>
        </p:nvCxnSpPr>
        <p:spPr>
          <a:xfrm flipV="1">
            <a:off x="5601619" y="6317125"/>
            <a:ext cx="5290457" cy="130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5703B5F-6156-484B-9C96-70F3434CE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224" y="1139334"/>
            <a:ext cx="6362700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360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7175" y="180975"/>
            <a:ext cx="11696700" cy="6457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271459"/>
            <a:ext cx="771525" cy="7715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66373" y="100310"/>
            <a:ext cx="90783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Further Learning - Pre-recorded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62" y="3318918"/>
            <a:ext cx="4098916" cy="22247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3950" y="1201783"/>
            <a:ext cx="99533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Access the online teaching video below that will support you to access some further learning around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Lesson Objective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If you need further support to understand / complete work then please contact school via e-mail or telephone.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hlinkClick r:id="rId4"/>
          </p:cNvPr>
          <p:cNvSpPr/>
          <p:nvPr/>
        </p:nvSpPr>
        <p:spPr>
          <a:xfrm>
            <a:off x="6217920" y="3779520"/>
            <a:ext cx="4415246" cy="141078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Video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6014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47A6C7-372F-40F1-B98F-29ED30462BA9}"/>
              </a:ext>
            </a:extLst>
          </p:cNvPr>
          <p:cNvSpPr/>
          <p:nvPr/>
        </p:nvSpPr>
        <p:spPr>
          <a:xfrm>
            <a:off x="1141122" y="556591"/>
            <a:ext cx="1018612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Well done for your hard work this week!</a:t>
            </a:r>
          </a:p>
          <a:p>
            <a:pPr algn="ctr"/>
            <a:endParaRPr lang="en-US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824485AA-765F-45AF-9367-E143BBEF4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629" y="1908313"/>
            <a:ext cx="1838739" cy="183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DA034D-D00C-4536-8B51-C6434F7FE87D}"/>
              </a:ext>
            </a:extLst>
          </p:cNvPr>
          <p:cNvSpPr txBox="1"/>
          <p:nvPr/>
        </p:nvSpPr>
        <p:spPr>
          <a:xfrm>
            <a:off x="1141122" y="4498609"/>
            <a:ext cx="96740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Could any completed work / photographic evidence of completed work please be sent to </a:t>
            </a:r>
            <a:r>
              <a:rPr lang="en-GB" sz="2400" dirty="0">
                <a:hlinkClick r:id="rId3"/>
              </a:rPr>
              <a:t>Pioneerspupils@gmail.com</a:t>
            </a:r>
            <a:endParaRPr lang="en-GB" sz="2400" dirty="0"/>
          </a:p>
          <a:p>
            <a:pPr algn="ctr"/>
            <a:endParaRPr lang="en-GB" sz="2400" dirty="0"/>
          </a:p>
          <a:p>
            <a:pPr algn="ctr"/>
            <a:r>
              <a:rPr lang="en-GB" sz="24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97461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4E199F7-2EDF-45F5-8C95-6E734A809C20}"/>
              </a:ext>
            </a:extLst>
          </p:cNvPr>
          <p:cNvSpPr/>
          <p:nvPr/>
        </p:nvSpPr>
        <p:spPr>
          <a:xfrm>
            <a:off x="4707095" y="114300"/>
            <a:ext cx="27778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Answers!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61ACAE-DC8D-40C3-8DD0-DD001EE20C9D}"/>
              </a:ext>
            </a:extLst>
          </p:cNvPr>
          <p:cNvSpPr txBox="1"/>
          <p:nvPr/>
        </p:nvSpPr>
        <p:spPr>
          <a:xfrm>
            <a:off x="390524" y="1314450"/>
            <a:ext cx="1115704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+mj-lt"/>
              </a:rPr>
              <a:t>2    </a:t>
            </a:r>
            <a:r>
              <a:rPr lang="en-GB" sz="3600" b="1" dirty="0">
                <a:solidFill>
                  <a:srgbClr val="FF0000"/>
                </a:solidFill>
                <a:latin typeface="+mj-lt"/>
              </a:rPr>
              <a:t>4</a:t>
            </a:r>
            <a:r>
              <a:rPr lang="en-GB" sz="3600" b="1" dirty="0">
                <a:latin typeface="+mj-lt"/>
              </a:rPr>
              <a:t>     6     </a:t>
            </a:r>
            <a:r>
              <a:rPr lang="en-GB" sz="3600" b="1" dirty="0">
                <a:solidFill>
                  <a:srgbClr val="FF0000"/>
                </a:solidFill>
                <a:latin typeface="+mj-lt"/>
              </a:rPr>
              <a:t>8</a:t>
            </a:r>
            <a:r>
              <a:rPr lang="en-GB" sz="3600" b="1" dirty="0">
                <a:latin typeface="+mj-lt"/>
              </a:rPr>
              <a:t>     10    </a:t>
            </a:r>
            <a:r>
              <a:rPr lang="en-GB" sz="3600" b="1" dirty="0">
                <a:solidFill>
                  <a:srgbClr val="FF0000"/>
                </a:solidFill>
                <a:latin typeface="+mj-lt"/>
              </a:rPr>
              <a:t>12</a:t>
            </a:r>
            <a:r>
              <a:rPr lang="en-GB" sz="3600" b="1" dirty="0">
                <a:latin typeface="+mj-lt"/>
              </a:rPr>
              <a:t>    14     </a:t>
            </a:r>
            <a:r>
              <a:rPr lang="en-GB" sz="3600" b="1" dirty="0">
                <a:solidFill>
                  <a:srgbClr val="FF0000"/>
                </a:solidFill>
                <a:latin typeface="+mj-lt"/>
              </a:rPr>
              <a:t>16 </a:t>
            </a:r>
            <a:r>
              <a:rPr lang="en-GB" sz="3600" b="1" dirty="0">
                <a:latin typeface="+mj-lt"/>
              </a:rPr>
              <a:t>    18    </a:t>
            </a:r>
            <a:r>
              <a:rPr lang="en-GB" sz="3600" b="1" dirty="0">
                <a:solidFill>
                  <a:srgbClr val="FF0000"/>
                </a:solidFill>
                <a:latin typeface="+mj-lt"/>
              </a:rPr>
              <a:t>20</a:t>
            </a:r>
            <a:r>
              <a:rPr lang="en-GB" sz="3600" b="1" dirty="0">
                <a:latin typeface="+mj-lt"/>
              </a:rPr>
              <a:t>    22</a:t>
            </a:r>
          </a:p>
          <a:p>
            <a:endParaRPr lang="en-GB" sz="3600" b="1" dirty="0">
              <a:latin typeface="+mj-lt"/>
            </a:endParaRPr>
          </a:p>
          <a:p>
            <a:r>
              <a:rPr lang="en-GB" sz="3600" b="1" dirty="0">
                <a:latin typeface="+mj-lt"/>
              </a:rPr>
              <a:t>2    4     </a:t>
            </a:r>
            <a:r>
              <a:rPr lang="en-GB" sz="3600" b="1" dirty="0">
                <a:solidFill>
                  <a:srgbClr val="FF0000"/>
                </a:solidFill>
                <a:latin typeface="+mj-lt"/>
              </a:rPr>
              <a:t>6</a:t>
            </a:r>
            <a:r>
              <a:rPr lang="en-GB" sz="3600" b="1" dirty="0">
                <a:latin typeface="+mj-lt"/>
              </a:rPr>
              <a:t>     8     </a:t>
            </a:r>
            <a:r>
              <a:rPr lang="en-GB" sz="3600" b="1" dirty="0">
                <a:solidFill>
                  <a:srgbClr val="FF0000"/>
                </a:solidFill>
                <a:latin typeface="+mj-lt"/>
              </a:rPr>
              <a:t>10</a:t>
            </a:r>
            <a:r>
              <a:rPr lang="en-GB" sz="3600" b="1" dirty="0">
                <a:latin typeface="+mj-lt"/>
              </a:rPr>
              <a:t>    12    </a:t>
            </a:r>
            <a:r>
              <a:rPr lang="en-GB" sz="3600" b="1" dirty="0">
                <a:solidFill>
                  <a:srgbClr val="FF0000"/>
                </a:solidFill>
                <a:latin typeface="+mj-lt"/>
              </a:rPr>
              <a:t>14  </a:t>
            </a:r>
            <a:r>
              <a:rPr lang="en-GB" sz="3600" b="1" dirty="0">
                <a:latin typeface="+mj-lt"/>
              </a:rPr>
              <a:t>   16     18    </a:t>
            </a:r>
            <a:r>
              <a:rPr lang="en-GB" sz="3600" b="1" dirty="0">
                <a:solidFill>
                  <a:srgbClr val="FF0000"/>
                </a:solidFill>
                <a:latin typeface="+mj-lt"/>
              </a:rPr>
              <a:t>20 </a:t>
            </a:r>
            <a:r>
              <a:rPr lang="en-GB" sz="3600" b="1" dirty="0">
                <a:latin typeface="+mj-lt"/>
              </a:rPr>
              <a:t>   22</a:t>
            </a:r>
          </a:p>
          <a:p>
            <a:pPr marL="742950" indent="-742950">
              <a:buAutoNum type="arabicPlain" startAt="2"/>
            </a:pPr>
            <a:endParaRPr lang="en-GB" sz="3600" b="1" dirty="0">
              <a:latin typeface="+mj-lt"/>
            </a:endParaRPr>
          </a:p>
          <a:p>
            <a:r>
              <a:rPr lang="en-GB" sz="3600" b="1" dirty="0">
                <a:latin typeface="+mj-lt"/>
              </a:rPr>
              <a:t>4    </a:t>
            </a:r>
            <a:r>
              <a:rPr lang="en-GB" sz="3600" b="1" dirty="0">
                <a:solidFill>
                  <a:srgbClr val="FF0000"/>
                </a:solidFill>
                <a:latin typeface="+mj-lt"/>
              </a:rPr>
              <a:t>6 </a:t>
            </a:r>
            <a:r>
              <a:rPr lang="en-GB" sz="3600" b="1" dirty="0">
                <a:latin typeface="+mj-lt"/>
              </a:rPr>
              <a:t>    8    </a:t>
            </a:r>
            <a:r>
              <a:rPr lang="en-GB" sz="3600" b="1" dirty="0">
                <a:solidFill>
                  <a:srgbClr val="FF0000"/>
                </a:solidFill>
                <a:latin typeface="+mj-lt"/>
              </a:rPr>
              <a:t>10</a:t>
            </a:r>
            <a:r>
              <a:rPr lang="en-GB" sz="3600" b="1" dirty="0">
                <a:latin typeface="+mj-lt"/>
              </a:rPr>
              <a:t>    12    </a:t>
            </a:r>
            <a:r>
              <a:rPr lang="en-GB" sz="3600" b="1" dirty="0">
                <a:solidFill>
                  <a:srgbClr val="FF0000"/>
                </a:solidFill>
                <a:latin typeface="+mj-lt"/>
              </a:rPr>
              <a:t>14 </a:t>
            </a:r>
            <a:r>
              <a:rPr lang="en-GB" sz="3600" b="1" dirty="0">
                <a:latin typeface="+mj-lt"/>
              </a:rPr>
              <a:t>   16     </a:t>
            </a:r>
            <a:r>
              <a:rPr lang="en-GB" sz="3600" b="1" dirty="0">
                <a:solidFill>
                  <a:srgbClr val="FF0000"/>
                </a:solidFill>
                <a:latin typeface="+mj-lt"/>
              </a:rPr>
              <a:t>18</a:t>
            </a:r>
            <a:r>
              <a:rPr lang="en-GB" sz="3600" b="1" dirty="0">
                <a:latin typeface="+mj-lt"/>
              </a:rPr>
              <a:t>     20    </a:t>
            </a:r>
            <a:r>
              <a:rPr lang="en-GB" sz="3600" b="1" dirty="0">
                <a:solidFill>
                  <a:srgbClr val="FF0000"/>
                </a:solidFill>
                <a:latin typeface="+mj-lt"/>
              </a:rPr>
              <a:t>22</a:t>
            </a:r>
            <a:r>
              <a:rPr lang="en-GB" sz="3600" b="1" dirty="0">
                <a:latin typeface="+mj-lt"/>
              </a:rPr>
              <a:t>    24</a:t>
            </a:r>
          </a:p>
          <a:p>
            <a:endParaRPr lang="en-GB" sz="3600" b="1" dirty="0">
              <a:latin typeface="+mj-lt"/>
            </a:endParaRPr>
          </a:p>
          <a:p>
            <a:r>
              <a:rPr lang="en-GB" sz="3600" b="1" dirty="0">
                <a:latin typeface="+mj-lt"/>
              </a:rPr>
              <a:t>0    2     </a:t>
            </a:r>
            <a:r>
              <a:rPr lang="en-GB" sz="3600" b="1" dirty="0">
                <a:solidFill>
                  <a:srgbClr val="FF0000"/>
                </a:solidFill>
                <a:latin typeface="+mj-lt"/>
              </a:rPr>
              <a:t>4</a:t>
            </a:r>
            <a:r>
              <a:rPr lang="en-GB" sz="3600" b="1" dirty="0">
                <a:latin typeface="+mj-lt"/>
              </a:rPr>
              <a:t>     6      </a:t>
            </a:r>
            <a:r>
              <a:rPr lang="en-GB" sz="3600" b="1" dirty="0">
                <a:solidFill>
                  <a:srgbClr val="FF0000"/>
                </a:solidFill>
                <a:latin typeface="+mj-lt"/>
              </a:rPr>
              <a:t>8</a:t>
            </a:r>
            <a:r>
              <a:rPr lang="en-GB" sz="3600" b="1" dirty="0">
                <a:latin typeface="+mj-lt"/>
              </a:rPr>
              <a:t>      10    </a:t>
            </a:r>
            <a:r>
              <a:rPr lang="en-GB" sz="3600" b="1" dirty="0">
                <a:solidFill>
                  <a:srgbClr val="FF0000"/>
                </a:solidFill>
                <a:latin typeface="+mj-lt"/>
              </a:rPr>
              <a:t>12     14  </a:t>
            </a:r>
            <a:r>
              <a:rPr lang="en-GB" sz="3600" b="1" dirty="0">
                <a:latin typeface="+mj-lt"/>
              </a:rPr>
              <a:t>  16    18    20</a:t>
            </a:r>
          </a:p>
          <a:p>
            <a:endParaRPr lang="en-GB" sz="3600" b="1" dirty="0">
              <a:latin typeface="+mj-lt"/>
            </a:endParaRPr>
          </a:p>
          <a:p>
            <a:r>
              <a:rPr lang="en-GB" sz="3600" b="1" dirty="0">
                <a:latin typeface="+mj-lt"/>
              </a:rPr>
              <a:t>16      14      12      </a:t>
            </a:r>
            <a:r>
              <a:rPr lang="en-GB" sz="3600" b="1" dirty="0">
                <a:solidFill>
                  <a:srgbClr val="FF0000"/>
                </a:solidFill>
                <a:latin typeface="+mj-lt"/>
              </a:rPr>
              <a:t>10</a:t>
            </a:r>
            <a:r>
              <a:rPr lang="en-GB" sz="3600" b="1" dirty="0">
                <a:latin typeface="+mj-lt"/>
              </a:rPr>
              <a:t>       8    </a:t>
            </a:r>
            <a:r>
              <a:rPr lang="en-GB" sz="3600" b="1" dirty="0">
                <a:solidFill>
                  <a:srgbClr val="FF0000"/>
                </a:solidFill>
                <a:latin typeface="+mj-lt"/>
              </a:rPr>
              <a:t>  6      </a:t>
            </a:r>
            <a:r>
              <a:rPr lang="en-GB" sz="3600" b="1" dirty="0">
                <a:latin typeface="+mj-lt"/>
              </a:rPr>
              <a:t>4      </a:t>
            </a:r>
            <a:r>
              <a:rPr lang="en-GB" sz="3600" b="1" dirty="0">
                <a:solidFill>
                  <a:srgbClr val="FF0000"/>
                </a:solidFill>
                <a:latin typeface="+mj-lt"/>
              </a:rPr>
              <a:t>2</a:t>
            </a:r>
            <a:r>
              <a:rPr lang="en-GB" sz="3600" b="1" dirty="0">
                <a:latin typeface="+mj-lt"/>
              </a:rPr>
              <a:t>     0</a:t>
            </a:r>
          </a:p>
          <a:p>
            <a:endParaRPr lang="en-GB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25947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F98882F-0D77-4D96-B0BC-5026F11E8C2F}"/>
              </a:ext>
            </a:extLst>
          </p:cNvPr>
          <p:cNvSpPr/>
          <p:nvPr/>
        </p:nvSpPr>
        <p:spPr>
          <a:xfrm>
            <a:off x="1965456" y="-71140"/>
            <a:ext cx="8261109" cy="141577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Count in 2s</a:t>
            </a: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Let’s count how many socks there are altogether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21532" y="4246674"/>
            <a:ext cx="5930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There are 6 socks altogether!</a:t>
            </a:r>
          </a:p>
        </p:txBody>
      </p:sp>
      <p:sp>
        <p:nvSpPr>
          <p:cNvPr id="16" name="Oval 15"/>
          <p:cNvSpPr/>
          <p:nvPr/>
        </p:nvSpPr>
        <p:spPr>
          <a:xfrm>
            <a:off x="6096010" y="1812752"/>
            <a:ext cx="3583567" cy="185531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6605456" y="2278745"/>
            <a:ext cx="2564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There are 2 socks in a pair so we need to count in 2s.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223" y="1534510"/>
            <a:ext cx="1363980" cy="148847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223" y="3452020"/>
            <a:ext cx="1363980" cy="14884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2914" y="5369530"/>
            <a:ext cx="1363980" cy="148847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46894" y="1812752"/>
            <a:ext cx="875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46893" y="3854970"/>
            <a:ext cx="875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44865" y="5852155"/>
            <a:ext cx="875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2769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F98882F-0D77-4D96-B0BC-5026F11E8C2F}"/>
              </a:ext>
            </a:extLst>
          </p:cNvPr>
          <p:cNvSpPr/>
          <p:nvPr/>
        </p:nvSpPr>
        <p:spPr>
          <a:xfrm>
            <a:off x="1965456" y="-71140"/>
            <a:ext cx="8261109" cy="141577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Count in 2s</a:t>
            </a: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Let’s count how many socks there are altogether</a:t>
            </a:r>
          </a:p>
        </p:txBody>
      </p:sp>
      <p:sp>
        <p:nvSpPr>
          <p:cNvPr id="16" name="Oval 15"/>
          <p:cNvSpPr/>
          <p:nvPr/>
        </p:nvSpPr>
        <p:spPr>
          <a:xfrm>
            <a:off x="6096010" y="1812752"/>
            <a:ext cx="3583567" cy="185531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6605456" y="2278745"/>
            <a:ext cx="2564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There are 2 socks in a pair so we need to count in 2s.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221" y="1441470"/>
            <a:ext cx="918069" cy="10018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222" y="2502922"/>
            <a:ext cx="918069" cy="100186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221" y="3564374"/>
            <a:ext cx="918069" cy="100186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222" y="4625826"/>
            <a:ext cx="918069" cy="100186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221" y="5687278"/>
            <a:ext cx="918069" cy="1001861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405159" y="3974899"/>
            <a:ext cx="2965268" cy="24330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/>
          <p:cNvSpPr txBox="1"/>
          <p:nvPr/>
        </p:nvSpPr>
        <p:spPr>
          <a:xfrm>
            <a:off x="6605456" y="4134061"/>
            <a:ext cx="2564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Answer: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27" name="TextBox 26"/>
          <p:cNvSpPr txBox="1"/>
          <p:nvPr/>
        </p:nvSpPr>
        <p:spPr>
          <a:xfrm>
            <a:off x="6818811" y="5158784"/>
            <a:ext cx="2551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There are </a:t>
            </a:r>
            <a:r>
              <a:rPr lang="en-GB" b="1" dirty="0"/>
              <a:t>10 </a:t>
            </a:r>
            <a:r>
              <a:rPr lang="en-GB" dirty="0"/>
              <a:t>socks!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605456" y="4864259"/>
            <a:ext cx="2564674" cy="8752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/>
          <p:cNvSpPr txBox="1"/>
          <p:nvPr/>
        </p:nvSpPr>
        <p:spPr>
          <a:xfrm>
            <a:off x="6605456" y="5950825"/>
            <a:ext cx="2564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Move the box to find the answer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570724" y="4099636"/>
            <a:ext cx="2484116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If you are working on a computer, type your answer here: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631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1177</TotalTime>
  <Words>2989</Words>
  <Application>Microsoft Office PowerPoint</Application>
  <PresentationFormat>Widescreen</PresentationFormat>
  <Paragraphs>494</Paragraphs>
  <Slides>64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9" baseType="lpstr">
      <vt:lpstr>Arial</vt:lpstr>
      <vt:lpstr>Calibri</vt:lpstr>
      <vt:lpstr>Calibri Light</vt:lpstr>
      <vt:lpstr>Sassoon Infant Std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nixon</dc:creator>
  <cp:lastModifiedBy>A. Scarr [ Wheatley Hill Primary School ]</cp:lastModifiedBy>
  <cp:revision>87</cp:revision>
  <dcterms:created xsi:type="dcterms:W3CDTF">2020-11-22T11:12:56Z</dcterms:created>
  <dcterms:modified xsi:type="dcterms:W3CDTF">2021-01-10T14:48:23Z</dcterms:modified>
</cp:coreProperties>
</file>