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70" r:id="rId6"/>
    <p:sldId id="264" r:id="rId7"/>
    <p:sldId id="259" r:id="rId8"/>
    <p:sldId id="272" r:id="rId9"/>
    <p:sldId id="265" r:id="rId10"/>
    <p:sldId id="260" r:id="rId11"/>
    <p:sldId id="271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4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3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88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9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8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9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4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7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9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6FCCB-F0D2-4919-AECA-3128A3119244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816A-F3E7-41C8-8C40-E7FDC6F93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5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opmarks.co.uk/maths-games/5-7-years/addition-and-subtrac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dYaphiY8Rl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stables.co.uk/10-times-table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hyperlink" Target="https://www.topmarks.co.uk/maths-games/7-11-years/place-valu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publicdomainfiles.com/show_file.php?id=13526801412784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opmarks.co.uk/maths-games/5-7-years/addition-and-subtra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7988"/>
            <a:ext cx="9144000" cy="2387600"/>
          </a:xfrm>
        </p:spPr>
        <p:txBody>
          <a:bodyPr/>
          <a:lstStyle/>
          <a:p>
            <a:r>
              <a:rPr lang="en-GB" dirty="0"/>
              <a:t>Remote Learning – Base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W.B. 04.01.21</a:t>
            </a:r>
          </a:p>
          <a:p>
            <a:endParaRPr lang="en-GB" dirty="0"/>
          </a:p>
          <a:p>
            <a:r>
              <a:rPr lang="en-GB" dirty="0"/>
              <a:t>Maths</a:t>
            </a:r>
          </a:p>
        </p:txBody>
      </p:sp>
      <p:sp>
        <p:nvSpPr>
          <p:cNvPr id="4" name="AutoShape 2" descr="Mathematics Cartoon Division Clip Art - Math Symbols, HD Png Download , 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8354" y="5252176"/>
            <a:ext cx="1515292" cy="130209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4" t="44714" r="42223" b="27794"/>
          <a:stretch/>
        </p:blipFill>
        <p:spPr bwMode="auto">
          <a:xfrm>
            <a:off x="233499" y="154849"/>
            <a:ext cx="1430655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692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05351" y="713082"/>
            <a:ext cx="61002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Task 1: Subtracting a 2-digit number from a 2-digit number using the column method</a:t>
            </a:r>
          </a:p>
          <a:p>
            <a:endParaRPr lang="en-GB" sz="3200" dirty="0"/>
          </a:p>
          <a:p>
            <a:r>
              <a:rPr lang="en-GB" dirty="0"/>
              <a:t>Can you write out the following questions and work out the answer using the column method like I have in the example?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864" y="3955428"/>
            <a:ext cx="3290815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sz="2400" dirty="0"/>
              <a:t>54 – 21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42 – 31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39 – 26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24 – 23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56 – 21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4CE4B-39E3-42B3-8FEF-05E7BB3A3EA7}"/>
              </a:ext>
            </a:extLst>
          </p:cNvPr>
          <p:cNvSpPr txBox="1"/>
          <p:nvPr/>
        </p:nvSpPr>
        <p:spPr>
          <a:xfrm>
            <a:off x="9342781" y="1774911"/>
            <a:ext cx="2133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</a:t>
            </a:r>
            <a:r>
              <a:rPr lang="en-GB" sz="3600" dirty="0"/>
              <a:t>66</a:t>
            </a:r>
          </a:p>
          <a:p>
            <a:pPr marL="285750" indent="-285750">
              <a:buFontTx/>
              <a:buChar char="-"/>
            </a:pPr>
            <a:r>
              <a:rPr lang="en-GB" sz="3600" dirty="0"/>
              <a:t>33</a:t>
            </a:r>
          </a:p>
          <a:p>
            <a:r>
              <a:rPr lang="en-GB" sz="3600" dirty="0"/>
              <a:t>   33</a:t>
            </a:r>
          </a:p>
          <a:p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6B1692-690E-4228-B579-6158225C6991}"/>
              </a:ext>
            </a:extLst>
          </p:cNvPr>
          <p:cNvCxnSpPr>
            <a:cxnSpLocks/>
          </p:cNvCxnSpPr>
          <p:nvPr/>
        </p:nvCxnSpPr>
        <p:spPr>
          <a:xfrm>
            <a:off x="9521688" y="2973815"/>
            <a:ext cx="8945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56EAD7-E199-43B8-B9E0-7E940F12285E}"/>
              </a:ext>
            </a:extLst>
          </p:cNvPr>
          <p:cNvCxnSpPr>
            <a:cxnSpLocks/>
          </p:cNvCxnSpPr>
          <p:nvPr/>
        </p:nvCxnSpPr>
        <p:spPr>
          <a:xfrm>
            <a:off x="9521688" y="3429000"/>
            <a:ext cx="8945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A2B28B-4EED-417A-9563-C4F900CFAAC1}"/>
              </a:ext>
            </a:extLst>
          </p:cNvPr>
          <p:cNvSpPr txBox="1"/>
          <p:nvPr/>
        </p:nvSpPr>
        <p:spPr>
          <a:xfrm>
            <a:off x="8538649" y="1406281"/>
            <a:ext cx="26252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Example: 66-33 = 33</a:t>
            </a:r>
          </a:p>
        </p:txBody>
      </p:sp>
    </p:spTree>
    <p:extLst>
      <p:ext uri="{BB962C8B-B14F-4D97-AF65-F5344CB8AC3E}">
        <p14:creationId xmlns:p14="http://schemas.microsoft.com/office/powerpoint/2010/main" val="57429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90241" y="4612585"/>
            <a:ext cx="4032885" cy="1300163"/>
          </a:xfrm>
          <a:prstGeom prst="rect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hlinkClick r:id="rId2"/>
              </a:rPr>
              <a:t>Maths Games</a:t>
            </a:r>
            <a:r>
              <a:rPr lang="en-GB" dirty="0"/>
              <a:t> - Click here to find some fun addition and subtraction games!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8993042">
            <a:off x="7245630" y="4168950"/>
            <a:ext cx="500410" cy="6255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8874" y="658491"/>
            <a:ext cx="61002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Task 2: Subtracting a 2-digit number from a 3-digit number using the column method</a:t>
            </a:r>
          </a:p>
          <a:p>
            <a:endParaRPr lang="en-GB" sz="3200" dirty="0"/>
          </a:p>
          <a:p>
            <a:r>
              <a:rPr lang="en-GB" dirty="0"/>
              <a:t>Can you write out the following questions and work out the answer using the column method?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874" y="3719031"/>
            <a:ext cx="3290815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sz="2400" dirty="0"/>
              <a:t>154 – 41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142 – 11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239 – 22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524 – 13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656 – 31 =</a:t>
            </a:r>
          </a:p>
        </p:txBody>
      </p:sp>
    </p:spTree>
    <p:extLst>
      <p:ext uri="{BB962C8B-B14F-4D97-AF65-F5344CB8AC3E}">
        <p14:creationId xmlns:p14="http://schemas.microsoft.com/office/powerpoint/2010/main" val="94675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3ED2C3-BE3E-42B3-BC9F-DB79037F1B50}"/>
              </a:ext>
            </a:extLst>
          </p:cNvPr>
          <p:cNvSpPr/>
          <p:nvPr/>
        </p:nvSpPr>
        <p:spPr>
          <a:xfrm>
            <a:off x="273361" y="2129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26D2F4-9A75-4868-9F05-A324236B653A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617FBF-4EEE-4D17-BCCA-FF1474EC6240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0FD9DB-8107-40D6-B10F-CD08137F59F6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9C25AF-B702-459C-AB63-94C69DA7D03C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/>
                <a:t>Maths </a:t>
              </a:r>
              <a:endParaRPr lang="en-GB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4A2D15-698E-464F-8CB5-E29C0B96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62B98-63D4-4EE9-9670-631EA86FE3A8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365C32-2139-46BB-A834-69E084CCC9DE}"/>
                </a:ext>
              </a:extLst>
            </p:cNvPr>
            <p:cNvSpPr txBox="1"/>
            <p:nvPr/>
          </p:nvSpPr>
          <p:spPr>
            <a:xfrm>
              <a:off x="569871" y="3002607"/>
              <a:ext cx="10429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L.O. To know my 10 times tables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AC161A-AE73-4E23-8983-5A4292BB4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657" y="5940593"/>
              <a:ext cx="759101" cy="6816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9ECF76-1EEF-466D-A033-D0606677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98" y="5980303"/>
              <a:ext cx="588390" cy="58839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092114-5C33-4022-B8E6-73C317E0CEE2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</a:t>
              </a:r>
              <a:r>
                <a:rPr lang="en-GB" sz="3200" dirty="0"/>
                <a:t>8.01.2021</a:t>
              </a:r>
              <a:r>
                <a:rPr lang="en-GB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60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03" y="4744278"/>
            <a:ext cx="6337663" cy="102877"/>
          </a:xfrm>
        </p:spPr>
        <p:txBody>
          <a:bodyPr>
            <a:noAutofit/>
          </a:bodyPr>
          <a:lstStyle/>
          <a:p>
            <a:r>
              <a:rPr lang="en-GB" sz="2800" dirty="0"/>
              <a:t>Can you work out the answers to the following questions? Write out the number sentence e.g. 1 x 10 = 10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Practice reciting your 10 times tables out loud.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Challenge: </a:t>
            </a:r>
            <a:r>
              <a:rPr lang="en-GB" sz="2800" dirty="0"/>
              <a:t>ask a family member to test you!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C3FAF8-19E8-43A4-9182-129F69A2037C}"/>
              </a:ext>
            </a:extLst>
          </p:cNvPr>
          <p:cNvSpPr txBox="1">
            <a:spLocks/>
          </p:cNvSpPr>
          <p:nvPr/>
        </p:nvSpPr>
        <p:spPr>
          <a:xfrm>
            <a:off x="7714799" y="1099931"/>
            <a:ext cx="3332922" cy="5367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1 x 10 =</a:t>
            </a:r>
          </a:p>
          <a:p>
            <a:r>
              <a:rPr lang="en-GB" sz="3200" dirty="0"/>
              <a:t>2 x 10 =</a:t>
            </a:r>
          </a:p>
          <a:p>
            <a:r>
              <a:rPr lang="en-GB" sz="3200" dirty="0"/>
              <a:t>3 x 10 =</a:t>
            </a:r>
          </a:p>
          <a:p>
            <a:r>
              <a:rPr lang="en-GB" sz="3200" dirty="0"/>
              <a:t>4 x 10 =</a:t>
            </a:r>
          </a:p>
          <a:p>
            <a:r>
              <a:rPr lang="en-GB" sz="3200" dirty="0"/>
              <a:t>5 x 10 =</a:t>
            </a:r>
          </a:p>
          <a:p>
            <a:r>
              <a:rPr lang="en-GB" sz="3200" dirty="0"/>
              <a:t>6 x 10 =</a:t>
            </a:r>
          </a:p>
          <a:p>
            <a:r>
              <a:rPr lang="en-GB" sz="3200" dirty="0"/>
              <a:t>7 x 10 =</a:t>
            </a:r>
          </a:p>
          <a:p>
            <a:r>
              <a:rPr lang="en-GB" sz="3200" dirty="0"/>
              <a:t>8 x 10 =</a:t>
            </a:r>
          </a:p>
          <a:p>
            <a:r>
              <a:rPr lang="en-GB" sz="3200" dirty="0"/>
              <a:t>9 x 10 =</a:t>
            </a:r>
          </a:p>
          <a:p>
            <a:r>
              <a:rPr lang="en-GB" sz="3200" dirty="0"/>
              <a:t>10 x 10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99066-7900-4E3D-92C5-E1C0F05E3860}"/>
              </a:ext>
            </a:extLst>
          </p:cNvPr>
          <p:cNvSpPr txBox="1"/>
          <p:nvPr/>
        </p:nvSpPr>
        <p:spPr>
          <a:xfrm>
            <a:off x="972001" y="966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10 Times Tables Song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DE210-2E66-4D08-A6B3-B87FAFF4A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279" y="637280"/>
            <a:ext cx="3193774" cy="1795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84E23-E7D6-40AE-B9B8-F0F3019FF3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8993042">
            <a:off x="348440" y="107008"/>
            <a:ext cx="500410" cy="6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1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3DA4C4-4A81-4EB1-AC91-E3D43E8D6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793" y="709612"/>
            <a:ext cx="5191125" cy="54387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7F54D4F-B03C-4143-8A99-1E2EA8487E1D}"/>
              </a:ext>
            </a:extLst>
          </p:cNvPr>
          <p:cNvSpPr txBox="1">
            <a:spLocks/>
          </p:cNvSpPr>
          <p:nvPr/>
        </p:nvSpPr>
        <p:spPr>
          <a:xfrm>
            <a:off x="384311" y="3703775"/>
            <a:ext cx="4032885" cy="2444612"/>
          </a:xfrm>
          <a:prstGeom prst="rect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hlinkClick r:id="rId3"/>
              </a:rPr>
              <a:t>10 Times Tables Interactive Activities</a:t>
            </a:r>
            <a:r>
              <a:rPr lang="en-GB" dirty="0"/>
              <a:t> - Click here to find some fun times tables games!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C33499-0D49-4E9B-8A6E-D0AD390AD6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3459660">
            <a:off x="695719" y="3920962"/>
            <a:ext cx="437358" cy="5466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3D9F00-7DE4-4DCE-80E1-A9A506D268CB}"/>
              </a:ext>
            </a:extLst>
          </p:cNvPr>
          <p:cNvSpPr txBox="1"/>
          <p:nvPr/>
        </p:nvSpPr>
        <p:spPr>
          <a:xfrm>
            <a:off x="7967669" y="2822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D152BA-DADE-42D0-A1FF-E30457243EA8}"/>
              </a:ext>
            </a:extLst>
          </p:cNvPr>
          <p:cNvSpPr txBox="1"/>
          <p:nvPr/>
        </p:nvSpPr>
        <p:spPr>
          <a:xfrm>
            <a:off x="8756174" y="282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5BAEEE-54F7-4308-A65D-5EA94D934E41}"/>
              </a:ext>
            </a:extLst>
          </p:cNvPr>
          <p:cNvSpPr txBox="1"/>
          <p:nvPr/>
        </p:nvSpPr>
        <p:spPr>
          <a:xfrm>
            <a:off x="9452345" y="2822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50154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This week we will revisit our Number topic, rather than start something new. When we return to school we will begin our next Maths topic!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Please keep any work you complete / photographs and bring them into school when you return so we can add them to your books / journals.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If you have any questions please don’t hesitate to contact school.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Mollie 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36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3ED2C3-BE3E-42B3-BC9F-DB79037F1B50}"/>
              </a:ext>
            </a:extLst>
          </p:cNvPr>
          <p:cNvSpPr/>
          <p:nvPr/>
        </p:nvSpPr>
        <p:spPr>
          <a:xfrm>
            <a:off x="273361" y="2129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26D2F4-9A75-4868-9F05-A324236B653A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617FBF-4EEE-4D17-BCCA-FF1474EC6240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0FD9DB-8107-40D6-B10F-CD08137F59F6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9C25AF-B702-459C-AB63-94C69DA7D03C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/>
                <a:t>Maths </a:t>
              </a:r>
              <a:endParaRPr lang="en-GB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4A2D15-698E-464F-8CB5-E29C0B96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62B98-63D4-4EE9-9670-631EA86FE3A8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365C32-2139-46BB-A834-69E084CCC9DE}"/>
                </a:ext>
              </a:extLst>
            </p:cNvPr>
            <p:cNvSpPr txBox="1"/>
            <p:nvPr/>
          </p:nvSpPr>
          <p:spPr>
            <a:xfrm>
              <a:off x="635485" y="2832960"/>
              <a:ext cx="10429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L.O. To be able to understand place value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AC161A-AE73-4E23-8983-5A4292BB4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657" y="5940593"/>
              <a:ext cx="759101" cy="6816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9ECF76-1EEF-466D-A033-D0606677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98" y="5980303"/>
              <a:ext cx="588390" cy="58839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092114-5C33-4022-B8E6-73C317E0CEE2}"/>
                </a:ext>
              </a:extLst>
            </p:cNvPr>
            <p:cNvSpPr txBox="1"/>
            <p:nvPr/>
          </p:nvSpPr>
          <p:spPr>
            <a:xfrm>
              <a:off x="441141" y="298448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</a:t>
              </a:r>
              <a:r>
                <a:rPr lang="en-GB" sz="3200" dirty="0"/>
                <a:t>5.01.2021</a:t>
              </a:r>
              <a:r>
                <a:rPr lang="en-GB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210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1587" y="2762316"/>
            <a:ext cx="11556274" cy="227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7863" y="1252955"/>
            <a:ext cx="11556274" cy="12570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Task 1: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Look at the pictures below – what numbers are being represented?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Write down the answer for each one.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3" y="3357335"/>
            <a:ext cx="97155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39" y="3402990"/>
            <a:ext cx="1724025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969" y="3400070"/>
            <a:ext cx="1600200" cy="1190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529" y="29782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2994" y="298172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7570" y="291077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6310" y="291077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809" y="3267006"/>
            <a:ext cx="2007974" cy="13001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69728" y="29782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759" y="3440065"/>
            <a:ext cx="3749788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5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3E869-044C-489E-A4C4-46FE5ED1E7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4373" y="520040"/>
            <a:ext cx="4462670" cy="29089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Task 2: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Using your knowledge of place value, order the answers you got from the previous slide from </a:t>
            </a:r>
            <a:r>
              <a:rPr lang="en-GB" sz="1600" dirty="0"/>
              <a:t>smallest</a:t>
            </a:r>
            <a:r>
              <a:rPr lang="en-GB" dirty="0"/>
              <a:t> to </a:t>
            </a:r>
            <a:r>
              <a:rPr lang="en-GB" sz="5400" dirty="0"/>
              <a:t>largest</a:t>
            </a:r>
            <a:r>
              <a:rPr lang="en-GB" dirty="0"/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ED7EDC-EDB0-46AB-B33B-2D47C184C3FF}"/>
              </a:ext>
            </a:extLst>
          </p:cNvPr>
          <p:cNvSpPr txBox="1">
            <a:spLocks/>
          </p:cNvSpPr>
          <p:nvPr/>
        </p:nvSpPr>
        <p:spPr>
          <a:xfrm>
            <a:off x="8343191" y="5298762"/>
            <a:ext cx="3609339" cy="1254035"/>
          </a:xfrm>
          <a:prstGeom prst="rect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>
                <a:hlinkClick r:id="rId2"/>
              </a:rPr>
              <a:t>Maths Games</a:t>
            </a:r>
            <a:r>
              <a:rPr lang="en-GB"/>
              <a:t> - Click here to find some fun place value games!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7EB589-8665-4D09-9BBD-7DD4C9EBA3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8993042">
            <a:off x="8031746" y="5025412"/>
            <a:ext cx="437358" cy="54669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EBEF95-93C4-440F-BE51-BCEB001AC81F}"/>
              </a:ext>
            </a:extLst>
          </p:cNvPr>
          <p:cNvCxnSpPr/>
          <p:nvPr/>
        </p:nvCxnSpPr>
        <p:spPr>
          <a:xfrm>
            <a:off x="1298713" y="4479235"/>
            <a:ext cx="58972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C4C823-BB22-4265-98CA-0FA98E80AD9F}"/>
              </a:ext>
            </a:extLst>
          </p:cNvPr>
          <p:cNvSpPr txBox="1"/>
          <p:nvPr/>
        </p:nvSpPr>
        <p:spPr>
          <a:xfrm>
            <a:off x="1020417" y="4479235"/>
            <a:ext cx="95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smallest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5D124-F63F-462D-B9D8-F6C498A4960A}"/>
              </a:ext>
            </a:extLst>
          </p:cNvPr>
          <p:cNvSpPr txBox="1"/>
          <p:nvPr/>
        </p:nvSpPr>
        <p:spPr>
          <a:xfrm>
            <a:off x="6718555" y="4479235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largest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E8F88-9EFD-48CD-98F7-B58413DD5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02768" y="2565719"/>
            <a:ext cx="548604" cy="498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3C5DB0-A3D2-400F-BD14-F8F7E85E0D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06555" y="750726"/>
            <a:ext cx="2695159" cy="2447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9A284E-9817-47C0-AEA5-EF2C92297E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24264" y="1974520"/>
            <a:ext cx="1199603" cy="10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7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3ED2C3-BE3E-42B3-BC9F-DB79037F1B50}"/>
              </a:ext>
            </a:extLst>
          </p:cNvPr>
          <p:cNvSpPr/>
          <p:nvPr/>
        </p:nvSpPr>
        <p:spPr>
          <a:xfrm>
            <a:off x="273361" y="2129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26D2F4-9A75-4868-9F05-A324236B653A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617FBF-4EEE-4D17-BCCA-FF1474EC6240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0FD9DB-8107-40D6-B10F-CD08137F59F6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9C25AF-B702-459C-AB63-94C69DA7D03C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/>
                <a:t>Maths </a:t>
              </a:r>
              <a:endParaRPr lang="en-GB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4A2D15-698E-464F-8CB5-E29C0B96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62B98-63D4-4EE9-9670-631EA86FE3A8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365C32-2139-46BB-A834-69E084CCC9DE}"/>
                </a:ext>
              </a:extLst>
            </p:cNvPr>
            <p:cNvSpPr txBox="1"/>
            <p:nvPr/>
          </p:nvSpPr>
          <p:spPr>
            <a:xfrm>
              <a:off x="569871" y="3002607"/>
              <a:ext cx="10429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L.O. To be able to add numbers with up to 3-digits together using the column method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AC161A-AE73-4E23-8983-5A4292BB4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657" y="5940593"/>
              <a:ext cx="759101" cy="6816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9ECF76-1EEF-466D-A033-D0606677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98" y="5980303"/>
              <a:ext cx="588390" cy="58839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092114-5C33-4022-B8E6-73C317E0CEE2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</a:t>
              </a:r>
              <a:r>
                <a:rPr lang="en-GB" sz="3200" dirty="0"/>
                <a:t>6.01.2021</a:t>
              </a:r>
              <a:r>
                <a:rPr lang="en-GB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94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47" y="447442"/>
            <a:ext cx="5101046" cy="1177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900" dirty="0"/>
              <a:t>Task 1: Adding a 2-digit numbers using the column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94F8E-3D55-47ED-807E-2C647B6078A0}"/>
              </a:ext>
            </a:extLst>
          </p:cNvPr>
          <p:cNvSpPr txBox="1"/>
          <p:nvPr/>
        </p:nvSpPr>
        <p:spPr>
          <a:xfrm>
            <a:off x="7192040" y="1389214"/>
            <a:ext cx="4543563" cy="4678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/>
              <a:t>Write out the following sums using the column method and work out the answer.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342900" indent="-342900">
              <a:buFont typeface="+mj-lt"/>
              <a:buAutoNum type="alphaLcParenR"/>
            </a:pPr>
            <a:r>
              <a:rPr lang="en-GB" sz="2800" dirty="0"/>
              <a:t>10 + 20 =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/>
              <a:t>21 + 24 =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/>
              <a:t>34 + 54 =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/>
              <a:t>45 + 22 =</a:t>
            </a:r>
          </a:p>
          <a:p>
            <a:pPr marL="342900" indent="-342900">
              <a:buFont typeface="+mj-lt"/>
              <a:buAutoNum type="alphaLcParenR"/>
            </a:pPr>
            <a:r>
              <a:rPr lang="en-GB" sz="2800" dirty="0"/>
              <a:t>51 + 47 =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1290C4-3E56-4060-80F9-9140CB08E7EA}"/>
              </a:ext>
            </a:extLst>
          </p:cNvPr>
          <p:cNvSpPr txBox="1"/>
          <p:nvPr/>
        </p:nvSpPr>
        <p:spPr>
          <a:xfrm>
            <a:off x="354339" y="1624641"/>
            <a:ext cx="4416435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When writing down sums, separate the numbers into ones and tens. List the numbers in a column and always start adding with the </a:t>
            </a:r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ones</a:t>
            </a:r>
            <a:r>
              <a:rPr lang="en-GB" b="0" i="0" dirty="0">
                <a:solidFill>
                  <a:srgbClr val="231F20"/>
                </a:solidFill>
                <a:effectLst/>
                <a:latin typeface="ReithSans"/>
              </a:rPr>
              <a:t> first.</a:t>
            </a:r>
          </a:p>
          <a:p>
            <a:r>
              <a:rPr lang="en-GB" dirty="0">
                <a:solidFill>
                  <a:srgbClr val="231F20"/>
                </a:solidFill>
                <a:latin typeface="ReithSans"/>
              </a:rPr>
              <a:t>So…</a:t>
            </a:r>
          </a:p>
          <a:p>
            <a:r>
              <a:rPr lang="en-GB" dirty="0">
                <a:solidFill>
                  <a:srgbClr val="231F20"/>
                </a:solidFill>
                <a:latin typeface="ReithSans"/>
              </a:rPr>
              <a:t>Starting with the ones, 6 + 3 = 9, so we write this underneath in the ones column.</a:t>
            </a:r>
          </a:p>
          <a:p>
            <a:r>
              <a:rPr lang="en-GB" dirty="0">
                <a:solidFill>
                  <a:srgbClr val="231F20"/>
                </a:solidFill>
                <a:latin typeface="ReithSans"/>
              </a:rPr>
              <a:t>Then 6 + 1 = 7, so we write this underneath in the tens column. What does the 6 and the 1 represent here?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196A2-5225-48EB-AA04-9E08797F25B6}"/>
              </a:ext>
            </a:extLst>
          </p:cNvPr>
          <p:cNvSpPr txBox="1"/>
          <p:nvPr/>
        </p:nvSpPr>
        <p:spPr>
          <a:xfrm>
            <a:off x="215908" y="4636257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</a:t>
            </a:r>
            <a:r>
              <a:rPr lang="en-GB" b="1" u="sng" dirty="0">
                <a:solidFill>
                  <a:srgbClr val="FF0000"/>
                </a:solidFill>
              </a:rPr>
              <a:t>T  O</a:t>
            </a:r>
          </a:p>
          <a:p>
            <a:r>
              <a:rPr lang="en-GB" dirty="0"/>
              <a:t>      </a:t>
            </a:r>
            <a:r>
              <a:rPr lang="en-GB" sz="3600" dirty="0"/>
              <a:t>66</a:t>
            </a:r>
          </a:p>
          <a:p>
            <a:r>
              <a:rPr lang="en-GB" sz="3600" dirty="0"/>
              <a:t>+ 13</a:t>
            </a:r>
          </a:p>
          <a:p>
            <a:r>
              <a:rPr lang="en-GB" sz="3600" i="1" dirty="0"/>
              <a:t>   7 9</a:t>
            </a:r>
          </a:p>
          <a:p>
            <a:r>
              <a:rPr lang="en-GB" sz="3600" dirty="0"/>
              <a:t>   </a:t>
            </a:r>
          </a:p>
          <a:p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76EFA2-55F8-4756-A7DE-F2085D9BBCE0}"/>
              </a:ext>
            </a:extLst>
          </p:cNvPr>
          <p:cNvCxnSpPr>
            <a:cxnSpLocks/>
          </p:cNvCxnSpPr>
          <p:nvPr/>
        </p:nvCxnSpPr>
        <p:spPr>
          <a:xfrm>
            <a:off x="388188" y="6067418"/>
            <a:ext cx="8945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A00534-3EDA-40E1-AEC5-2B81BE6D280A}"/>
              </a:ext>
            </a:extLst>
          </p:cNvPr>
          <p:cNvCxnSpPr>
            <a:cxnSpLocks/>
          </p:cNvCxnSpPr>
          <p:nvPr/>
        </p:nvCxnSpPr>
        <p:spPr>
          <a:xfrm>
            <a:off x="388188" y="6663184"/>
            <a:ext cx="8945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0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924799" y="5314950"/>
            <a:ext cx="4032885" cy="1300163"/>
          </a:xfrm>
          <a:prstGeom prst="rect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hlinkClick r:id="rId2"/>
              </a:rPr>
              <a:t>Maths Games</a:t>
            </a:r>
            <a:r>
              <a:rPr lang="en-GB" dirty="0"/>
              <a:t> - Click here to find some fun addition and subtraction games!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8993042">
            <a:off x="7480188" y="4871315"/>
            <a:ext cx="500410" cy="6255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8874" y="658491"/>
            <a:ext cx="61002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Task 2: Adding a 2-digit number to a 3-digit number using the column method</a:t>
            </a:r>
          </a:p>
          <a:p>
            <a:endParaRPr lang="en-GB" sz="3200" dirty="0"/>
          </a:p>
          <a:p>
            <a:r>
              <a:rPr lang="en-GB" dirty="0"/>
              <a:t>Can you write out the following questions and work out the answer using the column method?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874" y="3914718"/>
            <a:ext cx="3290815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GB" sz="2400" dirty="0"/>
              <a:t>154 + 41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142 + 11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235 + 21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524 + 10 =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/>
              <a:t>656 + 13 =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8EFB6-899B-4E3E-8A86-1FFA28DF3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291" y="1630125"/>
            <a:ext cx="2070337" cy="2181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D9178B-7C13-45BA-ACFA-D1EB4579561E}"/>
              </a:ext>
            </a:extLst>
          </p:cNvPr>
          <p:cNvSpPr txBox="1"/>
          <p:nvPr/>
        </p:nvSpPr>
        <p:spPr>
          <a:xfrm>
            <a:off x="8676264" y="1069725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Can you work out the answer?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FF157-EAB7-495E-AB97-02FD55DACF24}"/>
              </a:ext>
            </a:extLst>
          </p:cNvPr>
          <p:cNvSpPr/>
          <p:nvPr/>
        </p:nvSpPr>
        <p:spPr>
          <a:xfrm>
            <a:off x="10422341" y="2142698"/>
            <a:ext cx="304800" cy="116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85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13ED2C3-BE3E-42B3-BC9F-DB79037F1B50}"/>
              </a:ext>
            </a:extLst>
          </p:cNvPr>
          <p:cNvSpPr/>
          <p:nvPr/>
        </p:nvSpPr>
        <p:spPr>
          <a:xfrm>
            <a:off x="273361" y="212979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26D2F4-9A75-4868-9F05-A324236B653A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617FBF-4EEE-4D17-BCCA-FF1474EC6240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0FD9DB-8107-40D6-B10F-CD08137F59F6}"/>
                </a:ext>
              </a:extLst>
            </p:cNvPr>
            <p:cNvSpPr/>
            <p:nvPr/>
          </p:nvSpPr>
          <p:spPr>
            <a:xfrm>
              <a:off x="189471" y="5905850"/>
              <a:ext cx="5473098" cy="73729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9C25AF-B702-459C-AB63-94C69DA7D03C}"/>
                </a:ext>
              </a:extLst>
            </p:cNvPr>
            <p:cNvSpPr txBox="1"/>
            <p:nvPr/>
          </p:nvSpPr>
          <p:spPr>
            <a:xfrm>
              <a:off x="864066" y="6033803"/>
              <a:ext cx="402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Subject</a:t>
              </a:r>
              <a:r>
                <a:rPr lang="en-GB" dirty="0"/>
                <a:t>: </a:t>
              </a:r>
              <a:r>
                <a:rPr lang="en-GB" sz="2400" dirty="0"/>
                <a:t>Maths </a:t>
              </a:r>
              <a:endParaRPr lang="en-GB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4A2D15-698E-464F-8CB5-E29C0B96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093" y="1728060"/>
              <a:ext cx="2219325" cy="11049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62B98-63D4-4EE9-9670-631EA86FE3A8}"/>
                </a:ext>
              </a:extLst>
            </p:cNvPr>
            <p:cNvSpPr/>
            <p:nvPr/>
          </p:nvSpPr>
          <p:spPr>
            <a:xfrm>
              <a:off x="569871" y="2835982"/>
              <a:ext cx="10612654" cy="175279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365C32-2139-46BB-A834-69E084CCC9DE}"/>
                </a:ext>
              </a:extLst>
            </p:cNvPr>
            <p:cNvSpPr txBox="1"/>
            <p:nvPr/>
          </p:nvSpPr>
          <p:spPr>
            <a:xfrm>
              <a:off x="569871" y="3002607"/>
              <a:ext cx="10429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L.O. To be able to subtract numbers with up to 3 digits, using the column method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AC161A-AE73-4E23-8983-5A4292BB4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1657" y="5940593"/>
              <a:ext cx="759101" cy="6816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9ECF76-1EEF-466D-A033-D0606677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98" y="5980303"/>
              <a:ext cx="588390" cy="58839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092114-5C33-4022-B8E6-73C317E0CEE2}"/>
                </a:ext>
              </a:extLst>
            </p:cNvPr>
            <p:cNvSpPr txBox="1"/>
            <p:nvPr/>
          </p:nvSpPr>
          <p:spPr>
            <a:xfrm>
              <a:off x="273361" y="222475"/>
              <a:ext cx="7426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Date</a:t>
              </a:r>
              <a:r>
                <a:rPr lang="en-GB" dirty="0"/>
                <a:t>: </a:t>
              </a:r>
              <a:r>
                <a:rPr lang="en-GB" sz="3200" dirty="0"/>
                <a:t>7.01.2021</a:t>
              </a:r>
              <a:r>
                <a:rPr lang="en-GB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42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692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ReithSans</vt:lpstr>
      <vt:lpstr>Office Theme</vt:lpstr>
      <vt:lpstr>Remote Learning – Base 5</vt:lpstr>
      <vt:lpstr>Hello!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work out the answers to the following questions? Write out the number sentence e.g. 1 x 10 = 10  Practice reciting your 10 times tables out loud.  Challenge: ask a family member to test you!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Learning – Base 5</dc:title>
  <dc:creator>Alex Brown</dc:creator>
  <cp:lastModifiedBy>M.Bonas [ Wheatley Hill Community Primary School ]</cp:lastModifiedBy>
  <cp:revision>29</cp:revision>
  <dcterms:created xsi:type="dcterms:W3CDTF">2021-01-04T10:35:14Z</dcterms:created>
  <dcterms:modified xsi:type="dcterms:W3CDTF">2021-01-04T22:01:11Z</dcterms:modified>
</cp:coreProperties>
</file>