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88" r:id="rId5"/>
    <p:sldId id="289" r:id="rId6"/>
    <p:sldId id="290" r:id="rId7"/>
    <p:sldId id="291" r:id="rId8"/>
    <p:sldId id="292" r:id="rId9"/>
    <p:sldId id="293" r:id="rId10"/>
    <p:sldId id="271" r:id="rId11"/>
    <p:sldId id="295" r:id="rId12"/>
    <p:sldId id="296" r:id="rId13"/>
    <p:sldId id="298" r:id="rId14"/>
    <p:sldId id="299" r:id="rId15"/>
    <p:sldId id="300" r:id="rId16"/>
    <p:sldId id="260" r:id="rId17"/>
    <p:sldId id="305" r:id="rId18"/>
    <p:sldId id="306" r:id="rId19"/>
    <p:sldId id="307" r:id="rId20"/>
    <p:sldId id="308" r:id="rId21"/>
    <p:sldId id="311" r:id="rId22"/>
    <p:sldId id="309" r:id="rId23"/>
    <p:sldId id="310"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5DB"/>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varScale="1">
        <p:scale>
          <a:sx n="67" d="100"/>
          <a:sy n="67" d="100"/>
        </p:scale>
        <p:origin x="5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D5YE4rxQJhg"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ictgames.com/littleBirdSpellin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11</a:t>
            </a:r>
            <a:r>
              <a:rPr lang="en-GB" sz="3200" baseline="30000" dirty="0"/>
              <a:t>th</a:t>
            </a:r>
            <a:r>
              <a:rPr lang="en-GB" sz="3200" dirty="0"/>
              <a:t> January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identify features of a story.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007968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Wednesday 13</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beginning of ‘Winnie and Wilbur under the sea’.</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3405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6367" y="0"/>
            <a:ext cx="721838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Beginning of the story …</a:t>
            </a:r>
          </a:p>
        </p:txBody>
      </p:sp>
      <p:sp>
        <p:nvSpPr>
          <p:cNvPr id="5" name="Rectangle 4"/>
          <p:cNvSpPr/>
          <p:nvPr/>
        </p:nvSpPr>
        <p:spPr>
          <a:xfrm>
            <a:off x="-1" y="1737598"/>
            <a:ext cx="12192001" cy="2308324"/>
          </a:xfrm>
          <a:prstGeom prst="rect">
            <a:avLst/>
          </a:prstGeom>
        </p:spPr>
        <p:txBody>
          <a:bodyPr wrap="square">
            <a:spAutoFit/>
          </a:bodyPr>
          <a:lstStyle/>
          <a:p>
            <a:pPr algn="just"/>
            <a:r>
              <a:rPr lang="en-GB" dirty="0"/>
              <a:t>One summers day, Winnie and Wilbur packed their suitcase ready for a holiday on a remote desert island surrounded by shark infested waters. Winnie packed her colourful swimsuit, blue flippers and her snorkel so that she could practice her swimming in the deep, cold sea. </a:t>
            </a:r>
          </a:p>
          <a:p>
            <a:endParaRPr lang="en-GB" dirty="0"/>
          </a:p>
          <a:p>
            <a:pPr algn="just"/>
            <a:r>
              <a:rPr lang="en-GB" dirty="0"/>
              <a:t>Wilbur was terrified of the water and sat on the broken, wooden jetty watching Winnie as she swam. He could see all of the delicious, colourful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p:txBody>
      </p:sp>
      <p:sp>
        <p:nvSpPr>
          <p:cNvPr id="7" name="Cloud 6">
            <a:extLst>
              <a:ext uri="{FF2B5EF4-FFF2-40B4-BE49-F238E27FC236}">
                <a16:creationId xmlns:a16="http://schemas.microsoft.com/office/drawing/2014/main" id="{B7BE1743-208B-4585-85D7-7BE6AB8437D1}"/>
              </a:ext>
            </a:extLst>
          </p:cNvPr>
          <p:cNvSpPr/>
          <p:nvPr/>
        </p:nvSpPr>
        <p:spPr>
          <a:xfrm>
            <a:off x="9627894" y="123943"/>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 my beginning of the story.</a:t>
            </a:r>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6587" y="4156781"/>
            <a:ext cx="2047024" cy="2505273"/>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40198" y="4156782"/>
            <a:ext cx="2047024" cy="250527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4981409" y="4385906"/>
            <a:ext cx="2505273" cy="2047024"/>
          </a:xfrm>
          <a:prstGeom prst="rect">
            <a:avLst/>
          </a:prstGeom>
        </p:spPr>
      </p:pic>
      <p:pic>
        <p:nvPicPr>
          <p:cNvPr id="12" name="Picture 11"/>
          <p:cNvPicPr>
            <a:picLocks noChangeAspect="1"/>
          </p:cNvPicPr>
          <p:nvPr/>
        </p:nvPicPr>
        <p:blipFill>
          <a:blip r:embed="rId5"/>
          <a:stretch>
            <a:fillRect/>
          </a:stretch>
        </p:blipFill>
        <p:spPr>
          <a:xfrm>
            <a:off x="7580868" y="4156781"/>
            <a:ext cx="2047026" cy="2505274"/>
          </a:xfrm>
          <a:prstGeom prst="rect">
            <a:avLst/>
          </a:prstGeom>
        </p:spPr>
      </p:pic>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722081" y="4385907"/>
            <a:ext cx="2505275" cy="2047026"/>
          </a:xfrm>
          <a:prstGeom prst="rect">
            <a:avLst/>
          </a:prstGeom>
        </p:spPr>
      </p:pic>
    </p:spTree>
    <p:extLst>
      <p:ext uri="{BB962C8B-B14F-4D97-AF65-F5344CB8AC3E}">
        <p14:creationId xmlns:p14="http://schemas.microsoft.com/office/powerpoint/2010/main" val="398004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955" y="104503"/>
            <a:ext cx="818211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Capital letters and full stops</a:t>
            </a:r>
          </a:p>
        </p:txBody>
      </p:sp>
      <p:sp>
        <p:nvSpPr>
          <p:cNvPr id="5" name="Rectangle 4">
            <a:extLst>
              <a:ext uri="{FF2B5EF4-FFF2-40B4-BE49-F238E27FC236}">
                <a16:creationId xmlns:a16="http://schemas.microsoft.com/office/drawing/2014/main" id="{0E79FA12-E9B7-43BE-851D-028871020937}"/>
              </a:ext>
            </a:extLst>
          </p:cNvPr>
          <p:cNvSpPr/>
          <p:nvPr/>
        </p:nvSpPr>
        <p:spPr>
          <a:xfrm>
            <a:off x="132129" y="1236839"/>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capital letters are used at the start of sentences, for names or places.</a:t>
            </a:r>
          </a:p>
          <a:p>
            <a:pPr algn="ctr"/>
            <a:endParaRPr lang="en-GB" dirty="0"/>
          </a:p>
        </p:txBody>
      </p:sp>
      <p:sp>
        <p:nvSpPr>
          <p:cNvPr id="6" name="TextBox 5"/>
          <p:cNvSpPr txBox="1"/>
          <p:nvPr/>
        </p:nvSpPr>
        <p:spPr>
          <a:xfrm>
            <a:off x="4289161" y="3151164"/>
            <a:ext cx="6176947" cy="369332"/>
          </a:xfrm>
          <a:prstGeom prst="rect">
            <a:avLst/>
          </a:prstGeom>
          <a:noFill/>
        </p:spPr>
        <p:txBody>
          <a:bodyPr wrap="none" rtlCol="0">
            <a:spAutoFit/>
          </a:bodyPr>
          <a:lstStyle/>
          <a:p>
            <a:r>
              <a:rPr lang="en-GB" dirty="0"/>
              <a:t>Winnie packed her swimsuit and flippers in her huge suitcase.</a:t>
            </a:r>
          </a:p>
        </p:txBody>
      </p:sp>
      <p:sp>
        <p:nvSpPr>
          <p:cNvPr id="7" name="Cloud 6">
            <a:extLst>
              <a:ext uri="{FF2B5EF4-FFF2-40B4-BE49-F238E27FC236}">
                <a16:creationId xmlns:a16="http://schemas.microsoft.com/office/drawing/2014/main" id="{B7BE1743-208B-4585-85D7-7BE6AB8437D1}"/>
              </a:ext>
            </a:extLst>
          </p:cNvPr>
          <p:cNvSpPr/>
          <p:nvPr/>
        </p:nvSpPr>
        <p:spPr>
          <a:xfrm>
            <a:off x="8530452" y="1258822"/>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Example</a:t>
            </a:r>
          </a:p>
        </p:txBody>
      </p:sp>
      <p:cxnSp>
        <p:nvCxnSpPr>
          <p:cNvPr id="9" name="Straight Arrow Connector 8"/>
          <p:cNvCxnSpPr/>
          <p:nvPr/>
        </p:nvCxnSpPr>
        <p:spPr>
          <a:xfrm flipH="1">
            <a:off x="8530452" y="2651760"/>
            <a:ext cx="522514" cy="4702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E79FA12-E9B7-43BE-851D-028871020937}"/>
              </a:ext>
            </a:extLst>
          </p:cNvPr>
          <p:cNvSpPr/>
          <p:nvPr/>
        </p:nvSpPr>
        <p:spPr>
          <a:xfrm>
            <a:off x="132129" y="3910041"/>
            <a:ext cx="5249767" cy="67569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Now it is your turn…</a:t>
            </a:r>
          </a:p>
          <a:p>
            <a:pPr algn="ctr"/>
            <a:endParaRPr lang="en-GB" dirty="0"/>
          </a:p>
        </p:txBody>
      </p:sp>
      <p:sp>
        <p:nvSpPr>
          <p:cNvPr id="11" name="TextBox 10"/>
          <p:cNvSpPr txBox="1"/>
          <p:nvPr/>
        </p:nvSpPr>
        <p:spPr>
          <a:xfrm>
            <a:off x="441889" y="4975281"/>
            <a:ext cx="5246436" cy="830997"/>
          </a:xfrm>
          <a:prstGeom prst="rect">
            <a:avLst/>
          </a:prstGeom>
          <a:noFill/>
        </p:spPr>
        <p:txBody>
          <a:bodyPr wrap="none" rtlCol="0">
            <a:spAutoFit/>
          </a:bodyPr>
          <a:lstStyle/>
          <a:p>
            <a:r>
              <a:rPr lang="en-GB" sz="2400" dirty="0"/>
              <a:t>1. wilbur has black fur and a long tail</a:t>
            </a:r>
          </a:p>
          <a:p>
            <a:r>
              <a:rPr lang="en-GB" sz="2400" dirty="0"/>
              <a:t>2. the island has trees and a wooden hut</a:t>
            </a:r>
          </a:p>
        </p:txBody>
      </p:sp>
      <p:sp>
        <p:nvSpPr>
          <p:cNvPr id="12" name="Cloud 11">
            <a:extLst>
              <a:ext uri="{FF2B5EF4-FFF2-40B4-BE49-F238E27FC236}">
                <a16:creationId xmlns:a16="http://schemas.microsoft.com/office/drawing/2014/main" id="{B7BE1743-208B-4585-85D7-7BE6AB8437D1}"/>
              </a:ext>
            </a:extLst>
          </p:cNvPr>
          <p:cNvSpPr/>
          <p:nvPr/>
        </p:nvSpPr>
        <p:spPr>
          <a:xfrm>
            <a:off x="8882743" y="4752758"/>
            <a:ext cx="2914560"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Add the capital letters and full stops</a:t>
            </a:r>
          </a:p>
          <a:p>
            <a:pPr algn="ctr"/>
            <a:endParaRPr lang="en-GB" dirty="0"/>
          </a:p>
        </p:txBody>
      </p:sp>
    </p:spTree>
    <p:extLst>
      <p:ext uri="{BB962C8B-B14F-4D97-AF65-F5344CB8AC3E}">
        <p14:creationId xmlns:p14="http://schemas.microsoft.com/office/powerpoint/2010/main" val="5100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198" y="-199287"/>
            <a:ext cx="11140037"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your own beginning of the story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8393" y="812690"/>
            <a:ext cx="1393024" cy="1704868"/>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80096" y="812690"/>
            <a:ext cx="1393024" cy="1704868"/>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3255877" y="968611"/>
            <a:ext cx="1704869" cy="1393025"/>
          </a:xfrm>
          <a:prstGeom prst="rect">
            <a:avLst/>
          </a:prstGeom>
        </p:spPr>
      </p:pic>
      <p:pic>
        <p:nvPicPr>
          <p:cNvPr id="8" name="Picture 7"/>
          <p:cNvPicPr>
            <a:picLocks noChangeAspect="1"/>
          </p:cNvPicPr>
          <p:nvPr/>
        </p:nvPicPr>
        <p:blipFill>
          <a:blip r:embed="rId5"/>
          <a:stretch>
            <a:fillRect/>
          </a:stretch>
        </p:blipFill>
        <p:spPr>
          <a:xfrm>
            <a:off x="5043502" y="812688"/>
            <a:ext cx="1393025" cy="1704869"/>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6519283" y="968611"/>
            <a:ext cx="1704868" cy="1393024"/>
          </a:xfrm>
          <a:prstGeom prst="rect">
            <a:avLst/>
          </a:prstGeom>
        </p:spPr>
      </p:pic>
      <p:sp>
        <p:nvSpPr>
          <p:cNvPr id="10" name="Rectangle 9">
            <a:extLst>
              <a:ext uri="{FF2B5EF4-FFF2-40B4-BE49-F238E27FC236}">
                <a16:creationId xmlns:a16="http://schemas.microsoft.com/office/drawing/2014/main" id="{0E79FA12-E9B7-43BE-851D-028871020937}"/>
              </a:ext>
            </a:extLst>
          </p:cNvPr>
          <p:cNvSpPr/>
          <p:nvPr/>
        </p:nvSpPr>
        <p:spPr>
          <a:xfrm>
            <a:off x="6675205" y="2968070"/>
            <a:ext cx="5249767" cy="46601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these pictures to help you write your story </a:t>
            </a:r>
          </a:p>
          <a:p>
            <a:pPr algn="ctr"/>
            <a:endParaRPr lang="en-GB" dirty="0"/>
          </a:p>
        </p:txBody>
      </p:sp>
      <p:sp>
        <p:nvSpPr>
          <p:cNvPr id="11" name="Cloud 10">
            <a:extLst>
              <a:ext uri="{FF2B5EF4-FFF2-40B4-BE49-F238E27FC236}">
                <a16:creationId xmlns:a16="http://schemas.microsoft.com/office/drawing/2014/main" id="{B7BE1743-208B-4585-85D7-7BE6AB8437D1}"/>
              </a:ext>
            </a:extLst>
          </p:cNvPr>
          <p:cNvSpPr/>
          <p:nvPr/>
        </p:nvSpPr>
        <p:spPr>
          <a:xfrm>
            <a:off x="8769130" y="812688"/>
            <a:ext cx="302278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you use capital letters and full stops</a:t>
            </a:r>
          </a:p>
        </p:txBody>
      </p:sp>
      <p:pic>
        <p:nvPicPr>
          <p:cNvPr id="12" name="Picture 11">
            <a:extLst>
              <a:ext uri="{FF2B5EF4-FFF2-40B4-BE49-F238E27FC236}">
                <a16:creationId xmlns:a16="http://schemas.microsoft.com/office/drawing/2014/main" id="{5D5A7832-A43A-4680-8232-081257D0CF82}"/>
              </a:ext>
            </a:extLst>
          </p:cNvPr>
          <p:cNvPicPr>
            <a:picLocks noChangeAspect="1"/>
          </p:cNvPicPr>
          <p:nvPr/>
        </p:nvPicPr>
        <p:blipFill>
          <a:blip r:embed="rId7"/>
          <a:stretch>
            <a:fillRect/>
          </a:stretch>
        </p:blipFill>
        <p:spPr>
          <a:xfrm>
            <a:off x="161996" y="2887560"/>
            <a:ext cx="1012024" cy="774259"/>
          </a:xfrm>
          <a:prstGeom prst="rect">
            <a:avLst/>
          </a:prstGeom>
        </p:spPr>
      </p:pic>
      <p:pic>
        <p:nvPicPr>
          <p:cNvPr id="13" name="Picture 12">
            <a:extLst>
              <a:ext uri="{FF2B5EF4-FFF2-40B4-BE49-F238E27FC236}">
                <a16:creationId xmlns:a16="http://schemas.microsoft.com/office/drawing/2014/main" id="{06295701-46B3-4A8D-8732-326E4F6DEB75}"/>
              </a:ext>
            </a:extLst>
          </p:cNvPr>
          <p:cNvPicPr>
            <a:picLocks noChangeAspect="1"/>
          </p:cNvPicPr>
          <p:nvPr/>
        </p:nvPicPr>
        <p:blipFill>
          <a:blip r:embed="rId8"/>
          <a:stretch>
            <a:fillRect/>
          </a:stretch>
        </p:blipFill>
        <p:spPr>
          <a:xfrm>
            <a:off x="1288874" y="2890294"/>
            <a:ext cx="1009650" cy="771525"/>
          </a:xfrm>
          <a:prstGeom prst="rect">
            <a:avLst/>
          </a:prstGeom>
        </p:spPr>
      </p:pic>
      <p:pic>
        <p:nvPicPr>
          <p:cNvPr id="14" name="Picture 13">
            <a:extLst>
              <a:ext uri="{FF2B5EF4-FFF2-40B4-BE49-F238E27FC236}">
                <a16:creationId xmlns:a16="http://schemas.microsoft.com/office/drawing/2014/main" id="{4EAEDB08-4D6F-4BF7-9E0D-6E1ED494FE6B}"/>
              </a:ext>
            </a:extLst>
          </p:cNvPr>
          <p:cNvPicPr>
            <a:picLocks noChangeAspect="1"/>
          </p:cNvPicPr>
          <p:nvPr/>
        </p:nvPicPr>
        <p:blipFill>
          <a:blip r:embed="rId9"/>
          <a:stretch>
            <a:fillRect/>
          </a:stretch>
        </p:blipFill>
        <p:spPr>
          <a:xfrm>
            <a:off x="2413378" y="2887560"/>
            <a:ext cx="1019175" cy="781050"/>
          </a:xfrm>
          <a:prstGeom prst="rect">
            <a:avLst/>
          </a:prstGeom>
        </p:spPr>
      </p:pic>
      <p:pic>
        <p:nvPicPr>
          <p:cNvPr id="15" name="Picture 14"/>
          <p:cNvPicPr>
            <a:picLocks noChangeAspect="1"/>
          </p:cNvPicPr>
          <p:nvPr/>
        </p:nvPicPr>
        <p:blipFill>
          <a:blip r:embed="rId10"/>
          <a:stretch>
            <a:fillRect/>
          </a:stretch>
        </p:blipFill>
        <p:spPr>
          <a:xfrm>
            <a:off x="3547407" y="2899819"/>
            <a:ext cx="1019175" cy="762000"/>
          </a:xfrm>
          <a:prstGeom prst="rect">
            <a:avLst/>
          </a:prstGeom>
        </p:spPr>
      </p:pic>
      <p:pic>
        <p:nvPicPr>
          <p:cNvPr id="16" name="Picture 15">
            <a:extLst>
              <a:ext uri="{FF2B5EF4-FFF2-40B4-BE49-F238E27FC236}">
                <a16:creationId xmlns:a16="http://schemas.microsoft.com/office/drawing/2014/main" id="{14EE3797-DCEC-4931-85FD-95556D25F4FB}"/>
              </a:ext>
            </a:extLst>
          </p:cNvPr>
          <p:cNvPicPr>
            <a:picLocks noChangeAspect="1"/>
          </p:cNvPicPr>
          <p:nvPr/>
        </p:nvPicPr>
        <p:blipFill>
          <a:blip r:embed="rId11"/>
          <a:stretch>
            <a:fillRect/>
          </a:stretch>
        </p:blipFill>
        <p:spPr>
          <a:xfrm>
            <a:off x="4663755" y="2899819"/>
            <a:ext cx="1005927" cy="774259"/>
          </a:xfrm>
          <a:prstGeom prst="rect">
            <a:avLst/>
          </a:prstGeom>
        </p:spPr>
      </p:pic>
      <p:sp>
        <p:nvSpPr>
          <p:cNvPr id="17" name="TextBox 16"/>
          <p:cNvSpPr txBox="1"/>
          <p:nvPr/>
        </p:nvSpPr>
        <p:spPr>
          <a:xfrm>
            <a:off x="57672" y="2506405"/>
            <a:ext cx="1886157" cy="461665"/>
          </a:xfrm>
          <a:prstGeom prst="rect">
            <a:avLst/>
          </a:prstGeom>
          <a:noFill/>
        </p:spPr>
        <p:txBody>
          <a:bodyPr wrap="none" rtlCol="0">
            <a:spAutoFit/>
          </a:bodyPr>
          <a:lstStyle/>
          <a:p>
            <a:r>
              <a:rPr lang="en-GB" sz="2400" b="1" dirty="0"/>
              <a:t>Don’t forget: </a:t>
            </a:r>
          </a:p>
        </p:txBody>
      </p:sp>
      <p:cxnSp>
        <p:nvCxnSpPr>
          <p:cNvPr id="18" name="Straight Arrow Connector 17"/>
          <p:cNvCxnSpPr/>
          <p:nvPr/>
        </p:nvCxnSpPr>
        <p:spPr>
          <a:xfrm flipH="1" flipV="1">
            <a:off x="8098308" y="2563544"/>
            <a:ext cx="522920" cy="3362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7672" y="416705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672" y="4543376"/>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7672" y="4938428"/>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0" y="5339144"/>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0" y="5785183"/>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0" y="622861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7672" y="6645558"/>
            <a:ext cx="12134328" cy="26126"/>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61996" y="3852870"/>
            <a:ext cx="10241393" cy="369332"/>
          </a:xfrm>
          <a:prstGeom prst="rect">
            <a:avLst/>
          </a:prstGeom>
          <a:noFill/>
        </p:spPr>
        <p:txBody>
          <a:bodyPr wrap="none" rtlCol="0">
            <a:spAutoFit/>
          </a:bodyPr>
          <a:lstStyle/>
          <a:p>
            <a:r>
              <a:rPr lang="en-GB" dirty="0"/>
              <a:t>One summers day, Winne packed her swimsuit and flippers ready for her holiday on a remote desert island.</a:t>
            </a:r>
          </a:p>
        </p:txBody>
      </p:sp>
      <p:sp>
        <p:nvSpPr>
          <p:cNvPr id="34" name="Rectangle 33">
            <a:extLst>
              <a:ext uri="{FF2B5EF4-FFF2-40B4-BE49-F238E27FC236}">
                <a16:creationId xmlns:a16="http://schemas.microsoft.com/office/drawing/2014/main" id="{88EA8F32-924C-42F1-8AE7-630500A022F6}"/>
              </a:ext>
            </a:extLst>
          </p:cNvPr>
          <p:cNvSpPr/>
          <p:nvPr/>
        </p:nvSpPr>
        <p:spPr>
          <a:xfrm>
            <a:off x="6436527" y="6237359"/>
            <a:ext cx="5697801" cy="46601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names of characters need capital letters!</a:t>
            </a:r>
          </a:p>
          <a:p>
            <a:pPr algn="ctr"/>
            <a:endParaRPr lang="en-GB" dirty="0"/>
          </a:p>
        </p:txBody>
      </p:sp>
    </p:spTree>
    <p:extLst>
      <p:ext uri="{BB962C8B-B14F-4D97-AF65-F5344CB8AC3E}">
        <p14:creationId xmlns:p14="http://schemas.microsoft.com/office/powerpoint/2010/main" val="37403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14</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ending of ‘Winnie and Wilbur under the sea’.</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946102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13931" y="197625"/>
            <a:ext cx="585153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adjectives</a:t>
            </a:r>
          </a:p>
        </p:txBody>
      </p:sp>
      <p:sp>
        <p:nvSpPr>
          <p:cNvPr id="5" name="Cloud 4">
            <a:extLst>
              <a:ext uri="{FF2B5EF4-FFF2-40B4-BE49-F238E27FC236}">
                <a16:creationId xmlns:a16="http://schemas.microsoft.com/office/drawing/2014/main" id="{A438A3ED-B82E-481C-B4A3-1BBE118F03AA}"/>
              </a:ext>
            </a:extLst>
          </p:cNvPr>
          <p:cNvSpPr/>
          <p:nvPr/>
        </p:nvSpPr>
        <p:spPr>
          <a:xfrm>
            <a:off x="0" y="868629"/>
            <a:ext cx="3657600" cy="186504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adjective is a describing word</a:t>
            </a:r>
          </a:p>
        </p:txBody>
      </p:sp>
      <p:pic>
        <p:nvPicPr>
          <p:cNvPr id="9" name="Picture 8">
            <a:extLst>
              <a:ext uri="{FF2B5EF4-FFF2-40B4-BE49-F238E27FC236}">
                <a16:creationId xmlns:a16="http://schemas.microsoft.com/office/drawing/2014/main" id="{4ACBCF84-14E9-46AF-AFA3-4B90C918DF1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25272" y="2376163"/>
            <a:ext cx="5873445" cy="3891135"/>
          </a:xfrm>
          <a:prstGeom prst="rect">
            <a:avLst/>
          </a:prstGeom>
        </p:spPr>
      </p:pic>
      <p:sp>
        <p:nvSpPr>
          <p:cNvPr id="10" name="TextBox 9">
            <a:extLst>
              <a:ext uri="{FF2B5EF4-FFF2-40B4-BE49-F238E27FC236}">
                <a16:creationId xmlns:a16="http://schemas.microsoft.com/office/drawing/2014/main" id="{20E08B9B-D115-43F2-A069-E10E4D562B69}"/>
              </a:ext>
            </a:extLst>
          </p:cNvPr>
          <p:cNvSpPr txBox="1"/>
          <p:nvPr/>
        </p:nvSpPr>
        <p:spPr>
          <a:xfrm>
            <a:off x="4457700" y="1628775"/>
            <a:ext cx="1358577" cy="369332"/>
          </a:xfrm>
          <a:prstGeom prst="rect">
            <a:avLst/>
          </a:prstGeom>
          <a:noFill/>
        </p:spPr>
        <p:txBody>
          <a:bodyPr wrap="none" rtlCol="0">
            <a:spAutoFit/>
          </a:bodyPr>
          <a:lstStyle/>
          <a:p>
            <a:r>
              <a:rPr lang="en-GB" dirty="0"/>
              <a:t>green leaves</a:t>
            </a:r>
          </a:p>
        </p:txBody>
      </p:sp>
      <p:sp>
        <p:nvSpPr>
          <p:cNvPr id="11" name="TextBox 10">
            <a:extLst>
              <a:ext uri="{FF2B5EF4-FFF2-40B4-BE49-F238E27FC236}">
                <a16:creationId xmlns:a16="http://schemas.microsoft.com/office/drawing/2014/main" id="{2A0868BD-4D65-496A-91CC-DCA7B39D4621}"/>
              </a:ext>
            </a:extLst>
          </p:cNvPr>
          <p:cNvSpPr txBox="1"/>
          <p:nvPr/>
        </p:nvSpPr>
        <p:spPr>
          <a:xfrm>
            <a:off x="8096250" y="1813441"/>
            <a:ext cx="1189236" cy="369332"/>
          </a:xfrm>
          <a:prstGeom prst="rect">
            <a:avLst/>
          </a:prstGeom>
          <a:noFill/>
        </p:spPr>
        <p:txBody>
          <a:bodyPr wrap="none" rtlCol="0">
            <a:spAutoFit/>
          </a:bodyPr>
          <a:lstStyle/>
          <a:p>
            <a:r>
              <a:rPr lang="en-GB" dirty="0"/>
              <a:t>yellow flag</a:t>
            </a:r>
          </a:p>
        </p:txBody>
      </p:sp>
      <p:sp>
        <p:nvSpPr>
          <p:cNvPr id="12" name="TextBox 11">
            <a:extLst>
              <a:ext uri="{FF2B5EF4-FFF2-40B4-BE49-F238E27FC236}">
                <a16:creationId xmlns:a16="http://schemas.microsoft.com/office/drawing/2014/main" id="{A695DA83-605F-436C-BF5C-12C5EEC5753A}"/>
              </a:ext>
            </a:extLst>
          </p:cNvPr>
          <p:cNvSpPr txBox="1"/>
          <p:nvPr/>
        </p:nvSpPr>
        <p:spPr>
          <a:xfrm>
            <a:off x="6661994" y="1431820"/>
            <a:ext cx="1247777" cy="369332"/>
          </a:xfrm>
          <a:prstGeom prst="rect">
            <a:avLst/>
          </a:prstGeom>
          <a:noFill/>
        </p:spPr>
        <p:txBody>
          <a:bodyPr wrap="none" rtlCol="0">
            <a:spAutoFit/>
          </a:bodyPr>
          <a:lstStyle/>
          <a:p>
            <a:r>
              <a:rPr lang="en-GB" dirty="0"/>
              <a:t>grey clouds</a:t>
            </a:r>
          </a:p>
        </p:txBody>
      </p:sp>
      <p:sp>
        <p:nvSpPr>
          <p:cNvPr id="13" name="TextBox 12">
            <a:extLst>
              <a:ext uri="{FF2B5EF4-FFF2-40B4-BE49-F238E27FC236}">
                <a16:creationId xmlns:a16="http://schemas.microsoft.com/office/drawing/2014/main" id="{236082CE-C833-4A0C-9094-1767457A6E4A}"/>
              </a:ext>
            </a:extLst>
          </p:cNvPr>
          <p:cNvSpPr txBox="1"/>
          <p:nvPr/>
        </p:nvSpPr>
        <p:spPr>
          <a:xfrm>
            <a:off x="9867900" y="5897966"/>
            <a:ext cx="1171026" cy="369332"/>
          </a:xfrm>
          <a:prstGeom prst="rect">
            <a:avLst/>
          </a:prstGeom>
          <a:noFill/>
        </p:spPr>
        <p:txBody>
          <a:bodyPr wrap="none" rtlCol="0">
            <a:spAutoFit/>
          </a:bodyPr>
          <a:lstStyle/>
          <a:p>
            <a:r>
              <a:rPr lang="en-GB" dirty="0"/>
              <a:t>cold water</a:t>
            </a:r>
          </a:p>
        </p:txBody>
      </p:sp>
      <p:sp>
        <p:nvSpPr>
          <p:cNvPr id="14" name="TextBox 13">
            <a:extLst>
              <a:ext uri="{FF2B5EF4-FFF2-40B4-BE49-F238E27FC236}">
                <a16:creationId xmlns:a16="http://schemas.microsoft.com/office/drawing/2014/main" id="{826F3DA5-A7B5-4BA5-8958-2A958C82D5D4}"/>
              </a:ext>
            </a:extLst>
          </p:cNvPr>
          <p:cNvSpPr txBox="1"/>
          <p:nvPr/>
        </p:nvSpPr>
        <p:spPr>
          <a:xfrm>
            <a:off x="9867900" y="5040543"/>
            <a:ext cx="1454629" cy="369332"/>
          </a:xfrm>
          <a:prstGeom prst="rect">
            <a:avLst/>
          </a:prstGeom>
          <a:noFill/>
        </p:spPr>
        <p:txBody>
          <a:bodyPr wrap="none" rtlCol="0">
            <a:spAutoFit/>
          </a:bodyPr>
          <a:lstStyle/>
          <a:p>
            <a:r>
              <a:rPr lang="en-GB" dirty="0"/>
              <a:t>brown barrel </a:t>
            </a:r>
          </a:p>
        </p:txBody>
      </p:sp>
      <p:sp>
        <p:nvSpPr>
          <p:cNvPr id="15" name="TextBox 14">
            <a:extLst>
              <a:ext uri="{FF2B5EF4-FFF2-40B4-BE49-F238E27FC236}">
                <a16:creationId xmlns:a16="http://schemas.microsoft.com/office/drawing/2014/main" id="{7A6BBB70-3EFF-44E4-B767-0B71E07C05AA}"/>
              </a:ext>
            </a:extLst>
          </p:cNvPr>
          <p:cNvSpPr txBox="1"/>
          <p:nvPr/>
        </p:nvSpPr>
        <p:spPr>
          <a:xfrm>
            <a:off x="1705603" y="3992191"/>
            <a:ext cx="1323889" cy="369332"/>
          </a:xfrm>
          <a:prstGeom prst="rect">
            <a:avLst/>
          </a:prstGeom>
          <a:noFill/>
        </p:spPr>
        <p:txBody>
          <a:bodyPr wrap="none" rtlCol="0">
            <a:spAutoFit/>
          </a:bodyPr>
          <a:lstStyle/>
          <a:p>
            <a:r>
              <a:rPr lang="en-GB" dirty="0"/>
              <a:t>wooden hut</a:t>
            </a:r>
          </a:p>
        </p:txBody>
      </p:sp>
      <p:sp>
        <p:nvSpPr>
          <p:cNvPr id="16" name="TextBox 15">
            <a:extLst>
              <a:ext uri="{FF2B5EF4-FFF2-40B4-BE49-F238E27FC236}">
                <a16:creationId xmlns:a16="http://schemas.microsoft.com/office/drawing/2014/main" id="{E5310416-8E91-4EF5-8B95-EA8AAC76A67D}"/>
              </a:ext>
            </a:extLst>
          </p:cNvPr>
          <p:cNvSpPr txBox="1"/>
          <p:nvPr/>
        </p:nvSpPr>
        <p:spPr>
          <a:xfrm>
            <a:off x="6026404" y="6488668"/>
            <a:ext cx="1601785" cy="369332"/>
          </a:xfrm>
          <a:prstGeom prst="rect">
            <a:avLst/>
          </a:prstGeom>
          <a:noFill/>
        </p:spPr>
        <p:txBody>
          <a:bodyPr wrap="none" rtlCol="0">
            <a:spAutoFit/>
          </a:bodyPr>
          <a:lstStyle/>
          <a:p>
            <a:r>
              <a:rPr lang="en-GB" dirty="0"/>
              <a:t>purple suitcase</a:t>
            </a:r>
          </a:p>
        </p:txBody>
      </p:sp>
      <p:sp>
        <p:nvSpPr>
          <p:cNvPr id="17" name="TextBox 16">
            <a:extLst>
              <a:ext uri="{FF2B5EF4-FFF2-40B4-BE49-F238E27FC236}">
                <a16:creationId xmlns:a16="http://schemas.microsoft.com/office/drawing/2014/main" id="{E3478CF3-EF77-4482-9F58-7E66CA689692}"/>
              </a:ext>
            </a:extLst>
          </p:cNvPr>
          <p:cNvSpPr txBox="1"/>
          <p:nvPr/>
        </p:nvSpPr>
        <p:spPr>
          <a:xfrm>
            <a:off x="1543050" y="5620039"/>
            <a:ext cx="982898" cy="369332"/>
          </a:xfrm>
          <a:prstGeom prst="rect">
            <a:avLst/>
          </a:prstGeom>
          <a:noFill/>
        </p:spPr>
        <p:txBody>
          <a:bodyPr wrap="none" rtlCol="0">
            <a:spAutoFit/>
          </a:bodyPr>
          <a:lstStyle/>
          <a:p>
            <a:r>
              <a:rPr lang="en-GB" dirty="0"/>
              <a:t>little pot</a:t>
            </a:r>
          </a:p>
        </p:txBody>
      </p:sp>
      <p:sp>
        <p:nvSpPr>
          <p:cNvPr id="18" name="TextBox 17">
            <a:extLst>
              <a:ext uri="{FF2B5EF4-FFF2-40B4-BE49-F238E27FC236}">
                <a16:creationId xmlns:a16="http://schemas.microsoft.com/office/drawing/2014/main" id="{AEC2B985-F8E2-43D1-9F24-8D60A09DDE1A}"/>
              </a:ext>
            </a:extLst>
          </p:cNvPr>
          <p:cNvSpPr txBox="1"/>
          <p:nvPr/>
        </p:nvSpPr>
        <p:spPr>
          <a:xfrm>
            <a:off x="9891779" y="3727966"/>
            <a:ext cx="1006173" cy="369332"/>
          </a:xfrm>
          <a:prstGeom prst="rect">
            <a:avLst/>
          </a:prstGeom>
          <a:noFill/>
        </p:spPr>
        <p:txBody>
          <a:bodyPr wrap="none" rtlCol="0">
            <a:spAutoFit/>
          </a:bodyPr>
          <a:lstStyle/>
          <a:p>
            <a:r>
              <a:rPr lang="en-GB" dirty="0"/>
              <a:t>black cat</a:t>
            </a:r>
          </a:p>
        </p:txBody>
      </p:sp>
      <p:cxnSp>
        <p:nvCxnSpPr>
          <p:cNvPr id="20" name="Straight Arrow Connector 19">
            <a:extLst>
              <a:ext uri="{FF2B5EF4-FFF2-40B4-BE49-F238E27FC236}">
                <a16:creationId xmlns:a16="http://schemas.microsoft.com/office/drawing/2014/main" id="{3FD37F26-2780-43EB-A212-6ECCCA54A247}"/>
              </a:ext>
            </a:extLst>
          </p:cNvPr>
          <p:cNvCxnSpPr>
            <a:cxnSpLocks/>
          </p:cNvCxnSpPr>
          <p:nvPr/>
        </p:nvCxnSpPr>
        <p:spPr>
          <a:xfrm>
            <a:off x="4930808" y="1998107"/>
            <a:ext cx="196398" cy="7466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62F033EB-F4E3-4B3C-9601-49866BCCD47C}"/>
              </a:ext>
            </a:extLst>
          </p:cNvPr>
          <p:cNvCxnSpPr>
            <a:cxnSpLocks/>
          </p:cNvCxnSpPr>
          <p:nvPr/>
        </p:nvCxnSpPr>
        <p:spPr>
          <a:xfrm flipH="1">
            <a:off x="6289385" y="1826193"/>
            <a:ext cx="839700" cy="10367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E11BD9B-CC29-4CF0-974B-2F3B74B62B54}"/>
              </a:ext>
            </a:extLst>
          </p:cNvPr>
          <p:cNvCxnSpPr>
            <a:cxnSpLocks/>
            <a:stCxn id="11" idx="2"/>
          </p:cNvCxnSpPr>
          <p:nvPr/>
        </p:nvCxnSpPr>
        <p:spPr>
          <a:xfrm flipH="1">
            <a:off x="8036934" y="2182773"/>
            <a:ext cx="653934" cy="16278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CA56055-18BC-4C0C-9514-8CCC439CF2C7}"/>
              </a:ext>
            </a:extLst>
          </p:cNvPr>
          <p:cNvCxnSpPr>
            <a:cxnSpLocks/>
            <a:stCxn id="18" idx="1"/>
          </p:cNvCxnSpPr>
          <p:nvPr/>
        </p:nvCxnSpPr>
        <p:spPr>
          <a:xfrm flipH="1">
            <a:off x="7391155" y="3912632"/>
            <a:ext cx="2500624" cy="571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54A2741-4D4D-488C-9845-45A20465F592}"/>
              </a:ext>
            </a:extLst>
          </p:cNvPr>
          <p:cNvCxnSpPr>
            <a:cxnSpLocks/>
            <a:stCxn id="14" idx="1"/>
          </p:cNvCxnSpPr>
          <p:nvPr/>
        </p:nvCxnSpPr>
        <p:spPr>
          <a:xfrm flipH="1">
            <a:off x="8410584" y="5225209"/>
            <a:ext cx="1457316" cy="2018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E65B0F51-1663-45E4-B71C-354563F94181}"/>
              </a:ext>
            </a:extLst>
          </p:cNvPr>
          <p:cNvCxnSpPr>
            <a:cxnSpLocks/>
            <a:stCxn id="13" idx="1"/>
          </p:cNvCxnSpPr>
          <p:nvPr/>
        </p:nvCxnSpPr>
        <p:spPr>
          <a:xfrm flipH="1" flipV="1">
            <a:off x="8690868" y="5804706"/>
            <a:ext cx="1177032" cy="2779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5481E35C-DB69-46DC-8F1F-8C41906EA316}"/>
              </a:ext>
            </a:extLst>
          </p:cNvPr>
          <p:cNvCxnSpPr>
            <a:cxnSpLocks/>
          </p:cNvCxnSpPr>
          <p:nvPr/>
        </p:nvCxnSpPr>
        <p:spPr>
          <a:xfrm flipH="1" flipV="1">
            <a:off x="6441503" y="5995305"/>
            <a:ext cx="76255" cy="4933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7CB8BE9-B113-4255-B3D1-7CA74C3E374F}"/>
              </a:ext>
            </a:extLst>
          </p:cNvPr>
          <p:cNvCxnSpPr>
            <a:cxnSpLocks/>
          </p:cNvCxnSpPr>
          <p:nvPr/>
        </p:nvCxnSpPr>
        <p:spPr>
          <a:xfrm flipV="1">
            <a:off x="2841249" y="5427045"/>
            <a:ext cx="1616451" cy="4744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AC2F84F-912E-40F2-B98A-69538CC264B7}"/>
              </a:ext>
            </a:extLst>
          </p:cNvPr>
          <p:cNvCxnSpPr>
            <a:cxnSpLocks/>
          </p:cNvCxnSpPr>
          <p:nvPr/>
        </p:nvCxnSpPr>
        <p:spPr>
          <a:xfrm>
            <a:off x="3200400" y="4198216"/>
            <a:ext cx="1584251" cy="2060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61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endParaRPr lang="en-GB" sz="3600" b="1" dirty="0"/>
          </a:p>
        </p:txBody>
      </p:sp>
      <p:sp>
        <p:nvSpPr>
          <p:cNvPr id="6" name="TextBox 5">
            <a:extLst>
              <a:ext uri="{FF2B5EF4-FFF2-40B4-BE49-F238E27FC236}">
                <a16:creationId xmlns:a16="http://schemas.microsoft.com/office/drawing/2014/main" id="{DEE62971-23AD-4BEA-AEE7-88130A06092A}"/>
              </a:ext>
            </a:extLst>
          </p:cNvPr>
          <p:cNvSpPr txBox="1"/>
          <p:nvPr/>
        </p:nvSpPr>
        <p:spPr>
          <a:xfrm>
            <a:off x="8460188" y="135171"/>
            <a:ext cx="4389120" cy="584775"/>
          </a:xfrm>
          <a:prstGeom prst="rect">
            <a:avLst/>
          </a:prstGeom>
          <a:noFill/>
        </p:spPr>
        <p:txBody>
          <a:bodyPr wrap="square" rtlCol="0">
            <a:spAutoFit/>
          </a:bodyPr>
          <a:lstStyle/>
          <a:p>
            <a:r>
              <a:rPr lang="en-GB" sz="1600" dirty="0"/>
              <a:t>Complete the noun phrases by </a:t>
            </a:r>
          </a:p>
          <a:p>
            <a:r>
              <a:rPr lang="en-GB" sz="1600" dirty="0"/>
              <a:t>adding 1 adjective before the noun.</a:t>
            </a:r>
          </a:p>
        </p:txBody>
      </p:sp>
      <p:sp>
        <p:nvSpPr>
          <p:cNvPr id="8" name="Cloud 7">
            <a:extLst>
              <a:ext uri="{FF2B5EF4-FFF2-40B4-BE49-F238E27FC236}">
                <a16:creationId xmlns:a16="http://schemas.microsoft.com/office/drawing/2014/main" id="{FD06B3A0-E502-4EEC-B4E8-D4B7FD32ABDA}"/>
              </a:ext>
            </a:extLst>
          </p:cNvPr>
          <p:cNvSpPr/>
          <p:nvPr/>
        </p:nvSpPr>
        <p:spPr>
          <a:xfrm>
            <a:off x="3302883" y="71563"/>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2994611" cy="461665"/>
          </a:xfrm>
          <a:prstGeom prst="rect">
            <a:avLst/>
          </a:prstGeom>
          <a:noFill/>
        </p:spPr>
        <p:txBody>
          <a:bodyPr wrap="square" rtlCol="0">
            <a:spAutoFit/>
          </a:bodyPr>
          <a:lstStyle/>
          <a:p>
            <a:r>
              <a:rPr lang="en-GB" sz="2400" dirty="0">
                <a:solidFill>
                  <a:schemeClr val="bg1"/>
                </a:solidFill>
              </a:rPr>
              <a:t>deep</a:t>
            </a:r>
            <a:r>
              <a:rPr lang="en-GB" sz="2400" dirty="0"/>
              <a:t> water</a:t>
            </a:r>
          </a:p>
        </p:txBody>
      </p:sp>
      <p:sp>
        <p:nvSpPr>
          <p:cNvPr id="10" name="TextBox 9">
            <a:extLst>
              <a:ext uri="{FF2B5EF4-FFF2-40B4-BE49-F238E27FC236}">
                <a16:creationId xmlns:a16="http://schemas.microsoft.com/office/drawing/2014/main" id="{587C1671-7F1F-46A5-996C-1D55443BFC09}"/>
              </a:ext>
            </a:extLst>
          </p:cNvPr>
          <p:cNvSpPr txBox="1"/>
          <p:nvPr/>
        </p:nvSpPr>
        <p:spPr>
          <a:xfrm>
            <a:off x="302150" y="2557766"/>
            <a:ext cx="4118775" cy="461665"/>
          </a:xfrm>
          <a:prstGeom prst="rect">
            <a:avLst/>
          </a:prstGeom>
          <a:noFill/>
        </p:spPr>
        <p:txBody>
          <a:bodyPr wrap="square" rtlCol="0">
            <a:spAutoFit/>
          </a:bodyPr>
          <a:lstStyle/>
          <a:p>
            <a:r>
              <a:rPr lang="en-GB" dirty="0"/>
              <a:t>_____________  </a:t>
            </a:r>
            <a:r>
              <a:rPr lang="en-GB" sz="2400" dirty="0"/>
              <a:t>leaves</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24014" y="3990362"/>
            <a:ext cx="4699219" cy="461665"/>
          </a:xfrm>
          <a:prstGeom prst="rect">
            <a:avLst/>
          </a:prstGeom>
          <a:noFill/>
        </p:spPr>
        <p:txBody>
          <a:bodyPr wrap="square" rtlCol="0">
            <a:spAutoFit/>
          </a:bodyPr>
          <a:lstStyle/>
          <a:p>
            <a:r>
              <a:rPr lang="en-GB" dirty="0"/>
              <a:t>_____________ </a:t>
            </a:r>
            <a:r>
              <a:rPr lang="en-GB" sz="2400" dirty="0"/>
              <a:t>cat</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335613" y="4756659"/>
            <a:ext cx="4492483" cy="461665"/>
          </a:xfrm>
          <a:prstGeom prst="rect">
            <a:avLst/>
          </a:prstGeom>
          <a:noFill/>
        </p:spPr>
        <p:txBody>
          <a:bodyPr wrap="square" rtlCol="0">
            <a:spAutoFit/>
          </a:bodyPr>
          <a:lstStyle/>
          <a:p>
            <a:r>
              <a:rPr lang="en-GB" dirty="0"/>
              <a:t>_______________  </a:t>
            </a:r>
            <a:r>
              <a:rPr lang="en-GB" sz="2400" dirty="0"/>
              <a:t>clouds</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302150" y="3264706"/>
            <a:ext cx="4699220" cy="461665"/>
          </a:xfrm>
          <a:prstGeom prst="rect">
            <a:avLst/>
          </a:prstGeom>
          <a:noFill/>
        </p:spPr>
        <p:txBody>
          <a:bodyPr wrap="square" rtlCol="0">
            <a:spAutoFit/>
          </a:bodyPr>
          <a:lstStyle/>
          <a:p>
            <a:r>
              <a:rPr lang="en-GB" dirty="0"/>
              <a:t>_____________  </a:t>
            </a:r>
            <a:r>
              <a:rPr lang="en-GB" sz="2400" dirty="0"/>
              <a:t>sand</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341882" y="5503871"/>
            <a:ext cx="4207445" cy="461665"/>
          </a:xfrm>
          <a:prstGeom prst="rect">
            <a:avLst/>
          </a:prstGeom>
          <a:noFill/>
        </p:spPr>
        <p:txBody>
          <a:bodyPr wrap="square" rtlCol="0">
            <a:spAutoFit/>
          </a:bodyPr>
          <a:lstStyle/>
          <a:p>
            <a:r>
              <a:rPr lang="en-GB" dirty="0"/>
              <a:t>_____________  </a:t>
            </a:r>
            <a:r>
              <a:rPr lang="en-GB" sz="2400" dirty="0"/>
              <a:t>sky</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742485" y="1934005"/>
            <a:ext cx="3991555" cy="461665"/>
          </a:xfrm>
          <a:prstGeom prst="rect">
            <a:avLst/>
          </a:prstGeom>
          <a:noFill/>
        </p:spPr>
        <p:txBody>
          <a:bodyPr wrap="square" rtlCol="0">
            <a:spAutoFit/>
          </a:bodyPr>
          <a:lstStyle/>
          <a:p>
            <a:r>
              <a:rPr lang="en-GB" sz="2400" dirty="0">
                <a:solidFill>
                  <a:schemeClr val="bg1"/>
                </a:solidFill>
              </a:rPr>
              <a:t>purple suitcase</a:t>
            </a:r>
            <a:endParaRPr lang="en-GB" sz="2400" dirty="0"/>
          </a:p>
        </p:txBody>
      </p:sp>
      <p:sp>
        <p:nvSpPr>
          <p:cNvPr id="17" name="TextBox 16">
            <a:extLst>
              <a:ext uri="{FF2B5EF4-FFF2-40B4-BE49-F238E27FC236}">
                <a16:creationId xmlns:a16="http://schemas.microsoft.com/office/drawing/2014/main" id="{BDC785BA-4B76-4BC4-9AC0-DEA2EEB01B39}"/>
              </a:ext>
            </a:extLst>
          </p:cNvPr>
          <p:cNvSpPr txBox="1"/>
          <p:nvPr/>
        </p:nvSpPr>
        <p:spPr>
          <a:xfrm>
            <a:off x="322347" y="6325270"/>
            <a:ext cx="4078380" cy="461665"/>
          </a:xfrm>
          <a:prstGeom prst="rect">
            <a:avLst/>
          </a:prstGeom>
          <a:noFill/>
        </p:spPr>
        <p:txBody>
          <a:bodyPr wrap="square" rtlCol="0">
            <a:spAutoFit/>
          </a:bodyPr>
          <a:lstStyle/>
          <a:p>
            <a:r>
              <a:rPr lang="en-GB" dirty="0"/>
              <a:t>_____________</a:t>
            </a:r>
            <a:r>
              <a:rPr lang="en-GB" sz="2400" dirty="0"/>
              <a:t>flag</a:t>
            </a:r>
          </a:p>
        </p:txBody>
      </p:sp>
      <p:pic>
        <p:nvPicPr>
          <p:cNvPr id="16" name="Picture 15">
            <a:extLst>
              <a:ext uri="{FF2B5EF4-FFF2-40B4-BE49-F238E27FC236}">
                <a16:creationId xmlns:a16="http://schemas.microsoft.com/office/drawing/2014/main" id="{B4B31281-AD58-4DB7-AE10-9BCF678ECC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06452" y="1740833"/>
            <a:ext cx="7018675" cy="4649846"/>
          </a:xfrm>
          <a:prstGeom prst="rect">
            <a:avLst/>
          </a:prstGeom>
        </p:spPr>
      </p:pic>
    </p:spTree>
    <p:extLst>
      <p:ext uri="{BB962C8B-B14F-4D97-AF65-F5344CB8AC3E}">
        <p14:creationId xmlns:p14="http://schemas.microsoft.com/office/powerpoint/2010/main" val="156333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8414" y="-199287"/>
            <a:ext cx="1026960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your own ending of the story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Rectangle 9">
            <a:extLst>
              <a:ext uri="{FF2B5EF4-FFF2-40B4-BE49-F238E27FC236}">
                <a16:creationId xmlns:a16="http://schemas.microsoft.com/office/drawing/2014/main" id="{0E79FA12-E9B7-43BE-851D-028871020937}"/>
              </a:ext>
            </a:extLst>
          </p:cNvPr>
          <p:cNvSpPr/>
          <p:nvPr/>
        </p:nvSpPr>
        <p:spPr>
          <a:xfrm>
            <a:off x="6675205" y="2968070"/>
            <a:ext cx="5249767" cy="46601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these pictures to help you write your story </a:t>
            </a:r>
          </a:p>
          <a:p>
            <a:pPr algn="ctr"/>
            <a:endParaRPr lang="en-GB" dirty="0"/>
          </a:p>
        </p:txBody>
      </p:sp>
      <p:sp>
        <p:nvSpPr>
          <p:cNvPr id="11" name="Cloud 10">
            <a:extLst>
              <a:ext uri="{FF2B5EF4-FFF2-40B4-BE49-F238E27FC236}">
                <a16:creationId xmlns:a16="http://schemas.microsoft.com/office/drawing/2014/main" id="{B7BE1743-208B-4585-85D7-7BE6AB8437D1}"/>
              </a:ext>
            </a:extLst>
          </p:cNvPr>
          <p:cNvSpPr/>
          <p:nvPr/>
        </p:nvSpPr>
        <p:spPr>
          <a:xfrm>
            <a:off x="8769130" y="812688"/>
            <a:ext cx="3155842"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you adjectives</a:t>
            </a:r>
          </a:p>
        </p:txBody>
      </p:sp>
      <p:pic>
        <p:nvPicPr>
          <p:cNvPr id="12" name="Picture 11">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161996" y="2887560"/>
            <a:ext cx="1012024" cy="774259"/>
          </a:xfrm>
          <a:prstGeom prst="rect">
            <a:avLst/>
          </a:prstGeom>
        </p:spPr>
      </p:pic>
      <p:pic>
        <p:nvPicPr>
          <p:cNvPr id="13" name="Picture 12">
            <a:extLst>
              <a:ext uri="{FF2B5EF4-FFF2-40B4-BE49-F238E27FC236}">
                <a16:creationId xmlns:a16="http://schemas.microsoft.com/office/drawing/2014/main" id="{06295701-46B3-4A8D-8732-326E4F6DEB75}"/>
              </a:ext>
            </a:extLst>
          </p:cNvPr>
          <p:cNvPicPr>
            <a:picLocks noChangeAspect="1"/>
          </p:cNvPicPr>
          <p:nvPr/>
        </p:nvPicPr>
        <p:blipFill>
          <a:blip r:embed="rId3"/>
          <a:stretch>
            <a:fillRect/>
          </a:stretch>
        </p:blipFill>
        <p:spPr>
          <a:xfrm>
            <a:off x="1288874" y="2890294"/>
            <a:ext cx="1009650" cy="771525"/>
          </a:xfrm>
          <a:prstGeom prst="rect">
            <a:avLst/>
          </a:prstGeom>
        </p:spPr>
      </p:pic>
      <p:pic>
        <p:nvPicPr>
          <p:cNvPr id="16" name="Picture 15">
            <a:extLst>
              <a:ext uri="{FF2B5EF4-FFF2-40B4-BE49-F238E27FC236}">
                <a16:creationId xmlns:a16="http://schemas.microsoft.com/office/drawing/2014/main" id="{14EE3797-DCEC-4931-85FD-95556D25F4FB}"/>
              </a:ext>
            </a:extLst>
          </p:cNvPr>
          <p:cNvPicPr>
            <a:picLocks noChangeAspect="1"/>
          </p:cNvPicPr>
          <p:nvPr/>
        </p:nvPicPr>
        <p:blipFill>
          <a:blip r:embed="rId4"/>
          <a:stretch>
            <a:fillRect/>
          </a:stretch>
        </p:blipFill>
        <p:spPr>
          <a:xfrm>
            <a:off x="2413378" y="2879706"/>
            <a:ext cx="1005927" cy="774259"/>
          </a:xfrm>
          <a:prstGeom prst="rect">
            <a:avLst/>
          </a:prstGeom>
        </p:spPr>
      </p:pic>
      <p:sp>
        <p:nvSpPr>
          <p:cNvPr id="17" name="TextBox 16"/>
          <p:cNvSpPr txBox="1"/>
          <p:nvPr/>
        </p:nvSpPr>
        <p:spPr>
          <a:xfrm>
            <a:off x="57672" y="2506405"/>
            <a:ext cx="1886157" cy="461665"/>
          </a:xfrm>
          <a:prstGeom prst="rect">
            <a:avLst/>
          </a:prstGeom>
          <a:noFill/>
        </p:spPr>
        <p:txBody>
          <a:bodyPr wrap="none" rtlCol="0">
            <a:spAutoFit/>
          </a:bodyPr>
          <a:lstStyle/>
          <a:p>
            <a:r>
              <a:rPr lang="en-GB" sz="2400" b="1" dirty="0"/>
              <a:t>Don’t forget: </a:t>
            </a:r>
          </a:p>
        </p:txBody>
      </p:sp>
      <p:cxnSp>
        <p:nvCxnSpPr>
          <p:cNvPr id="18" name="Straight Arrow Connector 17"/>
          <p:cNvCxnSpPr/>
          <p:nvPr/>
        </p:nvCxnSpPr>
        <p:spPr>
          <a:xfrm flipH="1" flipV="1">
            <a:off x="8098308" y="2563544"/>
            <a:ext cx="522920" cy="3362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7672" y="416705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672" y="4543376"/>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7672" y="4938428"/>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0" y="5339144"/>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0" y="5785183"/>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0" y="622861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7672" y="6645558"/>
            <a:ext cx="12134328" cy="26126"/>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61996" y="3852870"/>
            <a:ext cx="10420673" cy="369332"/>
          </a:xfrm>
          <a:prstGeom prst="rect">
            <a:avLst/>
          </a:prstGeom>
          <a:noFill/>
        </p:spPr>
        <p:txBody>
          <a:bodyPr wrap="none" rtlCol="0">
            <a:spAutoFit/>
          </a:bodyPr>
          <a:lstStyle/>
          <a:p>
            <a:r>
              <a:rPr lang="en-GB" dirty="0"/>
              <a:t>All of a sudden, Winnie waved her magical wand and turned into a huge octopus with lots of round tentacles.</a:t>
            </a:r>
          </a:p>
        </p:txBody>
      </p:sp>
      <p:pic>
        <p:nvPicPr>
          <p:cNvPr id="25" name="Picture 24" descr="Map&#10;&#10;Description automatically generated">
            <a:extLst>
              <a:ext uri="{FF2B5EF4-FFF2-40B4-BE49-F238E27FC236}">
                <a16:creationId xmlns:a16="http://schemas.microsoft.com/office/drawing/2014/main" id="{104FF384-7AF5-4C2C-A235-C5E3C4E3F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0329" y="969391"/>
            <a:ext cx="1745603" cy="1393024"/>
          </a:xfrm>
          <a:prstGeom prst="rect">
            <a:avLst/>
          </a:prstGeom>
        </p:spPr>
      </p:pic>
      <p:pic>
        <p:nvPicPr>
          <p:cNvPr id="3" name="Picture 2" descr="A picture containing text, fabric&#10;&#10;Description automatically generated">
            <a:extLst>
              <a:ext uri="{FF2B5EF4-FFF2-40B4-BE49-F238E27FC236}">
                <a16:creationId xmlns:a16="http://schemas.microsoft.com/office/drawing/2014/main" id="{0C260C1F-B21B-4F55-9D40-625DE32C9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699" y="779599"/>
            <a:ext cx="1389576" cy="1757762"/>
          </a:xfrm>
          <a:prstGeom prst="rect">
            <a:avLst/>
          </a:prstGeom>
        </p:spPr>
      </p:pic>
      <p:pic>
        <p:nvPicPr>
          <p:cNvPr id="20" name="Picture 19" descr="Map&#10;&#10;Description automatically generated">
            <a:extLst>
              <a:ext uri="{FF2B5EF4-FFF2-40B4-BE49-F238E27FC236}">
                <a16:creationId xmlns:a16="http://schemas.microsoft.com/office/drawing/2014/main" id="{90BDA93C-2A05-476A-954F-08CEC6B97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230586" y="989536"/>
            <a:ext cx="1783945" cy="1389136"/>
          </a:xfrm>
          <a:prstGeom prst="rect">
            <a:avLst/>
          </a:prstGeom>
        </p:spPr>
      </p:pic>
      <p:pic>
        <p:nvPicPr>
          <p:cNvPr id="22" name="Picture 21" descr="A picture containing map&#10;&#10;Description automatically generated">
            <a:extLst>
              <a:ext uri="{FF2B5EF4-FFF2-40B4-BE49-F238E27FC236}">
                <a16:creationId xmlns:a16="http://schemas.microsoft.com/office/drawing/2014/main" id="{159E25EF-22D5-4C17-AD6E-AE507DA57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859254" y="971380"/>
            <a:ext cx="1794752" cy="1389576"/>
          </a:xfrm>
          <a:prstGeom prst="rect">
            <a:avLst/>
          </a:prstGeom>
        </p:spPr>
      </p:pic>
      <p:pic>
        <p:nvPicPr>
          <p:cNvPr id="24" name="Picture 23" descr="Map&#10;&#10;Description automatically generated">
            <a:extLst>
              <a:ext uri="{FF2B5EF4-FFF2-40B4-BE49-F238E27FC236}">
                <a16:creationId xmlns:a16="http://schemas.microsoft.com/office/drawing/2014/main" id="{1792555B-4957-47AB-8015-FC32E71812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478143" y="969542"/>
            <a:ext cx="1824242" cy="1389140"/>
          </a:xfrm>
          <a:prstGeom prst="rect">
            <a:avLst/>
          </a:prstGeom>
        </p:spPr>
      </p:pic>
      <p:sp>
        <p:nvSpPr>
          <p:cNvPr id="34" name="TextBox 33">
            <a:extLst>
              <a:ext uri="{FF2B5EF4-FFF2-40B4-BE49-F238E27FC236}">
                <a16:creationId xmlns:a16="http://schemas.microsoft.com/office/drawing/2014/main" id="{5028C559-5795-41DB-B56D-40FA1689E0C6}"/>
              </a:ext>
            </a:extLst>
          </p:cNvPr>
          <p:cNvSpPr txBox="1"/>
          <p:nvPr/>
        </p:nvSpPr>
        <p:spPr>
          <a:xfrm>
            <a:off x="57672" y="4300232"/>
            <a:ext cx="237566" cy="369332"/>
          </a:xfrm>
          <a:prstGeom prst="rect">
            <a:avLst/>
          </a:prstGeom>
          <a:noFill/>
        </p:spPr>
        <p:txBody>
          <a:bodyPr wrap="none" rtlCol="0">
            <a:spAutoFit/>
          </a:bodyPr>
          <a:lstStyle/>
          <a:p>
            <a:r>
              <a:rPr lang="en-GB" dirty="0"/>
              <a:t> </a:t>
            </a:r>
          </a:p>
        </p:txBody>
      </p:sp>
    </p:spTree>
    <p:extLst>
      <p:ext uri="{BB962C8B-B14F-4D97-AF65-F5344CB8AC3E}">
        <p14:creationId xmlns:p14="http://schemas.microsoft.com/office/powerpoint/2010/main" val="2530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15</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860129" cy="1323439"/>
          </a:xfrm>
          <a:prstGeom prst="rect">
            <a:avLst/>
          </a:prstGeom>
          <a:noFill/>
        </p:spPr>
        <p:txBody>
          <a:bodyPr wrap="square" rtlCol="0">
            <a:spAutoFit/>
          </a:bodyPr>
          <a:lstStyle/>
          <a:p>
            <a:r>
              <a:rPr lang="en-GB" sz="4000" dirty="0"/>
              <a:t>LO To be able to read and spell common exception words.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21235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87027-30A3-425C-B4EB-66274CA42FD5}"/>
              </a:ext>
            </a:extLst>
          </p:cNvPr>
          <p:cNvPicPr>
            <a:picLocks noChangeAspect="1"/>
          </p:cNvPicPr>
          <p:nvPr/>
        </p:nvPicPr>
        <p:blipFill>
          <a:blip r:embed="rId2"/>
          <a:stretch>
            <a:fillRect/>
          </a:stretch>
        </p:blipFill>
        <p:spPr>
          <a:xfrm>
            <a:off x="564390" y="332666"/>
            <a:ext cx="11063219" cy="6192667"/>
          </a:xfrm>
          <a:prstGeom prst="rect">
            <a:avLst/>
          </a:prstGeom>
        </p:spPr>
      </p:pic>
      <p:sp>
        <p:nvSpPr>
          <p:cNvPr id="6" name="Rectangle 5">
            <a:extLst>
              <a:ext uri="{FF2B5EF4-FFF2-40B4-BE49-F238E27FC236}">
                <a16:creationId xmlns:a16="http://schemas.microsoft.com/office/drawing/2014/main" id="{E8C3154B-3A16-4BF1-8401-D130C2985AD6}"/>
              </a:ext>
            </a:extLst>
          </p:cNvPr>
          <p:cNvSpPr/>
          <p:nvPr/>
        </p:nvSpPr>
        <p:spPr>
          <a:xfrm>
            <a:off x="121497" y="120420"/>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Read the common exception words</a:t>
            </a:r>
            <a:endParaRPr lang="en-GB" sz="2800" b="1" dirty="0"/>
          </a:p>
        </p:txBody>
      </p:sp>
      <p:sp>
        <p:nvSpPr>
          <p:cNvPr id="7" name="Rectangle 6">
            <a:extLst>
              <a:ext uri="{FF2B5EF4-FFF2-40B4-BE49-F238E27FC236}">
                <a16:creationId xmlns:a16="http://schemas.microsoft.com/office/drawing/2014/main" id="{060CFC40-BA99-4F2E-B167-5AF17E1C6E6C}"/>
              </a:ext>
            </a:extLst>
          </p:cNvPr>
          <p:cNvSpPr/>
          <p:nvPr/>
        </p:nvSpPr>
        <p:spPr>
          <a:xfrm>
            <a:off x="6820735" y="6065830"/>
            <a:ext cx="5249767" cy="681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some of the words we need to know how to spell</a:t>
            </a:r>
            <a:endParaRPr lang="en-GB" dirty="0"/>
          </a:p>
        </p:txBody>
      </p:sp>
    </p:spTree>
    <p:extLst>
      <p:ext uri="{BB962C8B-B14F-4D97-AF65-F5344CB8AC3E}">
        <p14:creationId xmlns:p14="http://schemas.microsoft.com/office/powerpoint/2010/main" val="242826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8193-94EA-4CEE-9CFF-6276F5FDC8A0}"/>
              </a:ext>
            </a:extLst>
          </p:cNvPr>
          <p:cNvSpPr>
            <a:spLocks noGrp="1"/>
          </p:cNvSpPr>
          <p:nvPr>
            <p:ph type="title"/>
          </p:nvPr>
        </p:nvSpPr>
        <p:spPr>
          <a:xfrm>
            <a:off x="7131183" y="75293"/>
            <a:ext cx="4612326" cy="1955905"/>
          </a:xfrm>
        </p:spPr>
        <p:txBody>
          <a:bodyPr>
            <a:normAutofit/>
          </a:bodyPr>
          <a:lstStyle/>
          <a:p>
            <a:r>
              <a:rPr lang="en-GB" sz="2800" b="1" dirty="0"/>
              <a:t>We are going to continue looking at Winnie and Wilbur under the sea. </a:t>
            </a:r>
          </a:p>
        </p:txBody>
      </p:sp>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cxnSp>
        <p:nvCxnSpPr>
          <p:cNvPr id="6" name="Straight Arrow Connector 5">
            <a:extLst>
              <a:ext uri="{FF2B5EF4-FFF2-40B4-BE49-F238E27FC236}">
                <a16:creationId xmlns:a16="http://schemas.microsoft.com/office/drawing/2014/main" id="{29073977-15BF-4A81-AF99-F4D2016D63F4}"/>
              </a:ext>
            </a:extLst>
          </p:cNvPr>
          <p:cNvCxnSpPr>
            <a:cxnSpLocks/>
          </p:cNvCxnSpPr>
          <p:nvPr/>
        </p:nvCxnSpPr>
        <p:spPr>
          <a:xfrm flipH="1">
            <a:off x="4483418" y="584646"/>
            <a:ext cx="2204765" cy="79141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31" y="52350"/>
            <a:ext cx="4095750" cy="6387639"/>
          </a:xfrm>
          <a:prstGeom prst="rect">
            <a:avLst/>
          </a:prstGeom>
        </p:spPr>
      </p:pic>
      <p:sp>
        <p:nvSpPr>
          <p:cNvPr id="7" name="Rectangle 6"/>
          <p:cNvSpPr/>
          <p:nvPr/>
        </p:nvSpPr>
        <p:spPr>
          <a:xfrm>
            <a:off x="4483418" y="2195224"/>
            <a:ext cx="7752250" cy="954107"/>
          </a:xfrm>
          <a:prstGeom prst="rect">
            <a:avLst/>
          </a:prstGeom>
        </p:spPr>
        <p:txBody>
          <a:bodyPr wrap="none">
            <a:spAutoFit/>
          </a:bodyPr>
          <a:lstStyle/>
          <a:p>
            <a:r>
              <a:rPr lang="en-GB" sz="2800" b="1" dirty="0">
                <a:solidFill>
                  <a:srgbClr val="0070C0"/>
                </a:solidFill>
                <a:hlinkClick r:id="rId3"/>
              </a:rPr>
              <a:t>https://www.youtube.com/watch?v=D5YE4rxQJhg</a:t>
            </a:r>
            <a:endParaRPr lang="en-GB" sz="2800" b="1" dirty="0">
              <a:solidFill>
                <a:srgbClr val="0070C0"/>
              </a:solidFill>
            </a:endParaRPr>
          </a:p>
          <a:p>
            <a:endParaRPr lang="en-GB" sz="2800" b="1" dirty="0">
              <a:solidFill>
                <a:srgbClr val="0070C0"/>
              </a:solidFill>
            </a:endParaRPr>
          </a:p>
        </p:txBody>
      </p:sp>
      <p:sp>
        <p:nvSpPr>
          <p:cNvPr id="10" name="Title 1">
            <a:extLst>
              <a:ext uri="{FF2B5EF4-FFF2-40B4-BE49-F238E27FC236}">
                <a16:creationId xmlns:a16="http://schemas.microsoft.com/office/drawing/2014/main" id="{0EA08193-94EA-4CEE-9CFF-6276F5FDC8A0}"/>
              </a:ext>
            </a:extLst>
          </p:cNvPr>
          <p:cNvSpPr txBox="1">
            <a:spLocks/>
          </p:cNvSpPr>
          <p:nvPr/>
        </p:nvSpPr>
        <p:spPr>
          <a:xfrm>
            <a:off x="5545926" y="3313357"/>
            <a:ext cx="4951043" cy="1955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sz="2800" b="1" dirty="0"/>
              <a:t>You can re watch the video to remind you of the story.</a:t>
            </a:r>
          </a:p>
        </p:txBody>
      </p:sp>
      <p:cxnSp>
        <p:nvCxnSpPr>
          <p:cNvPr id="11" name="Straight Arrow Connector 10">
            <a:extLst>
              <a:ext uri="{FF2B5EF4-FFF2-40B4-BE49-F238E27FC236}">
                <a16:creationId xmlns:a16="http://schemas.microsoft.com/office/drawing/2014/main" id="{29073977-15BF-4A81-AF99-F4D2016D63F4}"/>
              </a:ext>
            </a:extLst>
          </p:cNvPr>
          <p:cNvCxnSpPr>
            <a:cxnSpLocks/>
          </p:cNvCxnSpPr>
          <p:nvPr/>
        </p:nvCxnSpPr>
        <p:spPr>
          <a:xfrm flipH="1" flipV="1">
            <a:off x="4606268" y="2858950"/>
            <a:ext cx="718909" cy="131996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9892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F3803-66D1-414C-A790-5898BD4F9288}"/>
              </a:ext>
            </a:extLst>
          </p:cNvPr>
          <p:cNvPicPr>
            <a:picLocks noChangeAspect="1"/>
          </p:cNvPicPr>
          <p:nvPr/>
        </p:nvPicPr>
        <p:blipFill>
          <a:blip r:embed="rId2"/>
          <a:stretch>
            <a:fillRect/>
          </a:stretch>
        </p:blipFill>
        <p:spPr>
          <a:xfrm>
            <a:off x="155242" y="0"/>
            <a:ext cx="6351884" cy="6858000"/>
          </a:xfrm>
          <a:prstGeom prst="rect">
            <a:avLst/>
          </a:prstGeom>
        </p:spPr>
      </p:pic>
      <p:sp>
        <p:nvSpPr>
          <p:cNvPr id="6" name="Rectangle 5">
            <a:extLst>
              <a:ext uri="{FF2B5EF4-FFF2-40B4-BE49-F238E27FC236}">
                <a16:creationId xmlns:a16="http://schemas.microsoft.com/office/drawing/2014/main" id="{33771BCB-5177-4271-AC80-CFC8A3EE5FC9}"/>
              </a:ext>
            </a:extLst>
          </p:cNvPr>
          <p:cNvSpPr/>
          <p:nvPr/>
        </p:nvSpPr>
        <p:spPr>
          <a:xfrm>
            <a:off x="6574026" y="1791643"/>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Look, cover, write and check!</a:t>
            </a:r>
          </a:p>
          <a:p>
            <a:pPr algn="ctr"/>
            <a:endParaRPr lang="en-GB" dirty="0"/>
          </a:p>
        </p:txBody>
      </p:sp>
    </p:spTree>
    <p:extLst>
      <p:ext uri="{BB962C8B-B14F-4D97-AF65-F5344CB8AC3E}">
        <p14:creationId xmlns:p14="http://schemas.microsoft.com/office/powerpoint/2010/main" val="218354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3956E-29BD-4487-81A3-225F33FD2D48}"/>
              </a:ext>
            </a:extLst>
          </p:cNvPr>
          <p:cNvPicPr>
            <a:picLocks noChangeAspect="1"/>
          </p:cNvPicPr>
          <p:nvPr/>
        </p:nvPicPr>
        <p:blipFill>
          <a:blip r:embed="rId2"/>
          <a:stretch>
            <a:fillRect/>
          </a:stretch>
        </p:blipFill>
        <p:spPr>
          <a:xfrm>
            <a:off x="179141" y="100173"/>
            <a:ext cx="7187429" cy="6657654"/>
          </a:xfrm>
          <a:prstGeom prst="rect">
            <a:avLst/>
          </a:prstGeom>
        </p:spPr>
      </p:pic>
      <p:sp>
        <p:nvSpPr>
          <p:cNvPr id="6" name="Cloud 5">
            <a:extLst>
              <a:ext uri="{FF2B5EF4-FFF2-40B4-BE49-F238E27FC236}">
                <a16:creationId xmlns:a16="http://schemas.microsoft.com/office/drawing/2014/main" id="{AD08E693-9EF8-4451-96B3-61693962713F}"/>
              </a:ext>
            </a:extLst>
          </p:cNvPr>
          <p:cNvSpPr/>
          <p:nvPr/>
        </p:nvSpPr>
        <p:spPr>
          <a:xfrm>
            <a:off x="7764631" y="1456362"/>
            <a:ext cx="4248227"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forget your sentences need capital letters, finger spaces and a full stop. </a:t>
            </a:r>
          </a:p>
        </p:txBody>
      </p:sp>
      <p:pic>
        <p:nvPicPr>
          <p:cNvPr id="7" name="Picture 6">
            <a:extLst>
              <a:ext uri="{FF2B5EF4-FFF2-40B4-BE49-F238E27FC236}">
                <a16:creationId xmlns:a16="http://schemas.microsoft.com/office/drawing/2014/main" id="{9EB4C260-5B0B-4869-BFC6-55DF9147D3F2}"/>
              </a:ext>
            </a:extLst>
          </p:cNvPr>
          <p:cNvPicPr>
            <a:picLocks noChangeAspect="1"/>
          </p:cNvPicPr>
          <p:nvPr/>
        </p:nvPicPr>
        <p:blipFill>
          <a:blip r:embed="rId3"/>
          <a:stretch>
            <a:fillRect/>
          </a:stretch>
        </p:blipFill>
        <p:spPr>
          <a:xfrm>
            <a:off x="7568390" y="3511712"/>
            <a:ext cx="1012024" cy="774259"/>
          </a:xfrm>
          <a:prstGeom prst="rect">
            <a:avLst/>
          </a:prstGeom>
        </p:spPr>
      </p:pic>
      <p:pic>
        <p:nvPicPr>
          <p:cNvPr id="8" name="Picture 7">
            <a:extLst>
              <a:ext uri="{FF2B5EF4-FFF2-40B4-BE49-F238E27FC236}">
                <a16:creationId xmlns:a16="http://schemas.microsoft.com/office/drawing/2014/main" id="{5CCFB435-C584-457E-9DE3-B465EDEB79CE}"/>
              </a:ext>
            </a:extLst>
          </p:cNvPr>
          <p:cNvPicPr>
            <a:picLocks noChangeAspect="1"/>
          </p:cNvPicPr>
          <p:nvPr/>
        </p:nvPicPr>
        <p:blipFill>
          <a:blip r:embed="rId4"/>
          <a:stretch>
            <a:fillRect/>
          </a:stretch>
        </p:blipFill>
        <p:spPr>
          <a:xfrm>
            <a:off x="9282525" y="3514446"/>
            <a:ext cx="1009650" cy="771525"/>
          </a:xfrm>
          <a:prstGeom prst="rect">
            <a:avLst/>
          </a:prstGeom>
        </p:spPr>
      </p:pic>
      <p:pic>
        <p:nvPicPr>
          <p:cNvPr id="9" name="Picture 8">
            <a:extLst>
              <a:ext uri="{FF2B5EF4-FFF2-40B4-BE49-F238E27FC236}">
                <a16:creationId xmlns:a16="http://schemas.microsoft.com/office/drawing/2014/main" id="{6C3F7662-11EA-40E0-B231-8577DBCB8AE0}"/>
              </a:ext>
            </a:extLst>
          </p:cNvPr>
          <p:cNvPicPr>
            <a:picLocks noChangeAspect="1"/>
          </p:cNvPicPr>
          <p:nvPr/>
        </p:nvPicPr>
        <p:blipFill>
          <a:blip r:embed="rId5"/>
          <a:stretch>
            <a:fillRect/>
          </a:stretch>
        </p:blipFill>
        <p:spPr>
          <a:xfrm>
            <a:off x="10994286" y="3511711"/>
            <a:ext cx="1005927" cy="774259"/>
          </a:xfrm>
          <a:prstGeom prst="rect">
            <a:avLst/>
          </a:prstGeom>
        </p:spPr>
      </p:pic>
      <p:cxnSp>
        <p:nvCxnSpPr>
          <p:cNvPr id="11" name="Straight Arrow Connector 10">
            <a:extLst>
              <a:ext uri="{FF2B5EF4-FFF2-40B4-BE49-F238E27FC236}">
                <a16:creationId xmlns:a16="http://schemas.microsoft.com/office/drawing/2014/main" id="{F9DC0985-AB3E-4FAF-A2CE-8139532A776F}"/>
              </a:ext>
            </a:extLst>
          </p:cNvPr>
          <p:cNvCxnSpPr/>
          <p:nvPr/>
        </p:nvCxnSpPr>
        <p:spPr>
          <a:xfrm flipH="1">
            <a:off x="6955604" y="2404153"/>
            <a:ext cx="924675" cy="24966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65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8466A9-48DB-4412-A1CF-FA5A311B7854}"/>
              </a:ext>
            </a:extLst>
          </p:cNvPr>
          <p:cNvPicPr>
            <a:picLocks noChangeAspect="1"/>
          </p:cNvPicPr>
          <p:nvPr/>
        </p:nvPicPr>
        <p:blipFill>
          <a:blip r:embed="rId2"/>
          <a:stretch>
            <a:fillRect/>
          </a:stretch>
        </p:blipFill>
        <p:spPr>
          <a:xfrm>
            <a:off x="128255" y="923330"/>
            <a:ext cx="9277350" cy="2867025"/>
          </a:xfrm>
          <a:prstGeom prst="rect">
            <a:avLst/>
          </a:prstGeom>
        </p:spPr>
      </p:pic>
      <p:sp>
        <p:nvSpPr>
          <p:cNvPr id="6" name="Rectangle 5">
            <a:extLst>
              <a:ext uri="{FF2B5EF4-FFF2-40B4-BE49-F238E27FC236}">
                <a16:creationId xmlns:a16="http://schemas.microsoft.com/office/drawing/2014/main" id="{A607AF64-5306-4AF6-AE86-A1C726029011}"/>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a:extLst>
              <a:ext uri="{FF2B5EF4-FFF2-40B4-BE49-F238E27FC236}">
                <a16:creationId xmlns:a16="http://schemas.microsoft.com/office/drawing/2014/main" id="{EC8FE99A-E799-439F-9D57-A3419C6E45D3}"/>
              </a:ext>
            </a:extLst>
          </p:cNvPr>
          <p:cNvPicPr>
            <a:picLocks noChangeAspect="1"/>
          </p:cNvPicPr>
          <p:nvPr/>
        </p:nvPicPr>
        <p:blipFill>
          <a:blip r:embed="rId3"/>
          <a:stretch>
            <a:fillRect/>
          </a:stretch>
        </p:blipFill>
        <p:spPr>
          <a:xfrm>
            <a:off x="491790" y="3429000"/>
            <a:ext cx="4275140" cy="3312041"/>
          </a:xfrm>
          <a:prstGeom prst="rect">
            <a:avLst/>
          </a:prstGeom>
        </p:spPr>
      </p:pic>
      <p:sp>
        <p:nvSpPr>
          <p:cNvPr id="9" name="Rectangle 8">
            <a:extLst>
              <a:ext uri="{FF2B5EF4-FFF2-40B4-BE49-F238E27FC236}">
                <a16:creationId xmlns:a16="http://schemas.microsoft.com/office/drawing/2014/main" id="{DCAA9141-56C1-4755-84C2-166F35EF120E}"/>
              </a:ext>
            </a:extLst>
          </p:cNvPr>
          <p:cNvSpPr/>
          <p:nvPr/>
        </p:nvSpPr>
        <p:spPr>
          <a:xfrm>
            <a:off x="6813978" y="2978140"/>
            <a:ext cx="5249767" cy="162443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common exception words</a:t>
            </a:r>
          </a:p>
          <a:p>
            <a:pPr algn="ctr"/>
            <a:endParaRPr lang="en-GB" dirty="0"/>
          </a:p>
        </p:txBody>
      </p:sp>
      <p:sp>
        <p:nvSpPr>
          <p:cNvPr id="12" name="Rectangle 11">
            <a:extLst>
              <a:ext uri="{FF2B5EF4-FFF2-40B4-BE49-F238E27FC236}">
                <a16:creationId xmlns:a16="http://schemas.microsoft.com/office/drawing/2014/main" id="{10960623-6665-4846-9A93-26C671ABF6A6}"/>
              </a:ext>
            </a:extLst>
          </p:cNvPr>
          <p:cNvSpPr/>
          <p:nvPr/>
        </p:nvSpPr>
        <p:spPr>
          <a:xfrm>
            <a:off x="4766930" y="5845165"/>
            <a:ext cx="7425070" cy="812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8864D93-61A5-4138-BECC-66D458077EAA}"/>
              </a:ext>
            </a:extLst>
          </p:cNvPr>
          <p:cNvSpPr txBox="1"/>
          <p:nvPr/>
        </p:nvSpPr>
        <p:spPr>
          <a:xfrm>
            <a:off x="4766930" y="5845165"/>
            <a:ext cx="7947582" cy="830997"/>
          </a:xfrm>
          <a:prstGeom prst="rect">
            <a:avLst/>
          </a:prstGeom>
          <a:noFill/>
        </p:spPr>
        <p:txBody>
          <a:bodyPr wrap="square">
            <a:spAutoFit/>
          </a:bodyPr>
          <a:lstStyle/>
          <a:p>
            <a:r>
              <a:rPr lang="en-GB" sz="2400" b="1" dirty="0">
                <a:hlinkClick r:id="rId4"/>
              </a:rPr>
              <a:t>Little Bird Spelling || Practise spelling Common Exception Words (ictgames.com)</a:t>
            </a:r>
            <a:endParaRPr lang="en-GB" sz="2400" b="1" dirty="0"/>
          </a:p>
        </p:txBody>
      </p:sp>
    </p:spTree>
    <p:extLst>
      <p:ext uri="{BB962C8B-B14F-4D97-AF65-F5344CB8AC3E}">
        <p14:creationId xmlns:p14="http://schemas.microsoft.com/office/powerpoint/2010/main" val="1643413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2E5A9-E930-487D-B0A7-BE78848C3289}"/>
              </a:ext>
            </a:extLst>
          </p:cNvPr>
          <p:cNvPicPr>
            <a:picLocks noChangeAspect="1"/>
          </p:cNvPicPr>
          <p:nvPr/>
        </p:nvPicPr>
        <p:blipFill>
          <a:blip r:embed="rId2"/>
          <a:stretch>
            <a:fillRect/>
          </a:stretch>
        </p:blipFill>
        <p:spPr>
          <a:xfrm>
            <a:off x="74188" y="110446"/>
            <a:ext cx="6747852" cy="6637107"/>
          </a:xfrm>
          <a:prstGeom prst="rect">
            <a:avLst/>
          </a:prstGeom>
        </p:spPr>
      </p:pic>
      <p:sp>
        <p:nvSpPr>
          <p:cNvPr id="6" name="Rectangle 5">
            <a:extLst>
              <a:ext uri="{FF2B5EF4-FFF2-40B4-BE49-F238E27FC236}">
                <a16:creationId xmlns:a16="http://schemas.microsoft.com/office/drawing/2014/main" id="{1C514E1A-27AF-438E-9CCC-26118B031551}"/>
              </a:ext>
            </a:extLst>
          </p:cNvPr>
          <p:cNvSpPr/>
          <p:nvPr/>
        </p:nvSpPr>
        <p:spPr>
          <a:xfrm>
            <a:off x="6822832" y="784776"/>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Word search</a:t>
            </a:r>
            <a:endParaRPr lang="en-GB" sz="2400" dirty="0"/>
          </a:p>
        </p:txBody>
      </p:sp>
      <p:sp>
        <p:nvSpPr>
          <p:cNvPr id="7" name="Rectangle 6">
            <a:extLst>
              <a:ext uri="{FF2B5EF4-FFF2-40B4-BE49-F238E27FC236}">
                <a16:creationId xmlns:a16="http://schemas.microsoft.com/office/drawing/2014/main" id="{DE36D84A-AF21-4033-A777-35DFA4C74B26}"/>
              </a:ext>
            </a:extLst>
          </p:cNvPr>
          <p:cNvSpPr/>
          <p:nvPr/>
        </p:nvSpPr>
        <p:spPr>
          <a:xfrm>
            <a:off x="7267575" y="5509219"/>
            <a:ext cx="4805024" cy="112801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Find the common exception words in the word search</a:t>
            </a:r>
            <a:endParaRPr lang="en-GB" sz="2400" b="1" dirty="0"/>
          </a:p>
        </p:txBody>
      </p:sp>
    </p:spTree>
    <p:extLst>
      <p:ext uri="{BB962C8B-B14F-4D97-AF65-F5344CB8AC3E}">
        <p14:creationId xmlns:p14="http://schemas.microsoft.com/office/powerpoint/2010/main" val="1463752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this week!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08582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sp>
        <p:nvSpPr>
          <p:cNvPr id="12" name="Rectangle 11"/>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8" name="TextBox 7"/>
          <p:cNvSpPr txBox="1"/>
          <p:nvPr/>
        </p:nvSpPr>
        <p:spPr>
          <a:xfrm>
            <a:off x="0" y="1098650"/>
            <a:ext cx="12120375" cy="4801314"/>
          </a:xfrm>
          <a:prstGeom prst="rect">
            <a:avLst/>
          </a:prstGeom>
          <a:noFill/>
        </p:spPr>
        <p:txBody>
          <a:bodyPr wrap="square" rtlCol="0">
            <a:spAutoFit/>
          </a:bodyPr>
          <a:lstStyle/>
          <a:p>
            <a:pPr algn="just"/>
            <a:r>
              <a:rPr lang="en-GB" dirty="0"/>
              <a:t>One summers day, Winnie and Wilbur packed their suitcase ready for a holiday on a remote desert island surrounded by shark infested waters. Winnie packed her colourful swimsuit and blue flippers so that she could practice her swimming in the deep sea. </a:t>
            </a:r>
          </a:p>
          <a:p>
            <a:endParaRPr lang="en-GB" dirty="0"/>
          </a:p>
          <a:p>
            <a:pPr algn="just"/>
            <a:r>
              <a:rPr lang="en-GB" dirty="0"/>
              <a:t>Wilbur was terrified of the water and sat on the wooden jetty watching Winnie as she swam. He could see all of the delicious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a:p>
            <a:endParaRPr lang="en-GB" dirty="0"/>
          </a:p>
          <a:p>
            <a:pPr algn="just"/>
            <a:r>
              <a:rPr lang="en-GB" dirty="0"/>
              <a:t>Wilbur loved being a cat-fish! He spent the day chasing little fish and swimming through secret tunnels under the water. Winnie watched Wilbur having so much fun and wished she could become a fish too! Winnie thought long and hard about the spell she would need. Then with a wave of her magic wand she turned into a huge, yellow octopus with pink tentacles!   </a:t>
            </a:r>
          </a:p>
          <a:p>
            <a:pPr algn="just"/>
            <a:endParaRPr lang="en-GB" dirty="0"/>
          </a:p>
          <a:p>
            <a:pPr algn="just"/>
            <a:r>
              <a:rPr lang="en-GB" dirty="0"/>
              <a:t>All of a sudden, a giant sea lion with long whiskers swam past knocking Winnie’s want out of her hand! She tried to catch it but she missed. The wand tumbled quickly down to the bottom of the ocean and landed in the wreck of an old sailing ship. They searched under the ropes, under the anchor and behind the crab but it was nowhere to be seen! Eventually, they found the want inside an old treasure chest and cast a spell to turn back to normal.</a:t>
            </a:r>
          </a:p>
        </p:txBody>
      </p:sp>
    </p:spTree>
    <p:extLst>
      <p:ext uri="{BB962C8B-B14F-4D97-AF65-F5344CB8AC3E}">
        <p14:creationId xmlns:p14="http://schemas.microsoft.com/office/powerpoint/2010/main" val="189506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sp>
        <p:nvSpPr>
          <p:cNvPr id="12" name="Rectangle 11"/>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6" name="Cloud 5">
            <a:extLst>
              <a:ext uri="{FF2B5EF4-FFF2-40B4-BE49-F238E27FC236}">
                <a16:creationId xmlns:a16="http://schemas.microsoft.com/office/drawing/2014/main" id="{B7BE1743-208B-4585-85D7-7BE6AB8437D1}"/>
              </a:ext>
            </a:extLst>
          </p:cNvPr>
          <p:cNvSpPr/>
          <p:nvPr/>
        </p:nvSpPr>
        <p:spPr>
          <a:xfrm>
            <a:off x="0" y="104503"/>
            <a:ext cx="2456953" cy="1110343"/>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99AA9C2-414F-4651-AAD3-A6E9D472F2D1}"/>
              </a:ext>
            </a:extLst>
          </p:cNvPr>
          <p:cNvSpPr txBox="1"/>
          <p:nvPr/>
        </p:nvSpPr>
        <p:spPr>
          <a:xfrm>
            <a:off x="280568" y="381502"/>
            <a:ext cx="1733384" cy="646331"/>
          </a:xfrm>
          <a:prstGeom prst="rect">
            <a:avLst/>
          </a:prstGeom>
          <a:noFill/>
        </p:spPr>
        <p:txBody>
          <a:bodyPr wrap="square" rtlCol="0">
            <a:spAutoFit/>
          </a:bodyPr>
          <a:lstStyle/>
          <a:p>
            <a:pPr algn="ctr"/>
            <a:r>
              <a:rPr lang="en-GB" dirty="0"/>
              <a:t>Now find the features!</a:t>
            </a:r>
          </a:p>
        </p:txBody>
      </p:sp>
      <p:sp>
        <p:nvSpPr>
          <p:cNvPr id="7" name="TextBox 6">
            <a:extLst>
              <a:ext uri="{FF2B5EF4-FFF2-40B4-BE49-F238E27FC236}">
                <a16:creationId xmlns:a16="http://schemas.microsoft.com/office/drawing/2014/main" id="{899AA9C2-414F-4651-AAD3-A6E9D472F2D1}"/>
              </a:ext>
            </a:extLst>
          </p:cNvPr>
          <p:cNvSpPr txBox="1"/>
          <p:nvPr/>
        </p:nvSpPr>
        <p:spPr>
          <a:xfrm>
            <a:off x="-188794" y="5409429"/>
            <a:ext cx="7679067" cy="369332"/>
          </a:xfrm>
          <a:prstGeom prst="rect">
            <a:avLst/>
          </a:prstGeom>
          <a:noFill/>
        </p:spPr>
        <p:txBody>
          <a:bodyPr wrap="square" rtlCol="0">
            <a:spAutoFit/>
          </a:bodyPr>
          <a:lstStyle/>
          <a:p>
            <a:pPr algn="ctr"/>
            <a:r>
              <a:rPr lang="en-GB" b="1" dirty="0"/>
              <a:t>Use the key to highlight/ underline the key features in the correct colour  </a:t>
            </a:r>
          </a:p>
        </p:txBody>
      </p:sp>
      <p:sp>
        <p:nvSpPr>
          <p:cNvPr id="2" name="Rectangle 1"/>
          <p:cNvSpPr/>
          <p:nvPr/>
        </p:nvSpPr>
        <p:spPr>
          <a:xfrm>
            <a:off x="280568" y="5841721"/>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18457" y="5824676"/>
            <a:ext cx="1480534" cy="369332"/>
          </a:xfrm>
          <a:prstGeom prst="rect">
            <a:avLst/>
          </a:prstGeom>
          <a:noFill/>
        </p:spPr>
        <p:txBody>
          <a:bodyPr wrap="none" rtlCol="0">
            <a:spAutoFit/>
          </a:bodyPr>
          <a:lstStyle/>
          <a:p>
            <a:r>
              <a:rPr lang="en-GB" dirty="0"/>
              <a:t>Capital letters</a:t>
            </a:r>
          </a:p>
        </p:txBody>
      </p:sp>
      <p:sp>
        <p:nvSpPr>
          <p:cNvPr id="10" name="Rectangle 9"/>
          <p:cNvSpPr/>
          <p:nvPr/>
        </p:nvSpPr>
        <p:spPr>
          <a:xfrm>
            <a:off x="265186" y="6343329"/>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8457" y="6361629"/>
            <a:ext cx="1065163" cy="369332"/>
          </a:xfrm>
          <a:prstGeom prst="rect">
            <a:avLst/>
          </a:prstGeom>
          <a:noFill/>
        </p:spPr>
        <p:txBody>
          <a:bodyPr wrap="none" rtlCol="0">
            <a:spAutoFit/>
          </a:bodyPr>
          <a:lstStyle/>
          <a:p>
            <a:r>
              <a:rPr lang="en-GB" dirty="0"/>
              <a:t>Full stops</a:t>
            </a:r>
          </a:p>
        </p:txBody>
      </p:sp>
      <p:sp>
        <p:nvSpPr>
          <p:cNvPr id="13" name="Rectangle 12"/>
          <p:cNvSpPr/>
          <p:nvPr/>
        </p:nvSpPr>
        <p:spPr>
          <a:xfrm>
            <a:off x="2899418" y="5824676"/>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a:extLst>
              <a:ext uri="{FF2B5EF4-FFF2-40B4-BE49-F238E27FC236}">
                <a16:creationId xmlns:a16="http://schemas.microsoft.com/office/drawing/2014/main" id="{B7BE1743-208B-4585-85D7-7BE6AB8437D1}"/>
              </a:ext>
            </a:extLst>
          </p:cNvPr>
          <p:cNvSpPr/>
          <p:nvPr/>
        </p:nvSpPr>
        <p:spPr>
          <a:xfrm>
            <a:off x="8328474" y="5042264"/>
            <a:ext cx="3457224" cy="1539174"/>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9AA9C2-414F-4651-AAD3-A6E9D472F2D1}"/>
              </a:ext>
            </a:extLst>
          </p:cNvPr>
          <p:cNvSpPr txBox="1"/>
          <p:nvPr/>
        </p:nvSpPr>
        <p:spPr>
          <a:xfrm>
            <a:off x="8553504" y="5457908"/>
            <a:ext cx="2964851" cy="707886"/>
          </a:xfrm>
          <a:prstGeom prst="rect">
            <a:avLst/>
          </a:prstGeom>
          <a:noFill/>
        </p:spPr>
        <p:txBody>
          <a:bodyPr wrap="square" rtlCol="0">
            <a:spAutoFit/>
          </a:bodyPr>
          <a:lstStyle/>
          <a:p>
            <a:pPr algn="ctr"/>
            <a:r>
              <a:rPr lang="en-GB" sz="2000" b="1" dirty="0"/>
              <a:t>Remember an adjective is a describing word</a:t>
            </a:r>
          </a:p>
        </p:txBody>
      </p:sp>
      <p:sp>
        <p:nvSpPr>
          <p:cNvPr id="19" name="Rectangle 18"/>
          <p:cNvSpPr/>
          <p:nvPr/>
        </p:nvSpPr>
        <p:spPr>
          <a:xfrm>
            <a:off x="2871039" y="6361629"/>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3457050" y="5816154"/>
            <a:ext cx="1938544" cy="369332"/>
          </a:xfrm>
          <a:prstGeom prst="rect">
            <a:avLst/>
          </a:prstGeom>
          <a:noFill/>
        </p:spPr>
        <p:txBody>
          <a:bodyPr wrap="none" rtlCol="0">
            <a:spAutoFit/>
          </a:bodyPr>
          <a:lstStyle/>
          <a:p>
            <a:r>
              <a:rPr lang="en-GB" dirty="0"/>
              <a:t>Exclamation marks</a:t>
            </a:r>
          </a:p>
        </p:txBody>
      </p:sp>
      <p:sp>
        <p:nvSpPr>
          <p:cNvPr id="21" name="TextBox 20">
            <a:extLst>
              <a:ext uri="{FF2B5EF4-FFF2-40B4-BE49-F238E27FC236}">
                <a16:creationId xmlns:a16="http://schemas.microsoft.com/office/drawing/2014/main" id="{A102E79E-FB13-4FC4-9765-EBCB863CF5A0}"/>
              </a:ext>
            </a:extLst>
          </p:cNvPr>
          <p:cNvSpPr txBox="1"/>
          <p:nvPr/>
        </p:nvSpPr>
        <p:spPr>
          <a:xfrm>
            <a:off x="0" y="1219447"/>
            <a:ext cx="12120375" cy="3785652"/>
          </a:xfrm>
          <a:prstGeom prst="rect">
            <a:avLst/>
          </a:prstGeom>
          <a:noFill/>
        </p:spPr>
        <p:txBody>
          <a:bodyPr wrap="square" rtlCol="0">
            <a:spAutoFit/>
          </a:bodyPr>
          <a:lstStyle/>
          <a:p>
            <a:pPr algn="just"/>
            <a:r>
              <a:rPr lang="en-GB" sz="1600" dirty="0"/>
              <a:t>One summers day, Winnie and Wilbur packed their suitcase ready for a holiday on a remote desert island surrounded by shark infested waters. Winnie packed her colourful swimsuit and blue flippers so that she could practice her swimming in the deep sea. </a:t>
            </a:r>
          </a:p>
          <a:p>
            <a:endParaRPr lang="en-GB" sz="1600" dirty="0"/>
          </a:p>
          <a:p>
            <a:pPr algn="just"/>
            <a:r>
              <a:rPr lang="en-GB" sz="1600" dirty="0"/>
              <a:t>Wilbur was terrified of the water and sat on the wooden jetty watching Winnie as she swam. He could see all of the delicious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a:p>
            <a:endParaRPr lang="en-GB" sz="1600" dirty="0"/>
          </a:p>
          <a:p>
            <a:pPr algn="just"/>
            <a:r>
              <a:rPr lang="en-GB" sz="1600" dirty="0"/>
              <a:t>Wilbur loved being a cat-fish! He spent the day chasing little fish and swimming through secret tunnels under the water. Winnie watched Wilbur having so much fun and wished she could become a fish too! Winnie thought long and hard about the spell she would need. Then with a wave of her magic wand she turned into a huge, yellow octopus with pink tentacles!   </a:t>
            </a:r>
          </a:p>
          <a:p>
            <a:pPr algn="just"/>
            <a:endParaRPr lang="en-GB" sz="1600" dirty="0"/>
          </a:p>
          <a:p>
            <a:pPr algn="just"/>
            <a:r>
              <a:rPr lang="en-GB" sz="1600" dirty="0"/>
              <a:t>All of a sudden, a giant sea lion with long whiskers swam past knocking Winnie’s want out of her hand! She tried to catch it but she missed. The wand tumbled quickly down to the bottom of the ocean and landed in the wreck of an old sailing ship. They searched under the ropes, under the anchor and behind the crab but it was nowhere to be seen! Eventually, they found the want inside an old treasure chest and cast a spell to turn back to normal.</a:t>
            </a:r>
          </a:p>
        </p:txBody>
      </p:sp>
      <p:sp>
        <p:nvSpPr>
          <p:cNvPr id="22" name="TextBox 21">
            <a:extLst>
              <a:ext uri="{FF2B5EF4-FFF2-40B4-BE49-F238E27FC236}">
                <a16:creationId xmlns:a16="http://schemas.microsoft.com/office/drawing/2014/main" id="{AEEAB3AE-D721-4172-9159-FE94BE394E21}"/>
              </a:ext>
            </a:extLst>
          </p:cNvPr>
          <p:cNvSpPr txBox="1"/>
          <p:nvPr/>
        </p:nvSpPr>
        <p:spPr>
          <a:xfrm>
            <a:off x="3457050" y="6360762"/>
            <a:ext cx="1121782" cy="369332"/>
          </a:xfrm>
          <a:prstGeom prst="rect">
            <a:avLst/>
          </a:prstGeom>
          <a:noFill/>
        </p:spPr>
        <p:txBody>
          <a:bodyPr wrap="none" rtlCol="0">
            <a:spAutoFit/>
          </a:bodyPr>
          <a:lstStyle/>
          <a:p>
            <a:r>
              <a:rPr lang="en-GB" dirty="0"/>
              <a:t>adjectives</a:t>
            </a:r>
          </a:p>
        </p:txBody>
      </p:sp>
    </p:spTree>
    <p:extLst>
      <p:ext uri="{BB962C8B-B14F-4D97-AF65-F5344CB8AC3E}">
        <p14:creationId xmlns:p14="http://schemas.microsoft.com/office/powerpoint/2010/main" val="48996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12</a:t>
            </a:r>
            <a:r>
              <a:rPr lang="en-GB" sz="3200" baseline="30000" dirty="0"/>
              <a:t>th</a:t>
            </a:r>
            <a:r>
              <a:rPr lang="en-GB" sz="3200" dirty="0"/>
              <a:t> January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punctuate sentences correctly.</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13368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76" y="104503"/>
            <a:ext cx="417646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Capital letters</a:t>
            </a:r>
          </a:p>
        </p:txBody>
      </p:sp>
      <p:sp>
        <p:nvSpPr>
          <p:cNvPr id="8" name="TextBox 7"/>
          <p:cNvSpPr txBox="1"/>
          <p:nvPr/>
        </p:nvSpPr>
        <p:spPr>
          <a:xfrm>
            <a:off x="761999" y="4678170"/>
            <a:ext cx="11191875" cy="369332"/>
          </a:xfrm>
          <a:prstGeom prst="rect">
            <a:avLst/>
          </a:prstGeom>
          <a:noFill/>
        </p:spPr>
        <p:txBody>
          <a:bodyPr wrap="square" rtlCol="0">
            <a:spAutoFit/>
          </a:bodyPr>
          <a:lstStyle/>
          <a:p>
            <a:r>
              <a:rPr lang="en-GB" dirty="0"/>
              <a:t>Full stops go at the end of sentences so that the person reading your writing knows you have finished your sentence.</a:t>
            </a:r>
          </a:p>
        </p:txBody>
      </p:sp>
      <p:sp>
        <p:nvSpPr>
          <p:cNvPr id="9" name="TextBox 8"/>
          <p:cNvSpPr txBox="1"/>
          <p:nvPr/>
        </p:nvSpPr>
        <p:spPr>
          <a:xfrm>
            <a:off x="510423" y="1293223"/>
            <a:ext cx="3980962" cy="461665"/>
          </a:xfrm>
          <a:prstGeom prst="rect">
            <a:avLst/>
          </a:prstGeom>
          <a:noFill/>
        </p:spPr>
        <p:txBody>
          <a:bodyPr wrap="none" rtlCol="0">
            <a:spAutoFit/>
          </a:bodyPr>
          <a:lstStyle/>
          <a:p>
            <a:r>
              <a:rPr lang="en-GB" sz="2400" b="1" dirty="0"/>
              <a:t>Why do I need capital letters?</a:t>
            </a:r>
          </a:p>
        </p:txBody>
      </p:sp>
      <p:sp>
        <p:nvSpPr>
          <p:cNvPr id="10" name="Cloud Callout 9"/>
          <p:cNvSpPr/>
          <p:nvPr/>
        </p:nvSpPr>
        <p:spPr>
          <a:xfrm>
            <a:off x="156988" y="919032"/>
            <a:ext cx="4529312" cy="1260799"/>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284057" y="2396328"/>
            <a:ext cx="7893379" cy="369332"/>
          </a:xfrm>
          <a:prstGeom prst="rect">
            <a:avLst/>
          </a:prstGeom>
          <a:noFill/>
        </p:spPr>
        <p:txBody>
          <a:bodyPr wrap="none" rtlCol="0">
            <a:spAutoFit/>
          </a:bodyPr>
          <a:lstStyle/>
          <a:p>
            <a:r>
              <a:rPr lang="en-GB" dirty="0"/>
              <a:t>Capital letters are needed at the start of a sentence, for peoples names and places.</a:t>
            </a:r>
            <a:endParaRPr lang="en-GB" sz="3600" dirty="0"/>
          </a:p>
        </p:txBody>
      </p:sp>
      <p:sp>
        <p:nvSpPr>
          <p:cNvPr id="14" name="Rectangle 13">
            <a:extLst>
              <a:ext uri="{FF2B5EF4-FFF2-40B4-BE49-F238E27FC236}">
                <a16:creationId xmlns:a16="http://schemas.microsoft.com/office/drawing/2014/main" id="{3A4E82EB-F82B-461B-996A-431041FB8FA6}"/>
              </a:ext>
            </a:extLst>
          </p:cNvPr>
          <p:cNvSpPr/>
          <p:nvPr/>
        </p:nvSpPr>
        <p:spPr>
          <a:xfrm>
            <a:off x="4651671" y="3345211"/>
            <a:ext cx="288867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Full stops</a:t>
            </a:r>
          </a:p>
        </p:txBody>
      </p:sp>
    </p:spTree>
    <p:extLst>
      <p:ext uri="{BB962C8B-B14F-4D97-AF65-F5344CB8AC3E}">
        <p14:creationId xmlns:p14="http://schemas.microsoft.com/office/powerpoint/2010/main" val="25403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943" y="44191"/>
            <a:ext cx="818211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Capital letters and full stops</a:t>
            </a:r>
          </a:p>
        </p:txBody>
      </p:sp>
      <p:sp>
        <p:nvSpPr>
          <p:cNvPr id="5" name="TextBox 4"/>
          <p:cNvSpPr txBox="1"/>
          <p:nvPr/>
        </p:nvSpPr>
        <p:spPr>
          <a:xfrm>
            <a:off x="3417404" y="3879396"/>
            <a:ext cx="8683724" cy="646331"/>
          </a:xfrm>
          <a:prstGeom prst="rect">
            <a:avLst/>
          </a:prstGeom>
          <a:noFill/>
        </p:spPr>
        <p:txBody>
          <a:bodyPr wrap="none" rtlCol="0">
            <a:spAutoFit/>
          </a:bodyPr>
          <a:lstStyle/>
          <a:p>
            <a:r>
              <a:rPr lang="en-GB" sz="3600" dirty="0"/>
              <a:t>The octopus has orange and yellow tentacles.</a:t>
            </a:r>
          </a:p>
        </p:txBody>
      </p:sp>
      <p:pic>
        <p:nvPicPr>
          <p:cNvPr id="7" name="Picture 6"/>
          <p:cNvPicPr>
            <a:picLocks noChangeAspect="1"/>
          </p:cNvPicPr>
          <p:nvPr/>
        </p:nvPicPr>
        <p:blipFill>
          <a:blip r:embed="rId2"/>
          <a:stretch>
            <a:fillRect/>
          </a:stretch>
        </p:blipFill>
        <p:spPr>
          <a:xfrm rot="16200000">
            <a:off x="723058" y="435403"/>
            <a:ext cx="2851563" cy="4036423"/>
          </a:xfrm>
          <a:prstGeom prst="rect">
            <a:avLst/>
          </a:prstGeom>
        </p:spPr>
      </p:pic>
      <p:sp>
        <p:nvSpPr>
          <p:cNvPr id="8" name="Rectangle 7">
            <a:extLst>
              <a:ext uri="{FF2B5EF4-FFF2-40B4-BE49-F238E27FC236}">
                <a16:creationId xmlns:a16="http://schemas.microsoft.com/office/drawing/2014/main" id="{0E79FA12-E9B7-43BE-851D-028871020937}"/>
              </a:ext>
            </a:extLst>
          </p:cNvPr>
          <p:cNvSpPr/>
          <p:nvPr/>
        </p:nvSpPr>
        <p:spPr>
          <a:xfrm>
            <a:off x="5156470" y="1425439"/>
            <a:ext cx="5736960"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2A03ADA-16EB-4BE8-8F0D-13D6E6092602}"/>
              </a:ext>
            </a:extLst>
          </p:cNvPr>
          <p:cNvSpPr txBox="1"/>
          <p:nvPr/>
        </p:nvSpPr>
        <p:spPr>
          <a:xfrm>
            <a:off x="5254890" y="1570541"/>
            <a:ext cx="5813160" cy="954107"/>
          </a:xfrm>
          <a:prstGeom prst="rect">
            <a:avLst/>
          </a:prstGeom>
          <a:noFill/>
        </p:spPr>
        <p:txBody>
          <a:bodyPr wrap="square" rtlCol="0">
            <a:spAutoFit/>
          </a:bodyPr>
          <a:lstStyle/>
          <a:p>
            <a:r>
              <a:rPr lang="en-GB" sz="2800" dirty="0"/>
              <a:t>Example </a:t>
            </a:r>
          </a:p>
          <a:p>
            <a:r>
              <a:rPr lang="en-GB" sz="2800" dirty="0"/>
              <a:t>Use of capital letters and a full stop</a:t>
            </a:r>
          </a:p>
        </p:txBody>
      </p:sp>
      <p:sp>
        <p:nvSpPr>
          <p:cNvPr id="2" name="TextBox 1">
            <a:extLst>
              <a:ext uri="{FF2B5EF4-FFF2-40B4-BE49-F238E27FC236}">
                <a16:creationId xmlns:a16="http://schemas.microsoft.com/office/drawing/2014/main" id="{D290C672-6BB5-40C8-8CF2-4CF4AEB26093}"/>
              </a:ext>
            </a:extLst>
          </p:cNvPr>
          <p:cNvSpPr txBox="1"/>
          <p:nvPr/>
        </p:nvSpPr>
        <p:spPr>
          <a:xfrm>
            <a:off x="495300" y="4705350"/>
            <a:ext cx="4079322" cy="369332"/>
          </a:xfrm>
          <a:prstGeom prst="rect">
            <a:avLst/>
          </a:prstGeom>
          <a:noFill/>
        </p:spPr>
        <p:txBody>
          <a:bodyPr wrap="none" rtlCol="0">
            <a:spAutoFit/>
          </a:bodyPr>
          <a:lstStyle/>
          <a:p>
            <a:r>
              <a:rPr lang="en-GB" dirty="0">
                <a:solidFill>
                  <a:srgbClr val="FF0000"/>
                </a:solidFill>
              </a:rPr>
              <a:t>Capital letter for the start of the sentence</a:t>
            </a:r>
          </a:p>
        </p:txBody>
      </p:sp>
      <p:sp>
        <p:nvSpPr>
          <p:cNvPr id="3" name="TextBox 2">
            <a:extLst>
              <a:ext uri="{FF2B5EF4-FFF2-40B4-BE49-F238E27FC236}">
                <a16:creationId xmlns:a16="http://schemas.microsoft.com/office/drawing/2014/main" id="{9A907E18-FC8D-49EB-8447-0338A48AB72F}"/>
              </a:ext>
            </a:extLst>
          </p:cNvPr>
          <p:cNvSpPr txBox="1"/>
          <p:nvPr/>
        </p:nvSpPr>
        <p:spPr>
          <a:xfrm>
            <a:off x="8683026" y="3330441"/>
            <a:ext cx="3508974" cy="369332"/>
          </a:xfrm>
          <a:prstGeom prst="rect">
            <a:avLst/>
          </a:prstGeom>
          <a:noFill/>
        </p:spPr>
        <p:txBody>
          <a:bodyPr wrap="none" rtlCol="0">
            <a:spAutoFit/>
          </a:bodyPr>
          <a:lstStyle/>
          <a:p>
            <a:r>
              <a:rPr lang="en-GB" dirty="0">
                <a:solidFill>
                  <a:srgbClr val="FF0000"/>
                </a:solidFill>
              </a:rPr>
              <a:t>Full stop at the end of the sentence</a:t>
            </a:r>
          </a:p>
        </p:txBody>
      </p:sp>
      <p:cxnSp>
        <p:nvCxnSpPr>
          <p:cNvPr id="10" name="Straight Arrow Connector 9">
            <a:extLst>
              <a:ext uri="{FF2B5EF4-FFF2-40B4-BE49-F238E27FC236}">
                <a16:creationId xmlns:a16="http://schemas.microsoft.com/office/drawing/2014/main" id="{AD6C621B-867E-40AE-ABD7-EEFD246D5418}"/>
              </a:ext>
            </a:extLst>
          </p:cNvPr>
          <p:cNvCxnSpPr>
            <a:endCxn id="5" idx="1"/>
          </p:cNvCxnSpPr>
          <p:nvPr/>
        </p:nvCxnSpPr>
        <p:spPr>
          <a:xfrm flipV="1">
            <a:off x="1790700" y="4202562"/>
            <a:ext cx="1626704" cy="5027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52942D4-D927-4E0D-8806-9FFE2A7EB584}"/>
              </a:ext>
            </a:extLst>
          </p:cNvPr>
          <p:cNvCxnSpPr>
            <a:cxnSpLocks/>
          </p:cNvCxnSpPr>
          <p:nvPr/>
        </p:nvCxnSpPr>
        <p:spPr>
          <a:xfrm>
            <a:off x="11600880" y="3699773"/>
            <a:ext cx="305370" cy="5027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601773A1-D9DA-4D8A-AE38-1AD5B42D4AB1}"/>
              </a:ext>
            </a:extLst>
          </p:cNvPr>
          <p:cNvSpPr txBox="1"/>
          <p:nvPr/>
        </p:nvSpPr>
        <p:spPr>
          <a:xfrm>
            <a:off x="2967989" y="5476487"/>
            <a:ext cx="8574976" cy="646331"/>
          </a:xfrm>
          <a:prstGeom prst="rect">
            <a:avLst/>
          </a:prstGeom>
          <a:noFill/>
        </p:spPr>
        <p:txBody>
          <a:bodyPr wrap="none" rtlCol="0">
            <a:spAutoFit/>
          </a:bodyPr>
          <a:lstStyle/>
          <a:p>
            <a:r>
              <a:rPr lang="en-GB" sz="3600" dirty="0"/>
              <a:t>Winnie and Wilbur saw a crab under the sea.</a:t>
            </a:r>
          </a:p>
        </p:txBody>
      </p:sp>
      <p:sp>
        <p:nvSpPr>
          <p:cNvPr id="30" name="TextBox 29">
            <a:extLst>
              <a:ext uri="{FF2B5EF4-FFF2-40B4-BE49-F238E27FC236}">
                <a16:creationId xmlns:a16="http://schemas.microsoft.com/office/drawing/2014/main" id="{50D2B0F3-3D3F-4D15-8A38-11E0A3A5081D}"/>
              </a:ext>
            </a:extLst>
          </p:cNvPr>
          <p:cNvSpPr txBox="1"/>
          <p:nvPr/>
        </p:nvSpPr>
        <p:spPr>
          <a:xfrm>
            <a:off x="5561070" y="6307689"/>
            <a:ext cx="2463880" cy="369332"/>
          </a:xfrm>
          <a:prstGeom prst="rect">
            <a:avLst/>
          </a:prstGeom>
          <a:noFill/>
        </p:spPr>
        <p:txBody>
          <a:bodyPr wrap="none" rtlCol="0">
            <a:spAutoFit/>
          </a:bodyPr>
          <a:lstStyle/>
          <a:p>
            <a:r>
              <a:rPr lang="en-GB" dirty="0">
                <a:solidFill>
                  <a:srgbClr val="FF0000"/>
                </a:solidFill>
              </a:rPr>
              <a:t>Capital letter for a name</a:t>
            </a:r>
          </a:p>
        </p:txBody>
      </p:sp>
      <p:cxnSp>
        <p:nvCxnSpPr>
          <p:cNvPr id="31" name="Straight Arrow Connector 30">
            <a:extLst>
              <a:ext uri="{FF2B5EF4-FFF2-40B4-BE49-F238E27FC236}">
                <a16:creationId xmlns:a16="http://schemas.microsoft.com/office/drawing/2014/main" id="{EE4BFEFA-0DEB-477F-B4CD-E49D0679EE43}"/>
              </a:ext>
            </a:extLst>
          </p:cNvPr>
          <p:cNvCxnSpPr/>
          <p:nvPr/>
        </p:nvCxnSpPr>
        <p:spPr>
          <a:xfrm flipV="1">
            <a:off x="1341285" y="5830168"/>
            <a:ext cx="1626704" cy="5027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61485D0-5F71-4281-B4C3-8970B29CC24C}"/>
              </a:ext>
            </a:extLst>
          </p:cNvPr>
          <p:cNvSpPr txBox="1"/>
          <p:nvPr/>
        </p:nvSpPr>
        <p:spPr>
          <a:xfrm>
            <a:off x="283027" y="6492357"/>
            <a:ext cx="4079322" cy="369332"/>
          </a:xfrm>
          <a:prstGeom prst="rect">
            <a:avLst/>
          </a:prstGeom>
          <a:noFill/>
        </p:spPr>
        <p:txBody>
          <a:bodyPr wrap="none" rtlCol="0">
            <a:spAutoFit/>
          </a:bodyPr>
          <a:lstStyle/>
          <a:p>
            <a:r>
              <a:rPr lang="en-GB" dirty="0">
                <a:solidFill>
                  <a:srgbClr val="FF0000"/>
                </a:solidFill>
              </a:rPr>
              <a:t>Capital letter for the start of the sentence</a:t>
            </a:r>
          </a:p>
        </p:txBody>
      </p:sp>
      <p:cxnSp>
        <p:nvCxnSpPr>
          <p:cNvPr id="35" name="Straight Arrow Connector 34">
            <a:extLst>
              <a:ext uri="{FF2B5EF4-FFF2-40B4-BE49-F238E27FC236}">
                <a16:creationId xmlns:a16="http://schemas.microsoft.com/office/drawing/2014/main" id="{E634E57C-0B0A-49BC-979D-87375C8A57E4}"/>
              </a:ext>
            </a:extLst>
          </p:cNvPr>
          <p:cNvCxnSpPr/>
          <p:nvPr/>
        </p:nvCxnSpPr>
        <p:spPr>
          <a:xfrm flipH="1" flipV="1">
            <a:off x="5848350" y="5991225"/>
            <a:ext cx="342900" cy="3417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07E3C64-BA3C-4DEE-B135-FEB873F3FDEE}"/>
              </a:ext>
            </a:extLst>
          </p:cNvPr>
          <p:cNvSpPr txBox="1"/>
          <p:nvPr/>
        </p:nvSpPr>
        <p:spPr>
          <a:xfrm>
            <a:off x="8778276" y="6492355"/>
            <a:ext cx="3508974" cy="369332"/>
          </a:xfrm>
          <a:prstGeom prst="rect">
            <a:avLst/>
          </a:prstGeom>
          <a:noFill/>
        </p:spPr>
        <p:txBody>
          <a:bodyPr wrap="none" rtlCol="0">
            <a:spAutoFit/>
          </a:bodyPr>
          <a:lstStyle/>
          <a:p>
            <a:r>
              <a:rPr lang="en-GB" dirty="0">
                <a:solidFill>
                  <a:srgbClr val="FF0000"/>
                </a:solidFill>
              </a:rPr>
              <a:t>Full stop at the end of the sentence</a:t>
            </a:r>
          </a:p>
        </p:txBody>
      </p:sp>
      <p:cxnSp>
        <p:nvCxnSpPr>
          <p:cNvPr id="37" name="Straight Arrow Connector 36">
            <a:extLst>
              <a:ext uri="{FF2B5EF4-FFF2-40B4-BE49-F238E27FC236}">
                <a16:creationId xmlns:a16="http://schemas.microsoft.com/office/drawing/2014/main" id="{897EFF60-B2B0-4BCF-A4F4-7C71E36B58C9}"/>
              </a:ext>
            </a:extLst>
          </p:cNvPr>
          <p:cNvCxnSpPr>
            <a:cxnSpLocks/>
          </p:cNvCxnSpPr>
          <p:nvPr/>
        </p:nvCxnSpPr>
        <p:spPr>
          <a:xfrm flipH="1" flipV="1">
            <a:off x="11371515" y="6081563"/>
            <a:ext cx="458730" cy="4430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59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0" grpId="0"/>
      <p:bldP spid="33"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4972" y="104503"/>
            <a:ext cx="992207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Punctuate the sentences correctly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a:stretch>
            <a:fillRect/>
          </a:stretch>
        </p:blipFill>
        <p:spPr>
          <a:xfrm rot="16200000">
            <a:off x="1802012" y="-550663"/>
            <a:ext cx="2791692" cy="5948684"/>
          </a:xfrm>
          <a:prstGeom prst="rect">
            <a:avLst/>
          </a:prstGeom>
        </p:spPr>
      </p:pic>
      <p:sp>
        <p:nvSpPr>
          <p:cNvPr id="6" name="Rectangle 5">
            <a:extLst>
              <a:ext uri="{FF2B5EF4-FFF2-40B4-BE49-F238E27FC236}">
                <a16:creationId xmlns:a16="http://schemas.microsoft.com/office/drawing/2014/main" id="{0E79FA12-E9B7-43BE-851D-028871020937}"/>
              </a:ext>
            </a:extLst>
          </p:cNvPr>
          <p:cNvSpPr/>
          <p:nvPr/>
        </p:nvSpPr>
        <p:spPr>
          <a:xfrm>
            <a:off x="6443093" y="1027834"/>
            <a:ext cx="5525391" cy="107719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6443093" y="1161442"/>
            <a:ext cx="6192140" cy="523220"/>
          </a:xfrm>
          <a:prstGeom prst="rect">
            <a:avLst/>
          </a:prstGeom>
          <a:noFill/>
        </p:spPr>
        <p:txBody>
          <a:bodyPr wrap="square" rtlCol="0">
            <a:spAutoFit/>
          </a:bodyPr>
          <a:lstStyle/>
          <a:p>
            <a:r>
              <a:rPr lang="en-GB" sz="2800" dirty="0"/>
              <a:t>Add the capital letters and full stops</a:t>
            </a:r>
          </a:p>
        </p:txBody>
      </p:sp>
      <p:sp>
        <p:nvSpPr>
          <p:cNvPr id="8" name="TextBox 7"/>
          <p:cNvSpPr txBox="1"/>
          <p:nvPr/>
        </p:nvSpPr>
        <p:spPr>
          <a:xfrm>
            <a:off x="223515" y="4081352"/>
            <a:ext cx="5466946" cy="3231654"/>
          </a:xfrm>
          <a:prstGeom prst="rect">
            <a:avLst/>
          </a:prstGeom>
          <a:noFill/>
        </p:spPr>
        <p:txBody>
          <a:bodyPr wrap="none" rtlCol="0">
            <a:spAutoFit/>
          </a:bodyPr>
          <a:lstStyle/>
          <a:p>
            <a:r>
              <a:rPr lang="en-GB" sz="2400" dirty="0"/>
              <a:t>1. the crab is big and red</a:t>
            </a:r>
          </a:p>
          <a:p>
            <a:endParaRPr lang="en-GB" sz="2400" dirty="0"/>
          </a:p>
          <a:p>
            <a:r>
              <a:rPr lang="en-GB" sz="2400" dirty="0"/>
              <a:t>2. winnie lost her wand</a:t>
            </a:r>
          </a:p>
          <a:p>
            <a:endParaRPr lang="en-GB" sz="2400" dirty="0"/>
          </a:p>
          <a:p>
            <a:r>
              <a:rPr lang="en-GB" sz="2400" dirty="0"/>
              <a:t>3. next to the chest is a brown pot</a:t>
            </a:r>
          </a:p>
          <a:p>
            <a:endParaRPr lang="en-GB" sz="2400" dirty="0"/>
          </a:p>
          <a:p>
            <a:r>
              <a:rPr lang="en-GB" sz="2400" dirty="0"/>
              <a:t>4. under the water wilbur chased little fish</a:t>
            </a:r>
          </a:p>
          <a:p>
            <a:endParaRPr lang="en-GB" dirty="0"/>
          </a:p>
          <a:p>
            <a:pPr marL="342900" indent="-342900">
              <a:buAutoNum type="arabicPeriod"/>
            </a:pPr>
            <a:endParaRPr lang="en-GB" dirty="0"/>
          </a:p>
        </p:txBody>
      </p:sp>
      <p:pic>
        <p:nvPicPr>
          <p:cNvPr id="11" name="Picture 10">
            <a:extLst>
              <a:ext uri="{FF2B5EF4-FFF2-40B4-BE49-F238E27FC236}">
                <a16:creationId xmlns:a16="http://schemas.microsoft.com/office/drawing/2014/main" id="{6F538FFB-656C-431B-A530-CBC5D689EE63}"/>
              </a:ext>
            </a:extLst>
          </p:cNvPr>
          <p:cNvPicPr>
            <a:picLocks noChangeAspect="1"/>
          </p:cNvPicPr>
          <p:nvPr/>
        </p:nvPicPr>
        <p:blipFill>
          <a:blip r:embed="rId3"/>
          <a:stretch>
            <a:fillRect/>
          </a:stretch>
        </p:blipFill>
        <p:spPr>
          <a:xfrm>
            <a:off x="7818934" y="2818882"/>
            <a:ext cx="1012024" cy="774259"/>
          </a:xfrm>
          <a:prstGeom prst="rect">
            <a:avLst/>
          </a:prstGeom>
        </p:spPr>
      </p:pic>
      <p:pic>
        <p:nvPicPr>
          <p:cNvPr id="12" name="Picture 11">
            <a:extLst>
              <a:ext uri="{FF2B5EF4-FFF2-40B4-BE49-F238E27FC236}">
                <a16:creationId xmlns:a16="http://schemas.microsoft.com/office/drawing/2014/main" id="{9E67BA6B-03CF-4856-A48F-54F471357440}"/>
              </a:ext>
            </a:extLst>
          </p:cNvPr>
          <p:cNvPicPr>
            <a:picLocks noChangeAspect="1"/>
          </p:cNvPicPr>
          <p:nvPr/>
        </p:nvPicPr>
        <p:blipFill>
          <a:blip r:embed="rId4"/>
          <a:stretch>
            <a:fillRect/>
          </a:stretch>
        </p:blipFill>
        <p:spPr>
          <a:xfrm>
            <a:off x="9733386" y="2818882"/>
            <a:ext cx="1005927" cy="774259"/>
          </a:xfrm>
          <a:prstGeom prst="rect">
            <a:avLst/>
          </a:prstGeom>
        </p:spPr>
      </p:pic>
    </p:spTree>
    <p:extLst>
      <p:ext uri="{BB962C8B-B14F-4D97-AF65-F5344CB8AC3E}">
        <p14:creationId xmlns:p14="http://schemas.microsoft.com/office/powerpoint/2010/main" val="227668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3778" y="0"/>
            <a:ext cx="985641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Using capital letters and full stops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a:stretch>
            <a:fillRect/>
          </a:stretch>
        </p:blipFill>
        <p:spPr>
          <a:xfrm rot="16200000">
            <a:off x="1274229" y="-139665"/>
            <a:ext cx="2342490" cy="4600872"/>
          </a:xfrm>
          <a:prstGeom prst="rect">
            <a:avLst/>
          </a:prstGeom>
        </p:spPr>
      </p:pic>
      <p:sp>
        <p:nvSpPr>
          <p:cNvPr id="6" name="Rectangle 5">
            <a:extLst>
              <a:ext uri="{FF2B5EF4-FFF2-40B4-BE49-F238E27FC236}">
                <a16:creationId xmlns:a16="http://schemas.microsoft.com/office/drawing/2014/main" id="{0E79FA12-E9B7-43BE-851D-028871020937}"/>
              </a:ext>
            </a:extLst>
          </p:cNvPr>
          <p:cNvSpPr/>
          <p:nvPr/>
        </p:nvSpPr>
        <p:spPr>
          <a:xfrm>
            <a:off x="5170984" y="945635"/>
            <a:ext cx="6077629"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5436055" y="1074599"/>
            <a:ext cx="5812558" cy="954107"/>
          </a:xfrm>
          <a:prstGeom prst="rect">
            <a:avLst/>
          </a:prstGeom>
          <a:noFill/>
        </p:spPr>
        <p:txBody>
          <a:bodyPr wrap="square" rtlCol="0">
            <a:spAutoFit/>
          </a:bodyPr>
          <a:lstStyle/>
          <a:p>
            <a:r>
              <a:rPr lang="en-GB" sz="2800" dirty="0"/>
              <a:t>Use the picture to help you write 5 sentences.</a:t>
            </a:r>
          </a:p>
        </p:txBody>
      </p:sp>
      <p:cxnSp>
        <p:nvCxnSpPr>
          <p:cNvPr id="10" name="Straight Connector 9"/>
          <p:cNvCxnSpPr/>
          <p:nvPr/>
        </p:nvCxnSpPr>
        <p:spPr>
          <a:xfrm flipV="1">
            <a:off x="91440" y="3827417"/>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91440" y="4284511"/>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91440" y="4722010"/>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91440" y="5120320"/>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91440" y="5537797"/>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91440" y="5977519"/>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91440" y="6417241"/>
            <a:ext cx="11861074" cy="39189"/>
          </a:xfrm>
          <a:prstGeom prst="line">
            <a:avLst/>
          </a:prstGeom>
        </p:spPr>
        <p:style>
          <a:lnRef idx="1">
            <a:schemeClr val="dk1"/>
          </a:lnRef>
          <a:fillRef idx="0">
            <a:schemeClr val="dk1"/>
          </a:fillRef>
          <a:effectRef idx="0">
            <a:schemeClr val="dk1"/>
          </a:effectRef>
          <a:fontRef idx="minor">
            <a:schemeClr val="tx1"/>
          </a:fontRef>
        </p:style>
      </p:cxnSp>
      <p:sp>
        <p:nvSpPr>
          <p:cNvPr id="17" name="Rectangle 16"/>
          <p:cNvSpPr/>
          <p:nvPr/>
        </p:nvSpPr>
        <p:spPr>
          <a:xfrm>
            <a:off x="7115345" y="2077279"/>
            <a:ext cx="1383777" cy="369332"/>
          </a:xfrm>
          <a:prstGeom prst="rect">
            <a:avLst/>
          </a:prstGeom>
        </p:spPr>
        <p:txBody>
          <a:bodyPr wrap="none">
            <a:spAutoFit/>
          </a:bodyPr>
          <a:lstStyle/>
          <a:p>
            <a:r>
              <a:rPr lang="en-GB" dirty="0"/>
              <a:t>Don’t forget:</a:t>
            </a:r>
          </a:p>
        </p:txBody>
      </p:sp>
      <p:pic>
        <p:nvPicPr>
          <p:cNvPr id="18" name="Picture 17">
            <a:extLst>
              <a:ext uri="{FF2B5EF4-FFF2-40B4-BE49-F238E27FC236}">
                <a16:creationId xmlns:a16="http://schemas.microsoft.com/office/drawing/2014/main" id="{5D5A7832-A43A-4680-8232-081257D0CF82}"/>
              </a:ext>
            </a:extLst>
          </p:cNvPr>
          <p:cNvPicPr>
            <a:picLocks noChangeAspect="1"/>
          </p:cNvPicPr>
          <p:nvPr/>
        </p:nvPicPr>
        <p:blipFill>
          <a:blip r:embed="rId3"/>
          <a:stretch>
            <a:fillRect/>
          </a:stretch>
        </p:blipFill>
        <p:spPr>
          <a:xfrm>
            <a:off x="5170984" y="2523608"/>
            <a:ext cx="1012024" cy="774259"/>
          </a:xfrm>
          <a:prstGeom prst="rect">
            <a:avLst/>
          </a:prstGeom>
        </p:spPr>
      </p:pic>
      <p:pic>
        <p:nvPicPr>
          <p:cNvPr id="19" name="Picture 1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6321007" y="2510046"/>
            <a:ext cx="1009650" cy="771525"/>
          </a:xfrm>
          <a:prstGeom prst="rect">
            <a:avLst/>
          </a:prstGeom>
        </p:spPr>
      </p:pic>
      <p:pic>
        <p:nvPicPr>
          <p:cNvPr id="21" name="Picture 20">
            <a:extLst>
              <a:ext uri="{FF2B5EF4-FFF2-40B4-BE49-F238E27FC236}">
                <a16:creationId xmlns:a16="http://schemas.microsoft.com/office/drawing/2014/main" id="{14EE3797-DCEC-4931-85FD-95556D25F4FB}"/>
              </a:ext>
            </a:extLst>
          </p:cNvPr>
          <p:cNvPicPr>
            <a:picLocks noChangeAspect="1"/>
          </p:cNvPicPr>
          <p:nvPr/>
        </p:nvPicPr>
        <p:blipFill>
          <a:blip r:embed="rId5"/>
          <a:stretch>
            <a:fillRect/>
          </a:stretch>
        </p:blipFill>
        <p:spPr>
          <a:xfrm>
            <a:off x="7468656" y="2507312"/>
            <a:ext cx="1005927" cy="774259"/>
          </a:xfrm>
          <a:prstGeom prst="rect">
            <a:avLst/>
          </a:prstGeom>
        </p:spPr>
      </p:pic>
      <p:sp>
        <p:nvSpPr>
          <p:cNvPr id="23" name="TextBox 22"/>
          <p:cNvSpPr txBox="1"/>
          <p:nvPr/>
        </p:nvSpPr>
        <p:spPr>
          <a:xfrm>
            <a:off x="91439" y="3565255"/>
            <a:ext cx="7507696" cy="369332"/>
          </a:xfrm>
          <a:prstGeom prst="rect">
            <a:avLst/>
          </a:prstGeom>
          <a:noFill/>
        </p:spPr>
        <p:txBody>
          <a:bodyPr wrap="none" rtlCol="0">
            <a:spAutoFit/>
          </a:bodyPr>
          <a:lstStyle/>
          <a:p>
            <a:r>
              <a:rPr lang="en-GB" dirty="0"/>
              <a:t>Winnie can see a big red crab. The orange fish is next to the old treasure chest.</a:t>
            </a:r>
          </a:p>
        </p:txBody>
      </p:sp>
    </p:spTree>
    <p:extLst>
      <p:ext uri="{BB962C8B-B14F-4D97-AF65-F5344CB8AC3E}">
        <p14:creationId xmlns:p14="http://schemas.microsoft.com/office/powerpoint/2010/main" val="3774843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1487</Words>
  <Application>Microsoft Office PowerPoint</Application>
  <PresentationFormat>Widescreen</PresentationFormat>
  <Paragraphs>132</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We are going to continue looking at Winnie and Wilbur under the sea.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Adjectives are    describing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jennifer nixon</cp:lastModifiedBy>
  <cp:revision>61</cp:revision>
  <dcterms:created xsi:type="dcterms:W3CDTF">2020-11-14T11:42:01Z</dcterms:created>
  <dcterms:modified xsi:type="dcterms:W3CDTF">2021-01-08T13:21:55Z</dcterms:modified>
</cp:coreProperties>
</file>