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9" r:id="rId4"/>
    <p:sldId id="258" r:id="rId5"/>
    <p:sldId id="275" r:id="rId6"/>
    <p:sldId id="276" r:id="rId7"/>
    <p:sldId id="277" r:id="rId8"/>
    <p:sldId id="270" r:id="rId9"/>
    <p:sldId id="260" r:id="rId10"/>
    <p:sldId id="268" r:id="rId11"/>
    <p:sldId id="278" r:id="rId12"/>
    <p:sldId id="279" r:id="rId13"/>
    <p:sldId id="271" r:id="rId14"/>
    <p:sldId id="264" r:id="rId15"/>
    <p:sldId id="273" r:id="rId16"/>
    <p:sldId id="280" r:id="rId17"/>
    <p:sldId id="262" r:id="rId18"/>
    <p:sldId id="272" r:id="rId19"/>
    <p:sldId id="265" r:id="rId20"/>
    <p:sldId id="274"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6" autoAdjust="0"/>
    <p:restoredTop sz="94660"/>
  </p:normalViewPr>
  <p:slideViewPr>
    <p:cSldViewPr snapToGrid="0">
      <p:cViewPr varScale="1">
        <p:scale>
          <a:sx n="115" d="100"/>
          <a:sy n="115" d="100"/>
        </p:scale>
        <p:origin x="1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94098B-137F-4843-9415-18D8675F20D1}"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351621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4098B-137F-4843-9415-18D8675F20D1}"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313016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4098B-137F-4843-9415-18D8675F20D1}"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352715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4098B-137F-4843-9415-18D8675F20D1}"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285274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94098B-137F-4843-9415-18D8675F20D1}"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166083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94098B-137F-4843-9415-18D8675F20D1}"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3075532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94098B-137F-4843-9415-18D8675F20D1}" type="datetimeFigureOut">
              <a:rPr lang="en-GB" smtClean="0"/>
              <a:t>05/01/2021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363403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94098B-137F-4843-9415-18D8675F20D1}" type="datetimeFigureOut">
              <a:rPr lang="en-GB" smtClean="0"/>
              <a:t>05/01/2021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45665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4098B-137F-4843-9415-18D8675F20D1}" type="datetimeFigureOut">
              <a:rPr lang="en-GB" smtClean="0"/>
              <a:t>05/01/2021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171263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94098B-137F-4843-9415-18D8675F20D1}"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392381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94098B-137F-4843-9415-18D8675F20D1}"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1422886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4098B-137F-4843-9415-18D8675F20D1}" type="datetimeFigureOut">
              <a:rPr lang="en-GB" smtClean="0"/>
              <a:t>05/01/2021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F1ADA-BD55-4D45-8F67-D3E8C0940B95}" type="slidenum">
              <a:rPr lang="en-GB" smtClean="0"/>
              <a:t>‹#›</a:t>
            </a:fld>
            <a:endParaRPr lang="en-GB"/>
          </a:p>
        </p:txBody>
      </p:sp>
    </p:spTree>
    <p:extLst>
      <p:ext uri="{BB962C8B-B14F-4D97-AF65-F5344CB8AC3E}">
        <p14:creationId xmlns:p14="http://schemas.microsoft.com/office/powerpoint/2010/main" val="18533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9220"/>
            <a:ext cx="9144000" cy="2387600"/>
          </a:xfrm>
        </p:spPr>
        <p:txBody>
          <a:bodyPr/>
          <a:lstStyle/>
          <a:p>
            <a:r>
              <a:rPr lang="en-GB" dirty="0"/>
              <a:t>Remote Learning -  Base 5</a:t>
            </a:r>
          </a:p>
        </p:txBody>
      </p:sp>
      <p:sp>
        <p:nvSpPr>
          <p:cNvPr id="3" name="Subtitle 2"/>
          <p:cNvSpPr>
            <a:spLocks noGrp="1"/>
          </p:cNvSpPr>
          <p:nvPr>
            <p:ph type="subTitle" idx="1"/>
          </p:nvPr>
        </p:nvSpPr>
        <p:spPr/>
        <p:txBody>
          <a:bodyPr/>
          <a:lstStyle/>
          <a:p>
            <a:r>
              <a:rPr lang="en-GB" dirty="0"/>
              <a:t>W.B. 04.01.21</a:t>
            </a:r>
          </a:p>
          <a:p>
            <a:endParaRPr lang="en-GB" dirty="0"/>
          </a:p>
          <a:p>
            <a:r>
              <a:rPr lang="en-GB" dirty="0"/>
              <a:t>English</a:t>
            </a:r>
          </a:p>
        </p:txBody>
      </p:sp>
      <p:pic>
        <p:nvPicPr>
          <p:cNvPr id="6" name="Picture 5"/>
          <p:cNvPicPr>
            <a:picLocks noChangeAspect="1"/>
          </p:cNvPicPr>
          <p:nvPr/>
        </p:nvPicPr>
        <p:blipFill>
          <a:blip r:embed="rId2">
            <a:clrChange>
              <a:clrFrom>
                <a:srgbClr val="F7F7F7"/>
              </a:clrFrom>
              <a:clrTo>
                <a:srgbClr val="F7F7F7">
                  <a:alpha val="0"/>
                </a:srgbClr>
              </a:clrTo>
            </a:clrChange>
          </a:blip>
          <a:stretch>
            <a:fillRect/>
          </a:stretch>
        </p:blipFill>
        <p:spPr>
          <a:xfrm>
            <a:off x="5471705" y="5225778"/>
            <a:ext cx="1242603" cy="1321301"/>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0894879" y="154849"/>
            <a:ext cx="1131570" cy="1131570"/>
          </a:xfrm>
          <a:prstGeom prst="rect">
            <a:avLst/>
          </a:prstGeom>
        </p:spPr>
      </p:pic>
      <p:pic>
        <p:nvPicPr>
          <p:cNvPr id="9" name="Picture 8"/>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0444" t="44714" r="42223" b="27794"/>
          <a:stretch/>
        </p:blipFill>
        <p:spPr bwMode="auto">
          <a:xfrm>
            <a:off x="233499" y="154849"/>
            <a:ext cx="1430655" cy="1276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110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Wednesday 6</a:t>
            </a:r>
            <a:r>
              <a:rPr lang="en-GB" sz="3200" baseline="30000" dirty="0"/>
              <a:t>th</a:t>
            </a:r>
            <a:r>
              <a:rPr lang="en-GB" sz="3200" dirty="0"/>
              <a:t> January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describe a character</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1842535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910762-471A-40E4-BDAF-F21F053F97DA}"/>
              </a:ext>
            </a:extLst>
          </p:cNvPr>
          <p:cNvSpPr txBox="1"/>
          <p:nvPr/>
        </p:nvSpPr>
        <p:spPr>
          <a:xfrm>
            <a:off x="331682" y="2828834"/>
            <a:ext cx="4386092"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2800" u="sng" dirty="0"/>
              <a:t>Task 1:</a:t>
            </a:r>
          </a:p>
          <a:p>
            <a:pPr marL="0" indent="0">
              <a:buNone/>
            </a:pPr>
            <a:r>
              <a:rPr lang="en-GB" sz="2800" dirty="0"/>
              <a:t>Can you draw a picture of your favourite character, then write a list of adjectives to describe them?</a:t>
            </a:r>
          </a:p>
        </p:txBody>
      </p:sp>
      <p:pic>
        <p:nvPicPr>
          <p:cNvPr id="6" name="Picture 5">
            <a:extLst>
              <a:ext uri="{FF2B5EF4-FFF2-40B4-BE49-F238E27FC236}">
                <a16:creationId xmlns:a16="http://schemas.microsoft.com/office/drawing/2014/main" id="{3B842CED-BA22-4092-A380-43FC3C96D6C2}"/>
              </a:ext>
            </a:extLst>
          </p:cNvPr>
          <p:cNvPicPr>
            <a:picLocks noChangeAspect="1"/>
          </p:cNvPicPr>
          <p:nvPr/>
        </p:nvPicPr>
        <p:blipFill>
          <a:blip r:embed="rId2"/>
          <a:stretch>
            <a:fillRect/>
          </a:stretch>
        </p:blipFill>
        <p:spPr>
          <a:xfrm>
            <a:off x="6352364" y="2460435"/>
            <a:ext cx="4930004" cy="3553895"/>
          </a:xfrm>
          <a:prstGeom prst="rect">
            <a:avLst/>
          </a:prstGeom>
        </p:spPr>
      </p:pic>
      <p:pic>
        <p:nvPicPr>
          <p:cNvPr id="7" name="Picture 6">
            <a:extLst>
              <a:ext uri="{FF2B5EF4-FFF2-40B4-BE49-F238E27FC236}">
                <a16:creationId xmlns:a16="http://schemas.microsoft.com/office/drawing/2014/main" id="{83F27C6C-1074-4126-A570-369C5E5F4FFC}"/>
              </a:ext>
            </a:extLst>
          </p:cNvPr>
          <p:cNvPicPr>
            <a:picLocks noChangeAspect="1"/>
          </p:cNvPicPr>
          <p:nvPr/>
        </p:nvPicPr>
        <p:blipFill>
          <a:blip r:embed="rId3"/>
          <a:stretch>
            <a:fillRect/>
          </a:stretch>
        </p:blipFill>
        <p:spPr>
          <a:xfrm>
            <a:off x="260178" y="191245"/>
            <a:ext cx="2219325" cy="1104900"/>
          </a:xfrm>
          <a:prstGeom prst="rect">
            <a:avLst/>
          </a:prstGeom>
        </p:spPr>
      </p:pic>
      <p:sp>
        <p:nvSpPr>
          <p:cNvPr id="9" name="Rectangle 8">
            <a:extLst>
              <a:ext uri="{FF2B5EF4-FFF2-40B4-BE49-F238E27FC236}">
                <a16:creationId xmlns:a16="http://schemas.microsoft.com/office/drawing/2014/main" id="{F074CF31-0ACC-49FE-94A9-DFCA0198F1DA}"/>
              </a:ext>
            </a:extLst>
          </p:cNvPr>
          <p:cNvSpPr/>
          <p:nvPr/>
        </p:nvSpPr>
        <p:spPr>
          <a:xfrm>
            <a:off x="277596" y="1173148"/>
            <a:ext cx="6074768" cy="74528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AA470E9-8481-4BD9-9825-ED73149C1427}"/>
              </a:ext>
            </a:extLst>
          </p:cNvPr>
          <p:cNvSpPr txBox="1"/>
          <p:nvPr/>
        </p:nvSpPr>
        <p:spPr>
          <a:xfrm>
            <a:off x="268887" y="1191845"/>
            <a:ext cx="10429593" cy="707886"/>
          </a:xfrm>
          <a:prstGeom prst="rect">
            <a:avLst/>
          </a:prstGeom>
          <a:noFill/>
        </p:spPr>
        <p:txBody>
          <a:bodyPr wrap="square" rtlCol="0">
            <a:spAutoFit/>
          </a:bodyPr>
          <a:lstStyle/>
          <a:p>
            <a:r>
              <a:rPr lang="en-GB" sz="4000" dirty="0"/>
              <a:t>L.O. To describe a character</a:t>
            </a:r>
          </a:p>
        </p:txBody>
      </p:sp>
    </p:spTree>
    <p:extLst>
      <p:ext uri="{BB962C8B-B14F-4D97-AF65-F5344CB8AC3E}">
        <p14:creationId xmlns:p14="http://schemas.microsoft.com/office/powerpoint/2010/main" val="3648456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13A7-77C8-4D22-A8A7-8FE77EB28232}"/>
              </a:ext>
            </a:extLst>
          </p:cNvPr>
          <p:cNvSpPr>
            <a:spLocks noGrp="1"/>
          </p:cNvSpPr>
          <p:nvPr>
            <p:ph type="title"/>
          </p:nvPr>
        </p:nvSpPr>
        <p:spPr/>
        <p:txBody>
          <a:bodyPr/>
          <a:lstStyle/>
          <a:p>
            <a:r>
              <a:rPr lang="en-GB" dirty="0"/>
              <a:t>Task 2: </a:t>
            </a:r>
            <a:br>
              <a:rPr lang="en-GB" dirty="0"/>
            </a:br>
            <a:endParaRPr lang="en-GB" dirty="0"/>
          </a:p>
        </p:txBody>
      </p:sp>
      <p:sp>
        <p:nvSpPr>
          <p:cNvPr id="4" name="Content Placeholder 2">
            <a:extLst>
              <a:ext uri="{FF2B5EF4-FFF2-40B4-BE49-F238E27FC236}">
                <a16:creationId xmlns:a16="http://schemas.microsoft.com/office/drawing/2014/main" id="{83C51148-2D88-446C-AAA8-6A42F0576BD3}"/>
              </a:ext>
            </a:extLst>
          </p:cNvPr>
          <p:cNvSpPr txBox="1">
            <a:spLocks/>
          </p:cNvSpPr>
          <p:nvPr/>
        </p:nvSpPr>
        <p:spPr>
          <a:xfrm>
            <a:off x="983974" y="2756504"/>
            <a:ext cx="5403575" cy="2643706"/>
          </a:xfrm>
          <a:custGeom>
            <a:avLst/>
            <a:gdLst>
              <a:gd name="connsiteX0" fmla="*/ 0 w 5403575"/>
              <a:gd name="connsiteY0" fmla="*/ 0 h 2643706"/>
              <a:gd name="connsiteX1" fmla="*/ 783518 w 5403575"/>
              <a:gd name="connsiteY1" fmla="*/ 0 h 2643706"/>
              <a:gd name="connsiteX2" fmla="*/ 1350894 w 5403575"/>
              <a:gd name="connsiteY2" fmla="*/ 0 h 2643706"/>
              <a:gd name="connsiteX3" fmla="*/ 2026341 w 5403575"/>
              <a:gd name="connsiteY3" fmla="*/ 0 h 2643706"/>
              <a:gd name="connsiteX4" fmla="*/ 2647752 w 5403575"/>
              <a:gd name="connsiteY4" fmla="*/ 0 h 2643706"/>
              <a:gd name="connsiteX5" fmla="*/ 3215127 w 5403575"/>
              <a:gd name="connsiteY5" fmla="*/ 0 h 2643706"/>
              <a:gd name="connsiteX6" fmla="*/ 3782502 w 5403575"/>
              <a:gd name="connsiteY6" fmla="*/ 0 h 2643706"/>
              <a:gd name="connsiteX7" fmla="*/ 4457949 w 5403575"/>
              <a:gd name="connsiteY7" fmla="*/ 0 h 2643706"/>
              <a:gd name="connsiteX8" fmla="*/ 5403575 w 5403575"/>
              <a:gd name="connsiteY8" fmla="*/ 0 h 2643706"/>
              <a:gd name="connsiteX9" fmla="*/ 5403575 w 5403575"/>
              <a:gd name="connsiteY9" fmla="*/ 608052 h 2643706"/>
              <a:gd name="connsiteX10" fmla="*/ 5403575 w 5403575"/>
              <a:gd name="connsiteY10" fmla="*/ 1216105 h 2643706"/>
              <a:gd name="connsiteX11" fmla="*/ 5403575 w 5403575"/>
              <a:gd name="connsiteY11" fmla="*/ 1903468 h 2643706"/>
              <a:gd name="connsiteX12" fmla="*/ 5403575 w 5403575"/>
              <a:gd name="connsiteY12" fmla="*/ 2643706 h 2643706"/>
              <a:gd name="connsiteX13" fmla="*/ 4674092 w 5403575"/>
              <a:gd name="connsiteY13" fmla="*/ 2643706 h 2643706"/>
              <a:gd name="connsiteX14" fmla="*/ 4052681 w 5403575"/>
              <a:gd name="connsiteY14" fmla="*/ 2643706 h 2643706"/>
              <a:gd name="connsiteX15" fmla="*/ 3539342 w 5403575"/>
              <a:gd name="connsiteY15" fmla="*/ 2643706 h 2643706"/>
              <a:gd name="connsiteX16" fmla="*/ 2863895 w 5403575"/>
              <a:gd name="connsiteY16" fmla="*/ 2643706 h 2643706"/>
              <a:gd name="connsiteX17" fmla="*/ 2296519 w 5403575"/>
              <a:gd name="connsiteY17" fmla="*/ 2643706 h 2643706"/>
              <a:gd name="connsiteX18" fmla="*/ 1567037 w 5403575"/>
              <a:gd name="connsiteY18" fmla="*/ 2643706 h 2643706"/>
              <a:gd name="connsiteX19" fmla="*/ 837554 w 5403575"/>
              <a:gd name="connsiteY19" fmla="*/ 2643706 h 2643706"/>
              <a:gd name="connsiteX20" fmla="*/ 0 w 5403575"/>
              <a:gd name="connsiteY20" fmla="*/ 2643706 h 2643706"/>
              <a:gd name="connsiteX21" fmla="*/ 0 w 5403575"/>
              <a:gd name="connsiteY21" fmla="*/ 1956342 h 2643706"/>
              <a:gd name="connsiteX22" fmla="*/ 0 w 5403575"/>
              <a:gd name="connsiteY22" fmla="*/ 1321853 h 2643706"/>
              <a:gd name="connsiteX23" fmla="*/ 0 w 5403575"/>
              <a:gd name="connsiteY23" fmla="*/ 608052 h 2643706"/>
              <a:gd name="connsiteX24" fmla="*/ 0 w 5403575"/>
              <a:gd name="connsiteY24" fmla="*/ 0 h 26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03575" h="2643706" fill="none" extrusionOk="0">
                <a:moveTo>
                  <a:pt x="0" y="0"/>
                </a:moveTo>
                <a:cubicBezTo>
                  <a:pt x="190912" y="-16128"/>
                  <a:pt x="564467" y="38727"/>
                  <a:pt x="783518" y="0"/>
                </a:cubicBezTo>
                <a:cubicBezTo>
                  <a:pt x="1002569" y="-38727"/>
                  <a:pt x="1179431" y="-6519"/>
                  <a:pt x="1350894" y="0"/>
                </a:cubicBezTo>
                <a:cubicBezTo>
                  <a:pt x="1522357" y="6519"/>
                  <a:pt x="1758553" y="11625"/>
                  <a:pt x="2026341" y="0"/>
                </a:cubicBezTo>
                <a:cubicBezTo>
                  <a:pt x="2294129" y="-11625"/>
                  <a:pt x="2391034" y="-3389"/>
                  <a:pt x="2647752" y="0"/>
                </a:cubicBezTo>
                <a:cubicBezTo>
                  <a:pt x="2904470" y="3389"/>
                  <a:pt x="2944136" y="-16437"/>
                  <a:pt x="3215127" y="0"/>
                </a:cubicBezTo>
                <a:cubicBezTo>
                  <a:pt x="3486118" y="16437"/>
                  <a:pt x="3597922" y="-25894"/>
                  <a:pt x="3782502" y="0"/>
                </a:cubicBezTo>
                <a:cubicBezTo>
                  <a:pt x="3967083" y="25894"/>
                  <a:pt x="4131399" y="-1331"/>
                  <a:pt x="4457949" y="0"/>
                </a:cubicBezTo>
                <a:cubicBezTo>
                  <a:pt x="4784499" y="1331"/>
                  <a:pt x="4938881" y="2391"/>
                  <a:pt x="5403575" y="0"/>
                </a:cubicBezTo>
                <a:cubicBezTo>
                  <a:pt x="5422498" y="227486"/>
                  <a:pt x="5423235" y="457691"/>
                  <a:pt x="5403575" y="608052"/>
                </a:cubicBezTo>
                <a:cubicBezTo>
                  <a:pt x="5383915" y="758413"/>
                  <a:pt x="5406482" y="945456"/>
                  <a:pt x="5403575" y="1216105"/>
                </a:cubicBezTo>
                <a:cubicBezTo>
                  <a:pt x="5400668" y="1486754"/>
                  <a:pt x="5388736" y="1621231"/>
                  <a:pt x="5403575" y="1903468"/>
                </a:cubicBezTo>
                <a:cubicBezTo>
                  <a:pt x="5418414" y="2185705"/>
                  <a:pt x="5435383" y="2399570"/>
                  <a:pt x="5403575" y="2643706"/>
                </a:cubicBezTo>
                <a:cubicBezTo>
                  <a:pt x="5128832" y="2655469"/>
                  <a:pt x="5012953" y="2654775"/>
                  <a:pt x="4674092" y="2643706"/>
                </a:cubicBezTo>
                <a:cubicBezTo>
                  <a:pt x="4335231" y="2632637"/>
                  <a:pt x="4315010" y="2669744"/>
                  <a:pt x="4052681" y="2643706"/>
                </a:cubicBezTo>
                <a:cubicBezTo>
                  <a:pt x="3790352" y="2617668"/>
                  <a:pt x="3658865" y="2633080"/>
                  <a:pt x="3539342" y="2643706"/>
                </a:cubicBezTo>
                <a:cubicBezTo>
                  <a:pt x="3419819" y="2654332"/>
                  <a:pt x="3134807" y="2641030"/>
                  <a:pt x="2863895" y="2643706"/>
                </a:cubicBezTo>
                <a:cubicBezTo>
                  <a:pt x="2592983" y="2646382"/>
                  <a:pt x="2550459" y="2646662"/>
                  <a:pt x="2296519" y="2643706"/>
                </a:cubicBezTo>
                <a:cubicBezTo>
                  <a:pt x="2042579" y="2640750"/>
                  <a:pt x="1785358" y="2620658"/>
                  <a:pt x="1567037" y="2643706"/>
                </a:cubicBezTo>
                <a:cubicBezTo>
                  <a:pt x="1348716" y="2666754"/>
                  <a:pt x="1169750" y="2676891"/>
                  <a:pt x="837554" y="2643706"/>
                </a:cubicBezTo>
                <a:cubicBezTo>
                  <a:pt x="505358" y="2610521"/>
                  <a:pt x="375753" y="2618924"/>
                  <a:pt x="0" y="2643706"/>
                </a:cubicBezTo>
                <a:cubicBezTo>
                  <a:pt x="15920" y="2454271"/>
                  <a:pt x="-8556" y="2269565"/>
                  <a:pt x="0" y="1956342"/>
                </a:cubicBezTo>
                <a:cubicBezTo>
                  <a:pt x="8556" y="1643119"/>
                  <a:pt x="-11863" y="1456147"/>
                  <a:pt x="0" y="1321853"/>
                </a:cubicBezTo>
                <a:cubicBezTo>
                  <a:pt x="11863" y="1187559"/>
                  <a:pt x="5067" y="787253"/>
                  <a:pt x="0" y="608052"/>
                </a:cubicBezTo>
                <a:cubicBezTo>
                  <a:pt x="-5067" y="428851"/>
                  <a:pt x="-5251" y="145110"/>
                  <a:pt x="0" y="0"/>
                </a:cubicBezTo>
                <a:close/>
              </a:path>
              <a:path w="5403575" h="2643706" stroke="0" extrusionOk="0">
                <a:moveTo>
                  <a:pt x="0" y="0"/>
                </a:moveTo>
                <a:cubicBezTo>
                  <a:pt x="234320" y="-27315"/>
                  <a:pt x="325649" y="-25029"/>
                  <a:pt x="567375" y="0"/>
                </a:cubicBezTo>
                <a:cubicBezTo>
                  <a:pt x="809102" y="25029"/>
                  <a:pt x="880685" y="-25004"/>
                  <a:pt x="1188787" y="0"/>
                </a:cubicBezTo>
                <a:cubicBezTo>
                  <a:pt x="1496889" y="25004"/>
                  <a:pt x="1597368" y="848"/>
                  <a:pt x="1702126" y="0"/>
                </a:cubicBezTo>
                <a:cubicBezTo>
                  <a:pt x="1806884" y="-848"/>
                  <a:pt x="2184613" y="-2619"/>
                  <a:pt x="2377573" y="0"/>
                </a:cubicBezTo>
                <a:cubicBezTo>
                  <a:pt x="2570533" y="2619"/>
                  <a:pt x="2708813" y="7871"/>
                  <a:pt x="2890913" y="0"/>
                </a:cubicBezTo>
                <a:cubicBezTo>
                  <a:pt x="3073013" y="-7871"/>
                  <a:pt x="3321355" y="-22716"/>
                  <a:pt x="3620395" y="0"/>
                </a:cubicBezTo>
                <a:cubicBezTo>
                  <a:pt x="3919435" y="22716"/>
                  <a:pt x="4188460" y="-22990"/>
                  <a:pt x="4349878" y="0"/>
                </a:cubicBezTo>
                <a:cubicBezTo>
                  <a:pt x="4511296" y="22990"/>
                  <a:pt x="5184492" y="-47254"/>
                  <a:pt x="5403575" y="0"/>
                </a:cubicBezTo>
                <a:cubicBezTo>
                  <a:pt x="5413501" y="188024"/>
                  <a:pt x="5384586" y="430416"/>
                  <a:pt x="5403575" y="581615"/>
                </a:cubicBezTo>
                <a:cubicBezTo>
                  <a:pt x="5422564" y="732814"/>
                  <a:pt x="5419677" y="951597"/>
                  <a:pt x="5403575" y="1216105"/>
                </a:cubicBezTo>
                <a:cubicBezTo>
                  <a:pt x="5387474" y="1480613"/>
                  <a:pt x="5403307" y="1579314"/>
                  <a:pt x="5403575" y="1929905"/>
                </a:cubicBezTo>
                <a:cubicBezTo>
                  <a:pt x="5403843" y="2280496"/>
                  <a:pt x="5398079" y="2482087"/>
                  <a:pt x="5403575" y="2643706"/>
                </a:cubicBezTo>
                <a:cubicBezTo>
                  <a:pt x="5242277" y="2626941"/>
                  <a:pt x="5076577" y="2659641"/>
                  <a:pt x="4836200" y="2643706"/>
                </a:cubicBezTo>
                <a:cubicBezTo>
                  <a:pt x="4595824" y="2627771"/>
                  <a:pt x="4367979" y="2619811"/>
                  <a:pt x="4052681" y="2643706"/>
                </a:cubicBezTo>
                <a:cubicBezTo>
                  <a:pt x="3737383" y="2667601"/>
                  <a:pt x="3706878" y="2667552"/>
                  <a:pt x="3377234" y="2643706"/>
                </a:cubicBezTo>
                <a:cubicBezTo>
                  <a:pt x="3047590" y="2619860"/>
                  <a:pt x="2994659" y="2629703"/>
                  <a:pt x="2701788" y="2643706"/>
                </a:cubicBezTo>
                <a:cubicBezTo>
                  <a:pt x="2408917" y="2657709"/>
                  <a:pt x="2213894" y="2614074"/>
                  <a:pt x="1972305" y="2643706"/>
                </a:cubicBezTo>
                <a:cubicBezTo>
                  <a:pt x="1730716" y="2673338"/>
                  <a:pt x="1488188" y="2654004"/>
                  <a:pt x="1188786" y="2643706"/>
                </a:cubicBezTo>
                <a:cubicBezTo>
                  <a:pt x="889384" y="2633408"/>
                  <a:pt x="502022" y="2691604"/>
                  <a:pt x="0" y="2643706"/>
                </a:cubicBezTo>
                <a:cubicBezTo>
                  <a:pt x="26285" y="2409584"/>
                  <a:pt x="28438" y="2227810"/>
                  <a:pt x="0" y="2062091"/>
                </a:cubicBezTo>
                <a:cubicBezTo>
                  <a:pt x="-28438" y="1896372"/>
                  <a:pt x="-28976" y="1628249"/>
                  <a:pt x="0" y="1454038"/>
                </a:cubicBezTo>
                <a:cubicBezTo>
                  <a:pt x="28976" y="1279827"/>
                  <a:pt x="-33315" y="943751"/>
                  <a:pt x="0" y="766675"/>
                </a:cubicBezTo>
                <a:cubicBezTo>
                  <a:pt x="33315" y="589599"/>
                  <a:pt x="-22305" y="305189"/>
                  <a:pt x="0" y="0"/>
                </a:cubicBezTo>
                <a:close/>
              </a:path>
            </a:pathLst>
          </a:custGeom>
          <a:ln>
            <a:solidFill>
              <a:schemeClr val="tx1"/>
            </a:solidFill>
            <a:extLst>
              <a:ext uri="{C807C97D-BFC1-408E-A445-0C87EB9F89A2}">
                <ask:lineSketchStyleProps xmlns:ask="http://schemas.microsoft.com/office/drawing/2018/sketchyshapes" xmlns="" sd="862001289">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i="1" u="sng" dirty="0">
                <a:latin typeface="Cavolini" panose="03000502040302020204" pitchFamily="66" charset="0"/>
                <a:cs typeface="Cavolini" panose="03000502040302020204" pitchFamily="66" charset="0"/>
              </a:rPr>
              <a:t>Tinkerbell is a tiny fairy who wears a bright green dress. She is fair-skinned and has soft, blonde hair. When angered, her entire body turns fiery red!                    </a:t>
            </a:r>
          </a:p>
        </p:txBody>
      </p:sp>
      <p:sp>
        <p:nvSpPr>
          <p:cNvPr id="6" name="TextBox 5">
            <a:extLst>
              <a:ext uri="{FF2B5EF4-FFF2-40B4-BE49-F238E27FC236}">
                <a16:creationId xmlns:a16="http://schemas.microsoft.com/office/drawing/2014/main" id="{F83B29C3-838F-41F9-B5AB-A8148B9AD999}"/>
              </a:ext>
            </a:extLst>
          </p:cNvPr>
          <p:cNvSpPr txBox="1"/>
          <p:nvPr/>
        </p:nvSpPr>
        <p:spPr>
          <a:xfrm>
            <a:off x="838200" y="1027906"/>
            <a:ext cx="9379226" cy="954107"/>
          </a:xfrm>
          <a:prstGeom prst="rect">
            <a:avLst/>
          </a:prstGeom>
          <a:noFill/>
        </p:spPr>
        <p:txBody>
          <a:bodyPr wrap="square">
            <a:spAutoFit/>
          </a:bodyPr>
          <a:lstStyle/>
          <a:p>
            <a:pPr marL="0" indent="0">
              <a:buNone/>
            </a:pPr>
            <a:r>
              <a:rPr lang="en-GB" sz="2800" dirty="0"/>
              <a:t>Can you write a descriptive paragraph about your</a:t>
            </a:r>
          </a:p>
          <a:p>
            <a:pPr marL="0" indent="0">
              <a:buNone/>
            </a:pPr>
            <a:r>
              <a:rPr lang="en-GB" sz="2800" dirty="0"/>
              <a:t>character, using the adjectives you came up with in task 1?</a:t>
            </a:r>
            <a:endParaRPr lang="en-GB" dirty="0"/>
          </a:p>
        </p:txBody>
      </p:sp>
      <p:sp>
        <p:nvSpPr>
          <p:cNvPr id="8" name="Arrow: Left 7">
            <a:extLst>
              <a:ext uri="{FF2B5EF4-FFF2-40B4-BE49-F238E27FC236}">
                <a16:creationId xmlns:a16="http://schemas.microsoft.com/office/drawing/2014/main" id="{8E963703-E5E9-4630-B699-5E2396D9E5DC}"/>
              </a:ext>
            </a:extLst>
          </p:cNvPr>
          <p:cNvSpPr/>
          <p:nvPr/>
        </p:nvSpPr>
        <p:spPr>
          <a:xfrm>
            <a:off x="6639339" y="3727174"/>
            <a:ext cx="5300870" cy="70236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1B14549-B948-4411-9883-88F08DCF6264}"/>
              </a:ext>
            </a:extLst>
          </p:cNvPr>
          <p:cNvSpPr txBox="1"/>
          <p:nvPr/>
        </p:nvSpPr>
        <p:spPr>
          <a:xfrm>
            <a:off x="6652590" y="3893691"/>
            <a:ext cx="5397440" cy="369332"/>
          </a:xfrm>
          <a:prstGeom prst="rect">
            <a:avLst/>
          </a:prstGeom>
          <a:noFill/>
        </p:spPr>
        <p:txBody>
          <a:bodyPr wrap="none" rtlCol="0">
            <a:spAutoFit/>
          </a:bodyPr>
          <a:lstStyle/>
          <a:p>
            <a:r>
              <a:rPr lang="en-GB" dirty="0"/>
              <a:t>Can you find the adjectives used to describe Tinkerbell?</a:t>
            </a:r>
          </a:p>
        </p:txBody>
      </p:sp>
    </p:spTree>
    <p:extLst>
      <p:ext uri="{BB962C8B-B14F-4D97-AF65-F5344CB8AC3E}">
        <p14:creationId xmlns:p14="http://schemas.microsoft.com/office/powerpoint/2010/main" val="34312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Spellings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Thursday 7</a:t>
            </a:r>
            <a:r>
              <a:rPr lang="en-GB" sz="3200" baseline="30000" dirty="0"/>
              <a:t>th</a:t>
            </a:r>
            <a:r>
              <a:rPr lang="en-GB" sz="3200" dirty="0"/>
              <a:t> January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83281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use my new spellings in sentences</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3842914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47556"/>
          <a:stretch/>
        </p:blipFill>
        <p:spPr>
          <a:xfrm>
            <a:off x="417467" y="2091283"/>
            <a:ext cx="3736522" cy="3971925"/>
          </a:xfrm>
          <a:prstGeom prst="rect">
            <a:avLst/>
          </a:prstGeom>
        </p:spPr>
      </p:pic>
      <p:sp>
        <p:nvSpPr>
          <p:cNvPr id="5" name="Content Placeholder 2"/>
          <p:cNvSpPr>
            <a:spLocks noGrp="1"/>
          </p:cNvSpPr>
          <p:nvPr>
            <p:ph idx="1"/>
          </p:nvPr>
        </p:nvSpPr>
        <p:spPr>
          <a:xfrm>
            <a:off x="5303520" y="2173966"/>
            <a:ext cx="6050280" cy="3367852"/>
          </a:xfrm>
        </p:spPr>
        <p:txBody>
          <a:bodyPr>
            <a:normAutofit/>
          </a:bodyPr>
          <a:lstStyle/>
          <a:p>
            <a:pPr marL="0" indent="0">
              <a:buNone/>
            </a:pPr>
            <a:r>
              <a:rPr lang="en-GB" dirty="0"/>
              <a:t>Task: </a:t>
            </a:r>
          </a:p>
          <a:p>
            <a:pPr marL="0" indent="0">
              <a:buNone/>
            </a:pPr>
            <a:r>
              <a:rPr lang="en-GB" dirty="0"/>
              <a:t>Can you put each word into a sentence and write it down? Don’t forget to use the correct punctuation. </a:t>
            </a:r>
          </a:p>
          <a:p>
            <a:pPr marL="0" indent="0">
              <a:buNone/>
            </a:pPr>
            <a:endParaRPr lang="en-GB" dirty="0"/>
          </a:p>
          <a:p>
            <a:pPr marL="0" indent="0">
              <a:buNone/>
            </a:pPr>
            <a:r>
              <a:rPr lang="en-GB" dirty="0"/>
              <a:t>Example: </a:t>
            </a:r>
            <a:r>
              <a:rPr lang="en-GB" i="1" dirty="0"/>
              <a:t>Suddenly, it started to rain, so I ran back inside!</a:t>
            </a:r>
          </a:p>
        </p:txBody>
      </p:sp>
      <p:pic>
        <p:nvPicPr>
          <p:cNvPr id="6" name="Picture 5">
            <a:extLst>
              <a:ext uri="{FF2B5EF4-FFF2-40B4-BE49-F238E27FC236}">
                <a16:creationId xmlns:a16="http://schemas.microsoft.com/office/drawing/2014/main" id="{BAC8183C-BAA0-4C94-A4F0-AFCA7679ABA3}"/>
              </a:ext>
            </a:extLst>
          </p:cNvPr>
          <p:cNvPicPr>
            <a:picLocks noChangeAspect="1"/>
          </p:cNvPicPr>
          <p:nvPr/>
        </p:nvPicPr>
        <p:blipFill>
          <a:blip r:embed="rId3"/>
          <a:stretch>
            <a:fillRect/>
          </a:stretch>
        </p:blipFill>
        <p:spPr>
          <a:xfrm>
            <a:off x="73482" y="190603"/>
            <a:ext cx="1545672" cy="769519"/>
          </a:xfrm>
          <a:prstGeom prst="rect">
            <a:avLst/>
          </a:prstGeom>
        </p:spPr>
      </p:pic>
      <p:sp>
        <p:nvSpPr>
          <p:cNvPr id="7" name="Rectangle 6">
            <a:extLst>
              <a:ext uri="{FF2B5EF4-FFF2-40B4-BE49-F238E27FC236}">
                <a16:creationId xmlns:a16="http://schemas.microsoft.com/office/drawing/2014/main" id="{321B0E8B-34D4-4ABF-AA83-725EE25D968F}"/>
              </a:ext>
            </a:extLst>
          </p:cNvPr>
          <p:cNvSpPr/>
          <p:nvPr/>
        </p:nvSpPr>
        <p:spPr>
          <a:xfrm>
            <a:off x="82192" y="935978"/>
            <a:ext cx="10612654" cy="64027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B59A686-26E2-40E6-A962-30D462E7E297}"/>
              </a:ext>
            </a:extLst>
          </p:cNvPr>
          <p:cNvSpPr txBox="1"/>
          <p:nvPr/>
        </p:nvSpPr>
        <p:spPr>
          <a:xfrm>
            <a:off x="161209" y="960122"/>
            <a:ext cx="10698380" cy="646331"/>
          </a:xfrm>
          <a:prstGeom prst="rect">
            <a:avLst/>
          </a:prstGeom>
          <a:noFill/>
        </p:spPr>
        <p:txBody>
          <a:bodyPr wrap="square" rtlCol="0">
            <a:spAutoFit/>
          </a:bodyPr>
          <a:lstStyle/>
          <a:p>
            <a:r>
              <a:rPr lang="en-GB" sz="3600" dirty="0"/>
              <a:t>L.O. To use my new spellings in sentences</a:t>
            </a:r>
          </a:p>
        </p:txBody>
      </p:sp>
    </p:spTree>
    <p:extLst>
      <p:ext uri="{BB962C8B-B14F-4D97-AF65-F5344CB8AC3E}">
        <p14:creationId xmlns:p14="http://schemas.microsoft.com/office/powerpoint/2010/main" val="3982469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Thursday 7</a:t>
            </a:r>
            <a:r>
              <a:rPr lang="en-GB" sz="3200" baseline="30000" dirty="0"/>
              <a:t>th</a:t>
            </a:r>
            <a:r>
              <a:rPr lang="en-GB" sz="3200" dirty="0"/>
              <a:t> January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create a story map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4202053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FDD27F-E7EC-4FFD-8C60-11A4022DED24}"/>
              </a:ext>
            </a:extLst>
          </p:cNvPr>
          <p:cNvPicPr>
            <a:picLocks noChangeAspect="1"/>
          </p:cNvPicPr>
          <p:nvPr/>
        </p:nvPicPr>
        <p:blipFill rotWithShape="1">
          <a:blip r:embed="rId2"/>
          <a:srcRect b="14813"/>
          <a:stretch/>
        </p:blipFill>
        <p:spPr>
          <a:xfrm>
            <a:off x="2868945" y="266294"/>
            <a:ext cx="5993932" cy="5767391"/>
          </a:xfrm>
          <a:prstGeom prst="rect">
            <a:avLst/>
          </a:prstGeom>
        </p:spPr>
      </p:pic>
      <p:sp>
        <p:nvSpPr>
          <p:cNvPr id="6" name="Oval 5">
            <a:extLst>
              <a:ext uri="{FF2B5EF4-FFF2-40B4-BE49-F238E27FC236}">
                <a16:creationId xmlns:a16="http://schemas.microsoft.com/office/drawing/2014/main" id="{E2360F21-563F-4DE6-84DA-F62A601A8A3C}"/>
              </a:ext>
            </a:extLst>
          </p:cNvPr>
          <p:cNvSpPr/>
          <p:nvPr/>
        </p:nvSpPr>
        <p:spPr>
          <a:xfrm>
            <a:off x="145772" y="266294"/>
            <a:ext cx="21016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Title of the movie</a:t>
            </a:r>
          </a:p>
        </p:txBody>
      </p:sp>
      <p:sp>
        <p:nvSpPr>
          <p:cNvPr id="7" name="Oval 6">
            <a:extLst>
              <a:ext uri="{FF2B5EF4-FFF2-40B4-BE49-F238E27FC236}">
                <a16:creationId xmlns:a16="http://schemas.microsoft.com/office/drawing/2014/main" id="{C6B76633-BD16-480F-9C52-649D9296B662}"/>
              </a:ext>
            </a:extLst>
          </p:cNvPr>
          <p:cNvSpPr/>
          <p:nvPr/>
        </p:nvSpPr>
        <p:spPr>
          <a:xfrm>
            <a:off x="34566" y="2120640"/>
            <a:ext cx="21016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Who</a:t>
            </a:r>
          </a:p>
          <a:p>
            <a:pPr algn="ctr"/>
            <a:r>
              <a:rPr lang="en-GB" dirty="0"/>
              <a:t> Main characters</a:t>
            </a:r>
          </a:p>
        </p:txBody>
      </p:sp>
      <p:sp>
        <p:nvSpPr>
          <p:cNvPr id="8" name="Oval 7">
            <a:extLst>
              <a:ext uri="{FF2B5EF4-FFF2-40B4-BE49-F238E27FC236}">
                <a16:creationId xmlns:a16="http://schemas.microsoft.com/office/drawing/2014/main" id="{75E9EEA4-AC6E-443E-8C45-6FA8CF149E2D}"/>
              </a:ext>
            </a:extLst>
          </p:cNvPr>
          <p:cNvSpPr/>
          <p:nvPr/>
        </p:nvSpPr>
        <p:spPr>
          <a:xfrm>
            <a:off x="34566" y="3078923"/>
            <a:ext cx="21016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Where</a:t>
            </a:r>
          </a:p>
          <a:p>
            <a:pPr algn="ctr"/>
            <a:r>
              <a:rPr lang="en-GB" dirty="0"/>
              <a:t>Where is the movie set?</a:t>
            </a:r>
          </a:p>
        </p:txBody>
      </p:sp>
      <p:sp>
        <p:nvSpPr>
          <p:cNvPr id="9" name="Oval 8">
            <a:extLst>
              <a:ext uri="{FF2B5EF4-FFF2-40B4-BE49-F238E27FC236}">
                <a16:creationId xmlns:a16="http://schemas.microsoft.com/office/drawing/2014/main" id="{58010F34-36FC-4364-8589-F8DC963414BA}"/>
              </a:ext>
            </a:extLst>
          </p:cNvPr>
          <p:cNvSpPr/>
          <p:nvPr/>
        </p:nvSpPr>
        <p:spPr>
          <a:xfrm>
            <a:off x="0" y="4027863"/>
            <a:ext cx="21016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u="sng" dirty="0"/>
              <a:t>What</a:t>
            </a:r>
          </a:p>
          <a:p>
            <a:pPr algn="ctr"/>
            <a:r>
              <a:rPr lang="en-GB" sz="1400" dirty="0"/>
              <a:t>What is the dilemma / problem?</a:t>
            </a:r>
          </a:p>
        </p:txBody>
      </p:sp>
      <p:sp>
        <p:nvSpPr>
          <p:cNvPr id="10" name="Oval 9">
            <a:extLst>
              <a:ext uri="{FF2B5EF4-FFF2-40B4-BE49-F238E27FC236}">
                <a16:creationId xmlns:a16="http://schemas.microsoft.com/office/drawing/2014/main" id="{7A0AB95D-AC6B-4F9B-B87A-C61D07CD5BD6}"/>
              </a:ext>
            </a:extLst>
          </p:cNvPr>
          <p:cNvSpPr/>
          <p:nvPr/>
        </p:nvSpPr>
        <p:spPr>
          <a:xfrm>
            <a:off x="34566" y="4986146"/>
            <a:ext cx="21016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u="sng" dirty="0"/>
              <a:t>How</a:t>
            </a:r>
          </a:p>
          <a:p>
            <a:pPr algn="ctr"/>
            <a:r>
              <a:rPr lang="en-GB" sz="1400" dirty="0"/>
              <a:t>How is the problem solved?</a:t>
            </a:r>
          </a:p>
        </p:txBody>
      </p:sp>
      <p:sp>
        <p:nvSpPr>
          <p:cNvPr id="12" name="TextBox 11">
            <a:extLst>
              <a:ext uri="{FF2B5EF4-FFF2-40B4-BE49-F238E27FC236}">
                <a16:creationId xmlns:a16="http://schemas.microsoft.com/office/drawing/2014/main" id="{45E52467-8CCC-445E-8AEA-E4419530F056}"/>
              </a:ext>
            </a:extLst>
          </p:cNvPr>
          <p:cNvSpPr txBox="1"/>
          <p:nvPr/>
        </p:nvSpPr>
        <p:spPr>
          <a:xfrm>
            <a:off x="4678019" y="605088"/>
            <a:ext cx="1927131" cy="369332"/>
          </a:xfrm>
          <a:prstGeom prst="rect">
            <a:avLst/>
          </a:prstGeom>
          <a:noFill/>
        </p:spPr>
        <p:txBody>
          <a:bodyPr wrap="none" rtlCol="0">
            <a:spAutoFit/>
          </a:bodyPr>
          <a:lstStyle/>
          <a:p>
            <a:r>
              <a:rPr lang="en-GB" i="1" dirty="0">
                <a:latin typeface="Cavolini" panose="03000502040302020204" pitchFamily="66" charset="0"/>
                <a:cs typeface="Cavolini" panose="03000502040302020204" pitchFamily="66" charset="0"/>
              </a:rPr>
              <a:t>Finding Nemo</a:t>
            </a:r>
          </a:p>
        </p:txBody>
      </p:sp>
      <p:sp>
        <p:nvSpPr>
          <p:cNvPr id="13" name="TextBox 12">
            <a:extLst>
              <a:ext uri="{FF2B5EF4-FFF2-40B4-BE49-F238E27FC236}">
                <a16:creationId xmlns:a16="http://schemas.microsoft.com/office/drawing/2014/main" id="{6500AC21-8746-4239-89ED-09FFE2B8CF24}"/>
              </a:ext>
            </a:extLst>
          </p:cNvPr>
          <p:cNvSpPr txBox="1"/>
          <p:nvPr/>
        </p:nvSpPr>
        <p:spPr>
          <a:xfrm>
            <a:off x="3187150" y="2531602"/>
            <a:ext cx="3498073" cy="369332"/>
          </a:xfrm>
          <a:prstGeom prst="rect">
            <a:avLst/>
          </a:prstGeom>
          <a:noFill/>
        </p:spPr>
        <p:txBody>
          <a:bodyPr wrap="none" rtlCol="0">
            <a:spAutoFit/>
          </a:bodyPr>
          <a:lstStyle/>
          <a:p>
            <a:r>
              <a:rPr lang="en-GB" i="1" dirty="0">
                <a:latin typeface="Cavolini" panose="03000502040302020204" pitchFamily="66" charset="0"/>
                <a:cs typeface="Cavolini" panose="03000502040302020204" pitchFamily="66" charset="0"/>
              </a:rPr>
              <a:t>Nemo, Marlin, Dory, Bruce</a:t>
            </a:r>
          </a:p>
        </p:txBody>
      </p:sp>
      <p:sp>
        <p:nvSpPr>
          <p:cNvPr id="14" name="TextBox 13">
            <a:extLst>
              <a:ext uri="{FF2B5EF4-FFF2-40B4-BE49-F238E27FC236}">
                <a16:creationId xmlns:a16="http://schemas.microsoft.com/office/drawing/2014/main" id="{062CF652-0809-448F-B16E-147A7D57BFB7}"/>
              </a:ext>
            </a:extLst>
          </p:cNvPr>
          <p:cNvSpPr txBox="1"/>
          <p:nvPr/>
        </p:nvSpPr>
        <p:spPr>
          <a:xfrm>
            <a:off x="3063478" y="3568294"/>
            <a:ext cx="2991525" cy="369332"/>
          </a:xfrm>
          <a:prstGeom prst="rect">
            <a:avLst/>
          </a:prstGeom>
          <a:noFill/>
        </p:spPr>
        <p:txBody>
          <a:bodyPr wrap="none" rtlCol="0">
            <a:spAutoFit/>
          </a:bodyPr>
          <a:lstStyle/>
          <a:p>
            <a:r>
              <a:rPr lang="en-GB" i="1" dirty="0">
                <a:latin typeface="Cavolini" panose="03000502040302020204" pitchFamily="66" charset="0"/>
                <a:cs typeface="Cavolini" panose="03000502040302020204" pitchFamily="66" charset="0"/>
              </a:rPr>
              <a:t>The Great Barrier Reef</a:t>
            </a:r>
          </a:p>
        </p:txBody>
      </p:sp>
      <p:sp>
        <p:nvSpPr>
          <p:cNvPr id="15" name="TextBox 14">
            <a:extLst>
              <a:ext uri="{FF2B5EF4-FFF2-40B4-BE49-F238E27FC236}">
                <a16:creationId xmlns:a16="http://schemas.microsoft.com/office/drawing/2014/main" id="{EFA36AA1-E54D-4D30-8694-7D75087DF9C9}"/>
              </a:ext>
            </a:extLst>
          </p:cNvPr>
          <p:cNvSpPr txBox="1"/>
          <p:nvPr/>
        </p:nvSpPr>
        <p:spPr>
          <a:xfrm>
            <a:off x="2842440" y="4489959"/>
            <a:ext cx="6288307" cy="584775"/>
          </a:xfrm>
          <a:prstGeom prst="rect">
            <a:avLst/>
          </a:prstGeom>
          <a:noFill/>
        </p:spPr>
        <p:txBody>
          <a:bodyPr wrap="square" rtlCol="0">
            <a:spAutoFit/>
          </a:bodyPr>
          <a:lstStyle/>
          <a:p>
            <a:r>
              <a:rPr lang="en-GB" sz="1600" i="1" dirty="0">
                <a:latin typeface="Cavolini" panose="03000502040302020204" pitchFamily="66" charset="0"/>
                <a:cs typeface="Cavolini" panose="03000502040302020204" pitchFamily="66" charset="0"/>
              </a:rPr>
              <a:t>Nemo is captured by a fishing boat and is taken to Sydney, where he ends up in a dentists fish tank!</a:t>
            </a:r>
          </a:p>
        </p:txBody>
      </p:sp>
      <p:sp>
        <p:nvSpPr>
          <p:cNvPr id="16" name="TextBox 15">
            <a:extLst>
              <a:ext uri="{FF2B5EF4-FFF2-40B4-BE49-F238E27FC236}">
                <a16:creationId xmlns:a16="http://schemas.microsoft.com/office/drawing/2014/main" id="{FF11B62B-6D4B-473C-9601-904ACD1EB1D7}"/>
              </a:ext>
            </a:extLst>
          </p:cNvPr>
          <p:cNvSpPr txBox="1"/>
          <p:nvPr/>
        </p:nvSpPr>
        <p:spPr>
          <a:xfrm>
            <a:off x="2842440" y="5376238"/>
            <a:ext cx="6288307" cy="738664"/>
          </a:xfrm>
          <a:prstGeom prst="rect">
            <a:avLst/>
          </a:prstGeom>
          <a:noFill/>
        </p:spPr>
        <p:txBody>
          <a:bodyPr wrap="square" rtlCol="0">
            <a:spAutoFit/>
          </a:bodyPr>
          <a:lstStyle/>
          <a:p>
            <a:r>
              <a:rPr lang="en-GB" sz="1400" i="1" dirty="0">
                <a:latin typeface="Cavolini" panose="03000502040302020204" pitchFamily="66" charset="0"/>
                <a:cs typeface="Cavolini" panose="03000502040302020204" pitchFamily="66" charset="0"/>
              </a:rPr>
              <a:t>Marlin ventures off to find Nemo and meets a friend, Dory, along the way. Together they eventually find Nemo after he manages to escape!</a:t>
            </a:r>
          </a:p>
        </p:txBody>
      </p:sp>
    </p:spTree>
    <p:extLst>
      <p:ext uri="{BB962C8B-B14F-4D97-AF65-F5344CB8AC3E}">
        <p14:creationId xmlns:p14="http://schemas.microsoft.com/office/powerpoint/2010/main" val="3020676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727" y="2053211"/>
            <a:ext cx="4008582" cy="4351338"/>
          </a:xfrm>
        </p:spPr>
        <p:txBody>
          <a:bodyPr/>
          <a:lstStyle/>
          <a:p>
            <a:pPr marL="0" indent="0">
              <a:buNone/>
            </a:pPr>
            <a:r>
              <a:rPr lang="en-GB" dirty="0"/>
              <a:t>Task: Choose a movie to watch – can you answer the questions on the sheet about the storyline? Remember to use full sentences. Use my example on the previous slide to help you.</a:t>
            </a:r>
          </a:p>
        </p:txBody>
      </p:sp>
      <p:pic>
        <p:nvPicPr>
          <p:cNvPr id="4" name="Picture 3"/>
          <p:cNvPicPr>
            <a:picLocks noChangeAspect="1"/>
          </p:cNvPicPr>
          <p:nvPr/>
        </p:nvPicPr>
        <p:blipFill rotWithShape="1">
          <a:blip r:embed="rId2"/>
          <a:srcRect b="14191"/>
          <a:stretch/>
        </p:blipFill>
        <p:spPr>
          <a:xfrm>
            <a:off x="5863937" y="740598"/>
            <a:ext cx="5993932" cy="5809472"/>
          </a:xfrm>
          <a:prstGeom prst="rect">
            <a:avLst/>
          </a:prstGeom>
        </p:spPr>
      </p:pic>
      <p:pic>
        <p:nvPicPr>
          <p:cNvPr id="7" name="Picture 6">
            <a:extLst>
              <a:ext uri="{FF2B5EF4-FFF2-40B4-BE49-F238E27FC236}">
                <a16:creationId xmlns:a16="http://schemas.microsoft.com/office/drawing/2014/main" id="{BAC8183C-BAA0-4C94-A4F0-AFCA7679ABA3}"/>
              </a:ext>
            </a:extLst>
          </p:cNvPr>
          <p:cNvPicPr>
            <a:picLocks noChangeAspect="1"/>
          </p:cNvPicPr>
          <p:nvPr/>
        </p:nvPicPr>
        <p:blipFill>
          <a:blip r:embed="rId3"/>
          <a:stretch>
            <a:fillRect/>
          </a:stretch>
        </p:blipFill>
        <p:spPr>
          <a:xfrm>
            <a:off x="37060" y="87745"/>
            <a:ext cx="1311334" cy="652853"/>
          </a:xfrm>
          <a:prstGeom prst="rect">
            <a:avLst/>
          </a:prstGeom>
        </p:spPr>
      </p:pic>
      <p:sp>
        <p:nvSpPr>
          <p:cNvPr id="9" name="Rectangle 8">
            <a:extLst>
              <a:ext uri="{FF2B5EF4-FFF2-40B4-BE49-F238E27FC236}">
                <a16:creationId xmlns:a16="http://schemas.microsoft.com/office/drawing/2014/main" id="{321B0E8B-34D4-4ABF-AA83-725EE25D968F}"/>
              </a:ext>
            </a:extLst>
          </p:cNvPr>
          <p:cNvSpPr/>
          <p:nvPr/>
        </p:nvSpPr>
        <p:spPr>
          <a:xfrm>
            <a:off x="37060" y="729072"/>
            <a:ext cx="5522077" cy="75787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B59A686-26E2-40E6-A962-30D462E7E297}"/>
              </a:ext>
            </a:extLst>
          </p:cNvPr>
          <p:cNvSpPr txBox="1"/>
          <p:nvPr/>
        </p:nvSpPr>
        <p:spPr>
          <a:xfrm>
            <a:off x="37060" y="716535"/>
            <a:ext cx="10429593" cy="707886"/>
          </a:xfrm>
          <a:prstGeom prst="rect">
            <a:avLst/>
          </a:prstGeom>
          <a:noFill/>
        </p:spPr>
        <p:txBody>
          <a:bodyPr wrap="square" rtlCol="0">
            <a:spAutoFit/>
          </a:bodyPr>
          <a:lstStyle/>
          <a:p>
            <a:r>
              <a:rPr lang="en-GB" sz="4000" dirty="0"/>
              <a:t>L.O. To create a story map </a:t>
            </a:r>
          </a:p>
        </p:txBody>
      </p:sp>
    </p:spTree>
    <p:extLst>
      <p:ext uri="{BB962C8B-B14F-4D97-AF65-F5344CB8AC3E}">
        <p14:creationId xmlns:p14="http://schemas.microsoft.com/office/powerpoint/2010/main" val="2231552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Spellings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Friday 8</a:t>
            </a:r>
            <a:r>
              <a:rPr lang="en-GB" sz="3200" baseline="30000" dirty="0"/>
              <a:t>th</a:t>
            </a:r>
            <a:r>
              <a:rPr lang="en-GB" sz="3200" dirty="0"/>
              <a:t> January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61401" y="2854246"/>
            <a:ext cx="10429593" cy="707886"/>
          </a:xfrm>
          <a:prstGeom prst="rect">
            <a:avLst/>
          </a:prstGeom>
          <a:noFill/>
        </p:spPr>
        <p:txBody>
          <a:bodyPr wrap="square" rtlCol="0">
            <a:spAutoFit/>
          </a:bodyPr>
          <a:lstStyle/>
          <a:p>
            <a:r>
              <a:rPr lang="en-GB" sz="4000" dirty="0"/>
              <a:t>L.O. Spelling test</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183220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7395" y="2091283"/>
            <a:ext cx="6050280" cy="4351338"/>
          </a:xfrm>
        </p:spPr>
        <p:txBody>
          <a:bodyPr/>
          <a:lstStyle/>
          <a:p>
            <a:pPr marL="0" indent="0">
              <a:buNone/>
            </a:pPr>
            <a:r>
              <a:rPr lang="en-GB" dirty="0"/>
              <a:t>Spelling test!</a:t>
            </a:r>
          </a:p>
          <a:p>
            <a:pPr marL="0" indent="0">
              <a:buNone/>
            </a:pPr>
            <a:endParaRPr lang="en-GB" dirty="0"/>
          </a:p>
          <a:p>
            <a:pPr marL="0" indent="0">
              <a:buNone/>
            </a:pPr>
            <a:r>
              <a:rPr lang="en-GB" dirty="0"/>
              <a:t>Can you independently spell the words you have been practising?</a:t>
            </a:r>
          </a:p>
          <a:p>
            <a:pPr marL="0" indent="0">
              <a:buNone/>
            </a:pPr>
            <a:endParaRPr lang="en-GB" dirty="0"/>
          </a:p>
          <a:p>
            <a:pPr marL="0" indent="0">
              <a:buNone/>
            </a:pPr>
            <a:r>
              <a:rPr lang="en-GB" dirty="0"/>
              <a:t>Ask an adult to read out each word and have a go at writing it.</a:t>
            </a:r>
          </a:p>
        </p:txBody>
      </p:sp>
      <p:pic>
        <p:nvPicPr>
          <p:cNvPr id="4" name="Picture 3"/>
          <p:cNvPicPr>
            <a:picLocks noChangeAspect="1"/>
          </p:cNvPicPr>
          <p:nvPr/>
        </p:nvPicPr>
        <p:blipFill rotWithShape="1">
          <a:blip r:embed="rId2"/>
          <a:srcRect r="47556"/>
          <a:stretch/>
        </p:blipFill>
        <p:spPr>
          <a:xfrm>
            <a:off x="417467" y="2091283"/>
            <a:ext cx="3736522" cy="3971925"/>
          </a:xfrm>
          <a:prstGeom prst="rect">
            <a:avLst/>
          </a:prstGeom>
        </p:spPr>
      </p:pic>
      <p:pic>
        <p:nvPicPr>
          <p:cNvPr id="6" name="Picture 5">
            <a:extLst>
              <a:ext uri="{FF2B5EF4-FFF2-40B4-BE49-F238E27FC236}">
                <a16:creationId xmlns:a16="http://schemas.microsoft.com/office/drawing/2014/main" id="{BAC8183C-BAA0-4C94-A4F0-AFCA7679ABA3}"/>
              </a:ext>
            </a:extLst>
          </p:cNvPr>
          <p:cNvPicPr>
            <a:picLocks noChangeAspect="1"/>
          </p:cNvPicPr>
          <p:nvPr/>
        </p:nvPicPr>
        <p:blipFill>
          <a:blip r:embed="rId3"/>
          <a:stretch>
            <a:fillRect/>
          </a:stretch>
        </p:blipFill>
        <p:spPr>
          <a:xfrm>
            <a:off x="160568" y="85159"/>
            <a:ext cx="1397626" cy="695814"/>
          </a:xfrm>
          <a:prstGeom prst="rect">
            <a:avLst/>
          </a:prstGeom>
        </p:spPr>
      </p:pic>
      <p:sp>
        <p:nvSpPr>
          <p:cNvPr id="7" name="Rectangle 6">
            <a:extLst>
              <a:ext uri="{FF2B5EF4-FFF2-40B4-BE49-F238E27FC236}">
                <a16:creationId xmlns:a16="http://schemas.microsoft.com/office/drawing/2014/main" id="{321B0E8B-34D4-4ABF-AA83-725EE25D968F}"/>
              </a:ext>
            </a:extLst>
          </p:cNvPr>
          <p:cNvSpPr/>
          <p:nvPr/>
        </p:nvSpPr>
        <p:spPr>
          <a:xfrm>
            <a:off x="169276" y="782503"/>
            <a:ext cx="10612654" cy="89825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B59A686-26E2-40E6-A962-30D462E7E297}"/>
              </a:ext>
            </a:extLst>
          </p:cNvPr>
          <p:cNvSpPr txBox="1"/>
          <p:nvPr/>
        </p:nvSpPr>
        <p:spPr>
          <a:xfrm>
            <a:off x="260806" y="877686"/>
            <a:ext cx="10429593" cy="707886"/>
          </a:xfrm>
          <a:prstGeom prst="rect">
            <a:avLst/>
          </a:prstGeom>
          <a:noFill/>
        </p:spPr>
        <p:txBody>
          <a:bodyPr wrap="square" rtlCol="0">
            <a:spAutoFit/>
          </a:bodyPr>
          <a:lstStyle/>
          <a:p>
            <a:r>
              <a:rPr lang="en-GB" sz="4000" dirty="0"/>
              <a:t>L.O. Spelling test</a:t>
            </a:r>
          </a:p>
        </p:txBody>
      </p:sp>
    </p:spTree>
    <p:extLst>
      <p:ext uri="{BB962C8B-B14F-4D97-AF65-F5344CB8AC3E}">
        <p14:creationId xmlns:p14="http://schemas.microsoft.com/office/powerpoint/2010/main" val="209041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Hello!</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In English this </a:t>
            </a:r>
            <a:r>
              <a:rPr lang="en-GB" dirty="0" smtClean="0"/>
              <a:t>week, </a:t>
            </a:r>
            <a:r>
              <a:rPr lang="en-GB" dirty="0"/>
              <a:t>we will revisit some of the skills we have learned so far. When we all return to school, we will begin our new topic and learn some new writing skills. </a:t>
            </a:r>
            <a:endParaRPr lang="en-GB" dirty="0">
              <a:sym typeface="Wingdings" panose="05000000000000000000" pitchFamily="2" charset="2"/>
            </a:endParaRPr>
          </a:p>
          <a:p>
            <a:pPr marL="0" indent="0">
              <a:buNone/>
            </a:pPr>
            <a:endParaRPr lang="en-GB" dirty="0">
              <a:sym typeface="Wingdings" panose="05000000000000000000" pitchFamily="2" charset="2"/>
            </a:endParaRPr>
          </a:p>
          <a:p>
            <a:pPr marL="0" indent="0">
              <a:buNone/>
            </a:pPr>
            <a:r>
              <a:rPr lang="en-GB" dirty="0">
                <a:sym typeface="Wingdings" panose="05000000000000000000" pitchFamily="2" charset="2"/>
              </a:rPr>
              <a:t>Please keep any work you complete / photographs and bring them into school when you return so we can add them to your books / journals.</a:t>
            </a:r>
            <a:endParaRPr lang="en-GB" dirty="0"/>
          </a:p>
          <a:p>
            <a:pPr marL="0" indent="0">
              <a:buNone/>
            </a:pPr>
            <a:endParaRPr lang="en-GB" dirty="0">
              <a:sym typeface="Wingdings" panose="05000000000000000000" pitchFamily="2" charset="2"/>
            </a:endParaRPr>
          </a:p>
          <a:p>
            <a:pPr marL="0" indent="0">
              <a:buNone/>
            </a:pPr>
            <a:r>
              <a:rPr lang="en-GB" dirty="0">
                <a:sym typeface="Wingdings" panose="05000000000000000000" pitchFamily="2" charset="2"/>
              </a:rPr>
              <a:t>If you have any questions please don’t hesitate to contact us at school.</a:t>
            </a:r>
          </a:p>
          <a:p>
            <a:pPr marL="0" indent="0">
              <a:buNone/>
            </a:pPr>
            <a:endParaRPr lang="en-GB" dirty="0">
              <a:sym typeface="Wingdings" panose="05000000000000000000" pitchFamily="2" charset="2"/>
            </a:endParaRPr>
          </a:p>
          <a:p>
            <a:pPr marL="0" indent="0">
              <a:buNone/>
            </a:pPr>
            <a:r>
              <a:rPr lang="en-GB" dirty="0">
                <a:sym typeface="Wingdings" panose="05000000000000000000" pitchFamily="2" charset="2"/>
              </a:rPr>
              <a:t>Mollie </a:t>
            </a:r>
            <a:endParaRPr lang="en-GB" dirty="0"/>
          </a:p>
        </p:txBody>
      </p:sp>
    </p:spTree>
    <p:extLst>
      <p:ext uri="{BB962C8B-B14F-4D97-AF65-F5344CB8AC3E}">
        <p14:creationId xmlns:p14="http://schemas.microsoft.com/office/powerpoint/2010/main" val="2928330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Friday 8th January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write an alternative ending to a story</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1544545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80144"/>
            <a:ext cx="10515600" cy="2269981"/>
          </a:xfrm>
        </p:spPr>
        <p:txBody>
          <a:bodyPr/>
          <a:lstStyle/>
          <a:p>
            <a:pPr marL="0" indent="0">
              <a:buNone/>
            </a:pPr>
            <a:r>
              <a:rPr lang="en-GB" u="sng" dirty="0"/>
              <a:t>Task: </a:t>
            </a:r>
          </a:p>
          <a:p>
            <a:pPr marL="0" indent="0">
              <a:buNone/>
            </a:pPr>
            <a:r>
              <a:rPr lang="en-GB" dirty="0"/>
              <a:t>Think about the movie you watched yesterday. How did it end? Can you think of another ending that could be used for the movie instead? Write down your ideas using full sentences.</a:t>
            </a:r>
          </a:p>
        </p:txBody>
      </p:sp>
      <p:pic>
        <p:nvPicPr>
          <p:cNvPr id="4" name="Picture 3"/>
          <p:cNvPicPr>
            <a:picLocks noChangeAspect="1"/>
          </p:cNvPicPr>
          <p:nvPr/>
        </p:nvPicPr>
        <p:blipFill>
          <a:blip r:embed="rId2"/>
          <a:stretch>
            <a:fillRect/>
          </a:stretch>
        </p:blipFill>
        <p:spPr>
          <a:xfrm>
            <a:off x="7754440" y="4692073"/>
            <a:ext cx="2479451" cy="1394691"/>
          </a:xfrm>
          <a:prstGeom prst="rect">
            <a:avLst/>
          </a:prstGeom>
        </p:spPr>
      </p:pic>
      <p:pic>
        <p:nvPicPr>
          <p:cNvPr id="5" name="Picture 4"/>
          <p:cNvPicPr>
            <a:picLocks noChangeAspect="1"/>
          </p:cNvPicPr>
          <p:nvPr/>
        </p:nvPicPr>
        <p:blipFill>
          <a:blip r:embed="rId3"/>
          <a:stretch>
            <a:fillRect/>
          </a:stretch>
        </p:blipFill>
        <p:spPr>
          <a:xfrm>
            <a:off x="1237673" y="5050125"/>
            <a:ext cx="4361873" cy="1395800"/>
          </a:xfrm>
          <a:prstGeom prst="rect">
            <a:avLst/>
          </a:prstGeom>
        </p:spPr>
      </p:pic>
      <p:pic>
        <p:nvPicPr>
          <p:cNvPr id="7" name="Picture 6">
            <a:extLst>
              <a:ext uri="{FF2B5EF4-FFF2-40B4-BE49-F238E27FC236}">
                <a16:creationId xmlns:a16="http://schemas.microsoft.com/office/drawing/2014/main" id="{BAC8183C-BAA0-4C94-A4F0-AFCA7679ABA3}"/>
              </a:ext>
            </a:extLst>
          </p:cNvPr>
          <p:cNvPicPr>
            <a:picLocks noChangeAspect="1"/>
          </p:cNvPicPr>
          <p:nvPr/>
        </p:nvPicPr>
        <p:blipFill>
          <a:blip r:embed="rId4"/>
          <a:stretch>
            <a:fillRect/>
          </a:stretch>
        </p:blipFill>
        <p:spPr>
          <a:xfrm>
            <a:off x="276441" y="241004"/>
            <a:ext cx="1735239" cy="863896"/>
          </a:xfrm>
          <a:prstGeom prst="rect">
            <a:avLst/>
          </a:prstGeom>
        </p:spPr>
      </p:pic>
      <p:sp>
        <p:nvSpPr>
          <p:cNvPr id="8" name="Rectangle 7">
            <a:extLst>
              <a:ext uri="{FF2B5EF4-FFF2-40B4-BE49-F238E27FC236}">
                <a16:creationId xmlns:a16="http://schemas.microsoft.com/office/drawing/2014/main" id="{321B0E8B-34D4-4ABF-AA83-725EE25D968F}"/>
              </a:ext>
            </a:extLst>
          </p:cNvPr>
          <p:cNvSpPr/>
          <p:nvPr/>
        </p:nvSpPr>
        <p:spPr>
          <a:xfrm>
            <a:off x="293219" y="1107922"/>
            <a:ext cx="10612654" cy="89504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B59A686-26E2-40E6-A962-30D462E7E297}"/>
              </a:ext>
            </a:extLst>
          </p:cNvPr>
          <p:cNvSpPr txBox="1"/>
          <p:nvPr/>
        </p:nvSpPr>
        <p:spPr>
          <a:xfrm>
            <a:off x="358833" y="1104900"/>
            <a:ext cx="10429593" cy="707886"/>
          </a:xfrm>
          <a:prstGeom prst="rect">
            <a:avLst/>
          </a:prstGeom>
          <a:noFill/>
        </p:spPr>
        <p:txBody>
          <a:bodyPr wrap="square" rtlCol="0">
            <a:spAutoFit/>
          </a:bodyPr>
          <a:lstStyle/>
          <a:p>
            <a:r>
              <a:rPr lang="en-GB" sz="4000" dirty="0"/>
              <a:t>L.O. To write an alternative ending to a story</a:t>
            </a:r>
          </a:p>
        </p:txBody>
      </p:sp>
    </p:spTree>
    <p:extLst>
      <p:ext uri="{BB962C8B-B14F-4D97-AF65-F5344CB8AC3E}">
        <p14:creationId xmlns:p14="http://schemas.microsoft.com/office/powerpoint/2010/main" val="1059889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Spellings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Tuesday 5</a:t>
            </a:r>
            <a:r>
              <a:rPr lang="en-GB" sz="3200" baseline="30000" dirty="0"/>
              <a:t>th</a:t>
            </a:r>
            <a:r>
              <a:rPr lang="en-GB" sz="3200" dirty="0"/>
              <a:t> January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53093" y="283248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44623" y="3394963"/>
            <a:ext cx="10429593" cy="707886"/>
          </a:xfrm>
          <a:prstGeom prst="rect">
            <a:avLst/>
          </a:prstGeom>
          <a:noFill/>
        </p:spPr>
        <p:txBody>
          <a:bodyPr wrap="square" rtlCol="0">
            <a:spAutoFit/>
          </a:bodyPr>
          <a:lstStyle/>
          <a:p>
            <a:r>
              <a:rPr lang="en-GB" sz="4000" dirty="0"/>
              <a:t>L.O. To practice new spellings</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340316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0674" y="2178368"/>
            <a:ext cx="6050280" cy="3542899"/>
          </a:xfrm>
        </p:spPr>
        <p:txBody>
          <a:bodyPr>
            <a:normAutofit/>
          </a:bodyPr>
          <a:lstStyle/>
          <a:p>
            <a:pPr marL="0" indent="0">
              <a:buNone/>
            </a:pPr>
            <a:r>
              <a:rPr lang="en-GB" dirty="0"/>
              <a:t>Tasks: </a:t>
            </a:r>
          </a:p>
          <a:p>
            <a:pPr marL="0" indent="0">
              <a:buNone/>
            </a:pPr>
            <a:r>
              <a:rPr lang="en-GB" dirty="0"/>
              <a:t>Read, write, cover, check! </a:t>
            </a:r>
          </a:p>
          <a:p>
            <a:pPr marL="514350" indent="-514350">
              <a:buFont typeface="+mj-lt"/>
              <a:buAutoNum type="arabicPeriod"/>
            </a:pPr>
            <a:r>
              <a:rPr lang="en-GB" dirty="0"/>
              <a:t>Read each word, copy it then have a go at writing it yourself using your neatest handwriting.</a:t>
            </a:r>
          </a:p>
          <a:p>
            <a:pPr marL="514350" indent="-514350">
              <a:buFont typeface="+mj-lt"/>
              <a:buAutoNum type="arabicPeriod"/>
            </a:pPr>
            <a:endParaRPr lang="en-GB" dirty="0"/>
          </a:p>
          <a:p>
            <a:pPr marL="514350" indent="-514350">
              <a:buFont typeface="+mj-lt"/>
              <a:buAutoNum type="arabicPeriod"/>
            </a:pPr>
            <a:r>
              <a:rPr lang="en-GB" dirty="0"/>
              <a:t>Write each word 5 times.</a:t>
            </a:r>
          </a:p>
        </p:txBody>
      </p:sp>
      <p:pic>
        <p:nvPicPr>
          <p:cNvPr id="4" name="Picture 3"/>
          <p:cNvPicPr>
            <a:picLocks noChangeAspect="1"/>
          </p:cNvPicPr>
          <p:nvPr/>
        </p:nvPicPr>
        <p:blipFill rotWithShape="1">
          <a:blip r:embed="rId2"/>
          <a:srcRect r="47556"/>
          <a:stretch/>
        </p:blipFill>
        <p:spPr>
          <a:xfrm>
            <a:off x="417467" y="2091283"/>
            <a:ext cx="3736522" cy="3971925"/>
          </a:xfrm>
          <a:prstGeom prst="rect">
            <a:avLst/>
          </a:prstGeom>
        </p:spPr>
      </p:pic>
      <p:pic>
        <p:nvPicPr>
          <p:cNvPr id="5" name="Picture 4">
            <a:extLst>
              <a:ext uri="{FF2B5EF4-FFF2-40B4-BE49-F238E27FC236}">
                <a16:creationId xmlns:a16="http://schemas.microsoft.com/office/drawing/2014/main" id="{BAC8183C-BAA0-4C94-A4F0-AFCA7679ABA3}"/>
              </a:ext>
            </a:extLst>
          </p:cNvPr>
          <p:cNvPicPr>
            <a:picLocks noChangeAspect="1"/>
          </p:cNvPicPr>
          <p:nvPr/>
        </p:nvPicPr>
        <p:blipFill>
          <a:blip r:embed="rId3"/>
          <a:stretch>
            <a:fillRect/>
          </a:stretch>
        </p:blipFill>
        <p:spPr>
          <a:xfrm>
            <a:off x="400049" y="249167"/>
            <a:ext cx="1042717" cy="519121"/>
          </a:xfrm>
          <a:prstGeom prst="rect">
            <a:avLst/>
          </a:prstGeom>
        </p:spPr>
      </p:pic>
      <p:sp>
        <p:nvSpPr>
          <p:cNvPr id="6" name="Rectangle 5">
            <a:extLst>
              <a:ext uri="{FF2B5EF4-FFF2-40B4-BE49-F238E27FC236}">
                <a16:creationId xmlns:a16="http://schemas.microsoft.com/office/drawing/2014/main" id="{321B0E8B-34D4-4ABF-AA83-725EE25D968F}"/>
              </a:ext>
            </a:extLst>
          </p:cNvPr>
          <p:cNvSpPr/>
          <p:nvPr/>
        </p:nvSpPr>
        <p:spPr>
          <a:xfrm>
            <a:off x="417467" y="768288"/>
            <a:ext cx="4986198" cy="68604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L.O. To practice new spellings</a:t>
            </a:r>
          </a:p>
        </p:txBody>
      </p:sp>
      <p:pic>
        <p:nvPicPr>
          <p:cNvPr id="7" name="Picture 6">
            <a:extLst>
              <a:ext uri="{FF2B5EF4-FFF2-40B4-BE49-F238E27FC236}">
                <a16:creationId xmlns:a16="http://schemas.microsoft.com/office/drawing/2014/main" id="{BAC8183C-BAA0-4C94-A4F0-AFCA7679ABA3}"/>
              </a:ext>
            </a:extLst>
          </p:cNvPr>
          <p:cNvPicPr>
            <a:picLocks noChangeAspect="1"/>
          </p:cNvPicPr>
          <p:nvPr/>
        </p:nvPicPr>
        <p:blipFill>
          <a:blip r:embed="rId3"/>
          <a:stretch>
            <a:fillRect/>
          </a:stretch>
        </p:blipFill>
        <p:spPr>
          <a:xfrm>
            <a:off x="400049" y="231750"/>
            <a:ext cx="1042717" cy="519121"/>
          </a:xfrm>
          <a:prstGeom prst="rect">
            <a:avLst/>
          </a:prstGeom>
        </p:spPr>
      </p:pic>
      <p:sp>
        <p:nvSpPr>
          <p:cNvPr id="8" name="Rectangle 7">
            <a:extLst>
              <a:ext uri="{FF2B5EF4-FFF2-40B4-BE49-F238E27FC236}">
                <a16:creationId xmlns:a16="http://schemas.microsoft.com/office/drawing/2014/main" id="{321B0E8B-34D4-4ABF-AA83-725EE25D968F}"/>
              </a:ext>
            </a:extLst>
          </p:cNvPr>
          <p:cNvSpPr/>
          <p:nvPr/>
        </p:nvSpPr>
        <p:spPr>
          <a:xfrm>
            <a:off x="417467" y="750871"/>
            <a:ext cx="4986198" cy="68604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L.O. To practice new spellings</a:t>
            </a:r>
          </a:p>
        </p:txBody>
      </p:sp>
    </p:spTree>
    <p:extLst>
      <p:ext uri="{BB962C8B-B14F-4D97-AF65-F5344CB8AC3E}">
        <p14:creationId xmlns:p14="http://schemas.microsoft.com/office/powerpoint/2010/main" val="2557046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Tuesday 5th January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set the scene of a story</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195780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Look at the picture below – discuss or write down what you can see.</a:t>
            </a:r>
          </a:p>
        </p:txBody>
      </p:sp>
      <p:sp>
        <p:nvSpPr>
          <p:cNvPr id="3" name="Content Placeholder 2"/>
          <p:cNvSpPr>
            <a:spLocks noGrp="1"/>
          </p:cNvSpPr>
          <p:nvPr>
            <p:ph idx="1"/>
          </p:nvPr>
        </p:nvSpPr>
        <p:spPr>
          <a:xfrm>
            <a:off x="838200" y="5293675"/>
            <a:ext cx="10515600" cy="1422083"/>
          </a:xfrm>
        </p:spPr>
        <p:txBody>
          <a:bodyPr/>
          <a:lstStyle/>
          <a:p>
            <a:pPr marL="0" indent="0">
              <a:buNone/>
            </a:pPr>
            <a:r>
              <a:rPr lang="en-GB" dirty="0"/>
              <a:t>Task: Write an opening paragraph to a story based on the picture above. Think about what you might see, hear, smell, taste and touch. See my example on the next slide for ideas.</a:t>
            </a:r>
          </a:p>
        </p:txBody>
      </p:sp>
      <p:sp>
        <p:nvSpPr>
          <p:cNvPr id="4" name="AutoShape 2" descr="Forest Fairy Tales For Children: The Art of Storytelling - Forest Holidays  - Forest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77 Lonely Little Houses Lost In Majestic Winter Scenery | Bored Panda">
            <a:extLst>
              <a:ext uri="{FF2B5EF4-FFF2-40B4-BE49-F238E27FC236}">
                <a16:creationId xmlns:a16="http://schemas.microsoft.com/office/drawing/2014/main" id="{F0A64E3C-7DF1-432F-BBB8-9C65CDCD1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161" y="1789612"/>
            <a:ext cx="5277678" cy="329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38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86812-9C38-492F-B483-4B438F9DEE5F}"/>
              </a:ext>
            </a:extLst>
          </p:cNvPr>
          <p:cNvSpPr>
            <a:spLocks noGrp="1"/>
          </p:cNvSpPr>
          <p:nvPr>
            <p:ph type="title"/>
          </p:nvPr>
        </p:nvSpPr>
        <p:spPr/>
        <p:txBody>
          <a:bodyPr/>
          <a:lstStyle/>
          <a:p>
            <a:r>
              <a:rPr lang="en-GB" dirty="0"/>
              <a:t>Example…</a:t>
            </a:r>
          </a:p>
        </p:txBody>
      </p:sp>
      <p:sp>
        <p:nvSpPr>
          <p:cNvPr id="3" name="Content Placeholder 2">
            <a:extLst>
              <a:ext uri="{FF2B5EF4-FFF2-40B4-BE49-F238E27FC236}">
                <a16:creationId xmlns:a16="http://schemas.microsoft.com/office/drawing/2014/main" id="{C1D34840-222E-4137-9C39-941BE0B66851}"/>
              </a:ext>
            </a:extLst>
          </p:cNvPr>
          <p:cNvSpPr>
            <a:spLocks noGrp="1"/>
          </p:cNvSpPr>
          <p:nvPr>
            <p:ph idx="1"/>
          </p:nvPr>
        </p:nvSpPr>
        <p:spPr>
          <a:xfrm>
            <a:off x="838201" y="1825625"/>
            <a:ext cx="5748130" cy="4351338"/>
          </a:xfrm>
        </p:spPr>
        <p:txBody>
          <a:bodyPr>
            <a:normAutofit fontScale="92500" lnSpcReduction="10000"/>
          </a:bodyPr>
          <a:lstStyle/>
          <a:p>
            <a:pPr marL="0" indent="0">
              <a:buNone/>
            </a:pPr>
            <a:r>
              <a:rPr lang="en-GB" dirty="0"/>
              <a:t>On a bright and sunny day, Daisy was skipping through the woods collecting bright, beautiful flowers. The birds were chirping cheerfully and the trees were swaying gently in the summer breeze. Suddenly, Daisy stopped. She noticed a small, brown house at the end of the pebbled path. She had been in these woods many times before, but had never seen </a:t>
            </a:r>
            <a:r>
              <a:rPr lang="en-GB" i="1" dirty="0"/>
              <a:t>this</a:t>
            </a:r>
            <a:r>
              <a:rPr lang="en-GB" dirty="0"/>
              <a:t> house. Daisy wondered who lived here, so she quietly crept towards the tiny door. Knock, knock, knock… who could be inside?</a:t>
            </a:r>
          </a:p>
        </p:txBody>
      </p:sp>
      <p:pic>
        <p:nvPicPr>
          <p:cNvPr id="4" name="Picture 3">
            <a:extLst>
              <a:ext uri="{FF2B5EF4-FFF2-40B4-BE49-F238E27FC236}">
                <a16:creationId xmlns:a16="http://schemas.microsoft.com/office/drawing/2014/main" id="{6E8D2D82-F474-448F-B217-5276C0A33FBE}"/>
              </a:ext>
            </a:extLst>
          </p:cNvPr>
          <p:cNvPicPr>
            <a:picLocks noChangeAspect="1"/>
          </p:cNvPicPr>
          <p:nvPr/>
        </p:nvPicPr>
        <p:blipFill>
          <a:blip r:embed="rId2"/>
          <a:stretch>
            <a:fillRect/>
          </a:stretch>
        </p:blipFill>
        <p:spPr>
          <a:xfrm>
            <a:off x="6875560" y="365125"/>
            <a:ext cx="4986650" cy="3739988"/>
          </a:xfrm>
          <a:prstGeom prst="rect">
            <a:avLst/>
          </a:prstGeom>
        </p:spPr>
      </p:pic>
    </p:spTree>
    <p:extLst>
      <p:ext uri="{BB962C8B-B14F-4D97-AF65-F5344CB8AC3E}">
        <p14:creationId xmlns:p14="http://schemas.microsoft.com/office/powerpoint/2010/main" val="429420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Spellings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Wednesday 6</a:t>
            </a:r>
            <a:r>
              <a:rPr lang="en-GB" sz="3200" baseline="30000" dirty="0"/>
              <a:t>th</a:t>
            </a:r>
            <a:r>
              <a:rPr lang="en-GB" sz="3200" dirty="0"/>
              <a:t> January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practice new spellings</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134509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47556"/>
          <a:stretch/>
        </p:blipFill>
        <p:spPr>
          <a:xfrm>
            <a:off x="417467" y="2091283"/>
            <a:ext cx="3736522" cy="3971925"/>
          </a:xfrm>
          <a:prstGeom prst="rect">
            <a:avLst/>
          </a:prstGeom>
        </p:spPr>
      </p:pic>
      <p:pic>
        <p:nvPicPr>
          <p:cNvPr id="7" name="Picture 6">
            <a:extLst>
              <a:ext uri="{FF2B5EF4-FFF2-40B4-BE49-F238E27FC236}">
                <a16:creationId xmlns:a16="http://schemas.microsoft.com/office/drawing/2014/main" id="{BAC8183C-BAA0-4C94-A4F0-AFCA7679ABA3}"/>
              </a:ext>
            </a:extLst>
          </p:cNvPr>
          <p:cNvPicPr>
            <a:picLocks noChangeAspect="1"/>
          </p:cNvPicPr>
          <p:nvPr/>
        </p:nvPicPr>
        <p:blipFill>
          <a:blip r:embed="rId3"/>
          <a:stretch>
            <a:fillRect/>
          </a:stretch>
        </p:blipFill>
        <p:spPr>
          <a:xfrm>
            <a:off x="400049" y="249167"/>
            <a:ext cx="1042717" cy="519121"/>
          </a:xfrm>
          <a:prstGeom prst="rect">
            <a:avLst/>
          </a:prstGeom>
        </p:spPr>
      </p:pic>
      <p:sp>
        <p:nvSpPr>
          <p:cNvPr id="8" name="Rectangle 7">
            <a:extLst>
              <a:ext uri="{FF2B5EF4-FFF2-40B4-BE49-F238E27FC236}">
                <a16:creationId xmlns:a16="http://schemas.microsoft.com/office/drawing/2014/main" id="{321B0E8B-34D4-4ABF-AA83-725EE25D968F}"/>
              </a:ext>
            </a:extLst>
          </p:cNvPr>
          <p:cNvSpPr/>
          <p:nvPr/>
        </p:nvSpPr>
        <p:spPr>
          <a:xfrm>
            <a:off x="417467" y="768288"/>
            <a:ext cx="4986198" cy="68604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L.O. To practice new spellings</a:t>
            </a:r>
          </a:p>
        </p:txBody>
      </p:sp>
      <p:pic>
        <p:nvPicPr>
          <p:cNvPr id="9" name="Picture 8">
            <a:extLst>
              <a:ext uri="{FF2B5EF4-FFF2-40B4-BE49-F238E27FC236}">
                <a16:creationId xmlns:a16="http://schemas.microsoft.com/office/drawing/2014/main" id="{BAC8183C-BAA0-4C94-A4F0-AFCA7679ABA3}"/>
              </a:ext>
            </a:extLst>
          </p:cNvPr>
          <p:cNvPicPr>
            <a:picLocks noChangeAspect="1"/>
          </p:cNvPicPr>
          <p:nvPr/>
        </p:nvPicPr>
        <p:blipFill>
          <a:blip r:embed="rId3"/>
          <a:stretch>
            <a:fillRect/>
          </a:stretch>
        </p:blipFill>
        <p:spPr>
          <a:xfrm>
            <a:off x="400049" y="231750"/>
            <a:ext cx="1042717" cy="519121"/>
          </a:xfrm>
          <a:prstGeom prst="rect">
            <a:avLst/>
          </a:prstGeom>
        </p:spPr>
      </p:pic>
      <p:sp>
        <p:nvSpPr>
          <p:cNvPr id="10" name="Rectangle 9">
            <a:extLst>
              <a:ext uri="{FF2B5EF4-FFF2-40B4-BE49-F238E27FC236}">
                <a16:creationId xmlns:a16="http://schemas.microsoft.com/office/drawing/2014/main" id="{321B0E8B-34D4-4ABF-AA83-725EE25D968F}"/>
              </a:ext>
            </a:extLst>
          </p:cNvPr>
          <p:cNvSpPr/>
          <p:nvPr/>
        </p:nvSpPr>
        <p:spPr>
          <a:xfrm>
            <a:off x="417467" y="750871"/>
            <a:ext cx="4986198" cy="68604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L.O. To practice new spellings</a:t>
            </a:r>
          </a:p>
        </p:txBody>
      </p:sp>
      <p:sp>
        <p:nvSpPr>
          <p:cNvPr id="11" name="Content Placeholder 2">
            <a:extLst>
              <a:ext uri="{FF2B5EF4-FFF2-40B4-BE49-F238E27FC236}">
                <a16:creationId xmlns:a16="http://schemas.microsoft.com/office/drawing/2014/main" id="{509EA916-196A-4658-9037-632D623FE5D9}"/>
              </a:ext>
            </a:extLst>
          </p:cNvPr>
          <p:cNvSpPr txBox="1">
            <a:spLocks/>
          </p:cNvSpPr>
          <p:nvPr/>
        </p:nvSpPr>
        <p:spPr>
          <a:xfrm>
            <a:off x="4850674" y="2178368"/>
            <a:ext cx="6050280" cy="3542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Tasks: </a:t>
            </a:r>
          </a:p>
          <a:p>
            <a:pPr marL="0" indent="0">
              <a:buFont typeface="Arial" panose="020B0604020202020204" pitchFamily="34" charset="0"/>
              <a:buNone/>
            </a:pPr>
            <a:r>
              <a:rPr lang="en-GB"/>
              <a:t>Read, write, cover, check! </a:t>
            </a:r>
          </a:p>
          <a:p>
            <a:pPr marL="514350" indent="-514350">
              <a:buFont typeface="+mj-lt"/>
              <a:buAutoNum type="arabicPeriod"/>
            </a:pPr>
            <a:r>
              <a:rPr lang="en-GB"/>
              <a:t>Read each word, copy it then have a go at writing it yourself using your neatest handwriting.</a:t>
            </a:r>
          </a:p>
          <a:p>
            <a:pPr marL="514350" indent="-514350">
              <a:buFont typeface="+mj-lt"/>
              <a:buAutoNum type="arabicPeriod"/>
            </a:pPr>
            <a:endParaRPr lang="en-GB"/>
          </a:p>
          <a:p>
            <a:pPr marL="514350" indent="-514350">
              <a:buFont typeface="+mj-lt"/>
              <a:buAutoNum type="arabicPeriod"/>
            </a:pPr>
            <a:r>
              <a:rPr lang="en-GB"/>
              <a:t>Write each word 5 times.</a:t>
            </a:r>
            <a:endParaRPr lang="en-GB" dirty="0"/>
          </a:p>
        </p:txBody>
      </p:sp>
    </p:spTree>
    <p:extLst>
      <p:ext uri="{BB962C8B-B14F-4D97-AF65-F5344CB8AC3E}">
        <p14:creationId xmlns:p14="http://schemas.microsoft.com/office/powerpoint/2010/main" val="3180052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833</Words>
  <Application>Microsoft Office PowerPoint</Application>
  <PresentationFormat>Widescreen</PresentationFormat>
  <Paragraphs>92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Cavolini</vt:lpstr>
      <vt:lpstr>Wingdings</vt:lpstr>
      <vt:lpstr>Office Theme</vt:lpstr>
      <vt:lpstr>Remote Learning -  Base 5</vt:lpstr>
      <vt:lpstr>Hello!</vt:lpstr>
      <vt:lpstr>PowerPoint Presentation</vt:lpstr>
      <vt:lpstr>PowerPoint Presentation</vt:lpstr>
      <vt:lpstr>PowerPoint Presentation</vt:lpstr>
      <vt:lpstr>Look at the picture below – discuss or write down what you can see.</vt:lpstr>
      <vt:lpstr>Example…</vt:lpstr>
      <vt:lpstr>PowerPoint Presentation</vt:lpstr>
      <vt:lpstr>PowerPoint Presentation</vt:lpstr>
      <vt:lpstr>PowerPoint Presentation</vt:lpstr>
      <vt:lpstr>PowerPoint Presentation</vt:lpstr>
      <vt:lpstr>Task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Learning -  Base 5</dc:title>
  <dc:creator>Alex Brown</dc:creator>
  <cp:lastModifiedBy>J. Hodgkinson [ Wheatley Hill Primary School ]</cp:lastModifiedBy>
  <cp:revision>23</cp:revision>
  <dcterms:created xsi:type="dcterms:W3CDTF">2021-01-04T10:35:32Z</dcterms:created>
  <dcterms:modified xsi:type="dcterms:W3CDTF">2021-01-05T09:51:40Z</dcterms:modified>
</cp:coreProperties>
</file>