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0" r:id="rId3"/>
    <p:sldId id="257" r:id="rId4"/>
  </p:sldIdLst>
  <p:sldSz cx="12801600" cy="9601200" type="A3"/>
  <p:notesSz cx="6797675" cy="9926638"/>
  <p:defaultTextStyle>
    <a:defPPr>
      <a:defRPr lang="en-US"/>
    </a:defPPr>
    <a:lvl1pPr marL="0" algn="l" defTabSz="457117" rtl="0" eaLnBrk="1" latinLnBrk="0" hangingPunct="1">
      <a:defRPr sz="1800" kern="1200">
        <a:solidFill>
          <a:schemeClr val="tx1"/>
        </a:solidFill>
        <a:latin typeface="+mn-lt"/>
        <a:ea typeface="+mn-ea"/>
        <a:cs typeface="+mn-cs"/>
      </a:defRPr>
    </a:lvl1pPr>
    <a:lvl2pPr marL="457117" algn="l" defTabSz="457117" rtl="0" eaLnBrk="1" latinLnBrk="0" hangingPunct="1">
      <a:defRPr sz="1800" kern="1200">
        <a:solidFill>
          <a:schemeClr val="tx1"/>
        </a:solidFill>
        <a:latin typeface="+mn-lt"/>
        <a:ea typeface="+mn-ea"/>
        <a:cs typeface="+mn-cs"/>
      </a:defRPr>
    </a:lvl2pPr>
    <a:lvl3pPr marL="914235" algn="l" defTabSz="457117" rtl="0" eaLnBrk="1" latinLnBrk="0" hangingPunct="1">
      <a:defRPr sz="1800" kern="1200">
        <a:solidFill>
          <a:schemeClr val="tx1"/>
        </a:solidFill>
        <a:latin typeface="+mn-lt"/>
        <a:ea typeface="+mn-ea"/>
        <a:cs typeface="+mn-cs"/>
      </a:defRPr>
    </a:lvl3pPr>
    <a:lvl4pPr marL="1371352" algn="l" defTabSz="457117" rtl="0" eaLnBrk="1" latinLnBrk="0" hangingPunct="1">
      <a:defRPr sz="1800" kern="1200">
        <a:solidFill>
          <a:schemeClr val="tx1"/>
        </a:solidFill>
        <a:latin typeface="+mn-lt"/>
        <a:ea typeface="+mn-ea"/>
        <a:cs typeface="+mn-cs"/>
      </a:defRPr>
    </a:lvl4pPr>
    <a:lvl5pPr marL="1828470" algn="l" defTabSz="457117" rtl="0" eaLnBrk="1" latinLnBrk="0" hangingPunct="1">
      <a:defRPr sz="1800" kern="1200">
        <a:solidFill>
          <a:schemeClr val="tx1"/>
        </a:solidFill>
        <a:latin typeface="+mn-lt"/>
        <a:ea typeface="+mn-ea"/>
        <a:cs typeface="+mn-cs"/>
      </a:defRPr>
    </a:lvl5pPr>
    <a:lvl6pPr marL="2285587" algn="l" defTabSz="457117" rtl="0" eaLnBrk="1" latinLnBrk="0" hangingPunct="1">
      <a:defRPr sz="1800" kern="1200">
        <a:solidFill>
          <a:schemeClr val="tx1"/>
        </a:solidFill>
        <a:latin typeface="+mn-lt"/>
        <a:ea typeface="+mn-ea"/>
        <a:cs typeface="+mn-cs"/>
      </a:defRPr>
    </a:lvl6pPr>
    <a:lvl7pPr marL="2742705" algn="l" defTabSz="457117" rtl="0" eaLnBrk="1" latinLnBrk="0" hangingPunct="1">
      <a:defRPr sz="1800" kern="1200">
        <a:solidFill>
          <a:schemeClr val="tx1"/>
        </a:solidFill>
        <a:latin typeface="+mn-lt"/>
        <a:ea typeface="+mn-ea"/>
        <a:cs typeface="+mn-cs"/>
      </a:defRPr>
    </a:lvl7pPr>
    <a:lvl8pPr marL="3199822" algn="l" defTabSz="457117" rtl="0" eaLnBrk="1" latinLnBrk="0" hangingPunct="1">
      <a:defRPr sz="1800" kern="1200">
        <a:solidFill>
          <a:schemeClr val="tx1"/>
        </a:solidFill>
        <a:latin typeface="+mn-lt"/>
        <a:ea typeface="+mn-ea"/>
        <a:cs typeface="+mn-cs"/>
      </a:defRPr>
    </a:lvl8pPr>
    <a:lvl9pPr marL="3656940" algn="l" defTabSz="45711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43" autoAdjust="0"/>
    <p:restoredTop sz="94343" autoAdjust="0"/>
  </p:normalViewPr>
  <p:slideViewPr>
    <p:cSldViewPr snapToGrid="0">
      <p:cViewPr varScale="1">
        <p:scale>
          <a:sx n="53" d="100"/>
          <a:sy n="53" d="100"/>
        </p:scale>
        <p:origin x="16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440486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71148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8"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3"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50182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37662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4"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4"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53A539-2724-410B-835E-2965EF8C08DE}" type="datetimeFigureOut">
              <a:rPr lang="en-GB" smtClean="0"/>
              <a:t>07/09/2023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71046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1"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1"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53A539-2724-410B-835E-2965EF8C08DE}"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1338853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2"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2"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53A539-2724-410B-835E-2965EF8C08DE}" type="datetimeFigureOut">
              <a:rPr lang="en-GB" smtClean="0"/>
              <a:t>07/09/2023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890484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53A539-2724-410B-835E-2965EF8C08DE}" type="datetimeFigureOut">
              <a:rPr lang="en-GB" smtClean="0"/>
              <a:t>07/09/2023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226837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3A539-2724-410B-835E-2965EF8C08DE}" type="datetimeFigureOut">
              <a:rPr lang="en-GB" smtClean="0"/>
              <a:t>07/09/2023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490831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8" y="1382399"/>
            <a:ext cx="6480811"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0153A539-2724-410B-835E-2965EF8C08DE}"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1493749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8" y="1382399"/>
            <a:ext cx="6480811"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0153A539-2724-410B-835E-2965EF8C08DE}" type="datetimeFigureOut">
              <a:rPr lang="en-GB" smtClean="0"/>
              <a:t>07/09/2023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a:p>
        </p:txBody>
      </p:sp>
    </p:spTree>
    <p:extLst>
      <p:ext uri="{BB962C8B-B14F-4D97-AF65-F5344CB8AC3E}">
        <p14:creationId xmlns:p14="http://schemas.microsoft.com/office/powerpoint/2010/main" val="3337514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1"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1"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1" y="8898894"/>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153A539-2724-410B-835E-2965EF8C08DE}" type="datetimeFigureOut">
              <a:rPr lang="en-GB" smtClean="0"/>
              <a:t>07/09/2023</a:t>
            </a:fld>
            <a:endParaRPr lang="en-GB"/>
          </a:p>
        </p:txBody>
      </p:sp>
      <p:sp>
        <p:nvSpPr>
          <p:cNvPr id="5" name="Footer Placeholder 4"/>
          <p:cNvSpPr>
            <a:spLocks noGrp="1"/>
          </p:cNvSpPr>
          <p:nvPr>
            <p:ph type="ftr" sz="quarter" idx="3"/>
          </p:nvPr>
        </p:nvSpPr>
        <p:spPr>
          <a:xfrm>
            <a:off x="4240531" y="8898894"/>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1" y="8898894"/>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3ED4FF0-0D45-4C37-8B1E-3AD0A9E1279B}" type="slidenum">
              <a:rPr lang="en-GB" smtClean="0"/>
              <a:t>‹#›</a:t>
            </a:fld>
            <a:endParaRPr lang="en-GB"/>
          </a:p>
        </p:txBody>
      </p:sp>
    </p:spTree>
    <p:extLst>
      <p:ext uri="{BB962C8B-B14F-4D97-AF65-F5344CB8AC3E}">
        <p14:creationId xmlns:p14="http://schemas.microsoft.com/office/powerpoint/2010/main" val="1065337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8044" y="337778"/>
            <a:ext cx="4684103" cy="311175"/>
          </a:xfrm>
          <a:prstGeom prst="rect">
            <a:avLst/>
          </a:prstGeom>
          <a:noFill/>
        </p:spPr>
        <p:txBody>
          <a:bodyPr wrap="none" rtlCol="0">
            <a:spAutoFit/>
          </a:bodyPr>
          <a:lstStyle/>
          <a:p>
            <a:r>
              <a:rPr lang="en-GB" sz="1422" u="sng" dirty="0"/>
              <a:t>Wheatley Hill Primary School – Long Term Overview – Year 2 </a:t>
            </a:r>
          </a:p>
        </p:txBody>
      </p:sp>
      <p:graphicFrame>
        <p:nvGraphicFramePr>
          <p:cNvPr id="2" name="Table 1"/>
          <p:cNvGraphicFramePr>
            <a:graphicFrameLocks noGrp="1"/>
          </p:cNvGraphicFramePr>
          <p:nvPr>
            <p:extLst>
              <p:ext uri="{D42A27DB-BD31-4B8C-83A1-F6EECF244321}">
                <p14:modId xmlns:p14="http://schemas.microsoft.com/office/powerpoint/2010/main" val="3160733443"/>
              </p:ext>
            </p:extLst>
          </p:nvPr>
        </p:nvGraphicFramePr>
        <p:xfrm>
          <a:off x="201253" y="651758"/>
          <a:ext cx="12325894" cy="8999682"/>
        </p:xfrm>
        <a:graphic>
          <a:graphicData uri="http://schemas.openxmlformats.org/drawingml/2006/table">
            <a:tbl>
              <a:tblPr firstRow="1" bandRow="1">
                <a:tableStyleId>{5940675A-B579-460E-94D1-54222C63F5DA}</a:tableStyleId>
              </a:tblPr>
              <a:tblGrid>
                <a:gridCol w="750151">
                  <a:extLst>
                    <a:ext uri="{9D8B030D-6E8A-4147-A177-3AD203B41FA5}">
                      <a16:colId xmlns:a16="http://schemas.microsoft.com/office/drawing/2014/main" val="1515145842"/>
                    </a:ext>
                  </a:extLst>
                </a:gridCol>
                <a:gridCol w="750151">
                  <a:extLst>
                    <a:ext uri="{9D8B030D-6E8A-4147-A177-3AD203B41FA5}">
                      <a16:colId xmlns:a16="http://schemas.microsoft.com/office/drawing/2014/main" val="2801019361"/>
                    </a:ext>
                  </a:extLst>
                </a:gridCol>
                <a:gridCol w="750152">
                  <a:extLst>
                    <a:ext uri="{9D8B030D-6E8A-4147-A177-3AD203B41FA5}">
                      <a16:colId xmlns:a16="http://schemas.microsoft.com/office/drawing/2014/main" val="3886250757"/>
                    </a:ext>
                  </a:extLst>
                </a:gridCol>
                <a:gridCol w="153484">
                  <a:extLst>
                    <a:ext uri="{9D8B030D-6E8A-4147-A177-3AD203B41FA5}">
                      <a16:colId xmlns:a16="http://schemas.microsoft.com/office/drawing/2014/main" val="564546485"/>
                    </a:ext>
                  </a:extLst>
                </a:gridCol>
                <a:gridCol w="893989">
                  <a:extLst>
                    <a:ext uri="{9D8B030D-6E8A-4147-A177-3AD203B41FA5}">
                      <a16:colId xmlns:a16="http://schemas.microsoft.com/office/drawing/2014/main" val="20004"/>
                    </a:ext>
                  </a:extLst>
                </a:gridCol>
                <a:gridCol w="746637">
                  <a:extLst>
                    <a:ext uri="{9D8B030D-6E8A-4147-A177-3AD203B41FA5}">
                      <a16:colId xmlns:a16="http://schemas.microsoft.com/office/drawing/2014/main" val="211162964"/>
                    </a:ext>
                  </a:extLst>
                </a:gridCol>
                <a:gridCol w="779820">
                  <a:extLst>
                    <a:ext uri="{9D8B030D-6E8A-4147-A177-3AD203B41FA5}">
                      <a16:colId xmlns:a16="http://schemas.microsoft.com/office/drawing/2014/main" val="31436958"/>
                    </a:ext>
                  </a:extLst>
                </a:gridCol>
                <a:gridCol w="750151">
                  <a:extLst>
                    <a:ext uri="{9D8B030D-6E8A-4147-A177-3AD203B41FA5}">
                      <a16:colId xmlns:a16="http://schemas.microsoft.com/office/drawing/2014/main" val="2396593462"/>
                    </a:ext>
                  </a:extLst>
                </a:gridCol>
                <a:gridCol w="750151">
                  <a:extLst>
                    <a:ext uri="{9D8B030D-6E8A-4147-A177-3AD203B41FA5}">
                      <a16:colId xmlns:a16="http://schemas.microsoft.com/office/drawing/2014/main" val="2260121395"/>
                    </a:ext>
                  </a:extLst>
                </a:gridCol>
                <a:gridCol w="750151">
                  <a:extLst>
                    <a:ext uri="{9D8B030D-6E8A-4147-A177-3AD203B41FA5}">
                      <a16:colId xmlns:a16="http://schemas.microsoft.com/office/drawing/2014/main" val="1133684306"/>
                    </a:ext>
                  </a:extLst>
                </a:gridCol>
                <a:gridCol w="750152">
                  <a:extLst>
                    <a:ext uri="{9D8B030D-6E8A-4147-A177-3AD203B41FA5}">
                      <a16:colId xmlns:a16="http://schemas.microsoft.com/office/drawing/2014/main" val="2280477883"/>
                    </a:ext>
                  </a:extLst>
                </a:gridCol>
                <a:gridCol w="750151">
                  <a:extLst>
                    <a:ext uri="{9D8B030D-6E8A-4147-A177-3AD203B41FA5}">
                      <a16:colId xmlns:a16="http://schemas.microsoft.com/office/drawing/2014/main" val="3146685755"/>
                    </a:ext>
                  </a:extLst>
                </a:gridCol>
                <a:gridCol w="750151">
                  <a:extLst>
                    <a:ext uri="{9D8B030D-6E8A-4147-A177-3AD203B41FA5}">
                      <a16:colId xmlns:a16="http://schemas.microsoft.com/office/drawing/2014/main" val="969576128"/>
                    </a:ext>
                  </a:extLst>
                </a:gridCol>
                <a:gridCol w="750151">
                  <a:extLst>
                    <a:ext uri="{9D8B030D-6E8A-4147-A177-3AD203B41FA5}">
                      <a16:colId xmlns:a16="http://schemas.microsoft.com/office/drawing/2014/main" val="65668484"/>
                    </a:ext>
                  </a:extLst>
                </a:gridCol>
                <a:gridCol w="375075">
                  <a:extLst>
                    <a:ext uri="{9D8B030D-6E8A-4147-A177-3AD203B41FA5}">
                      <a16:colId xmlns:a16="http://schemas.microsoft.com/office/drawing/2014/main" val="1672269246"/>
                    </a:ext>
                  </a:extLst>
                </a:gridCol>
                <a:gridCol w="375075">
                  <a:extLst>
                    <a:ext uri="{9D8B030D-6E8A-4147-A177-3AD203B41FA5}">
                      <a16:colId xmlns:a16="http://schemas.microsoft.com/office/drawing/2014/main" val="3213960785"/>
                    </a:ext>
                  </a:extLst>
                </a:gridCol>
                <a:gridCol w="750151">
                  <a:extLst>
                    <a:ext uri="{9D8B030D-6E8A-4147-A177-3AD203B41FA5}">
                      <a16:colId xmlns:a16="http://schemas.microsoft.com/office/drawing/2014/main" val="1845190943"/>
                    </a:ext>
                  </a:extLst>
                </a:gridCol>
                <a:gridCol w="750151">
                  <a:extLst>
                    <a:ext uri="{9D8B030D-6E8A-4147-A177-3AD203B41FA5}">
                      <a16:colId xmlns:a16="http://schemas.microsoft.com/office/drawing/2014/main" val="3231118915"/>
                    </a:ext>
                  </a:extLst>
                </a:gridCol>
              </a:tblGrid>
              <a:tr h="297973">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7">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200" b="1" dirty="0"/>
                        <a:t>Autumn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05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448815">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100" b="1"/>
                        <a:t>Week 4</a:t>
                      </a: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a:t>
                      </a:r>
                      <a:r>
                        <a:rPr lang="en-GB" sz="1100" b="1" baseline="0" dirty="0"/>
                        <a:t> 8</a:t>
                      </a: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dirty="0"/>
                        <a:t>Week 13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100" b="1" dirty="0"/>
                        <a:t>Week 14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50" b="1" dirty="0"/>
                        <a:t>Week 15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293527">
                <a:tc>
                  <a:txBody>
                    <a:bodyPr/>
                    <a:lstStyle/>
                    <a:p>
                      <a:pPr algn="ctr"/>
                      <a:r>
                        <a:rPr lang="en-GB" sz="9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endParaRPr lang="en-GB" sz="800" b="0" i="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A Visit to the Shops Now and Then </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B0F0"/>
                          </a:solidFill>
                          <a:effectLst/>
                          <a:uLnTx/>
                          <a:uFillTx/>
                          <a:latin typeface="+mn-lt"/>
                          <a:ea typeface="+mn-ea"/>
                          <a:cs typeface="+mn-cs"/>
                        </a:rPr>
                        <a:t>End Point – Soup Tasting Session (From shop to School) (Parents)</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smtClean="0">
                        <a:ln>
                          <a:noFill/>
                        </a:ln>
                        <a:solidFill>
                          <a:srgbClr val="00B0F0"/>
                        </a:solidFill>
                        <a:effectLst/>
                        <a:uLnTx/>
                        <a:uFillTx/>
                        <a:latin typeface="+mn-lt"/>
                        <a:ea typeface="+mn-ea"/>
                        <a:cs typeface="+mn-cs"/>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kumimoji="0" lang="en-GB" sz="800" b="0" i="1" u="none" strike="noStrike" kern="1200" cap="none" spc="0" normalizeH="0" baseline="0" noProof="0" dirty="0" smtClean="0">
                          <a:ln>
                            <a:noFill/>
                          </a:ln>
                          <a:solidFill>
                            <a:prstClr val="black"/>
                          </a:solidFill>
                          <a:effectLst/>
                          <a:uLnTx/>
                          <a:uFillTx/>
                          <a:latin typeface="+mn-lt"/>
                          <a:ea typeface="+mn-ea"/>
                          <a:cs typeface="+mn-cs"/>
                        </a:rPr>
                        <a:t>We will be learning about how the local amenities in our local area (Wheatley Hill &amp; Durham) have changed over the years. We will visit Beamish so that children can experience first hand what shops would have looked like in the past. We will learn how to purchase ingredients from shops using money. In DT, we will use the ingredients to cook soups.</a:t>
                      </a:r>
                    </a:p>
                    <a:p>
                      <a:pPr marL="0" marR="0" lvl="0" indent="0" algn="just" defTabSz="1280160" rtl="0" eaLnBrk="1" fontAlgn="auto" latinLnBrk="0" hangingPunct="1">
                        <a:lnSpc>
                          <a:spcPct val="100000"/>
                        </a:lnSpc>
                        <a:spcBef>
                          <a:spcPts val="0"/>
                        </a:spcBef>
                        <a:spcAft>
                          <a:spcPts val="0"/>
                        </a:spcAft>
                        <a:buClrTx/>
                        <a:buSzTx/>
                        <a:buFontTx/>
                        <a:buNone/>
                        <a:tabLst/>
                        <a:defRPr/>
                      </a:pPr>
                      <a:endParaRPr kumimoji="0" lang="en-GB" sz="800" b="0" i="1"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kumimoji="0" lang="en-GB" sz="800" b="0" i="1" u="none" strike="noStrike" kern="1200" cap="none" spc="0" normalizeH="0" baseline="0" noProof="0" dirty="0" smtClean="0">
                          <a:ln>
                            <a:noFill/>
                          </a:ln>
                          <a:solidFill>
                            <a:prstClr val="black"/>
                          </a:solidFill>
                          <a:effectLst/>
                          <a:uLnTx/>
                          <a:uFillTx/>
                          <a:latin typeface="+mn-lt"/>
                          <a:ea typeface="+mn-ea"/>
                          <a:cs typeface="+mn-cs"/>
                        </a:rPr>
                        <a:t>We will then carry out a range of geography activities linked to our local area. We will study maps and aerial photographs of the village and create our own maps of the local area. </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pPr algn="ctr"/>
                      <a:endParaRPr lang="en-GB" sz="800" b="0" i="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From Wheatley Hill to London </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B0F0"/>
                          </a:solidFill>
                          <a:effectLst/>
                          <a:uLnTx/>
                          <a:uFillTx/>
                          <a:latin typeface="+mn-lt"/>
                          <a:ea typeface="+mn-ea"/>
                          <a:cs typeface="+mn-cs"/>
                        </a:rPr>
                        <a:t>End Point – Art Display (Invite Year 1) </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smtClean="0">
                        <a:ln>
                          <a:noFill/>
                        </a:ln>
                        <a:solidFill>
                          <a:srgbClr val="00B0F0"/>
                        </a:solidFill>
                        <a:effectLst/>
                        <a:uLnTx/>
                        <a:uFillTx/>
                        <a:latin typeface="+mn-lt"/>
                        <a:ea typeface="+mn-ea"/>
                        <a:cs typeface="+mn-cs"/>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kumimoji="0" lang="en-GB" sz="800" b="0" i="1" u="none" strike="noStrike" kern="1200" cap="none" spc="0" normalizeH="0" baseline="0" noProof="0" dirty="0" smtClean="0">
                          <a:ln>
                            <a:noFill/>
                          </a:ln>
                          <a:solidFill>
                            <a:prstClr val="black"/>
                          </a:solidFill>
                          <a:effectLst/>
                          <a:uLnTx/>
                          <a:uFillTx/>
                          <a:latin typeface="+mn-lt"/>
                          <a:ea typeface="+mn-ea"/>
                          <a:cs typeface="+mn-cs"/>
                        </a:rPr>
                        <a:t>We will begin by recapping the 7 continents taught in year 1 and introduce the 5 oceans. We will then look at locating the UK on a world map. We will identify that the UK is made up of 4 countries and identify the 4 countries and their capital cities on a map. We will then look at different ways to commute from Wheatley Hill to London and how this has changed. In art we will be creating a printing block to represent a famous London landmark. </a:t>
                      </a:r>
                    </a:p>
                    <a:p>
                      <a:pPr marL="0" marR="0" lvl="0" indent="0" algn="just" defTabSz="1280160" rtl="0" eaLnBrk="1" fontAlgn="auto" latinLnBrk="0" hangingPunct="1">
                        <a:lnSpc>
                          <a:spcPct val="100000"/>
                        </a:lnSpc>
                        <a:spcBef>
                          <a:spcPts val="0"/>
                        </a:spcBef>
                        <a:spcAft>
                          <a:spcPts val="0"/>
                        </a:spcAft>
                        <a:buClrTx/>
                        <a:buSzTx/>
                        <a:buFontTx/>
                        <a:buNone/>
                        <a:tabLst/>
                        <a:defRPr/>
                      </a:pPr>
                      <a:endParaRPr kumimoji="0" lang="en-GB" sz="800" b="0" i="1"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algn="ctr"/>
                      <a:r>
                        <a:rPr lang="en-GB" sz="1000" b="1" dirty="0"/>
                        <a:t>Half term after week </a:t>
                      </a:r>
                      <a:r>
                        <a:rPr lang="en-GB" sz="1000" b="1" dirty="0" smtClean="0"/>
                        <a:t>8</a:t>
                      </a: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569488">
                <a:tc>
                  <a:txBody>
                    <a:bodyPr/>
                    <a:lstStyle/>
                    <a:p>
                      <a:pPr algn="ctr"/>
                      <a:r>
                        <a:rPr lang="en-GB" sz="9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The Shopping Basket</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The High Street</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dirty="0" smtClean="0"/>
                        <a:t>A Street Through Time</a:t>
                      </a: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r>
                        <a:rPr lang="en-GB" sz="1000" b="0" dirty="0" smtClean="0"/>
                        <a:t>Stand Alone Poem</a:t>
                      </a: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dirty="0" smtClean="0"/>
                        <a:t>Paddington Bear</a:t>
                      </a:r>
                    </a:p>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Paddington Bear at the palace</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There’s No Such Thing As Nessie</a:t>
                      </a: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r h="720329">
                <a:tc>
                  <a:txBody>
                    <a:bodyPr/>
                    <a:lstStyle/>
                    <a:p>
                      <a:pPr algn="ctr"/>
                      <a:r>
                        <a:rPr lang="en-GB" sz="9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GB" sz="800" b="0" dirty="0"/>
                        <a:t>All </a:t>
                      </a:r>
                      <a:r>
                        <a:rPr lang="en-GB" sz="800" b="0" dirty="0" smtClean="0"/>
                        <a:t>About </a:t>
                      </a:r>
                      <a:r>
                        <a:rPr lang="en-GB" sz="800" b="0" dirty="0"/>
                        <a:t>M</a:t>
                      </a:r>
                      <a:r>
                        <a:rPr lang="en-GB" sz="800" b="0" dirty="0" smtClean="0"/>
                        <a:t>e</a:t>
                      </a:r>
                      <a:endParaRPr lang="en-GB" sz="8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800" b="0" dirty="0" smtClean="0"/>
                        <a:t>Advert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(persuasive text)</a:t>
                      </a:r>
                      <a:r>
                        <a:rPr lang="en-GB" sz="800" b="0" baseline="0" dirty="0" smtClean="0"/>
                        <a:t> </a:t>
                      </a:r>
                      <a:endParaRPr lang="en-GB" sz="800" b="0" dirty="0" smtClean="0"/>
                    </a:p>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Recount of a Real Event in Form of Letter </a:t>
                      </a:r>
                    </a:p>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800" b="0" dirty="0" smtClean="0"/>
                        <a:t>Narrative</a:t>
                      </a:r>
                    </a:p>
                    <a:p>
                      <a:pPr algn="ctr"/>
                      <a:r>
                        <a:rPr lang="en-GB" sz="800" b="0" dirty="0" smtClean="0"/>
                        <a:t>(story with a familiar setting)</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Non-Chronological Report (</a:t>
                      </a:r>
                      <a:r>
                        <a:rPr lang="en-GB" sz="700" b="0" dirty="0" smtClean="0"/>
                        <a:t>information text</a:t>
                      </a:r>
                      <a:r>
                        <a:rPr lang="en-GB" sz="800" b="0" dirty="0" smtClean="0"/>
                        <a:t>)</a:t>
                      </a:r>
                    </a:p>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Poetry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(patterned poem</a:t>
                      </a:r>
                    </a:p>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Letter</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(recount)</a:t>
                      </a:r>
                    </a:p>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800" b="0" dirty="0" smtClean="0"/>
                        <a:t>Instructions</a:t>
                      </a:r>
                    </a:p>
                    <a:p>
                      <a:pPr algn="ctr"/>
                      <a:r>
                        <a:rPr lang="en-GB" sz="900" b="0" dirty="0" smtClean="0"/>
                        <a:t>(</a:t>
                      </a:r>
                      <a:r>
                        <a:rPr lang="en-GB" sz="800" b="0" dirty="0" smtClean="0"/>
                        <a:t>instructional</a:t>
                      </a:r>
                      <a:r>
                        <a:rPr lang="en-GB" sz="800" b="0" baseline="0" dirty="0" smtClean="0"/>
                        <a:t> text)</a:t>
                      </a:r>
                      <a:endParaRPr lang="en-GB" sz="800" b="0" dirty="0" smtClean="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Advert (persuasive text)</a:t>
                      </a: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Non-Chronological Report (information</a:t>
                      </a:r>
                      <a:r>
                        <a:rPr lang="en-GB" sz="800" b="0" baseline="0" dirty="0" smtClean="0"/>
                        <a:t> text)</a:t>
                      </a:r>
                      <a:endParaRPr lang="en-GB" sz="800" b="0" dirty="0" smtClean="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GB" sz="800" b="0" dirty="0" smtClean="0"/>
                        <a:t>Narrative</a:t>
                      </a:r>
                    </a:p>
                    <a:p>
                      <a:pPr algn="ctr"/>
                      <a:r>
                        <a:rPr lang="en-GB" sz="800" b="0" dirty="0" smtClean="0"/>
                        <a:t>(story with a familiar setting)</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36140578"/>
                  </a:ext>
                </a:extLst>
              </a:tr>
              <a:tr h="2357782">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8">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History: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A visit to the shops (Now &amp; Then)</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DT: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Food (Soup, Eggs &amp; Pasta) </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Geography:</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Study Maps and Ariel Photos (fieldwork)</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Geography: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Simple Compass Directions, Locational &amp; Directional Language</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Geography:</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Draw Own Maps of Local Area and Construct a Basic Key using Symbols. </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B050"/>
                          </a:solidFill>
                          <a:effectLst/>
                          <a:uLnTx/>
                          <a:uFillTx/>
                          <a:latin typeface="+mn-lt"/>
                          <a:ea typeface="+mn-ea"/>
                          <a:cs typeface="+mn-cs"/>
                        </a:rPr>
                        <a:t>Wow Moment – Local Shops / Beamish Museum</a:t>
                      </a:r>
                    </a:p>
                    <a:p>
                      <a:pPr algn="ctr"/>
                      <a:endParaRPr lang="en-GB" sz="1000" b="1" kern="1200" dirty="0">
                        <a:solidFill>
                          <a:srgbClr val="00B050"/>
                        </a:solidFill>
                        <a:effectLst/>
                        <a:latin typeface="+mn-lt"/>
                        <a:ea typeface="+mn-ea"/>
                        <a:cs typeface="+mn-cs"/>
                      </a:endParaRPr>
                    </a:p>
                    <a:p>
                      <a:pPr algn="ctr"/>
                      <a:endParaRPr lang="en-GB" sz="1000" kern="1200" dirty="0">
                        <a:solidFill>
                          <a:schemeClr val="tx1"/>
                        </a:solidFill>
                        <a:effectLst/>
                        <a:latin typeface="+mn-lt"/>
                        <a:ea typeface="+mn-ea"/>
                        <a:cs typeface="+mn-cs"/>
                      </a:endParaRPr>
                    </a:p>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b="1" kern="1200" dirty="0">
                        <a:solidFill>
                          <a:srgbClr val="00B0F0"/>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800" b="1" dirty="0" smtClean="0">
                          <a:solidFill>
                            <a:schemeClr val="tx1"/>
                          </a:solidFill>
                        </a:rPr>
                        <a:t>Halloween</a:t>
                      </a:r>
                      <a:endParaRPr lang="en-GB" sz="8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dirty="0"/>
                        <a:t>Geography:</a:t>
                      </a:r>
                      <a:r>
                        <a:rPr lang="en-GB" sz="1000" dirty="0"/>
                        <a:t> </a:t>
                      </a:r>
                      <a:r>
                        <a:rPr lang="en-GB" sz="1000" dirty="0" smtClean="0"/>
                        <a:t>Countries &amp; Capitals of UK</a:t>
                      </a:r>
                    </a:p>
                    <a:p>
                      <a:pPr algn="ctr"/>
                      <a:endParaRPr lang="en-GB" sz="10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dirty="0" smtClean="0"/>
                        <a:t>Art</a:t>
                      </a:r>
                      <a:r>
                        <a:rPr lang="en-GB" sz="1000" b="1" baseline="0" dirty="0" smtClean="0"/>
                        <a:t>: </a:t>
                      </a:r>
                      <a:r>
                        <a:rPr lang="en-GB" sz="1000" baseline="0" dirty="0" smtClean="0"/>
                        <a:t>Printing – London City Landscape </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i="1"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B050"/>
                          </a:solidFill>
                          <a:effectLst/>
                          <a:uLnTx/>
                          <a:uFillTx/>
                          <a:latin typeface="+mn-lt"/>
                          <a:ea typeface="+mn-ea"/>
                          <a:cs typeface="+mn-cs"/>
                        </a:rPr>
                        <a:t>Wow Moment – Royal Tea Party</a:t>
                      </a:r>
                      <a:endParaRPr lang="en-GB" sz="1000" i="1" baseline="0" dirty="0" smtClean="0"/>
                    </a:p>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1" dirty="0">
                        <a:solidFill>
                          <a:srgbClr val="00B05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23366456"/>
                  </a:ext>
                </a:extLst>
              </a:tr>
              <a:tr h="1072697">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8">
                  <a:txBody>
                    <a:bodyPr/>
                    <a:lstStyle/>
                    <a:p>
                      <a:pPr algn="ctr"/>
                      <a:endParaRPr lang="en-GB" sz="1000" i="1" u="none" baseline="0" dirty="0"/>
                    </a:p>
                    <a:p>
                      <a:pPr algn="ctr"/>
                      <a:r>
                        <a:rPr lang="en-GB" sz="1000" b="1" baseline="0" dirty="0"/>
                        <a:t>Science: </a:t>
                      </a:r>
                      <a:r>
                        <a:rPr lang="en-GB" sz="1000" baseline="0" dirty="0" smtClean="0"/>
                        <a:t>Everyday Materials</a:t>
                      </a:r>
                      <a:endParaRPr lang="en-GB" sz="1000" baseline="0" dirty="0"/>
                    </a:p>
                    <a:p>
                      <a:pPr algn="ctr"/>
                      <a:endParaRPr lang="en-GB" sz="1000" kern="1200" dirty="0">
                        <a:solidFill>
                          <a:schemeClr val="tx1"/>
                        </a:solidFill>
                        <a:effectLst/>
                        <a:latin typeface="+mn-lt"/>
                        <a:ea typeface="+mn-ea"/>
                        <a:cs typeface="+mn-cs"/>
                      </a:endParaRPr>
                    </a:p>
                    <a:p>
                      <a:pPr algn="ctr"/>
                      <a:endParaRPr lang="en-GB" sz="1000" kern="1200" dirty="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smtClean="0">
                          <a:solidFill>
                            <a:schemeClr val="tx1"/>
                          </a:solidFill>
                        </a:rPr>
                        <a:t>Halloween</a:t>
                      </a:r>
                      <a:endParaRPr lang="en-GB" sz="800" baseline="0"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dirty="0" smtClean="0"/>
                        <a:t>Science: </a:t>
                      </a:r>
                      <a:r>
                        <a:rPr lang="en-GB" sz="1000" b="0" dirty="0" smtClean="0"/>
                        <a:t>L</a:t>
                      </a:r>
                      <a:r>
                        <a:rPr lang="en-GB" sz="1000" dirty="0" smtClean="0"/>
                        <a:t>iving Things and their Habitats </a:t>
                      </a:r>
                    </a:p>
                    <a:p>
                      <a:pPr algn="ctr"/>
                      <a:endParaRPr lang="en-GB" sz="10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B050"/>
                          </a:solidFill>
                          <a:effectLst/>
                          <a:uLnTx/>
                          <a:uFillTx/>
                          <a:latin typeface="+mn-lt"/>
                          <a:ea typeface="+mn-ea"/>
                          <a:cs typeface="+mn-cs"/>
                        </a:rPr>
                        <a:t>Wow Moment – Tynemouth Aquarium</a:t>
                      </a:r>
                      <a:endParaRPr lang="en-GB" sz="1000" i="1" baseline="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r h="448165">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ctr"/>
                      <a:r>
                        <a:rPr lang="en-GB" sz="1000" kern="1200" dirty="0">
                          <a:solidFill>
                            <a:schemeClr val="tx1"/>
                          </a:solidFill>
                          <a:effectLst/>
                          <a:latin typeface="+mn-lt"/>
                          <a:ea typeface="+mn-ea"/>
                          <a:cs typeface="+mn-cs"/>
                        </a:rPr>
                        <a:t>Place value </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Addition</a:t>
                      </a: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smtClean="0"/>
                        <a:t>Subtraction </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a:r>
                        <a:rPr lang="en-GB" sz="1050" b="0" dirty="0" smtClean="0"/>
                        <a:t>Money </a:t>
                      </a:r>
                      <a:endParaRPr lang="en-GB" sz="105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algn="ctr"/>
                      <a:r>
                        <a:rPr lang="en-GB" sz="1050" b="0" dirty="0" smtClean="0"/>
                        <a:t>Multiplication </a:t>
                      </a:r>
                      <a:endParaRPr lang="en-GB" sz="105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0007"/>
                  </a:ext>
                </a:extLst>
              </a:tr>
              <a:tr h="1761135">
                <a:tc>
                  <a:txBody>
                    <a:bodyPr/>
                    <a:lstStyle/>
                    <a:p>
                      <a:pPr lvl="0" algn="ctr"/>
                      <a:r>
                        <a:rPr lang="en-GB" sz="900" b="1" kern="1200" dirty="0">
                          <a:solidFill>
                            <a:schemeClr val="tx1"/>
                          </a:solidFill>
                          <a:effectLst/>
                          <a:latin typeface="+mn-lt"/>
                          <a:ea typeface="+mn-ea"/>
                          <a:cs typeface="+mn-cs"/>
                        </a:rPr>
                        <a:t>Discrete</a:t>
                      </a:r>
                      <a:endParaRPr lang="en-GB" sz="900" b="1" dirty="0">
                        <a:solidFill>
                          <a:schemeClr val="tx1"/>
                        </a:solidFill>
                      </a:endParaRPr>
                    </a:p>
                    <a:p>
                      <a:pPr algn="ctr"/>
                      <a:r>
                        <a:rPr lang="en-GB" sz="9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rPr>
                        <a:t> </a:t>
                      </a:r>
                      <a:endParaRPr lang="en-GB" sz="1000" b="0"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PSHE: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Forest survival, Happiness &amp; It’s okay not to be okay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PE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a:t>
                      </a:r>
                      <a:r>
                        <a:rPr kumimoji="0" lang="en-GB" sz="1000" b="0" i="0" u="none" strike="noStrike" kern="1200" cap="none" spc="0" normalizeH="0" baseline="0" noProof="0" dirty="0" smtClean="0">
                          <a:ln>
                            <a:noFill/>
                          </a:ln>
                          <a:solidFill>
                            <a:schemeClr val="tx1"/>
                          </a:solidFill>
                          <a:effectLst/>
                          <a:uLnTx/>
                          <a:uFillTx/>
                          <a:latin typeface="+mn-lt"/>
                          <a:ea typeface="+mn-ea"/>
                          <a:cs typeface="+mn-cs"/>
                        </a:rPr>
                        <a:t>Games – Piggy in the middle, Net &amp; Wall – target baggers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R.E: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Why is the bible special to Christians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DT:</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Tool Work (Tape measure, hammer, clamp, scales, whisk, electric whisk, cooker, microwave, timer, knives)</a:t>
                      </a:r>
                      <a:endParaRPr kumimoji="0" lang="en-GB" sz="10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Music: </a:t>
                      </a:r>
                      <a:r>
                        <a:rPr lang="en-GB" sz="1000" b="0" kern="1200" baseline="0" dirty="0" smtClean="0">
                          <a:solidFill>
                            <a:schemeClr val="tx1"/>
                          </a:solidFill>
                          <a:effectLst/>
                          <a:latin typeface="+mn-lt"/>
                          <a:ea typeface="+mn-ea"/>
                          <a:cs typeface="+mn-cs"/>
                        </a:rPr>
                        <a:t>Active Listening (Daily: Song of the Day), Composing &amp; Improvising &amp; Performing (with music teacher)</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French: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My Free Time </a:t>
                      </a:r>
                      <a:endParaRPr kumimoji="0" lang="en-GB" sz="1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b="1"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Geography: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A Comparison: School Grounds, River &amp; Local Street (fieldwork)</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PSHE: </a:t>
                      </a:r>
                      <a:r>
                        <a:rPr lang="en-GB" sz="1000" b="0" baseline="0" dirty="0" smtClean="0"/>
                        <a:t>Feeling sad, dealing with loss, personal goal setting</a:t>
                      </a:r>
                      <a:endParaRPr lang="en-GB" sz="1000" b="0" i="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i="0" baseline="0" dirty="0" smtClean="0"/>
                        <a:t>R.E:</a:t>
                      </a:r>
                      <a:r>
                        <a:rPr lang="en-GB" sz="1000" i="0" baseline="0" dirty="0" smtClean="0"/>
                        <a:t>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What can we learn from the story of St </a:t>
                      </a:r>
                      <a:r>
                        <a:rPr kumimoji="0" lang="en-GB" sz="1000" b="0" i="0" u="none" strike="noStrike" kern="1200" cap="none" spc="0" normalizeH="0" baseline="0" noProof="0" dirty="0" err="1" smtClean="0">
                          <a:ln>
                            <a:noFill/>
                          </a:ln>
                          <a:solidFill>
                            <a:prstClr val="black"/>
                          </a:solidFill>
                          <a:effectLst/>
                          <a:uLnTx/>
                          <a:uFillTx/>
                          <a:latin typeface="+mn-lt"/>
                          <a:ea typeface="+mn-ea"/>
                          <a:cs typeface="+mn-cs"/>
                        </a:rPr>
                        <a:t>Cuthburt</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a:t>
                      </a:r>
                      <a:r>
                        <a:rPr lang="en-GB" sz="1000" i="0" baseline="0" dirty="0" smtClean="0"/>
                        <a:t>Light at Christmas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solidFill>
                            <a:schemeClr val="tx1"/>
                          </a:solidFill>
                        </a:rPr>
                        <a:t>PE:</a:t>
                      </a:r>
                      <a:r>
                        <a:rPr lang="en-GB" sz="1000" b="0" baseline="0" dirty="0" smtClean="0">
                          <a:solidFill>
                            <a:schemeClr val="tx1"/>
                          </a:solidFill>
                        </a:rPr>
                        <a:t> Athletics – colour match, Games – ten point hoops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solidFill>
                            <a:schemeClr val="tx1"/>
                          </a:solidFill>
                        </a:rPr>
                        <a:t>Computer Science: </a:t>
                      </a:r>
                      <a:r>
                        <a:rPr lang="en-GB" sz="1000" b="0" baseline="0" dirty="0" smtClean="0">
                          <a:solidFill>
                            <a:schemeClr val="tx1"/>
                          </a:solidFill>
                        </a:rPr>
                        <a:t>Coding &amp; Beebots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Music: </a:t>
                      </a:r>
                      <a:r>
                        <a:rPr lang="en-GB" sz="1000" b="0" kern="1200" baseline="0" dirty="0" smtClean="0">
                          <a:solidFill>
                            <a:schemeClr val="tx1"/>
                          </a:solidFill>
                          <a:effectLst/>
                          <a:latin typeface="+mn-lt"/>
                          <a:ea typeface="+mn-ea"/>
                          <a:cs typeface="+mn-cs"/>
                        </a:rPr>
                        <a:t>Active Listening (Daily: Song of the Day), Composing &amp; Improvising &amp; Performing (with music teacher), Singing (Christmas performance)</a:t>
                      </a:r>
                      <a:endParaRPr lang="en-GB" sz="1000" b="1" kern="1200" baseline="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French: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My Free Time </a:t>
                      </a:r>
                      <a:endParaRPr kumimoji="0" lang="en-GB" sz="1000" b="1" i="0" u="none" strike="noStrike" kern="1200" cap="none" spc="0" normalizeH="0" baseline="0" noProof="0" dirty="0" smtClean="0">
                        <a:ln>
                          <a:noFill/>
                        </a:ln>
                        <a:solidFill>
                          <a:prstClr val="black"/>
                        </a:solidFill>
                        <a:effectLst/>
                        <a:uLnTx/>
                        <a:uFillTx/>
                        <a:latin typeface="+mn-lt"/>
                        <a:ea typeface="+mn-ea"/>
                        <a:cs typeface="+mn-cs"/>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lang="en-GB" sz="1000"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42248950"/>
                  </a:ext>
                </a:extLst>
              </a:tr>
            </a:tbl>
          </a:graphicData>
        </a:graphic>
      </p:graphicFrame>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58843" y="296221"/>
            <a:ext cx="768304" cy="768304"/>
          </a:xfrm>
          <a:prstGeom prst="rect">
            <a:avLst/>
          </a:prstGeom>
        </p:spPr>
      </p:pic>
      <p:sp>
        <p:nvSpPr>
          <p:cNvPr id="4" name="Rectangle 3"/>
          <p:cNvSpPr/>
          <p:nvPr/>
        </p:nvSpPr>
        <p:spPr>
          <a:xfrm>
            <a:off x="201250" y="296221"/>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833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580" y="308214"/>
            <a:ext cx="4684103" cy="311175"/>
          </a:xfrm>
          <a:prstGeom prst="rect">
            <a:avLst/>
          </a:prstGeom>
          <a:noFill/>
        </p:spPr>
        <p:txBody>
          <a:bodyPr wrap="none" rtlCol="0">
            <a:spAutoFit/>
          </a:bodyPr>
          <a:lstStyle/>
          <a:p>
            <a:r>
              <a:rPr lang="en-GB" sz="1422" u="sng" dirty="0"/>
              <a:t>Wheatley Hill Primary School – Long Term Overview – Year 2 </a:t>
            </a:r>
          </a:p>
        </p:txBody>
      </p:sp>
      <p:sp>
        <p:nvSpPr>
          <p:cNvPr id="7" name="Rectangle 6"/>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8" name="Table 7"/>
          <p:cNvGraphicFramePr>
            <a:graphicFrameLocks noGrp="1"/>
          </p:cNvGraphicFramePr>
          <p:nvPr>
            <p:extLst>
              <p:ext uri="{D42A27DB-BD31-4B8C-83A1-F6EECF244321}">
                <p14:modId xmlns:p14="http://schemas.microsoft.com/office/powerpoint/2010/main" val="3088818213"/>
              </p:ext>
            </p:extLst>
          </p:nvPr>
        </p:nvGraphicFramePr>
        <p:xfrm>
          <a:off x="200025" y="685143"/>
          <a:ext cx="12092066" cy="8580978"/>
        </p:xfrm>
        <a:graphic>
          <a:graphicData uri="http://schemas.openxmlformats.org/drawingml/2006/table">
            <a:tbl>
              <a:tblPr firstRow="1" bandRow="1">
                <a:tableStyleId>{5940675A-B579-460E-94D1-54222C63F5DA}</a:tableStyleId>
              </a:tblPr>
              <a:tblGrid>
                <a:gridCol w="714172">
                  <a:extLst>
                    <a:ext uri="{9D8B030D-6E8A-4147-A177-3AD203B41FA5}">
                      <a16:colId xmlns:a16="http://schemas.microsoft.com/office/drawing/2014/main" val="1515145842"/>
                    </a:ext>
                  </a:extLst>
                </a:gridCol>
                <a:gridCol w="714172">
                  <a:extLst>
                    <a:ext uri="{9D8B030D-6E8A-4147-A177-3AD203B41FA5}">
                      <a16:colId xmlns:a16="http://schemas.microsoft.com/office/drawing/2014/main" val="2801019361"/>
                    </a:ext>
                  </a:extLst>
                </a:gridCol>
                <a:gridCol w="714172">
                  <a:extLst>
                    <a:ext uri="{9D8B030D-6E8A-4147-A177-3AD203B41FA5}">
                      <a16:colId xmlns:a16="http://schemas.microsoft.com/office/drawing/2014/main" val="3886250757"/>
                    </a:ext>
                  </a:extLst>
                </a:gridCol>
                <a:gridCol w="714172">
                  <a:extLst>
                    <a:ext uri="{9D8B030D-6E8A-4147-A177-3AD203B41FA5}">
                      <a16:colId xmlns:a16="http://schemas.microsoft.com/office/drawing/2014/main" val="564546485"/>
                    </a:ext>
                  </a:extLst>
                </a:gridCol>
                <a:gridCol w="714172">
                  <a:extLst>
                    <a:ext uri="{9D8B030D-6E8A-4147-A177-3AD203B41FA5}">
                      <a16:colId xmlns:a16="http://schemas.microsoft.com/office/drawing/2014/main" val="3318043987"/>
                    </a:ext>
                  </a:extLst>
                </a:gridCol>
                <a:gridCol w="714172">
                  <a:extLst>
                    <a:ext uri="{9D8B030D-6E8A-4147-A177-3AD203B41FA5}">
                      <a16:colId xmlns:a16="http://schemas.microsoft.com/office/drawing/2014/main" val="31436958"/>
                    </a:ext>
                  </a:extLst>
                </a:gridCol>
                <a:gridCol w="714172">
                  <a:extLst>
                    <a:ext uri="{9D8B030D-6E8A-4147-A177-3AD203B41FA5}">
                      <a16:colId xmlns:a16="http://schemas.microsoft.com/office/drawing/2014/main" val="2396593462"/>
                    </a:ext>
                  </a:extLst>
                </a:gridCol>
                <a:gridCol w="714172">
                  <a:extLst>
                    <a:ext uri="{9D8B030D-6E8A-4147-A177-3AD203B41FA5}">
                      <a16:colId xmlns:a16="http://schemas.microsoft.com/office/drawing/2014/main" val="2260121395"/>
                    </a:ext>
                  </a:extLst>
                </a:gridCol>
                <a:gridCol w="714172">
                  <a:extLst>
                    <a:ext uri="{9D8B030D-6E8A-4147-A177-3AD203B41FA5}">
                      <a16:colId xmlns:a16="http://schemas.microsoft.com/office/drawing/2014/main" val="1133684306"/>
                    </a:ext>
                  </a:extLst>
                </a:gridCol>
                <a:gridCol w="396682">
                  <a:extLst>
                    <a:ext uri="{9D8B030D-6E8A-4147-A177-3AD203B41FA5}">
                      <a16:colId xmlns:a16="http://schemas.microsoft.com/office/drawing/2014/main" val="2280477883"/>
                    </a:ext>
                  </a:extLst>
                </a:gridCol>
                <a:gridCol w="872836">
                  <a:extLst>
                    <a:ext uri="{9D8B030D-6E8A-4147-A177-3AD203B41FA5}">
                      <a16:colId xmlns:a16="http://schemas.microsoft.com/office/drawing/2014/main" val="1494858816"/>
                    </a:ext>
                  </a:extLst>
                </a:gridCol>
                <a:gridCol w="397417">
                  <a:extLst>
                    <a:ext uri="{9D8B030D-6E8A-4147-A177-3AD203B41FA5}">
                      <a16:colId xmlns:a16="http://schemas.microsoft.com/office/drawing/2014/main" val="3111490120"/>
                    </a:ext>
                  </a:extLst>
                </a:gridCol>
                <a:gridCol w="579328">
                  <a:extLst>
                    <a:ext uri="{9D8B030D-6E8A-4147-A177-3AD203B41FA5}">
                      <a16:colId xmlns:a16="http://schemas.microsoft.com/office/drawing/2014/main" val="969576128"/>
                    </a:ext>
                  </a:extLst>
                </a:gridCol>
                <a:gridCol w="969819">
                  <a:extLst>
                    <a:ext uri="{9D8B030D-6E8A-4147-A177-3AD203B41FA5}">
                      <a16:colId xmlns:a16="http://schemas.microsoft.com/office/drawing/2014/main" val="29768201"/>
                    </a:ext>
                  </a:extLst>
                </a:gridCol>
                <a:gridCol w="1228694">
                  <a:extLst>
                    <a:ext uri="{9D8B030D-6E8A-4147-A177-3AD203B41FA5}">
                      <a16:colId xmlns:a16="http://schemas.microsoft.com/office/drawing/2014/main" val="872200525"/>
                    </a:ext>
                  </a:extLst>
                </a:gridCol>
                <a:gridCol w="1219742">
                  <a:extLst>
                    <a:ext uri="{9D8B030D-6E8A-4147-A177-3AD203B41FA5}">
                      <a16:colId xmlns:a16="http://schemas.microsoft.com/office/drawing/2014/main" val="1672269246"/>
                    </a:ext>
                  </a:extLst>
                </a:gridCol>
              </a:tblGrid>
              <a:tr h="294443">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5">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200" b="1" dirty="0"/>
                        <a:t>Spring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294443">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dirty="0"/>
                        <a:t>Week</a:t>
                      </a:r>
                      <a:r>
                        <a:rPr lang="en-GB" sz="1100" b="1" baseline="0" dirty="0"/>
                        <a:t> 8</a:t>
                      </a: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509133">
                <a:tc>
                  <a:txBody>
                    <a:bodyPr/>
                    <a:lstStyle/>
                    <a:p>
                      <a:pPr algn="ctr"/>
                      <a:r>
                        <a:rPr lang="en-GB" sz="9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Twelve Seconds that Changed the World</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B0F0"/>
                          </a:solidFill>
                          <a:effectLst/>
                          <a:uLnTx/>
                          <a:uFillTx/>
                          <a:latin typeface="+mn-lt"/>
                          <a:ea typeface="+mn-ea"/>
                          <a:cs typeface="+mn-cs"/>
                        </a:rPr>
                        <a:t>End Point – Video Presentation (Classroom Only)</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smtClean="0">
                        <a:ln>
                          <a:noFill/>
                        </a:ln>
                        <a:solidFill>
                          <a:srgbClr val="00B0F0"/>
                        </a:solidFill>
                        <a:effectLst/>
                        <a:uLnTx/>
                        <a:uFillTx/>
                        <a:latin typeface="+mn-lt"/>
                        <a:ea typeface="+mn-ea"/>
                        <a:cs typeface="+mn-cs"/>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kumimoji="0" lang="en-GB" sz="800" b="0" i="1" u="none" strike="noStrike" kern="1200" cap="none" spc="0" normalizeH="0" baseline="0" noProof="0" dirty="0" smtClean="0">
                          <a:ln>
                            <a:noFill/>
                          </a:ln>
                          <a:solidFill>
                            <a:prstClr val="black"/>
                          </a:solidFill>
                          <a:effectLst/>
                          <a:uLnTx/>
                          <a:uFillTx/>
                          <a:latin typeface="+mn-lt"/>
                          <a:ea typeface="+mn-ea"/>
                          <a:cs typeface="+mn-cs"/>
                        </a:rPr>
                        <a:t>We are going to learn about the Wright Brothers and the birth of flight. We are going to look at the history of flight exploring hot air balloons, air ships, gliders, helicopters and the first Transatlantic flight. In art we will be using our sketching skills to draw a portrait of one of the Wright Brothers. </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50" b="0" dirty="0" smtClean="0"/>
                        <a:t>Why Can’t a Polar Bear Live in Wheatley Hill?</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50" b="1" dirty="0" smtClean="0">
                          <a:solidFill>
                            <a:srgbClr val="00B0F0"/>
                          </a:solidFill>
                        </a:rPr>
                        <a:t>End point – Parent Showcase in Class</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50" b="1" dirty="0" smtClean="0">
                        <a:solidFill>
                          <a:srgbClr val="00B0F0"/>
                        </a:solidFill>
                      </a:endParaRPr>
                    </a:p>
                    <a:p>
                      <a:pPr algn="ctr"/>
                      <a:r>
                        <a:rPr lang="en-GB" sz="800" b="0" dirty="0" smtClean="0"/>
                        <a:t>We will learn about the poles and the equator,</a:t>
                      </a:r>
                      <a:r>
                        <a:rPr lang="en-GB" sz="800" b="0" baseline="0" dirty="0" smtClean="0"/>
                        <a:t> </a:t>
                      </a:r>
                      <a:r>
                        <a:rPr lang="en-GB" sz="800" b="0" dirty="0" smtClean="0"/>
                        <a:t>locating them on a world map. We will develop</a:t>
                      </a:r>
                      <a:r>
                        <a:rPr lang="en-GB" sz="800" b="0" baseline="0" dirty="0" smtClean="0"/>
                        <a:t> an understanding of how animals and plants adapt to different surroundings and their unique features. </a:t>
                      </a:r>
                      <a:endParaRPr lang="en-GB" sz="800" b="0" dirty="0" smtClean="0"/>
                    </a:p>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rowSpan="7">
                  <a:txBody>
                    <a:bodyPr/>
                    <a:lstStyle/>
                    <a:p>
                      <a:pPr algn="ctr"/>
                      <a:r>
                        <a:rPr lang="en-GB" sz="1000" b="1" dirty="0"/>
                        <a:t>Half term after week 7</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52686">
                <a:tc>
                  <a:txBody>
                    <a:bodyPr/>
                    <a:lstStyle/>
                    <a:p>
                      <a:pPr algn="ctr"/>
                      <a:r>
                        <a:rPr lang="en-GB" sz="9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4">
                  <a:txBody>
                    <a:bodyPr/>
                    <a:lstStyle/>
                    <a:p>
                      <a:pPr algn="ctr"/>
                      <a:r>
                        <a:rPr lang="en-GB" sz="1000" b="0" dirty="0" smtClean="0"/>
                        <a:t>Taking Flight </a:t>
                      </a:r>
                    </a:p>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10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1000" b="0" dirty="0" smtClean="0"/>
                        <a:t>Amelia Earhart: Little People, Big Dreams</a:t>
                      </a: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00" b="0" dirty="0" smtClean="0"/>
                        <a:t>Stand Alone Poetry</a:t>
                      </a: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1000" b="0" dirty="0"/>
                        <a:t>Buddy’s Rainforest </a:t>
                      </a:r>
                      <a:r>
                        <a:rPr lang="en-GB" sz="1000" b="0" dirty="0" smtClean="0"/>
                        <a:t>Rescue </a:t>
                      </a: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Stand Alone</a:t>
                      </a:r>
                      <a:r>
                        <a:rPr lang="en-GB" sz="1000" b="0" baseline="0" dirty="0" smtClean="0"/>
                        <a:t> Advert</a:t>
                      </a: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1000" b="0" dirty="0" smtClean="0"/>
                        <a:t>The Runaway Iceberg</a:t>
                      </a: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Penguin Fact Book</a:t>
                      </a:r>
                    </a:p>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823157">
                <a:tc>
                  <a:txBody>
                    <a:bodyPr/>
                    <a:lstStyle/>
                    <a:p>
                      <a:pPr algn="ctr"/>
                      <a:r>
                        <a:rPr lang="en-GB" sz="9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pPr algn="ctr"/>
                      <a:r>
                        <a:rPr lang="en-GB" sz="900" b="0" dirty="0" smtClean="0"/>
                        <a:t>Narrative</a:t>
                      </a:r>
                    </a:p>
                    <a:p>
                      <a:pPr algn="ctr"/>
                      <a:r>
                        <a:rPr lang="en-GB" sz="900" b="0" dirty="0" smtClean="0"/>
                        <a:t>(story with a familiar setting)</a:t>
                      </a:r>
                    </a:p>
                    <a:p>
                      <a:pPr algn="ctr"/>
                      <a:endParaRPr lang="en-GB" sz="7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900" b="0" dirty="0" smtClean="0"/>
                        <a:t>Non </a:t>
                      </a:r>
                      <a:r>
                        <a:rPr lang="en-GB" sz="900" b="0" dirty="0" err="1" smtClean="0"/>
                        <a:t>Chron</a:t>
                      </a:r>
                      <a:r>
                        <a:rPr lang="en-GB" sz="900" b="0" dirty="0" smtClean="0"/>
                        <a:t> Report </a:t>
                      </a:r>
                    </a:p>
                    <a:p>
                      <a:pPr algn="ctr"/>
                      <a:r>
                        <a:rPr lang="en-GB" sz="800" b="0" dirty="0" smtClean="0"/>
                        <a:t>(information text)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700" b="0" dirty="0" smtClean="0"/>
                        <a:t>Instructions </a:t>
                      </a:r>
                      <a:r>
                        <a:rPr lang="en-GB" sz="600" b="0" dirty="0" smtClean="0"/>
                        <a:t>(instructional text)</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Narrative (stories</a:t>
                      </a:r>
                      <a:r>
                        <a:rPr lang="en-GB" sz="800" b="0" baseline="0" dirty="0" smtClean="0"/>
                        <a:t> from another </a:t>
                      </a:r>
                      <a:r>
                        <a:rPr lang="en-GB" sz="800" b="0" baseline="0" dirty="0" err="1" smtClean="0"/>
                        <a:t>cuilture</a:t>
                      </a:r>
                      <a:r>
                        <a:rPr lang="en-GB" sz="800" b="0" baseline="0" dirty="0" smtClean="0"/>
                        <a:t>)</a:t>
                      </a: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800" b="0" dirty="0" smtClean="0"/>
                        <a:t>Poetry (patterned poem)</a:t>
                      </a: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800" b="0" dirty="0"/>
                        <a:t>Letter </a:t>
                      </a:r>
                    </a:p>
                    <a:p>
                      <a:pPr algn="ctr"/>
                      <a:r>
                        <a:rPr lang="en-GB" sz="800" b="0" dirty="0"/>
                        <a:t>(recount)</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900" b="0" dirty="0" smtClean="0"/>
                        <a:t>Advert – Cocoa and Bananas</a:t>
                      </a:r>
                      <a:r>
                        <a:rPr lang="en-GB" sz="900" b="0" baseline="0" dirty="0" smtClean="0"/>
                        <a:t> (persuasive)</a:t>
                      </a:r>
                      <a:endParaRPr lang="en-GB" sz="9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Narrative</a:t>
                      </a:r>
                      <a:r>
                        <a:rPr lang="en-GB" sz="800" b="0" baseline="0" dirty="0" smtClean="0"/>
                        <a:t> (stories from another culture)</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mn-lt"/>
                          <a:ea typeface="+mn-ea"/>
                          <a:cs typeface="+mn-cs"/>
                        </a:rPr>
                        <a:t>Recount of Real Event - visitor</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mn-lt"/>
                          <a:ea typeface="+mn-ea"/>
                          <a:cs typeface="+mn-cs"/>
                        </a:rPr>
                        <a:t>(letter non fiction)</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mn-lt"/>
                          <a:ea typeface="+mn-ea"/>
                          <a:cs typeface="+mn-cs"/>
                        </a:rPr>
                        <a:t>Non Chronological Report </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mn-lt"/>
                          <a:ea typeface="+mn-ea"/>
                          <a:cs typeface="+mn-cs"/>
                        </a:rPr>
                        <a:t>(information text)</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6140578"/>
                  </a:ext>
                </a:extLst>
              </a:tr>
              <a:tr h="1457068">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ctr"/>
                      <a:r>
                        <a:rPr lang="en-GB" sz="1000" b="1" dirty="0" smtClean="0"/>
                        <a:t>History: </a:t>
                      </a:r>
                      <a:r>
                        <a:rPr lang="en-GB" sz="1000" b="0" dirty="0" smtClean="0"/>
                        <a:t>Twelve Seconds that Changed the World - </a:t>
                      </a:r>
                      <a:r>
                        <a:rPr lang="en-GB" sz="1000" dirty="0" smtClean="0"/>
                        <a:t>The Birth of Flight</a:t>
                      </a:r>
                    </a:p>
                    <a:p>
                      <a:pPr algn="ctr"/>
                      <a:endParaRPr lang="en-GB" sz="1000" dirty="0" smtClean="0"/>
                    </a:p>
                    <a:p>
                      <a:pPr algn="ctr"/>
                      <a:r>
                        <a:rPr lang="en-GB" sz="1000" b="1" dirty="0" smtClean="0"/>
                        <a:t>Art: </a:t>
                      </a:r>
                      <a:r>
                        <a:rPr lang="en-GB" sz="1000" b="0" dirty="0" smtClean="0"/>
                        <a:t>Drawing</a:t>
                      </a:r>
                      <a:r>
                        <a:rPr lang="en-GB" sz="1000" b="0" baseline="0" dirty="0" smtClean="0"/>
                        <a:t> - </a:t>
                      </a:r>
                      <a:r>
                        <a:rPr lang="en-GB" sz="1000" b="0" dirty="0" smtClean="0"/>
                        <a:t>Portraits </a:t>
                      </a:r>
                    </a:p>
                    <a:p>
                      <a:pPr algn="ctr"/>
                      <a:endParaRPr lang="en-GB" sz="1000" kern="1200" dirty="0" smtClean="0">
                        <a:solidFill>
                          <a:schemeClr val="tx1"/>
                        </a:solidFill>
                        <a:effectLst/>
                        <a:latin typeface="+mn-lt"/>
                        <a:ea typeface="+mn-ea"/>
                        <a:cs typeface="+mn-cs"/>
                      </a:endParaRPr>
                    </a:p>
                    <a:p>
                      <a:pPr algn="ctr"/>
                      <a:endParaRPr lang="en-GB" sz="1000" b="1" kern="1200" dirty="0" smtClean="0">
                        <a:solidFill>
                          <a:srgbClr val="FF0000"/>
                        </a:solidFill>
                        <a:effectLst/>
                        <a:latin typeface="+mn-lt"/>
                        <a:ea typeface="+mn-ea"/>
                        <a:cs typeface="+mn-cs"/>
                      </a:endParaRPr>
                    </a:p>
                    <a:p>
                      <a:pPr algn="ctr"/>
                      <a:r>
                        <a:rPr lang="en-GB" sz="1000" b="1" kern="1200" dirty="0" smtClean="0">
                          <a:solidFill>
                            <a:srgbClr val="00B050"/>
                          </a:solidFill>
                          <a:effectLst/>
                          <a:latin typeface="+mn-lt"/>
                          <a:ea typeface="+mn-ea"/>
                          <a:cs typeface="+mn-cs"/>
                        </a:rPr>
                        <a:t>WOW Moment - </a:t>
                      </a:r>
                      <a:r>
                        <a:rPr lang="en-GB" sz="1000" b="1" kern="1200" dirty="0" err="1" smtClean="0">
                          <a:solidFill>
                            <a:srgbClr val="00B050"/>
                          </a:solidFill>
                          <a:effectLst/>
                          <a:latin typeface="+mn-lt"/>
                          <a:ea typeface="+mn-ea"/>
                          <a:cs typeface="+mn-cs"/>
                        </a:rPr>
                        <a:t>Shotton</a:t>
                      </a:r>
                      <a:r>
                        <a:rPr lang="en-GB" sz="1000" b="1" kern="1200" dirty="0" smtClean="0">
                          <a:solidFill>
                            <a:srgbClr val="00B050"/>
                          </a:solidFill>
                          <a:effectLst/>
                          <a:latin typeface="+mn-lt"/>
                          <a:ea typeface="+mn-ea"/>
                          <a:cs typeface="+mn-cs"/>
                        </a:rPr>
                        <a:t> Airfield / Solway</a:t>
                      </a:r>
                      <a:r>
                        <a:rPr lang="en-GB" sz="1000" b="1" kern="1200" baseline="0" dirty="0" smtClean="0">
                          <a:solidFill>
                            <a:srgbClr val="00B050"/>
                          </a:solidFill>
                          <a:effectLst/>
                          <a:latin typeface="+mn-lt"/>
                          <a:ea typeface="+mn-ea"/>
                          <a:cs typeface="+mn-cs"/>
                        </a:rPr>
                        <a:t> Aviation Museum</a:t>
                      </a:r>
                      <a:endParaRPr lang="en-GB" sz="1000" b="1" kern="1200" dirty="0" smtClean="0">
                        <a:solidFill>
                          <a:srgbClr val="00B050"/>
                        </a:solidFill>
                        <a:effectLst/>
                        <a:latin typeface="+mn-lt"/>
                        <a:ea typeface="+mn-ea"/>
                        <a:cs typeface="+mn-cs"/>
                      </a:endParaRPr>
                    </a:p>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algn="ctr"/>
                      <a:r>
                        <a:rPr lang="en-GB" sz="1000" b="1" dirty="0" smtClean="0"/>
                        <a:t>Geography: </a:t>
                      </a:r>
                      <a:r>
                        <a:rPr lang="en-GB" sz="1000" baseline="0" dirty="0" smtClean="0"/>
                        <a:t>The Poles and the Equator – Poles, Kenya, Brazil, Indonesia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Geography: </a:t>
                      </a:r>
                      <a:r>
                        <a:rPr lang="en-GB" sz="1000" baseline="0" dirty="0" smtClean="0"/>
                        <a:t>Map Work – Identify Poles, Equator Kenya, Brazil, Indonesia </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dirty="0" smtClean="0"/>
                        <a:t>DT: </a:t>
                      </a:r>
                      <a:r>
                        <a:rPr lang="en-GB" sz="1000" dirty="0" smtClean="0"/>
                        <a:t>Textiles – Felt Animal Finger Puppet</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Art:</a:t>
                      </a:r>
                      <a:r>
                        <a:rPr lang="en-GB" sz="1000" baseline="0" dirty="0" smtClean="0"/>
                        <a:t> Textiles – Dying Coloured Fabrics </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kern="1200" dirty="0" smtClean="0">
                          <a:solidFill>
                            <a:srgbClr val="00B050"/>
                          </a:solidFill>
                          <a:effectLst/>
                          <a:latin typeface="+mn-lt"/>
                          <a:ea typeface="+mn-ea"/>
                          <a:cs typeface="+mn-cs"/>
                        </a:rPr>
                        <a:t>WOW Moment - Animal encounter / Donald Malone – Antarctic Explorer </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366456"/>
                  </a:ext>
                </a:extLst>
              </a:tr>
              <a:tr h="1095975">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ctr"/>
                      <a:r>
                        <a:rPr lang="en-GB" sz="1000" b="1" kern="1200" dirty="0" smtClean="0">
                          <a:solidFill>
                            <a:schemeClr val="tx1"/>
                          </a:solidFill>
                          <a:effectLst/>
                          <a:latin typeface="+mn-lt"/>
                          <a:ea typeface="+mn-ea"/>
                          <a:cs typeface="+mn-cs"/>
                        </a:rPr>
                        <a:t>Science:</a:t>
                      </a:r>
                      <a:r>
                        <a:rPr lang="en-GB" sz="1000" b="1" kern="1200" baseline="0" dirty="0" smtClean="0">
                          <a:solidFill>
                            <a:schemeClr val="tx1"/>
                          </a:solidFill>
                          <a:effectLst/>
                          <a:latin typeface="+mn-lt"/>
                          <a:ea typeface="+mn-ea"/>
                          <a:cs typeface="+mn-cs"/>
                        </a:rPr>
                        <a:t> </a:t>
                      </a:r>
                      <a:r>
                        <a:rPr lang="en-GB" sz="1000" kern="1200" baseline="0" dirty="0" smtClean="0">
                          <a:solidFill>
                            <a:schemeClr val="tx1"/>
                          </a:solidFill>
                          <a:effectLst/>
                          <a:latin typeface="+mn-lt"/>
                          <a:ea typeface="+mn-ea"/>
                          <a:cs typeface="+mn-cs"/>
                        </a:rPr>
                        <a:t>Sound</a:t>
                      </a: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7">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kern="1200" dirty="0" smtClean="0">
                          <a:solidFill>
                            <a:schemeClr val="tx1"/>
                          </a:solidFill>
                          <a:effectLst/>
                          <a:latin typeface="+mn-lt"/>
                          <a:ea typeface="+mn-ea"/>
                          <a:cs typeface="+mn-cs"/>
                        </a:rPr>
                        <a:t>Science:</a:t>
                      </a:r>
                      <a:r>
                        <a:rPr lang="en-GB" sz="1000" b="1" kern="1200" baseline="0" dirty="0" smtClean="0">
                          <a:solidFill>
                            <a:schemeClr val="tx1"/>
                          </a:solidFill>
                          <a:effectLst/>
                          <a:latin typeface="+mn-lt"/>
                          <a:ea typeface="+mn-ea"/>
                          <a:cs typeface="+mn-cs"/>
                        </a:rPr>
                        <a:t> </a:t>
                      </a:r>
                      <a:r>
                        <a:rPr lang="en-GB" sz="1000" b="0" kern="1200" baseline="0" dirty="0" smtClean="0">
                          <a:solidFill>
                            <a:schemeClr val="tx1"/>
                          </a:solidFill>
                          <a:effectLst/>
                          <a:latin typeface="+mn-lt"/>
                          <a:ea typeface="+mn-ea"/>
                          <a:cs typeface="+mn-cs"/>
                        </a:rPr>
                        <a:t>Plants</a:t>
                      </a:r>
                      <a:endParaRPr lang="en-GB" sz="10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kern="1200" dirty="0" smtClean="0">
                          <a:solidFill>
                            <a:srgbClr val="00B050"/>
                          </a:solidFill>
                          <a:effectLst/>
                          <a:latin typeface="+mn-lt"/>
                          <a:ea typeface="+mn-ea"/>
                          <a:cs typeface="+mn-cs"/>
                        </a:rPr>
                        <a:t>WOW Moment – Garden</a:t>
                      </a:r>
                      <a:r>
                        <a:rPr lang="en-GB" sz="1000" b="1" kern="1200" baseline="0" dirty="0" smtClean="0">
                          <a:solidFill>
                            <a:srgbClr val="00B050"/>
                          </a:solidFill>
                          <a:effectLst/>
                          <a:latin typeface="+mn-lt"/>
                          <a:ea typeface="+mn-ea"/>
                          <a:cs typeface="+mn-cs"/>
                        </a:rPr>
                        <a:t> Centre</a:t>
                      </a: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v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04907">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000" kern="1200" dirty="0">
                          <a:solidFill>
                            <a:schemeClr val="tx1"/>
                          </a:solidFill>
                          <a:effectLst/>
                          <a:latin typeface="+mn-lt"/>
                          <a:ea typeface="+mn-ea"/>
                          <a:cs typeface="+mn-cs"/>
                        </a:rPr>
                        <a:t>Height</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000" kern="1200" dirty="0">
                          <a:solidFill>
                            <a:schemeClr val="tx1"/>
                          </a:solidFill>
                          <a:effectLst/>
                          <a:latin typeface="+mn-lt"/>
                          <a:ea typeface="+mn-ea"/>
                          <a:cs typeface="+mn-cs"/>
                        </a:rPr>
                        <a:t>Statistics </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000" dirty="0"/>
                        <a:t>Addition and </a:t>
                      </a:r>
                      <a:r>
                        <a:rPr lang="en-GB" sz="1000" dirty="0" smtClean="0"/>
                        <a:t>Subtraction </a:t>
                      </a:r>
                      <a:endParaRPr lang="en-GB" sz="10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a:t>Division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a:t>Division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a:t>Fractions </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3">
                  <a:txBody>
                    <a:bodyPr/>
                    <a:lstStyle/>
                    <a:p>
                      <a:pPr algn="ctr"/>
                      <a:r>
                        <a:rPr lang="en-GB" sz="1000" dirty="0"/>
                        <a:t>Time</a:t>
                      </a:r>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v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803244">
                <a:tc>
                  <a:txBody>
                    <a:bodyPr/>
                    <a:lstStyle/>
                    <a:p>
                      <a:pPr lvl="0" algn="ctr"/>
                      <a:r>
                        <a:rPr lang="en-GB" sz="900" b="1" kern="1200" dirty="0">
                          <a:solidFill>
                            <a:schemeClr val="tx1"/>
                          </a:solidFill>
                          <a:effectLst/>
                          <a:latin typeface="+mn-lt"/>
                          <a:ea typeface="+mn-ea"/>
                          <a:cs typeface="+mn-cs"/>
                        </a:rPr>
                        <a:t>Discrete</a:t>
                      </a:r>
                      <a:endParaRPr lang="en-GB" sz="900" b="1" dirty="0">
                        <a:solidFill>
                          <a:schemeClr val="tx1"/>
                        </a:solidFill>
                      </a:endParaRPr>
                    </a:p>
                    <a:p>
                      <a:pPr algn="ctr"/>
                      <a:r>
                        <a:rPr lang="en-GB" sz="9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rPr>
                        <a:t> </a:t>
                      </a:r>
                      <a:endParaRPr lang="en-GB" sz="1000" b="0"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PSHE: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The art of failure, Fight or flight &amp; relaxation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PE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a:t>
                      </a:r>
                      <a:r>
                        <a:rPr kumimoji="0" lang="en-GB" sz="1000" b="0" i="0" u="none" strike="noStrike" kern="1200" cap="none" spc="0" normalizeH="0" baseline="0" noProof="0" dirty="0" smtClean="0">
                          <a:ln>
                            <a:noFill/>
                          </a:ln>
                          <a:solidFill>
                            <a:schemeClr val="tx1"/>
                          </a:solidFill>
                          <a:effectLst/>
                          <a:uLnTx/>
                          <a:uFillTx/>
                          <a:latin typeface="+mn-lt"/>
                          <a:ea typeface="+mn-ea"/>
                          <a:cs typeface="+mn-cs"/>
                        </a:rPr>
                        <a:t>Dance – how does it feel?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R.E: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Belonging to Christianity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DT:</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Tool Work (screwdriver and palm drill)</a:t>
                      </a:r>
                      <a:endParaRPr kumimoji="0" lang="en-GB" sz="10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Music: </a:t>
                      </a:r>
                      <a:r>
                        <a:rPr lang="en-GB" sz="1000" b="0" kern="1200" baseline="0" dirty="0" smtClean="0">
                          <a:solidFill>
                            <a:schemeClr val="tx1"/>
                          </a:solidFill>
                          <a:effectLst/>
                          <a:latin typeface="+mn-lt"/>
                          <a:ea typeface="+mn-ea"/>
                          <a:cs typeface="+mn-cs"/>
                        </a:rPr>
                        <a:t>Active Listening (Renaissance Period), Composing &amp; Improvising &amp; Performing (with music teacher), Singing (building up to an Easter performance)</a:t>
                      </a:r>
                      <a:endParaRPr lang="en-GB" sz="1000" b="1" kern="1200" baseline="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Music with Jamie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French: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What I like to eat</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a:t>R.E:</a:t>
                      </a:r>
                      <a:r>
                        <a:rPr lang="en-GB" sz="1000" baseline="0" dirty="0"/>
                        <a:t> Belonging to Christianity</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PSHE: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My body is growing, fire safety, medicines and drugs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Online safety: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Online bullying class charter, seeking help with online bullying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PE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a:t>
                      </a:r>
                      <a:r>
                        <a:rPr kumimoji="0" lang="en-GB" sz="1000" b="0" i="0" u="none" strike="noStrike" kern="1200" cap="none" spc="0" normalizeH="0" baseline="0" noProof="0" dirty="0" smtClean="0">
                          <a:ln>
                            <a:noFill/>
                          </a:ln>
                          <a:solidFill>
                            <a:schemeClr val="tx1"/>
                          </a:solidFill>
                          <a:effectLst/>
                          <a:uLnTx/>
                          <a:uFillTx/>
                          <a:latin typeface="+mn-lt"/>
                          <a:ea typeface="+mn-ea"/>
                          <a:cs typeface="+mn-cs"/>
                        </a:rPr>
                        <a:t>Gymnastics – families of actions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R.E: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How do Christians celebrate Easter</a:t>
                      </a:r>
                      <a:endParaRPr kumimoji="0" lang="en-GB" sz="1000" b="0" i="0" u="none" strike="noStrike" kern="1200" cap="none" spc="0" normalizeH="0" baseline="0" noProof="0" dirty="0" smtClean="0">
                        <a:ln>
                          <a:noFill/>
                        </a:ln>
                        <a:solidFill>
                          <a:srgbClr val="FF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Music: </a:t>
                      </a:r>
                      <a:r>
                        <a:rPr lang="en-GB" sz="1000" b="0" kern="1200" baseline="0" dirty="0" smtClean="0">
                          <a:solidFill>
                            <a:schemeClr val="tx1"/>
                          </a:solidFill>
                          <a:effectLst/>
                          <a:latin typeface="+mn-lt"/>
                          <a:ea typeface="+mn-ea"/>
                          <a:cs typeface="+mn-cs"/>
                        </a:rPr>
                        <a:t>Active Listening (Renaissance Period), Composing &amp; Improvising &amp; Performing (with music teacher), Singing (building up to an Easter performance)</a:t>
                      </a:r>
                      <a:endParaRPr lang="en-GB" sz="1000" b="1" kern="1200" baseline="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French: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What I like to eat</a:t>
                      </a:r>
                      <a:endParaRPr kumimoji="0" lang="en-GB" sz="1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2248950"/>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7571" y="296221"/>
            <a:ext cx="919576" cy="919576"/>
          </a:xfrm>
          <a:prstGeom prst="rect">
            <a:avLst/>
          </a:prstGeom>
        </p:spPr>
      </p:pic>
    </p:spTree>
    <p:extLst>
      <p:ext uri="{BB962C8B-B14F-4D97-AF65-F5344CB8AC3E}">
        <p14:creationId xmlns:p14="http://schemas.microsoft.com/office/powerpoint/2010/main" val="225157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580" y="362642"/>
            <a:ext cx="4684103" cy="311175"/>
          </a:xfrm>
          <a:prstGeom prst="rect">
            <a:avLst/>
          </a:prstGeom>
          <a:noFill/>
        </p:spPr>
        <p:txBody>
          <a:bodyPr wrap="none" rtlCol="0">
            <a:spAutoFit/>
          </a:bodyPr>
          <a:lstStyle/>
          <a:p>
            <a:r>
              <a:rPr lang="en-GB" sz="1422" u="sng" dirty="0"/>
              <a:t>Wheatley Hill Primary School – Long Term Overview – Year 2 </a:t>
            </a:r>
          </a:p>
        </p:txBody>
      </p:sp>
      <p:sp>
        <p:nvSpPr>
          <p:cNvPr id="7" name="Rectangle 6"/>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p:cNvGraphicFramePr>
            <a:graphicFrameLocks noGrp="1"/>
          </p:cNvGraphicFramePr>
          <p:nvPr>
            <p:extLst>
              <p:ext uri="{D42A27DB-BD31-4B8C-83A1-F6EECF244321}">
                <p14:modId xmlns:p14="http://schemas.microsoft.com/office/powerpoint/2010/main" val="1457011666"/>
              </p:ext>
            </p:extLst>
          </p:nvPr>
        </p:nvGraphicFramePr>
        <p:xfrm>
          <a:off x="432606" y="724297"/>
          <a:ext cx="12168969" cy="8968913"/>
        </p:xfrm>
        <a:graphic>
          <a:graphicData uri="http://schemas.openxmlformats.org/drawingml/2006/table">
            <a:tbl>
              <a:tblPr firstRow="1" bandRow="1">
                <a:tableStyleId>{5940675A-B579-460E-94D1-54222C63F5DA}</a:tableStyleId>
              </a:tblPr>
              <a:tblGrid>
                <a:gridCol w="748679">
                  <a:extLst>
                    <a:ext uri="{9D8B030D-6E8A-4147-A177-3AD203B41FA5}">
                      <a16:colId xmlns:a16="http://schemas.microsoft.com/office/drawing/2014/main" val="1515145842"/>
                    </a:ext>
                  </a:extLst>
                </a:gridCol>
                <a:gridCol w="748679">
                  <a:extLst>
                    <a:ext uri="{9D8B030D-6E8A-4147-A177-3AD203B41FA5}">
                      <a16:colId xmlns:a16="http://schemas.microsoft.com/office/drawing/2014/main" val="2801019361"/>
                    </a:ext>
                  </a:extLst>
                </a:gridCol>
                <a:gridCol w="748679">
                  <a:extLst>
                    <a:ext uri="{9D8B030D-6E8A-4147-A177-3AD203B41FA5}">
                      <a16:colId xmlns:a16="http://schemas.microsoft.com/office/drawing/2014/main" val="3886250757"/>
                    </a:ext>
                  </a:extLst>
                </a:gridCol>
                <a:gridCol w="748679">
                  <a:extLst>
                    <a:ext uri="{9D8B030D-6E8A-4147-A177-3AD203B41FA5}">
                      <a16:colId xmlns:a16="http://schemas.microsoft.com/office/drawing/2014/main" val="564546485"/>
                    </a:ext>
                  </a:extLst>
                </a:gridCol>
                <a:gridCol w="748679">
                  <a:extLst>
                    <a:ext uri="{9D8B030D-6E8A-4147-A177-3AD203B41FA5}">
                      <a16:colId xmlns:a16="http://schemas.microsoft.com/office/drawing/2014/main" val="3318043987"/>
                    </a:ext>
                  </a:extLst>
                </a:gridCol>
                <a:gridCol w="748679">
                  <a:extLst>
                    <a:ext uri="{9D8B030D-6E8A-4147-A177-3AD203B41FA5}">
                      <a16:colId xmlns:a16="http://schemas.microsoft.com/office/drawing/2014/main" val="31436958"/>
                    </a:ext>
                  </a:extLst>
                </a:gridCol>
                <a:gridCol w="748679">
                  <a:extLst>
                    <a:ext uri="{9D8B030D-6E8A-4147-A177-3AD203B41FA5}">
                      <a16:colId xmlns:a16="http://schemas.microsoft.com/office/drawing/2014/main" val="2396593462"/>
                    </a:ext>
                  </a:extLst>
                </a:gridCol>
                <a:gridCol w="748679">
                  <a:extLst>
                    <a:ext uri="{9D8B030D-6E8A-4147-A177-3AD203B41FA5}">
                      <a16:colId xmlns:a16="http://schemas.microsoft.com/office/drawing/2014/main" val="2260121395"/>
                    </a:ext>
                  </a:extLst>
                </a:gridCol>
                <a:gridCol w="748680">
                  <a:extLst>
                    <a:ext uri="{9D8B030D-6E8A-4147-A177-3AD203B41FA5}">
                      <a16:colId xmlns:a16="http://schemas.microsoft.com/office/drawing/2014/main" val="1133684306"/>
                    </a:ext>
                  </a:extLst>
                </a:gridCol>
                <a:gridCol w="748679">
                  <a:extLst>
                    <a:ext uri="{9D8B030D-6E8A-4147-A177-3AD203B41FA5}">
                      <a16:colId xmlns:a16="http://schemas.microsoft.com/office/drawing/2014/main" val="2280477883"/>
                    </a:ext>
                  </a:extLst>
                </a:gridCol>
                <a:gridCol w="748679">
                  <a:extLst>
                    <a:ext uri="{9D8B030D-6E8A-4147-A177-3AD203B41FA5}">
                      <a16:colId xmlns:a16="http://schemas.microsoft.com/office/drawing/2014/main" val="3146685755"/>
                    </a:ext>
                  </a:extLst>
                </a:gridCol>
                <a:gridCol w="748680">
                  <a:extLst>
                    <a:ext uri="{9D8B030D-6E8A-4147-A177-3AD203B41FA5}">
                      <a16:colId xmlns:a16="http://schemas.microsoft.com/office/drawing/2014/main" val="969576128"/>
                    </a:ext>
                  </a:extLst>
                </a:gridCol>
                <a:gridCol w="748681">
                  <a:extLst>
                    <a:ext uri="{9D8B030D-6E8A-4147-A177-3AD203B41FA5}">
                      <a16:colId xmlns:a16="http://schemas.microsoft.com/office/drawing/2014/main" val="65668484"/>
                    </a:ext>
                  </a:extLst>
                </a:gridCol>
                <a:gridCol w="152402">
                  <a:extLst>
                    <a:ext uri="{9D8B030D-6E8A-4147-A177-3AD203B41FA5}">
                      <a16:colId xmlns:a16="http://schemas.microsoft.com/office/drawing/2014/main" val="1672269246"/>
                    </a:ext>
                  </a:extLst>
                </a:gridCol>
                <a:gridCol w="152402">
                  <a:extLst>
                    <a:ext uri="{9D8B030D-6E8A-4147-A177-3AD203B41FA5}">
                      <a16:colId xmlns:a16="http://schemas.microsoft.com/office/drawing/2014/main" val="4218297950"/>
                    </a:ext>
                  </a:extLst>
                </a:gridCol>
                <a:gridCol w="879569">
                  <a:extLst>
                    <a:ext uri="{9D8B030D-6E8A-4147-A177-3AD203B41FA5}">
                      <a16:colId xmlns:a16="http://schemas.microsoft.com/office/drawing/2014/main" val="1371906007"/>
                    </a:ext>
                  </a:extLst>
                </a:gridCol>
                <a:gridCol w="1251765">
                  <a:extLst>
                    <a:ext uri="{9D8B030D-6E8A-4147-A177-3AD203B41FA5}">
                      <a16:colId xmlns:a16="http://schemas.microsoft.com/office/drawing/2014/main" val="3231118915"/>
                    </a:ext>
                  </a:extLst>
                </a:gridCol>
              </a:tblGrid>
              <a:tr h="294205">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6">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200" b="1" dirty="0"/>
                        <a:t>Summer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c hMerge="1">
                  <a:txBody>
                    <a:bodyPr/>
                    <a:lstStyle/>
                    <a:p>
                      <a:pPr algn="ctr"/>
                      <a:endParaRPr lang="en-GB" sz="105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294205">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a:t>
                      </a:r>
                      <a:r>
                        <a:rPr lang="en-GB" sz="1100" b="1" baseline="0" dirty="0"/>
                        <a:t> 8</a:t>
                      </a: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3">
                  <a:txBody>
                    <a:bodyPr/>
                    <a:lstStyle/>
                    <a:p>
                      <a:pPr algn="ctr"/>
                      <a:r>
                        <a:rPr lang="en-GB" sz="1100" b="1" dirty="0"/>
                        <a:t>Week 13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endParaRPr lang="en-GB"/>
                    </a:p>
                  </a:txBody>
                  <a:tcPr/>
                </a:tc>
                <a:tc>
                  <a:txBody>
                    <a:bodyPr/>
                    <a:lstStyle/>
                    <a:p>
                      <a:pPr algn="ctr"/>
                      <a:endParaRPr lang="en-GB" sz="105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455890">
                <a:tc>
                  <a:txBody>
                    <a:bodyPr/>
                    <a:lstStyle/>
                    <a:p>
                      <a:pPr algn="ctr"/>
                      <a:r>
                        <a:rPr lang="en-GB" sz="9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6">
                  <a:txBody>
                    <a:bodyPr/>
                    <a:lstStyle/>
                    <a:p>
                      <a:pPr algn="ctr"/>
                      <a:r>
                        <a:rPr lang="en-GB" sz="1000" b="0" dirty="0" smtClean="0"/>
                        <a:t>A Giant Step for Man Kind</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dirty="0" smtClean="0">
                          <a:solidFill>
                            <a:srgbClr val="00B0F0"/>
                          </a:solidFill>
                        </a:rPr>
                        <a:t>End point – Art/DT</a:t>
                      </a:r>
                      <a:r>
                        <a:rPr lang="en-GB" sz="1000" b="1" baseline="0" dirty="0" smtClean="0">
                          <a:solidFill>
                            <a:srgbClr val="00B0F0"/>
                          </a:solidFill>
                        </a:rPr>
                        <a:t> Display (Invite Yr3)</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smtClean="0">
                        <a:solidFill>
                          <a:srgbClr val="00B0F0"/>
                        </a:solidFill>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solidFill>
                            <a:schemeClr val="tx1"/>
                          </a:solidFill>
                        </a:rPr>
                        <a:t>We will</a:t>
                      </a:r>
                      <a:r>
                        <a:rPr lang="en-GB" sz="800" b="0" baseline="0" dirty="0" smtClean="0">
                          <a:solidFill>
                            <a:schemeClr val="tx1"/>
                          </a:solidFill>
                        </a:rPr>
                        <a:t> begin by identifying how many planets are in the solar system and develop an understanding that we live on a planet named Earth. We will learn about Neil Armstrong and the first moon landing. We will compare the surface/atmosphere on the moon to that on Earth. In DT we will construct a model moon buddy that has  moving mechanisms similar to that of Neil Armstrong’s. </a:t>
                      </a:r>
                      <a:endParaRPr lang="en-GB" sz="800" b="0" dirty="0" smtClean="0">
                        <a:solidFill>
                          <a:schemeClr val="tx1"/>
                        </a:solidFill>
                      </a:endParaRPr>
                    </a:p>
                    <a:p>
                      <a:pPr algn="ctr"/>
                      <a:endParaRPr lang="en-GB" sz="1000" b="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marL="0" algn="ctr" defTabSz="1280160" rtl="0" eaLnBrk="1" latinLnBrk="0" hangingPunct="1"/>
                      <a:endParaRPr lang="en-GB" sz="1000" b="1" kern="1200" dirty="0">
                        <a:solidFill>
                          <a:schemeClr val="tx1"/>
                        </a:solidFill>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9">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The Journey to the Other Side of the World </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rgbClr val="00B0F0"/>
                          </a:solidFill>
                          <a:effectLst/>
                          <a:uLnTx/>
                          <a:uFillTx/>
                          <a:latin typeface="+mn-lt"/>
                          <a:ea typeface="+mn-ea"/>
                          <a:cs typeface="+mn-cs"/>
                        </a:rPr>
                        <a:t>End point – Parent Showcase with Photo Video </a:t>
                      </a:r>
                      <a:r>
                        <a:rPr kumimoji="0" lang="en-GB" sz="1000" b="1" i="0" u="none" strike="noStrike" kern="1200" cap="none" spc="0" normalizeH="0" baseline="0" noProof="0" dirty="0" err="1" smtClean="0">
                          <a:ln>
                            <a:noFill/>
                          </a:ln>
                          <a:solidFill>
                            <a:srgbClr val="00B0F0"/>
                          </a:solidFill>
                          <a:effectLst/>
                          <a:uLnTx/>
                          <a:uFillTx/>
                          <a:latin typeface="+mn-lt"/>
                          <a:ea typeface="+mn-ea"/>
                          <a:cs typeface="+mn-cs"/>
                        </a:rPr>
                        <a:t>etc</a:t>
                      </a:r>
                      <a:endParaRPr kumimoji="0" lang="en-GB" sz="1000" b="1" i="0" u="none" strike="noStrike" kern="1200" cap="none" spc="0" normalizeH="0" baseline="0" noProof="0" dirty="0" smtClean="0">
                        <a:ln>
                          <a:noFill/>
                        </a:ln>
                        <a:solidFill>
                          <a:srgbClr val="00B0F0"/>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smtClean="0">
                        <a:ln>
                          <a:noFill/>
                        </a:ln>
                        <a:solidFill>
                          <a:srgbClr val="00B0F0"/>
                        </a:solidFill>
                        <a:effectLst/>
                        <a:uLnTx/>
                        <a:uFillTx/>
                        <a:latin typeface="+mn-lt"/>
                        <a:ea typeface="+mn-ea"/>
                        <a:cs typeface="+mn-cs"/>
                      </a:endParaRPr>
                    </a:p>
                    <a:p>
                      <a:pPr marL="0" marR="0" lvl="0" indent="0" algn="just" defTabSz="1280160" rtl="0" eaLnBrk="1" fontAlgn="auto" latinLnBrk="0" hangingPunct="1">
                        <a:lnSpc>
                          <a:spcPct val="100000"/>
                        </a:lnSpc>
                        <a:spcBef>
                          <a:spcPts val="0"/>
                        </a:spcBef>
                        <a:spcAft>
                          <a:spcPts val="0"/>
                        </a:spcAft>
                        <a:buClrTx/>
                        <a:buSzTx/>
                        <a:buFontTx/>
                        <a:buNone/>
                        <a:tabLst/>
                        <a:defRPr/>
                      </a:pPr>
                      <a:r>
                        <a:rPr kumimoji="0" lang="en-GB" sz="800" b="0" i="1" u="none" strike="noStrike" kern="1200" cap="none" spc="0" normalizeH="0" baseline="0" noProof="0" dirty="0" smtClean="0">
                          <a:ln>
                            <a:noFill/>
                          </a:ln>
                          <a:solidFill>
                            <a:prstClr val="black"/>
                          </a:solidFill>
                          <a:effectLst/>
                          <a:uLnTx/>
                          <a:uFillTx/>
                          <a:latin typeface="+mn-lt"/>
                          <a:ea typeface="+mn-ea"/>
                          <a:cs typeface="+mn-cs"/>
                        </a:rPr>
                        <a:t>We will recap our understanding of where Australia is located in the world (taught earlier in the year when looking at continents). We will learn about James Cook and how he discovered Australia. We will carry out a comparative study and compare and contrast places in Australia to a local city (Middlesbrough). In art we will develop our pointillism skills to create a piece of artwork linked to the culture of Australia. We will learn about animals and their adaptations that enable them to live in specific countries/habitats. </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a:t>The extremes ?? (why can’t a polar bear live in Wheatley Hill?)</a:t>
                      </a:r>
                    </a:p>
                    <a:p>
                      <a:pPr marL="0" algn="ctr" defTabSz="1280160" rtl="0" eaLnBrk="1" latinLnBrk="0" hangingPunct="1"/>
                      <a:endParaRPr lang="en-GB" sz="1000" b="0" kern="1200" dirty="0">
                        <a:solidFill>
                          <a:schemeClr val="tx1"/>
                        </a:solidFill>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r>
                        <a:rPr lang="en-GB" sz="1000" b="0" dirty="0"/>
                        <a:t>Tales with a twist??</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rowSpan="7">
                  <a:txBody>
                    <a:bodyPr/>
                    <a:lstStyle/>
                    <a:p>
                      <a:pPr algn="ctr"/>
                      <a:r>
                        <a:rPr lang="en-GB" sz="1000" b="1" dirty="0"/>
                        <a:t>Half term after week 6</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860154">
                <a:tc>
                  <a:txBody>
                    <a:bodyPr/>
                    <a:lstStyle/>
                    <a:p>
                      <a:pPr algn="ctr"/>
                      <a:r>
                        <a:rPr lang="en-GB" sz="9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Here Come</a:t>
                      </a:r>
                      <a:r>
                        <a:rPr lang="en-GB" sz="1000" b="0" baseline="0" dirty="0" smtClean="0"/>
                        <a:t> </a:t>
                      </a:r>
                      <a:r>
                        <a:rPr lang="en-GB" sz="1000" b="0" dirty="0" smtClean="0"/>
                        <a:t>the Aliens</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GB" sz="1000" dirty="0" smtClean="0"/>
                        <a:t>The Darkest Dark</a:t>
                      </a: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One Giant Leap – The Story of Neil Armstrong</a:t>
                      </a:r>
                    </a:p>
                  </a:txBody>
                  <a:tcPr marL="118169" marR="118169" marT="59086" marB="59086" anchor="ctr">
                    <a:lnT w="12700" cap="flat" cmpd="sng" algn="ctr">
                      <a:solidFill>
                        <a:schemeClr val="tx1"/>
                      </a:solidFill>
                      <a:prstDash val="solid"/>
                      <a:round/>
                      <a:headEnd type="none" w="med" len="med"/>
                      <a:tailEnd type="none" w="med" len="med"/>
                    </a:lnT>
                    <a:solidFill>
                      <a:schemeClr val="bg1"/>
                    </a:solidFill>
                  </a:tcPr>
                </a:tc>
                <a:tc hMerge="1">
                  <a:txBody>
                    <a:bodyPr/>
                    <a:lstStyle/>
                    <a:p>
                      <a:pPr algn="ctr"/>
                      <a:endParaRPr lang="en-GB" sz="9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The Koala Who Could</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Koalas National Geographic Book</a:t>
                      </a:r>
                    </a:p>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Australia Fact Book</a:t>
                      </a:r>
                    </a:p>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Somebody Swallowed Stanley </a:t>
                      </a:r>
                    </a:p>
                    <a:p>
                      <a:pPr algn="ctr"/>
                      <a:endParaRPr lang="en-GB" sz="100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r>
                        <a:rPr lang="en-GB" sz="1000" b="0" dirty="0"/>
                        <a:t>Trust me, Jacks beanstalk stinks</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2">
                  <a:txBody>
                    <a:bodyPr/>
                    <a:lstStyle/>
                    <a:p>
                      <a:pPr algn="ctr"/>
                      <a:r>
                        <a:rPr lang="en-GB" sz="1000" dirty="0" smtClean="0"/>
                        <a:t>Dingo Dog</a:t>
                      </a:r>
                      <a:r>
                        <a:rPr lang="en-GB" sz="1000" baseline="0" dirty="0" smtClean="0"/>
                        <a:t> and the Billabong Storm</a:t>
                      </a:r>
                      <a:endParaRPr lang="en-GB" sz="100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vMerge="1">
                  <a:txBody>
                    <a:bodyPr/>
                    <a:lstStyle/>
                    <a:p>
                      <a:pPr algn="ctr"/>
                      <a:endParaRPr lang="en-GB" sz="1000" b="1"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r h="711220">
                <a:tc>
                  <a:txBody>
                    <a:bodyPr/>
                    <a:lstStyle/>
                    <a:p>
                      <a:pPr algn="ctr"/>
                      <a:r>
                        <a:rPr lang="en-GB" sz="9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en-GB" sz="700" b="0" dirty="0" smtClean="0"/>
                        <a:t>Instructions </a:t>
                      </a:r>
                    </a:p>
                    <a:p>
                      <a:pPr algn="ctr"/>
                      <a:r>
                        <a:rPr lang="en-GB" sz="700" b="0" dirty="0" smtClean="0"/>
                        <a:t>(instructional text)</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0" dirty="0" smtClean="0"/>
                        <a:t>Narrative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(stories with a familiar setting)</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900" b="0" dirty="0" smtClean="0"/>
                        <a:t>Advert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(persuasive text</a:t>
                      </a:r>
                      <a:r>
                        <a:rPr lang="en-GB" sz="900" b="0" dirty="0" smtClean="0"/>
                        <a:t>)</a:t>
                      </a:r>
                      <a:r>
                        <a:rPr lang="en-GB" sz="900" b="0" baseline="0" dirty="0" smtClean="0"/>
                        <a:t> </a:t>
                      </a:r>
                      <a:endParaRPr lang="en-GB" sz="9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smtClean="0"/>
                        <a:t>Letter</a:t>
                      </a:r>
                      <a:r>
                        <a:rPr lang="en-GB" sz="700" b="0" baseline="0" dirty="0" smtClean="0"/>
                        <a:t> (Recount)</a:t>
                      </a:r>
                      <a:endParaRPr lang="en-GB" sz="7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800" b="0" dirty="0" smtClean="0"/>
                        <a:t>Science </a:t>
                      </a:r>
                      <a:r>
                        <a:rPr lang="en-GB" sz="700" b="0" dirty="0" smtClean="0"/>
                        <a:t>Non-Chronological Report</a:t>
                      </a: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smtClean="0">
                          <a:ln>
                            <a:noFill/>
                          </a:ln>
                          <a:solidFill>
                            <a:prstClr val="black"/>
                          </a:solidFill>
                          <a:effectLst/>
                          <a:uLnTx/>
                          <a:uFillTx/>
                          <a:latin typeface="+mn-lt"/>
                          <a:ea typeface="+mn-ea"/>
                          <a:cs typeface="+mn-cs"/>
                        </a:rPr>
                        <a:t>Narrative </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smtClean="0">
                          <a:ln>
                            <a:noFill/>
                          </a:ln>
                          <a:solidFill>
                            <a:prstClr val="black"/>
                          </a:solidFill>
                          <a:effectLst/>
                          <a:uLnTx/>
                          <a:uFillTx/>
                          <a:latin typeface="+mn-lt"/>
                          <a:ea typeface="+mn-ea"/>
                          <a:cs typeface="+mn-cs"/>
                        </a:rPr>
                        <a:t>(stories from other cultures)</a:t>
                      </a:r>
                    </a:p>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smtClean="0">
                          <a:ln>
                            <a:noFill/>
                          </a:ln>
                          <a:solidFill>
                            <a:prstClr val="black"/>
                          </a:solidFill>
                          <a:effectLst/>
                          <a:uLnTx/>
                          <a:uFillTx/>
                          <a:latin typeface="Calibri" panose="020F0502020204030204"/>
                          <a:ea typeface="+mn-ea"/>
                          <a:cs typeface="+mn-cs"/>
                        </a:rPr>
                        <a:t>Non Chronological report (information text)</a:t>
                      </a: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Geography Comparison</a:t>
                      </a:r>
                    </a:p>
                    <a:p>
                      <a:pPr marL="0" marR="0" lvl="0" indent="0" algn="ctr" defTabSz="128016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800" b="0" dirty="0" smtClean="0"/>
                        <a:t>Letter (recount)</a:t>
                      </a: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0" dirty="0" smtClean="0"/>
                        <a:t>Poetry - Alliteration</a:t>
                      </a:r>
                      <a:endParaRPr lang="en-GB" sz="8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700" b="0"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0" dirty="0" smtClean="0"/>
                        <a:t>Narrative – Traditional Tale</a:t>
                      </a:r>
                      <a:r>
                        <a:rPr lang="en-GB" sz="900" b="0" baseline="0" dirty="0" smtClean="0"/>
                        <a:t> with a Twist</a:t>
                      </a:r>
                      <a:endParaRPr lang="en-GB" sz="9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36140578"/>
                  </a:ext>
                </a:extLst>
              </a:tr>
              <a:tr h="1698062">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History: </a:t>
                      </a:r>
                      <a:r>
                        <a:rPr lang="en-GB" sz="1000" baseline="0" dirty="0" smtClean="0"/>
                        <a:t>One Small Step - The Moon Landing</a:t>
                      </a:r>
                    </a:p>
                    <a:p>
                      <a:pPr algn="ctr"/>
                      <a:endParaRPr lang="en-GB" sz="1000" b="1" baseline="0" dirty="0" smtClean="0"/>
                    </a:p>
                    <a:p>
                      <a:pPr algn="ctr"/>
                      <a:r>
                        <a:rPr lang="en-GB" sz="1000" b="1" baseline="0" dirty="0" smtClean="0"/>
                        <a:t>Art: </a:t>
                      </a:r>
                      <a:r>
                        <a:rPr lang="en-GB" sz="1000" baseline="0" dirty="0" smtClean="0"/>
                        <a:t>Clay – Joining Clay by Making Clay Aliens </a:t>
                      </a:r>
                      <a:endParaRPr lang="en-GB" sz="1000" i="1" baseline="0" dirty="0" smtClean="0"/>
                    </a:p>
                    <a:p>
                      <a:pPr algn="ctr"/>
                      <a:endParaRPr lang="en-GB" sz="10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DT: </a:t>
                      </a:r>
                      <a:r>
                        <a:rPr lang="en-GB" sz="1000" baseline="0" dirty="0" smtClean="0"/>
                        <a:t>Wheels &amp; Axels – Make Moon Buggies </a:t>
                      </a:r>
                    </a:p>
                    <a:p>
                      <a:pPr algn="ctr"/>
                      <a:endParaRPr lang="en-GB" sz="1000" kern="1200" dirty="0" smtClean="0">
                        <a:solidFill>
                          <a:schemeClr val="tx1"/>
                        </a:solidFill>
                        <a:effectLst/>
                        <a:latin typeface="+mn-lt"/>
                        <a:ea typeface="+mn-ea"/>
                        <a:cs typeface="+mn-cs"/>
                      </a:endParaRPr>
                    </a:p>
                    <a:p>
                      <a:pPr algn="ctr"/>
                      <a:r>
                        <a:rPr lang="en-GB" sz="1000" b="1" kern="1200" dirty="0" smtClean="0">
                          <a:solidFill>
                            <a:srgbClr val="00B050"/>
                          </a:solidFill>
                          <a:effectLst/>
                          <a:latin typeface="+mn-lt"/>
                          <a:ea typeface="+mn-ea"/>
                          <a:cs typeface="+mn-cs"/>
                        </a:rPr>
                        <a:t>WOW Moment – Planetarium </a:t>
                      </a: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dirty="0" smtClean="0"/>
                        <a:t>Geography: </a:t>
                      </a:r>
                      <a:r>
                        <a:rPr lang="en-GB" sz="1000" b="0" dirty="0" smtClean="0"/>
                        <a:t>Locate Australia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Geography: </a:t>
                      </a:r>
                      <a:r>
                        <a:rPr lang="en-GB" sz="1000" b="0" baseline="0" dirty="0" smtClean="0"/>
                        <a:t>J</a:t>
                      </a:r>
                      <a:r>
                        <a:rPr lang="en-GB" sz="1000" baseline="0" dirty="0" smtClean="0"/>
                        <a:t>ames Cook</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Geography: </a:t>
                      </a:r>
                      <a:r>
                        <a:rPr lang="en-GB" sz="1000" baseline="0" dirty="0" smtClean="0"/>
                        <a:t>Contrasting Elements of Australia and Middlesbrough</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dirty="0" smtClean="0"/>
                        <a:t>Art</a:t>
                      </a:r>
                      <a:r>
                        <a:rPr lang="en-GB" sz="1000" b="1" baseline="0" dirty="0" smtClean="0"/>
                        <a:t>: </a:t>
                      </a:r>
                      <a:r>
                        <a:rPr lang="en-GB" sz="1000" baseline="0" dirty="0" smtClean="0"/>
                        <a:t>Painting – Pointillism </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DT: </a:t>
                      </a:r>
                      <a:r>
                        <a:rPr lang="en-GB" sz="1000" baseline="0" dirty="0" smtClean="0"/>
                        <a:t>Mechanisms – Winding Crane</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kern="1200" dirty="0" smtClean="0">
                          <a:solidFill>
                            <a:srgbClr val="00B050"/>
                          </a:solidFill>
                          <a:effectLst/>
                          <a:latin typeface="+mn-lt"/>
                          <a:ea typeface="+mn-ea"/>
                          <a:cs typeface="+mn-cs"/>
                        </a:rPr>
                        <a:t>WOW Moment –</a:t>
                      </a:r>
                      <a:r>
                        <a:rPr lang="en-GB" sz="1000" b="1" kern="1200" baseline="0" dirty="0" smtClean="0">
                          <a:solidFill>
                            <a:srgbClr val="00B050"/>
                          </a:solidFill>
                          <a:effectLst/>
                          <a:latin typeface="+mn-lt"/>
                          <a:ea typeface="+mn-ea"/>
                          <a:cs typeface="+mn-cs"/>
                        </a:rPr>
                        <a:t> James Cook Museum</a:t>
                      </a: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vMerge="1">
                  <a:txBody>
                    <a:bodyPr/>
                    <a:lstStyle/>
                    <a:p>
                      <a:endParaRPr lang="en-GB"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23366456"/>
                  </a:ext>
                </a:extLst>
              </a:tr>
              <a:tr h="1265449">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Science: </a:t>
                      </a:r>
                      <a:r>
                        <a:rPr lang="en-GB" sz="1000" baseline="0" dirty="0" smtClean="0"/>
                        <a:t>Earth &amp; Space </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Science: </a:t>
                      </a:r>
                      <a:r>
                        <a:rPr lang="en-GB" sz="1000" baseline="0" dirty="0" smtClean="0"/>
                        <a:t>Animals </a:t>
                      </a:r>
                      <a:r>
                        <a:rPr lang="en-GB" sz="1000" baseline="0" dirty="0" err="1" smtClean="0"/>
                        <a:t>inc</a:t>
                      </a:r>
                      <a:r>
                        <a:rPr lang="en-GB" sz="1000" baseline="0" dirty="0" smtClean="0"/>
                        <a:t> Humans</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kern="1200" dirty="0" smtClean="0">
                          <a:solidFill>
                            <a:srgbClr val="00B050"/>
                          </a:solidFill>
                          <a:effectLst/>
                          <a:latin typeface="+mn-lt"/>
                          <a:ea typeface="+mn-ea"/>
                          <a:cs typeface="+mn-cs"/>
                        </a:rPr>
                        <a:t>WOW Moment –</a:t>
                      </a:r>
                      <a:r>
                        <a:rPr lang="en-GB" sz="1000" b="1" kern="1200" baseline="0" dirty="0" smtClean="0">
                          <a:solidFill>
                            <a:srgbClr val="00B050"/>
                          </a:solidFill>
                          <a:effectLst/>
                          <a:latin typeface="+mn-lt"/>
                          <a:ea typeface="+mn-ea"/>
                          <a:cs typeface="+mn-cs"/>
                        </a:rPr>
                        <a:t> Owl Pellets</a:t>
                      </a:r>
                      <a:endParaRPr lang="en-GB" sz="1000" baseline="0" dirty="0" smtClean="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T w="12700" cap="flat" cmpd="sng" algn="ctr">
                      <a:solidFill>
                        <a:schemeClr val="tx1"/>
                      </a:solidFill>
                      <a:prstDash val="solid"/>
                      <a:round/>
                      <a:headEnd type="none" w="med" len="med"/>
                      <a:tailEnd type="none" w="med" len="med"/>
                    </a:lnT>
                  </a:tcPr>
                </a:tc>
                <a:tc hMerge="1">
                  <a:txBody>
                    <a:bodyPr/>
                    <a:lstStyle/>
                    <a:p>
                      <a:pPr algn="ctr"/>
                      <a:endParaRPr lang="en-GB" sz="1050" b="1"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r h="711220">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000" kern="1200" dirty="0">
                          <a:solidFill>
                            <a:schemeClr val="tx1"/>
                          </a:solidFill>
                          <a:effectLst/>
                          <a:latin typeface="+mn-lt"/>
                          <a:ea typeface="+mn-ea"/>
                          <a:cs typeface="+mn-cs"/>
                        </a:rPr>
                        <a:t>Shape </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dirty="0"/>
                        <a:t>Mass, Capacity and Temperature</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tcPr>
                </a:tc>
                <a:tc gridSpan="2">
                  <a:txBody>
                    <a:bodyPr/>
                    <a:lstStyle/>
                    <a:p>
                      <a:pPr algn="ctr"/>
                      <a:r>
                        <a:rPr lang="en-GB" sz="1000" dirty="0" smtClean="0"/>
                        <a:t>Length</a:t>
                      </a:r>
                      <a:endParaRPr lang="en-GB" sz="10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dirty="0"/>
                        <a:t>Position and direction</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a:t>Column </a:t>
                      </a:r>
                      <a:r>
                        <a:rPr lang="en-GB" sz="1000" baseline="0" dirty="0" smtClean="0"/>
                        <a:t>Addition </a:t>
                      </a:r>
                      <a:r>
                        <a:rPr lang="en-GB" sz="1000" baseline="0" dirty="0"/>
                        <a:t>and </a:t>
                      </a:r>
                      <a:r>
                        <a:rPr lang="en-GB" sz="1000" baseline="0" dirty="0" smtClean="0"/>
                        <a:t>Column </a:t>
                      </a:r>
                      <a:r>
                        <a:rPr lang="en-GB" sz="1000" baseline="0" dirty="0"/>
                        <a:t>S</a:t>
                      </a:r>
                      <a:r>
                        <a:rPr lang="en-GB" sz="1000" baseline="0" dirty="0" smtClean="0"/>
                        <a:t>ubtraction</a:t>
                      </a: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000" b="0" dirty="0"/>
                        <a:t>Counting in 3s</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3">
                  <a:txBody>
                    <a:bodyPr/>
                    <a:lstStyle/>
                    <a:p>
                      <a:pPr algn="ctr"/>
                      <a:r>
                        <a:rPr lang="en-GB" sz="1000" b="0" dirty="0"/>
                        <a:t>Time</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tcPr>
                </a:tc>
                <a:tc hMerge="1">
                  <a:txBody>
                    <a:bodyPr/>
                    <a:lstStyle/>
                    <a:p>
                      <a:endParaRPr lang="en-GB"/>
                    </a:p>
                  </a:txBody>
                  <a:tcPr/>
                </a:tc>
                <a:tc>
                  <a:txBody>
                    <a:bodyPr/>
                    <a:lstStyle/>
                    <a:p>
                      <a:pPr algn="ctr"/>
                      <a:r>
                        <a:rPr lang="en-GB" sz="900" b="0" dirty="0"/>
                        <a:t>Consolidation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7"/>
                  </a:ext>
                </a:extLst>
              </a:tr>
              <a:tr h="1270810">
                <a:tc>
                  <a:txBody>
                    <a:bodyPr/>
                    <a:lstStyle/>
                    <a:p>
                      <a:pPr lvl="0" algn="ctr"/>
                      <a:r>
                        <a:rPr lang="en-GB" sz="900" b="1" kern="1200" dirty="0">
                          <a:solidFill>
                            <a:schemeClr val="tx1"/>
                          </a:solidFill>
                          <a:effectLst/>
                          <a:latin typeface="+mn-lt"/>
                          <a:ea typeface="+mn-ea"/>
                          <a:cs typeface="+mn-cs"/>
                        </a:rPr>
                        <a:t>Discrete</a:t>
                      </a:r>
                      <a:endParaRPr lang="en-GB" sz="900" b="1" dirty="0">
                        <a:solidFill>
                          <a:schemeClr val="tx1"/>
                        </a:solidFill>
                      </a:endParaRPr>
                    </a:p>
                    <a:p>
                      <a:pPr algn="ctr"/>
                      <a:r>
                        <a:rPr lang="en-GB" sz="9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tx1"/>
                          </a:solidFill>
                        </a:rPr>
                        <a:t> </a:t>
                      </a:r>
                      <a:r>
                        <a:rPr kumimoji="0" lang="en-GB" sz="1000" b="1" i="0" u="none" strike="noStrike" kern="1200" cap="none" spc="0" normalizeH="0" baseline="0" noProof="0" dirty="0" smtClean="0">
                          <a:ln>
                            <a:noFill/>
                          </a:ln>
                          <a:solidFill>
                            <a:prstClr val="black"/>
                          </a:solidFill>
                          <a:effectLst/>
                          <a:uLnTx/>
                          <a:uFillTx/>
                          <a:latin typeface="+mn-lt"/>
                          <a:ea typeface="+mn-ea"/>
                          <a:cs typeface="+mn-cs"/>
                        </a:rPr>
                        <a:t>PSHE: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Desert island, navigation &amp; environment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PE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a:t>
                      </a:r>
                      <a:r>
                        <a:rPr kumimoji="0" lang="en-GB" sz="1000" b="0" i="0" u="none" strike="noStrike" kern="1200" cap="none" spc="0" normalizeH="0" baseline="0" noProof="0" dirty="0" smtClean="0">
                          <a:ln>
                            <a:noFill/>
                          </a:ln>
                          <a:solidFill>
                            <a:schemeClr val="tx1"/>
                          </a:solidFill>
                          <a:effectLst/>
                          <a:uLnTx/>
                          <a:uFillTx/>
                          <a:latin typeface="+mn-lt"/>
                          <a:ea typeface="+mn-ea"/>
                          <a:cs typeface="+mn-cs"/>
                        </a:rPr>
                        <a:t>Dance – Cat Dance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R.E: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How do Buddhists show their beliefs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DT:</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Tool Work (hand drill and Japanese saw)</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Music: </a:t>
                      </a:r>
                      <a:r>
                        <a:rPr lang="en-GB" sz="1000" b="0" kern="1200" baseline="0" dirty="0" smtClean="0">
                          <a:solidFill>
                            <a:schemeClr val="tx1"/>
                          </a:solidFill>
                          <a:effectLst/>
                          <a:latin typeface="+mn-lt"/>
                          <a:ea typeface="+mn-ea"/>
                          <a:cs typeface="+mn-cs"/>
                        </a:rPr>
                        <a:t>Active Listening (Australian Music), Composing &amp; Improvising &amp; Performing (with music teacher), Singing (building up to a Summer performance)</a:t>
                      </a:r>
                      <a:endParaRPr lang="en-GB" sz="1000" b="1" kern="1200" baseline="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French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I love stories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PSHE: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Wildlife, protecting our planet &amp; cyber safety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R.E: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What can we learn about our local faith communities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PE</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a:t>
                      </a:r>
                      <a:r>
                        <a:rPr kumimoji="0" lang="en-GB" sz="1000" b="0" i="0" u="none" strike="noStrike" kern="1200" cap="none" spc="0" normalizeH="0" baseline="0" noProof="0" dirty="0" smtClean="0">
                          <a:ln>
                            <a:noFill/>
                          </a:ln>
                          <a:solidFill>
                            <a:schemeClr val="tx1"/>
                          </a:solidFill>
                          <a:effectLst/>
                          <a:uLnTx/>
                          <a:uFillTx/>
                          <a:latin typeface="+mn-lt"/>
                          <a:ea typeface="+mn-ea"/>
                          <a:cs typeface="+mn-cs"/>
                        </a:rPr>
                        <a:t>Striking and field – kick </a:t>
                      </a:r>
                      <a:r>
                        <a:rPr kumimoji="0" lang="en-GB" sz="1000" b="0" i="0" u="none" strike="noStrike" kern="1200" cap="none" spc="0" normalizeH="0" baseline="0" noProof="0" dirty="0" err="1" smtClean="0">
                          <a:ln>
                            <a:noFill/>
                          </a:ln>
                          <a:solidFill>
                            <a:schemeClr val="tx1"/>
                          </a:solidFill>
                          <a:effectLst/>
                          <a:uLnTx/>
                          <a:uFillTx/>
                          <a:latin typeface="+mn-lt"/>
                          <a:ea typeface="+mn-ea"/>
                          <a:cs typeface="+mn-cs"/>
                        </a:rPr>
                        <a:t>rounders</a:t>
                      </a:r>
                      <a:endParaRPr kumimoji="0" lang="en-GB" sz="10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tx1"/>
                          </a:solidFill>
                          <a:effectLst/>
                          <a:uLnTx/>
                          <a:uFillTx/>
                          <a:latin typeface="+mn-lt"/>
                          <a:ea typeface="+mn-ea"/>
                          <a:cs typeface="+mn-cs"/>
                        </a:rPr>
                        <a:t>Online safety: </a:t>
                      </a:r>
                      <a:r>
                        <a:rPr kumimoji="0" lang="en-GB" sz="1000" b="0" i="0" u="none" strike="noStrike" kern="1200" cap="none" spc="0" normalizeH="0" baseline="0" noProof="0" dirty="0" smtClean="0">
                          <a:ln>
                            <a:noFill/>
                          </a:ln>
                          <a:solidFill>
                            <a:schemeClr val="tx1"/>
                          </a:solidFill>
                          <a:effectLst/>
                          <a:uLnTx/>
                          <a:uFillTx/>
                          <a:latin typeface="+mn-lt"/>
                          <a:ea typeface="+mn-ea"/>
                          <a:cs typeface="+mn-cs"/>
                        </a:rPr>
                        <a:t>Online information, online identity, managing time online,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schemeClr val="tx1"/>
                          </a:solidFill>
                          <a:effectLst/>
                          <a:uLnTx/>
                          <a:uFillTx/>
                          <a:latin typeface="+mn-lt"/>
                          <a:ea typeface="+mn-ea"/>
                          <a:cs typeface="+mn-cs"/>
                        </a:rPr>
                        <a:t>Information Technology: </a:t>
                      </a:r>
                      <a:r>
                        <a:rPr kumimoji="0" lang="en-GB" sz="1000" b="0" i="0" u="none" strike="noStrike" kern="1200" cap="none" spc="0" normalizeH="0" baseline="0" noProof="0" dirty="0" smtClean="0">
                          <a:ln>
                            <a:noFill/>
                          </a:ln>
                          <a:solidFill>
                            <a:schemeClr val="tx1"/>
                          </a:solidFill>
                          <a:effectLst/>
                          <a:uLnTx/>
                          <a:uFillTx/>
                          <a:latin typeface="+mn-lt"/>
                          <a:ea typeface="+mn-ea"/>
                          <a:cs typeface="+mn-cs"/>
                        </a:rPr>
                        <a:t>Search engines and Word Processing</a:t>
                      </a:r>
                      <a:endParaRPr kumimoji="0" lang="en-GB" sz="1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Music: </a:t>
                      </a:r>
                      <a:r>
                        <a:rPr lang="en-GB" sz="1000" b="0" kern="1200" baseline="0" dirty="0" smtClean="0">
                          <a:solidFill>
                            <a:schemeClr val="tx1"/>
                          </a:solidFill>
                          <a:effectLst/>
                          <a:latin typeface="+mn-lt"/>
                          <a:ea typeface="+mn-ea"/>
                          <a:cs typeface="+mn-cs"/>
                        </a:rPr>
                        <a:t>Active Listening (Australian Music), Composing &amp; Improvising &amp; Performing (with music teacher), Singing (building up to a Summer performance)</a:t>
                      </a:r>
                      <a:endParaRPr lang="en-GB" sz="1000" b="1" kern="1200" baseline="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mn-lt"/>
                          <a:ea typeface="+mn-ea"/>
                          <a:cs typeface="+mn-cs"/>
                        </a:rPr>
                        <a:t>French </a:t>
                      </a:r>
                      <a:r>
                        <a:rPr kumimoji="0" lang="en-GB" sz="1000" b="0" i="0" u="none" strike="noStrike" kern="1200" cap="none" spc="0" normalizeH="0" baseline="0" noProof="0" dirty="0" smtClean="0">
                          <a:ln>
                            <a:noFill/>
                          </a:ln>
                          <a:solidFill>
                            <a:prstClr val="black"/>
                          </a:solidFill>
                          <a:effectLst/>
                          <a:uLnTx/>
                          <a:uFillTx/>
                          <a:latin typeface="+mn-lt"/>
                          <a:ea typeface="+mn-ea"/>
                          <a:cs typeface="+mn-cs"/>
                        </a:rPr>
                        <a:t>– I love stories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1"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GB"/>
                    </a:p>
                  </a:txBody>
                  <a:tcPr/>
                </a:tc>
                <a:tc hMerge="1">
                  <a:txBody>
                    <a:bodyPr/>
                    <a:lstStyle/>
                    <a:p>
                      <a:endParaRPr lang="en-GB"/>
                    </a:p>
                  </a:txBody>
                  <a:tcPr/>
                </a:tc>
                <a:tc vMerge="1">
                  <a:txBody>
                    <a:bodyPr/>
                    <a:lstStyle/>
                    <a:p>
                      <a:pPr algn="ctr"/>
                      <a:endParaRPr lang="en-GB" sz="1000"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42248950"/>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7571" y="296221"/>
            <a:ext cx="919576" cy="919576"/>
          </a:xfrm>
          <a:prstGeom prst="rect">
            <a:avLst/>
          </a:prstGeom>
        </p:spPr>
      </p:pic>
    </p:spTree>
    <p:extLst>
      <p:ext uri="{BB962C8B-B14F-4D97-AF65-F5344CB8AC3E}">
        <p14:creationId xmlns:p14="http://schemas.microsoft.com/office/powerpoint/2010/main" val="19245614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5900</TotalTime>
  <Words>1814</Words>
  <Application>Microsoft Office PowerPoint</Application>
  <PresentationFormat>A3 Paper (297x420 mm)</PresentationFormat>
  <Paragraphs>293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kdobson</dc:creator>
  <cp:lastModifiedBy>jhutton</cp:lastModifiedBy>
  <cp:revision>157</cp:revision>
  <cp:lastPrinted>2023-07-17T14:30:11Z</cp:lastPrinted>
  <dcterms:created xsi:type="dcterms:W3CDTF">2020-06-30T14:01:22Z</dcterms:created>
  <dcterms:modified xsi:type="dcterms:W3CDTF">2023-09-07T16:29:47Z</dcterms:modified>
</cp:coreProperties>
</file>