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6" r:id="rId2"/>
    <p:sldId id="256" r:id="rId3"/>
    <p:sldId id="275" r:id="rId4"/>
    <p:sldId id="274" r:id="rId5"/>
    <p:sldId id="319" r:id="rId6"/>
    <p:sldId id="323" r:id="rId7"/>
    <p:sldId id="278" r:id="rId8"/>
    <p:sldId id="276" r:id="rId9"/>
    <p:sldId id="327" r:id="rId10"/>
    <p:sldId id="542" r:id="rId11"/>
    <p:sldId id="288" r:id="rId12"/>
    <p:sldId id="298" r:id="rId13"/>
    <p:sldId id="329" r:id="rId14"/>
    <p:sldId id="330" r:id="rId15"/>
    <p:sldId id="293" r:id="rId16"/>
    <p:sldId id="545" r:id="rId17"/>
    <p:sldId id="541" r:id="rId18"/>
    <p:sldId id="546" r:id="rId19"/>
    <p:sldId id="270" r:id="rId20"/>
    <p:sldId id="279" r:id="rId21"/>
    <p:sldId id="320" r:id="rId22"/>
    <p:sldId id="324" r:id="rId23"/>
    <p:sldId id="282" r:id="rId24"/>
    <p:sldId id="285" r:id="rId25"/>
    <p:sldId id="331" r:id="rId26"/>
    <p:sldId id="332" r:id="rId27"/>
    <p:sldId id="289" r:id="rId28"/>
    <p:sldId id="299" r:id="rId29"/>
    <p:sldId id="333" r:id="rId30"/>
    <p:sldId id="334" r:id="rId31"/>
    <p:sldId id="294" r:id="rId32"/>
    <p:sldId id="547" r:id="rId33"/>
    <p:sldId id="548" r:id="rId34"/>
    <p:sldId id="549" r:id="rId35"/>
    <p:sldId id="271" r:id="rId36"/>
    <p:sldId id="280" r:id="rId37"/>
    <p:sldId id="321" r:id="rId38"/>
    <p:sldId id="325" r:id="rId39"/>
    <p:sldId id="283" r:id="rId40"/>
    <p:sldId id="286" r:id="rId41"/>
    <p:sldId id="335" r:id="rId42"/>
    <p:sldId id="336" r:id="rId43"/>
    <p:sldId id="290" r:id="rId44"/>
    <p:sldId id="292" r:id="rId45"/>
    <p:sldId id="337" r:id="rId46"/>
    <p:sldId id="338" r:id="rId47"/>
    <p:sldId id="295" r:id="rId48"/>
    <p:sldId id="550" r:id="rId49"/>
    <p:sldId id="551" r:id="rId50"/>
    <p:sldId id="552" r:id="rId51"/>
    <p:sldId id="272" r:id="rId52"/>
    <p:sldId id="281" r:id="rId53"/>
    <p:sldId id="322" r:id="rId54"/>
    <p:sldId id="326" r:id="rId55"/>
    <p:sldId id="284" r:id="rId56"/>
    <p:sldId id="287" r:id="rId57"/>
    <p:sldId id="339" r:id="rId58"/>
    <p:sldId id="340" r:id="rId59"/>
    <p:sldId id="291" r:id="rId60"/>
    <p:sldId id="297" r:id="rId61"/>
    <p:sldId id="341" r:id="rId62"/>
    <p:sldId id="342" r:id="rId63"/>
    <p:sldId id="296" r:id="rId64"/>
    <p:sldId id="553" r:id="rId65"/>
    <p:sldId id="554" r:id="rId66"/>
    <p:sldId id="555" r:id="rId67"/>
    <p:sldId id="273" r:id="rId68"/>
    <p:sldId id="356" r:id="rId69"/>
    <p:sldId id="543" r:id="rId70"/>
    <p:sldId id="544" r:id="rId71"/>
    <p:sldId id="268" r:id="rId72"/>
    <p:sldId id="300" r:id="rId73"/>
    <p:sldId id="258" r:id="rId74"/>
    <p:sldId id="556" r:id="rId75"/>
    <p:sldId id="557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.McCartney [ Wheatley Hill Community Primary School ]" initials="R[WHCPS]" lastIdx="1" clrIdx="0">
    <p:extLst>
      <p:ext uri="{19B8F6BF-5375-455C-9EA6-DF929625EA0E}">
        <p15:presenceInfo xmlns:p15="http://schemas.microsoft.com/office/powerpoint/2012/main" userId="R.McCartney [ Wheatley Hill Community Primary School 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E7"/>
    <a:srgbClr val="99FF66"/>
    <a:srgbClr val="66FF6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58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2FC-CD90-4B48-9CDC-21577BAD6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27E4E-69F7-47E6-AF42-1746C4073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404A-AF2A-4A07-BBFD-052B72C5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5ADA-0AA9-4BCF-BD5C-EEB1D599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D88E-D8FE-4424-85B6-B3C94CD9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48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6486-677C-41EC-938B-27B82A1D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E7F5C-9515-4B43-8A53-ED8DE3C9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814A9-6953-42B4-9427-292D58A2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522E-48A0-416F-804B-00743870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944A-8E23-493E-8D79-F68D0B7C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28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CEC1F-B5D5-475E-8DB8-C66BCC15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FE7AD-1BCA-4AEF-8231-72CE6567F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68714-7672-4AE5-9109-A104887E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F928-00AE-471A-A1F1-86D6FF54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6BCF-188A-4B7F-AA89-1D1AF6AA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42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7964-F87D-425E-A7D8-350A31F1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2652-5C5B-4AF0-99A9-005A8138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B4F4-199E-401F-AFDA-D2FB1A9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F32BC-EAF8-4BEA-BDF1-AC8579CC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50A44-C1E9-408B-9285-3339E7D0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54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9450-2279-4D2A-BA4B-FF21C80E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9CDF-F203-43A3-A0B3-EE904B6F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9A15D-B87B-4DBB-87D0-10C1A56E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0D2F-220D-4F85-A766-25BBE67F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F4968-E93E-4FB8-B3CA-4E4BA01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23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99C6-2005-4397-ACAF-D250F71E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B8A5-A176-4A36-B9EE-278A6E32D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7832D-30AB-4A99-888B-6D49A8D54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6A7CE-B155-4D74-9542-FE09EDBF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F890-8750-4A57-B9B0-0658677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AF7B-4DA3-4A7C-B0FD-AE1025C8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7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F34A-9500-4374-B8A9-D02FA503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0497-B9BD-4F9F-A135-06F3BA4F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B2739-9908-4BD8-AE48-300C33300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533ED-5B7B-495B-8F71-7E2523671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CB96C-01A1-4556-8BC7-3E0B9E0B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70843-3CF4-4C6A-AE08-3644D376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503DC-B9B0-4C1B-8AB1-520F5A48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D7D86-36AC-4866-8BCD-81627056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61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14EC-7EF5-4AAC-8F23-27E8E9DA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90857-712C-4723-81DF-85DDE4F2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5B6C8-5F4E-437C-9BF5-F1441033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3A17D-3784-4FCE-BA21-638A58A1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77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F1355-BC2A-463A-825C-94ED381A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7AD97-F6FB-428B-8CC0-A81F4964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74FD7-7C2D-4AED-900F-89F0673F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6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5AB6-6C57-4148-88D8-3D255653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3FD9-8733-49D4-8C32-7AB67321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758FE-7FD5-4510-BC32-FDAA1EA36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7CB08-C078-4D03-9ABD-362AAB84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CF333-CE78-4EF8-B571-216D947C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0DB8-DDBA-4C19-B43D-482C4C9C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0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EA74-43BF-407F-8852-04DC6856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3057B-C88D-4AD1-8A71-4B224D0A8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044CF-BBCB-4C1A-8389-06A06117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6B842-2C06-4DA5-A2AD-39754C9B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E1574-FF4D-4804-BE99-8FE7DF59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6774-9067-4F73-81E4-6B4D269E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8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676DB-8FC2-4B0E-9E13-1E5674EB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70E93-4372-471A-BC78-2DDEBFC5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C596F-A3FD-4C05-A1A8-55FA34774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F3B2-66CA-445D-8429-84B0C2DF6113}" type="datetimeFigureOut">
              <a:rPr lang="en-GB" smtClean="0"/>
              <a:t>24/02/2021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66890-226E-4757-B289-7F7202313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AA82-DBE9-426D-870F-3A36415B2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40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jmR3fRRwNB8&amp;list=PLPVrkr0oJX1smTl2RWUHKgvupRrMZkKEE&amp;index=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youtube.com/watch?v=ubPp5aRh1y8&amp;list=PLPVrkr0oJX1tBTpbocNce93WUH8G-um6A&amp;index=22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youtube.com/watch?v=Wh7TpEK6TIY&amp;list=PLPVrkr0oJX1sBGLJU2hNbPE2neuhezWSu&amp;index=10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youtube.com/watch?v=SFW1vnaXZBI&amp;list=PLPVrkr0oJX1smTl2RWUHKgvupRrMZkKEE&amp;index=4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s://www.youtube.com/watch?v=gNgcMGwMcek&amp;list=PLPVrkr0oJX1tBTpbocNce93WUH8G-um6A&amp;index=23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cq4NJZ-rE4k&amp;list=PLPVrkr0oJX1tBTpbocNce93WUH8G-um6A&amp;index=21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s://www.youtube.com/watch?v=WIxsvUbulYY&amp;list=PLPVrkr0oJX1sBGLJU2hNbPE2neuhezWSu&amp;index=11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s://www.youtube.com/watch?v=VZ6UpWKjzog&amp;list=PLPVrkr0oJX1smTl2RWUHKgvupRrMZkKEE&amp;index=5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s://www.youtube.com/watch?v=fLl_rD-fnA0&amp;list=PLPVrkr0oJX1tBTpbocNce93WUH8G-um6A&amp;index=24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hyperlink" Target="https://www.youtube.com/watch?v=x1nuoVWUix8&amp;list=PLPVrkr0oJX1sBGLJU2hNbPE2neuhezWSu&amp;index=12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hyperlink" Target="https://www.youtube.com/watch?v=cYz1eGqWAsE&amp;list=PLPVrkr0oJX1smTl2RWUHKgvupRrMZkKEE&amp;index=6" TargetMode="Externa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MyssfAUx0" TargetMode="External"/><Relationship Id="rId7" Type="http://schemas.openxmlformats.org/officeDocument/2006/relationships/hyperlink" Target="https://www.youtube.com/watch?v=R087lYrRpgY&amp;t=2s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3NOzgR1ANc4" TargetMode="Externa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hyperlink" Target="https://www.phonicsplay.co.uk/resources" TargetMode="External"/><Relationship Id="rId7" Type="http://schemas.openxmlformats.org/officeDocument/2006/relationships/hyperlink" Target="https://www.phonicsbloom.com/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hyperlink" Target="https://www.bbc.co.uk/bitesize/topics/zcqqtfr" TargetMode="External"/><Relationship Id="rId10" Type="http://schemas.openxmlformats.org/officeDocument/2006/relationships/hyperlink" Target="https://www.youtube.com/channel/UC_qs3c0ehDvZkbiEbOj6Drg" TargetMode="External"/><Relationship Id="rId4" Type="http://schemas.openxmlformats.org/officeDocument/2006/relationships/image" Target="../media/image103.png"/><Relationship Id="rId9" Type="http://schemas.openxmlformats.org/officeDocument/2006/relationships/hyperlink" Target="https://www.bbc.co.uk/cbeebies/shows/alphablocks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hyperlink" Target="https://www.youtube.com/channel/UCo7fbLgY2oA_cFCIg9GdxtQ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rwLEjJ50LfY&amp;list=PLPVrkr0oJX1sBGLJU2hNbPE2neuhezWSu&amp;index=9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DC308925-EE81-42EC-A228-701EA7556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28" y="-112302"/>
            <a:ext cx="7085161" cy="7183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3ED78B-C069-43DB-AC2E-4B0BF6D9D0FD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8550D1-5A6A-4337-87C6-201A095EC5DB}"/>
              </a:ext>
            </a:extLst>
          </p:cNvPr>
          <p:cNvSpPr txBox="1"/>
          <p:nvPr/>
        </p:nvSpPr>
        <p:spPr>
          <a:xfrm>
            <a:off x="402757" y="222475"/>
            <a:ext cx="74263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/>
              <a:t>Subject: Phonics and Guided Reading</a:t>
            </a:r>
            <a:endParaRPr lang="en-GB" sz="3600" dirty="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AF6DA-BD7C-4C96-AC64-743BA9EEA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0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air</a:t>
            </a:r>
            <a:r>
              <a:rPr lang="en-GB" dirty="0"/>
              <a:t> or </a:t>
            </a:r>
            <a:r>
              <a:rPr lang="en-GB" sz="3200" dirty="0"/>
              <a:t>that’s not fair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air</a:t>
            </a:r>
            <a:r>
              <a:rPr lang="en-GB" dirty="0"/>
              <a:t>.  You already know how to form each letter.  Now we simply put them together to write the sound air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3" name="Picture 2" descr="Set 1 sounds Set 2 sounds">
            <a:extLst>
              <a:ext uri="{FF2B5EF4-FFF2-40B4-BE49-F238E27FC236}">
                <a16:creationId xmlns:a16="http://schemas.microsoft.com/office/drawing/2014/main" id="{8299FAC5-3039-4796-881F-12A9E548C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1" y="1068361"/>
            <a:ext cx="1939089" cy="26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D2DA4A-A143-4A47-B5C3-8CE8BEABE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075" y="1068361"/>
            <a:ext cx="2169494" cy="2658853"/>
          </a:xfrm>
          <a:prstGeom prst="rect">
            <a:avLst/>
          </a:prstGeom>
        </p:spPr>
      </p:pic>
      <p:pic>
        <p:nvPicPr>
          <p:cNvPr id="22" name="Picture 2" descr="Set 1 sounds Set 2 sounds">
            <a:extLst>
              <a:ext uri="{FF2B5EF4-FFF2-40B4-BE49-F238E27FC236}">
                <a16:creationId xmlns:a16="http://schemas.microsoft.com/office/drawing/2014/main" id="{D4F43FE2-1507-40B4-B1DA-56303E52E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04" y="1079563"/>
            <a:ext cx="1939089" cy="26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DDFE2C-CDB2-4394-B960-BE4F95F09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728" y="1079563"/>
            <a:ext cx="2169494" cy="26588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C143A68-B3FF-40DA-921B-7CFC828AB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763" y="1090765"/>
            <a:ext cx="2169494" cy="26588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6551DC-6A4F-41E6-BA41-C16F83F87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154" y="3941494"/>
            <a:ext cx="2169494" cy="26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4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470CB9-8273-4AD4-B329-1C4045C70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25" y="4155688"/>
            <a:ext cx="8972698" cy="20806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47B185-1A0C-4340-B0EC-6922534B0E24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4D44D-0034-416C-B7D4-2323D6194BE5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‘air’.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A0511-FEC4-44F3-923E-C41D659678F7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f    air,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fair.</a:t>
            </a:r>
            <a:r>
              <a:rPr lang="en-GB" dirty="0"/>
              <a:t>  I have now read the word.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214FD6-F6C5-4391-9922-AF88675C9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" y="4686510"/>
            <a:ext cx="1299108" cy="964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DC2F42-A27A-4E33-ABDE-F8357D91D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35F4CA-769D-43C2-98FD-8EA11E86E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912" y="369538"/>
            <a:ext cx="3051444" cy="10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0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-16182"/>
            <a:ext cx="6773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Recap: Set 3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https://www.youtube.com/watch?v=jmR3fRRwNB8&amp;list=PLPVrkr0oJX1smTl2RWUHKgvupRrMZkKEE&amp;index=3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3 ‘a-e’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‘a-e’ sound in it?</a:t>
            </a:r>
          </a:p>
        </p:txBody>
      </p:sp>
      <p:pic>
        <p:nvPicPr>
          <p:cNvPr id="25602" name="Picture 2" descr="Year 1 – Monday 30th March – St Mark's CofE Primary School">
            <a:extLst>
              <a:ext uri="{FF2B5EF4-FFF2-40B4-BE49-F238E27FC236}">
                <a16:creationId xmlns:a16="http://schemas.microsoft.com/office/drawing/2014/main" id="{CAC9AE25-2B8B-47A3-9E6C-4B71E5AA3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6"/>
          <a:stretch/>
        </p:blipFill>
        <p:spPr bwMode="auto">
          <a:xfrm>
            <a:off x="344557" y="1860491"/>
            <a:ext cx="3178180" cy="488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53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6" y="-46720"/>
            <a:ext cx="703049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a-e. It is pronounced ‘ay’.  Can you say </a:t>
            </a:r>
            <a:r>
              <a:rPr lang="en-GB" sz="3600" b="1" dirty="0"/>
              <a:t>a-e, a-e, a-e </a:t>
            </a:r>
            <a:r>
              <a:rPr lang="en-GB" dirty="0"/>
              <a:t>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They are making a cake.</a:t>
            </a:r>
          </a:p>
          <a:p>
            <a:pPr algn="ctr"/>
            <a:r>
              <a:rPr lang="en-GB" sz="2800" dirty="0"/>
              <a:t>“Make a cake.”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‘a-e’ words.</a:t>
            </a:r>
          </a:p>
          <a:p>
            <a:pPr algn="ctr"/>
            <a:r>
              <a:rPr lang="en-GB" sz="3600" dirty="0"/>
              <a:t>m a k e          c a k e        s a k e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“make a cake”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diagraph, a-e.</a:t>
            </a:r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a-e</a:t>
            </a:r>
            <a:r>
              <a:rPr lang="en-GB" sz="2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BC14-E6BD-4AC7-BA9F-BA8F08BC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5" y="147652"/>
            <a:ext cx="1254732" cy="931732"/>
          </a:xfrm>
          <a:prstGeom prst="rect">
            <a:avLst/>
          </a:prstGeom>
        </p:spPr>
      </p:pic>
      <p:pic>
        <p:nvPicPr>
          <p:cNvPr id="9" name="Picture 2" descr="Year 1 – Monday 30th March – St Mark's CofE Primary School">
            <a:extLst>
              <a:ext uri="{FF2B5EF4-FFF2-40B4-BE49-F238E27FC236}">
                <a16:creationId xmlns:a16="http://schemas.microsoft.com/office/drawing/2014/main" id="{4C12C8A9-7FA8-44E4-8E58-D89CC0B8F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6"/>
          <a:stretch/>
        </p:blipFill>
        <p:spPr bwMode="auto">
          <a:xfrm>
            <a:off x="138911" y="147653"/>
            <a:ext cx="2166600" cy="333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Year 1 – Monday 30th March – St Mark's CofE Primary School">
            <a:extLst>
              <a:ext uri="{FF2B5EF4-FFF2-40B4-BE49-F238E27FC236}">
                <a16:creationId xmlns:a16="http://schemas.microsoft.com/office/drawing/2014/main" id="{CF9D8D54-DA5F-4ACC-BC61-6EFD6AA29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6"/>
          <a:stretch/>
        </p:blipFill>
        <p:spPr bwMode="auto">
          <a:xfrm>
            <a:off x="435967" y="3954375"/>
            <a:ext cx="1868410" cy="28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EDAB37-9717-4791-AFE1-0CED0A173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750" y="3837758"/>
            <a:ext cx="1972842" cy="28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81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a-e </a:t>
            </a:r>
            <a:r>
              <a:rPr lang="en-GB" dirty="0"/>
              <a:t>or </a:t>
            </a:r>
            <a:r>
              <a:rPr lang="en-GB" sz="3200" dirty="0"/>
              <a:t>make a cake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a-e</a:t>
            </a:r>
            <a:r>
              <a:rPr lang="en-GB" dirty="0"/>
              <a:t>.  You already know how to form each letter.  Now we simply put them together to write the sound a-e.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3" name="Picture 2" descr="Year 1 – Monday 30th March – St Mark's CofE Primary School">
            <a:extLst>
              <a:ext uri="{FF2B5EF4-FFF2-40B4-BE49-F238E27FC236}">
                <a16:creationId xmlns:a16="http://schemas.microsoft.com/office/drawing/2014/main" id="{C408A6F2-C8DF-49F7-A32F-B1A0F5BCA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6"/>
          <a:stretch/>
        </p:blipFill>
        <p:spPr bwMode="auto">
          <a:xfrm>
            <a:off x="500743" y="1089047"/>
            <a:ext cx="1681823" cy="258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AB6571-305A-452C-A778-CD5A6A076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474" y="1089047"/>
            <a:ext cx="1775826" cy="25857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562376-1DB7-4073-96DC-000935227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174" y="1089046"/>
            <a:ext cx="1775826" cy="2585721"/>
          </a:xfrm>
          <a:prstGeom prst="rect">
            <a:avLst/>
          </a:prstGeom>
        </p:spPr>
      </p:pic>
      <p:pic>
        <p:nvPicPr>
          <p:cNvPr id="19" name="Picture 2" descr="Year 1 – Monday 30th March – St Mark's CofE Primary School">
            <a:extLst>
              <a:ext uri="{FF2B5EF4-FFF2-40B4-BE49-F238E27FC236}">
                <a16:creationId xmlns:a16="http://schemas.microsoft.com/office/drawing/2014/main" id="{702E0CC1-0E26-45FC-9EB7-58A3CB584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6"/>
          <a:stretch/>
        </p:blipFill>
        <p:spPr bwMode="auto">
          <a:xfrm>
            <a:off x="6325364" y="1092460"/>
            <a:ext cx="1681823" cy="258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59F610-CB3F-4636-96A2-82F21A65F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380" y="1089045"/>
            <a:ext cx="1775826" cy="25857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62CA5C-6F0D-4AA5-A895-16AD41FC7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411" y="3749736"/>
            <a:ext cx="2027884" cy="295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17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E5B316-76F6-48A7-9623-9D610258B540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EA6CD-0940-493A-91A8-2FD88C3DB4EA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‘a-e’.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B9AEF-E25B-44BF-8838-989FE1EEDCC7}"/>
              </a:ext>
            </a:extLst>
          </p:cNvPr>
          <p:cNvSpPr txBox="1"/>
          <p:nvPr/>
        </p:nvSpPr>
        <p:spPr>
          <a:xfrm>
            <a:off x="106017" y="842534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m   a   k   e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make.</a:t>
            </a:r>
            <a:r>
              <a:rPr lang="en-GB" dirty="0"/>
              <a:t>  I have now read the word.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E66AB0-9922-41B0-A5E9-7CC05055F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4" y="4231317"/>
            <a:ext cx="1299108" cy="964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B7A888-B891-4DF7-8252-157873C57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1A2E96-BC47-4DF3-81D8-121AE7930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601" y="4005081"/>
            <a:ext cx="9308978" cy="2098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F06C47-920E-40C0-91D1-5530F28A4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6633" y="197972"/>
            <a:ext cx="2786961" cy="1118225"/>
          </a:xfrm>
          <a:prstGeom prst="rect">
            <a:avLst/>
          </a:prstGeom>
        </p:spPr>
      </p:pic>
      <p:sp>
        <p:nvSpPr>
          <p:cNvPr id="8" name="Arc 7">
            <a:extLst>
              <a:ext uri="{FF2B5EF4-FFF2-40B4-BE49-F238E27FC236}">
                <a16:creationId xmlns:a16="http://schemas.microsoft.com/office/drawing/2014/main" id="{9EA48EEC-F43F-4C99-AC6A-57F823605963}"/>
              </a:ext>
            </a:extLst>
          </p:cNvPr>
          <p:cNvSpPr/>
          <p:nvPr/>
        </p:nvSpPr>
        <p:spPr>
          <a:xfrm rot="18758333">
            <a:off x="709661" y="2352037"/>
            <a:ext cx="1075278" cy="117504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108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75313" y="1839829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75313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88" y="0"/>
            <a:ext cx="5076391" cy="68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75313" y="1839829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75313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851" y="0"/>
            <a:ext cx="5052004" cy="686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17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08964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368" y="0"/>
            <a:ext cx="5634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29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Tuesday 2</a:t>
            </a:r>
            <a:r>
              <a:rPr lang="en-GB" sz="3200" baseline="30000" dirty="0"/>
              <a:t>nd</a:t>
            </a:r>
            <a:r>
              <a:rPr lang="en-GB" sz="3200" dirty="0"/>
              <a:t> March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  <a:p>
            <a:r>
              <a:rPr lang="en-GB" sz="4000" dirty="0"/>
              <a:t>LO To be able to answer questions about a text.</a:t>
            </a:r>
          </a:p>
          <a:p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103513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0" y="5858142"/>
            <a:ext cx="6211329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57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Phonics/Guided Reading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Monday 1</a:t>
            </a:r>
            <a:r>
              <a:rPr lang="en-GB" sz="3200" baseline="30000" dirty="0"/>
              <a:t>st</a:t>
            </a:r>
            <a:r>
              <a:rPr lang="en-GB" sz="3200" dirty="0"/>
              <a:t> March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  <a:p>
            <a:r>
              <a:rPr lang="en-GB" sz="4000" dirty="0"/>
              <a:t>LO To be able to answer questions about a text.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630" y="5896877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2767079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https://www.youtube.com/watch?v=ubPp5aRh1y8&amp;list=PLPVrkr0oJX1tBTpbocNce93WUH8G-um6A&amp;index=22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“v"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827104" y="5677295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v?</a:t>
            </a:r>
            <a:endParaRPr lang="en-GB" sz="2400" dirty="0">
              <a:effectLst/>
            </a:endParaRPr>
          </a:p>
        </p:txBody>
      </p:sp>
      <p:pic>
        <p:nvPicPr>
          <p:cNvPr id="3" name="Picture 2" descr="Image result for rwi v">
            <a:extLst>
              <a:ext uri="{FF2B5EF4-FFF2-40B4-BE49-F238E27FC236}">
                <a16:creationId xmlns:a16="http://schemas.microsoft.com/office/drawing/2014/main" id="{C910CF0B-A833-4863-BD20-AC6E186A0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7" y="2140063"/>
            <a:ext cx="3521511" cy="3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23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Today’s sound is v.  Can you say </a:t>
            </a:r>
            <a:r>
              <a:rPr lang="en-GB" sz="3600" b="1" dirty="0" err="1"/>
              <a:t>vvvvv</a:t>
            </a:r>
            <a:r>
              <a:rPr lang="en-GB" sz="3600" b="1" dirty="0"/>
              <a:t> </a:t>
            </a:r>
            <a:r>
              <a:rPr lang="en-GB" dirty="0"/>
              <a:t>to your adult?</a:t>
            </a:r>
          </a:p>
          <a:p>
            <a:pPr algn="ctr"/>
            <a:r>
              <a:rPr lang="en-GB" dirty="0"/>
              <a:t>I have some pictures of things that begin with the sound </a:t>
            </a:r>
            <a:r>
              <a:rPr lang="en-GB" sz="3200" b="1" dirty="0"/>
              <a:t>v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493484" y="4536560"/>
            <a:ext cx="351752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at the picture on the left.  </a:t>
            </a:r>
          </a:p>
          <a:p>
            <a:pPr algn="ctr"/>
            <a:r>
              <a:rPr lang="en-GB" dirty="0"/>
              <a:t>That is a</a:t>
            </a:r>
          </a:p>
          <a:p>
            <a:pPr algn="ctr"/>
            <a:r>
              <a:rPr lang="en-GB" sz="2800" dirty="0"/>
              <a:t>vulture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When you see this picture, as quick as you can say </a:t>
            </a:r>
            <a:r>
              <a:rPr lang="en-GB" sz="3600" dirty="0"/>
              <a:t>vulture</a:t>
            </a:r>
            <a:r>
              <a:rPr lang="en-GB" dirty="0"/>
              <a:t>.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8529206" y="4228784"/>
            <a:ext cx="33608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Hiding behind the vulture is the grapheme </a:t>
            </a:r>
            <a:r>
              <a:rPr lang="en-GB" sz="4000" dirty="0"/>
              <a:t>v</a:t>
            </a:r>
            <a:r>
              <a:rPr lang="en-GB" dirty="0"/>
              <a:t>.  Can you point to it and say </a:t>
            </a:r>
            <a:r>
              <a:rPr lang="en-GB" sz="3200" dirty="0"/>
              <a:t>v</a:t>
            </a:r>
            <a:r>
              <a:rPr lang="en-GB" dirty="0"/>
              <a:t>?</a:t>
            </a:r>
          </a:p>
          <a:p>
            <a:pPr algn="ctr"/>
            <a:r>
              <a:rPr lang="en-GB" sz="2000" dirty="0"/>
              <a:t>When you see this side of the card say </a:t>
            </a:r>
            <a:r>
              <a:rPr lang="en-GB" sz="4800" dirty="0"/>
              <a:t>v</a:t>
            </a:r>
            <a:r>
              <a:rPr lang="en-GB" sz="2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7" y="308352"/>
            <a:ext cx="1254732" cy="9317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EEB450-82AC-4B65-BD7C-4FA9C2CE9125}"/>
              </a:ext>
            </a:extLst>
          </p:cNvPr>
          <p:cNvSpPr txBox="1"/>
          <p:nvPr/>
        </p:nvSpPr>
        <p:spPr>
          <a:xfrm>
            <a:off x="4388889" y="3344581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   </a:t>
            </a:r>
            <a:r>
              <a:rPr lang="en-GB" dirty="0" err="1"/>
              <a:t>v</a:t>
            </a:r>
            <a:r>
              <a:rPr lang="en-GB" dirty="0"/>
              <a:t>   vet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D319DA-6027-4D91-AA18-CDCC69A7F41E}"/>
              </a:ext>
            </a:extLst>
          </p:cNvPr>
          <p:cNvSpPr txBox="1"/>
          <p:nvPr/>
        </p:nvSpPr>
        <p:spPr>
          <a:xfrm>
            <a:off x="6345879" y="3383281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   </a:t>
            </a:r>
            <a:r>
              <a:rPr lang="en-GB" dirty="0" err="1"/>
              <a:t>v</a:t>
            </a:r>
            <a:r>
              <a:rPr lang="en-GB" dirty="0"/>
              <a:t>   van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2DAB08-C7B0-4604-9988-8CCAE882EA6D}"/>
              </a:ext>
            </a:extLst>
          </p:cNvPr>
          <p:cNvSpPr txBox="1"/>
          <p:nvPr/>
        </p:nvSpPr>
        <p:spPr>
          <a:xfrm>
            <a:off x="8458558" y="3408875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   </a:t>
            </a:r>
            <a:r>
              <a:rPr lang="en-GB" dirty="0" err="1"/>
              <a:t>v</a:t>
            </a:r>
            <a:r>
              <a:rPr lang="en-GB" dirty="0"/>
              <a:t>   vase</a:t>
            </a:r>
          </a:p>
        </p:txBody>
      </p:sp>
      <p:pic>
        <p:nvPicPr>
          <p:cNvPr id="2" name="Picture 2" descr="Image result for rwi v">
            <a:extLst>
              <a:ext uri="{FF2B5EF4-FFF2-40B4-BE49-F238E27FC236}">
                <a16:creationId xmlns:a16="http://schemas.microsoft.com/office/drawing/2014/main" id="{144C6B58-39DC-498C-9D3C-27A0DF858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5" y="687018"/>
            <a:ext cx="1935619" cy="194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rwi v">
            <a:extLst>
              <a:ext uri="{FF2B5EF4-FFF2-40B4-BE49-F238E27FC236}">
                <a16:creationId xmlns:a16="http://schemas.microsoft.com/office/drawing/2014/main" id="{0E815276-3190-49AB-910B-D52EC9B08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5" y="3633347"/>
            <a:ext cx="2034264" cy="311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48B4E9-C334-4384-B4EB-A09DC69C46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09" r="6240"/>
          <a:stretch/>
        </p:blipFill>
        <p:spPr>
          <a:xfrm>
            <a:off x="6312671" y="3822443"/>
            <a:ext cx="2034264" cy="3028950"/>
          </a:xfrm>
          <a:prstGeom prst="rect">
            <a:avLst/>
          </a:prstGeom>
        </p:spPr>
      </p:pic>
      <p:pic>
        <p:nvPicPr>
          <p:cNvPr id="5126" name="Picture 6" descr="Image result for vet clipart">
            <a:extLst>
              <a:ext uri="{FF2B5EF4-FFF2-40B4-BE49-F238E27FC236}">
                <a16:creationId xmlns:a16="http://schemas.microsoft.com/office/drawing/2014/main" id="{9B0DE591-141B-43DA-B9C5-F07BA984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98" y="1523342"/>
            <a:ext cx="1663254" cy="194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van clipart">
            <a:extLst>
              <a:ext uri="{FF2B5EF4-FFF2-40B4-BE49-F238E27FC236}">
                <a16:creationId xmlns:a16="http://schemas.microsoft.com/office/drawing/2014/main" id="{BA8365EB-E9D9-4511-838D-34E439766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294" y="1955506"/>
            <a:ext cx="1786597" cy="15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vase clipart">
            <a:extLst>
              <a:ext uri="{FF2B5EF4-FFF2-40B4-BE49-F238E27FC236}">
                <a16:creationId xmlns:a16="http://schemas.microsoft.com/office/drawing/2014/main" id="{5821440C-C1AD-4BDC-8057-3B40B2D6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496" y="1659148"/>
            <a:ext cx="1124632" cy="175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240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vulture</a:t>
            </a:r>
            <a:r>
              <a:rPr lang="en-GB" dirty="0"/>
              <a:t> or </a:t>
            </a:r>
            <a:r>
              <a:rPr lang="en-GB" sz="3200" dirty="0"/>
              <a:t>v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736" y="3731511"/>
            <a:ext cx="30436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v</a:t>
            </a:r>
            <a:r>
              <a:rPr lang="en-GB" dirty="0"/>
              <a:t>.  Use your finger and move it over the picture card saying, </a:t>
            </a:r>
            <a:r>
              <a:rPr lang="en-GB" sz="2400" dirty="0"/>
              <a:t>“Down a wing, up a wing” </a:t>
            </a:r>
            <a:r>
              <a:rPr lang="en-GB" dirty="0"/>
              <a:t>or </a:t>
            </a:r>
            <a:r>
              <a:rPr lang="en-GB" sz="2400" dirty="0" err="1"/>
              <a:t>vvvvvv</a:t>
            </a:r>
            <a:r>
              <a:rPr lang="en-GB" sz="2400" dirty="0"/>
              <a:t> </a:t>
            </a:r>
            <a:r>
              <a:rPr lang="en-GB" dirty="0"/>
              <a:t>until you have traced the whole grapheme.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82918" y="3917137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08570" y="4179925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6" y="97177"/>
            <a:ext cx="1152013" cy="855455"/>
          </a:xfrm>
          <a:prstGeom prst="rect">
            <a:avLst/>
          </a:prstGeom>
        </p:spPr>
      </p:pic>
      <p:pic>
        <p:nvPicPr>
          <p:cNvPr id="16" name="Picture 4" descr="Image result for rwi v">
            <a:extLst>
              <a:ext uri="{FF2B5EF4-FFF2-40B4-BE49-F238E27FC236}">
                <a16:creationId xmlns:a16="http://schemas.microsoft.com/office/drawing/2014/main" id="{74B79710-DE50-4502-94B2-E398A6B74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1" y="1149283"/>
            <a:ext cx="1564817" cy="239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A6187B-0CF9-475D-927F-ED868BB740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09" r="6240"/>
          <a:stretch/>
        </p:blipFill>
        <p:spPr>
          <a:xfrm>
            <a:off x="2187130" y="1150311"/>
            <a:ext cx="1610539" cy="23980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A6AD58-3F35-401D-ADE0-41AE776526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09" r="6240"/>
          <a:stretch/>
        </p:blipFill>
        <p:spPr>
          <a:xfrm>
            <a:off x="4008868" y="1150311"/>
            <a:ext cx="1610539" cy="2398038"/>
          </a:xfrm>
          <a:prstGeom prst="rect">
            <a:avLst/>
          </a:prstGeom>
        </p:spPr>
      </p:pic>
      <p:pic>
        <p:nvPicPr>
          <p:cNvPr id="19" name="Picture 4" descr="Image result for rwi v">
            <a:extLst>
              <a:ext uri="{FF2B5EF4-FFF2-40B4-BE49-F238E27FC236}">
                <a16:creationId xmlns:a16="http://schemas.microsoft.com/office/drawing/2014/main" id="{862F243B-A3AE-4229-B460-37EEDA846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38" y="1148963"/>
            <a:ext cx="1564817" cy="239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3D4894-D4A3-44D7-9AA2-5770E06731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09" r="6240"/>
          <a:stretch/>
        </p:blipFill>
        <p:spPr>
          <a:xfrm>
            <a:off x="7716123" y="1148963"/>
            <a:ext cx="1610539" cy="23980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36DCCD-9B5D-45D0-89B7-6CC2BC03DC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09" r="6240"/>
          <a:stretch/>
        </p:blipFill>
        <p:spPr>
          <a:xfrm>
            <a:off x="9641515" y="1148963"/>
            <a:ext cx="1610539" cy="2398038"/>
          </a:xfrm>
          <a:prstGeom prst="rect">
            <a:avLst/>
          </a:prstGeom>
        </p:spPr>
      </p:pic>
      <p:pic>
        <p:nvPicPr>
          <p:cNvPr id="23" name="Picture 4" descr="Image result for rwi v">
            <a:extLst>
              <a:ext uri="{FF2B5EF4-FFF2-40B4-BE49-F238E27FC236}">
                <a16:creationId xmlns:a16="http://schemas.microsoft.com/office/drawing/2014/main" id="{0318AF5D-064B-4454-BA86-3E8FAD480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23" y="3889716"/>
            <a:ext cx="1798086" cy="275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E6859D-6B10-490E-A4BB-DA889686D1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09" r="6240"/>
          <a:stretch/>
        </p:blipFill>
        <p:spPr>
          <a:xfrm>
            <a:off x="5450508" y="3889717"/>
            <a:ext cx="1850624" cy="27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62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EEF40E2-3C94-4F8E-AE45-6E203D871859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v    e     t,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vet</a:t>
            </a:r>
            <a:r>
              <a:rPr lang="en-GB" dirty="0"/>
              <a:t>.  I have now read the word.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C5DD6B-5E65-4E2C-86DE-C35B52D2B3D2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71D0D3-33EA-4F3F-9151-8DF59DDB1170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‘v’.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6CEEA9C-801F-41A1-8C89-14BAE476C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6" y="4355519"/>
            <a:ext cx="1299108" cy="9646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7053B2-C80C-4219-9C22-3226F9D85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7AB428-C195-4C64-80D8-D45EE4BA4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466" y="4359452"/>
            <a:ext cx="2188774" cy="10534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A3C7E7-2F03-42CD-9473-D29B0182BAAC}"/>
              </a:ext>
            </a:extLst>
          </p:cNvPr>
          <p:cNvSpPr/>
          <p:nvPr/>
        </p:nvSpPr>
        <p:spPr>
          <a:xfrm>
            <a:off x="3474718" y="4355519"/>
            <a:ext cx="2621281" cy="1087252"/>
          </a:xfrm>
          <a:prstGeom prst="rect">
            <a:avLst/>
          </a:prstGeom>
          <a:solidFill>
            <a:srgbClr val="E7FFE7"/>
          </a:solidFill>
          <a:ln>
            <a:solidFill>
              <a:srgbClr val="E7FF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B260F-5127-455C-B318-F6B771B85361}"/>
              </a:ext>
            </a:extLst>
          </p:cNvPr>
          <p:cNvSpPr txBox="1"/>
          <p:nvPr/>
        </p:nvSpPr>
        <p:spPr>
          <a:xfrm>
            <a:off x="3929677" y="4283863"/>
            <a:ext cx="22930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van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9D14A1-88FB-4639-BB23-DBC68A757D70}"/>
              </a:ext>
            </a:extLst>
          </p:cNvPr>
          <p:cNvSpPr/>
          <p:nvPr/>
        </p:nvSpPr>
        <p:spPr>
          <a:xfrm>
            <a:off x="5050302" y="5196001"/>
            <a:ext cx="112541" cy="1242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CC2AF0-0BA9-48C7-9324-ADBDC43B6F26}"/>
              </a:ext>
            </a:extLst>
          </p:cNvPr>
          <p:cNvSpPr/>
          <p:nvPr/>
        </p:nvSpPr>
        <p:spPr>
          <a:xfrm>
            <a:off x="4571006" y="5221793"/>
            <a:ext cx="112541" cy="1242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F018701-ED94-424B-A91C-1DAF58F82F30}"/>
              </a:ext>
            </a:extLst>
          </p:cNvPr>
          <p:cNvSpPr/>
          <p:nvPr/>
        </p:nvSpPr>
        <p:spPr>
          <a:xfrm>
            <a:off x="4162990" y="5251445"/>
            <a:ext cx="112541" cy="1242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45F08D-D66B-4B0F-838C-304D0530D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031" y="423761"/>
            <a:ext cx="2188774" cy="105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26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6182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Recap: 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https://www.youtube.com/watch?v=Wh7TpEK6TIY&amp;list=PLPVrkr0oJX1sBGLJU2hNbPE2neuhezWSu&amp;index=10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‘‘Phonics Lesson - Set 2 ‘ir' sound for Reception and Year 1’</a:t>
            </a:r>
          </a:p>
          <a:p>
            <a:endParaRPr lang="en-GB" sz="2400" b="0" i="1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</a:t>
            </a:r>
            <a:r>
              <a:rPr lang="en-GB" sz="2400" dirty="0"/>
              <a:t>ir</a:t>
            </a:r>
            <a:r>
              <a:rPr lang="en-GB" sz="2400" dirty="0">
                <a:effectLst/>
              </a:rPr>
              <a:t>’ sound in it?</a:t>
            </a:r>
          </a:p>
        </p:txBody>
      </p:sp>
      <p:pic>
        <p:nvPicPr>
          <p:cNvPr id="6146" name="Picture 2" descr="RWI Sound Mat Set 1 2 3">
            <a:extLst>
              <a:ext uri="{FF2B5EF4-FFF2-40B4-BE49-F238E27FC236}">
                <a16:creationId xmlns:a16="http://schemas.microsoft.com/office/drawing/2014/main" id="{ADF30CA8-9AA0-4426-BFE3-144EB56CB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2"/>
          <a:stretch/>
        </p:blipFill>
        <p:spPr bwMode="auto">
          <a:xfrm>
            <a:off x="106017" y="2107095"/>
            <a:ext cx="3642691" cy="35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42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</a:t>
            </a:r>
            <a:r>
              <a:rPr lang="en-GB" dirty="0" err="1"/>
              <a:t>ir.</a:t>
            </a:r>
            <a:r>
              <a:rPr lang="en-GB" dirty="0"/>
              <a:t>  Can you say </a:t>
            </a:r>
            <a:r>
              <a:rPr lang="en-GB" sz="3600" b="1" dirty="0"/>
              <a:t>ir, ir, ir</a:t>
            </a:r>
            <a:r>
              <a:rPr lang="en-GB" dirty="0"/>
              <a:t> 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the people dancing? They are whirling and twirling</a:t>
            </a:r>
          </a:p>
          <a:p>
            <a:pPr algn="ctr"/>
            <a:r>
              <a:rPr lang="en-GB" sz="2800" dirty="0"/>
              <a:t>“whirl and twirl”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‘ir’ words.</a:t>
            </a:r>
          </a:p>
          <a:p>
            <a:pPr algn="ctr"/>
            <a:r>
              <a:rPr lang="en-GB" sz="3600" u="sng" dirty="0" err="1"/>
              <a:t>wh</a:t>
            </a:r>
            <a:r>
              <a:rPr lang="en-GB" sz="3600" dirty="0"/>
              <a:t>  </a:t>
            </a:r>
            <a:r>
              <a:rPr lang="en-GB" sz="3600" u="sng" dirty="0"/>
              <a:t>ir</a:t>
            </a:r>
            <a:r>
              <a:rPr lang="en-GB" sz="3600" dirty="0"/>
              <a:t>  l      t  w  </a:t>
            </a:r>
            <a:r>
              <a:rPr lang="en-GB" sz="3600" u="sng" dirty="0"/>
              <a:t>ir</a:t>
            </a:r>
            <a:r>
              <a:rPr lang="en-GB" sz="3600" dirty="0"/>
              <a:t>  l         d  </a:t>
            </a:r>
            <a:r>
              <a:rPr lang="en-GB" sz="3600" u="sng" dirty="0"/>
              <a:t>ir</a:t>
            </a:r>
            <a:r>
              <a:rPr lang="en-GB" sz="3600" dirty="0"/>
              <a:t>  t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“whirl and twirl”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</a:t>
            </a:r>
            <a:r>
              <a:rPr lang="en-GB" dirty="0" err="1"/>
              <a:t>ir.</a:t>
            </a:r>
            <a:endParaRPr lang="en-GB" dirty="0"/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 err="1"/>
              <a:t>ir</a:t>
            </a:r>
            <a:r>
              <a:rPr lang="en-GB" sz="2000" dirty="0" err="1"/>
              <a:t>.</a:t>
            </a:r>
            <a:endParaRPr lang="en-GB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BC14-E6BD-4AC7-BA9F-BA8F08BC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5" y="147652"/>
            <a:ext cx="1254732" cy="931732"/>
          </a:xfrm>
          <a:prstGeom prst="rect">
            <a:avLst/>
          </a:prstGeom>
        </p:spPr>
      </p:pic>
      <p:pic>
        <p:nvPicPr>
          <p:cNvPr id="7170" name="Picture 2" descr="Untitled">
            <a:extLst>
              <a:ext uri="{FF2B5EF4-FFF2-40B4-BE49-F238E27FC236}">
                <a16:creationId xmlns:a16="http://schemas.microsoft.com/office/drawing/2014/main" id="{80904F66-AC4D-411B-8889-528ED6DEC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53" y="156754"/>
            <a:ext cx="2071641" cy="32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ntitled">
            <a:extLst>
              <a:ext uri="{FF2B5EF4-FFF2-40B4-BE49-F238E27FC236}">
                <a16:creationId xmlns:a16="http://schemas.microsoft.com/office/drawing/2014/main" id="{24C8AE26-CE13-4E10-A108-15455624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8" y="3429000"/>
            <a:ext cx="2071641" cy="32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E34BEF-85E8-453E-AEF6-3731A061C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938" y="3478694"/>
            <a:ext cx="1837008" cy="266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1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ir</a:t>
            </a:r>
            <a:r>
              <a:rPr lang="en-GB" dirty="0"/>
              <a:t> or </a:t>
            </a:r>
            <a:r>
              <a:rPr lang="en-GB" sz="3200" dirty="0"/>
              <a:t>whirl and twirl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 err="1"/>
              <a:t>ir</a:t>
            </a:r>
            <a:r>
              <a:rPr lang="en-GB" dirty="0" err="1"/>
              <a:t>.</a:t>
            </a:r>
            <a:r>
              <a:rPr lang="en-GB" dirty="0"/>
              <a:t>  You already know how to form each letter.  Now we simply put them together to write the sound ir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3" name="Picture 2" descr="Untitled">
            <a:extLst>
              <a:ext uri="{FF2B5EF4-FFF2-40B4-BE49-F238E27FC236}">
                <a16:creationId xmlns:a16="http://schemas.microsoft.com/office/drawing/2014/main" id="{D5304267-E154-4D39-BA18-EEECA30EB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2" y="1097480"/>
            <a:ext cx="1701853" cy="264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7B083D-38C7-4FCA-8541-B3ABF44D5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13" y="1095415"/>
            <a:ext cx="1822185" cy="2647326"/>
          </a:xfrm>
          <a:prstGeom prst="rect">
            <a:avLst/>
          </a:prstGeom>
        </p:spPr>
      </p:pic>
      <p:pic>
        <p:nvPicPr>
          <p:cNvPr id="22" name="Picture 2" descr="Untitled">
            <a:extLst>
              <a:ext uri="{FF2B5EF4-FFF2-40B4-BE49-F238E27FC236}">
                <a16:creationId xmlns:a16="http://schemas.microsoft.com/office/drawing/2014/main" id="{07E4126A-6885-4518-A96B-1A9D5096C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36" y="1097480"/>
            <a:ext cx="1701853" cy="264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1F4A39-D0C0-466A-85E7-98E5AEA60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027" y="1095415"/>
            <a:ext cx="1822185" cy="26473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BFC8BD-BA9C-408F-8010-E5824CB31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618" y="1095415"/>
            <a:ext cx="1822185" cy="26473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F1E04B8-B168-4AD1-B185-BE5085FFC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669" y="3947258"/>
            <a:ext cx="1822185" cy="264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95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D11F2D-899D-411A-8629-2E845B058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47" y="4205653"/>
            <a:ext cx="8271449" cy="1842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AFA134-CFF0-4C02-AA04-78B97F1923D0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B8BD9-1B2F-4AC1-978C-40A80765F017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‘ir’.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8AA128-0BA6-432B-AFBA-696D06D2242E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g  </a:t>
            </a:r>
            <a:r>
              <a:rPr lang="en-GB" sz="2800" b="1" u="sng" dirty="0"/>
              <a:t>ir</a:t>
            </a:r>
            <a:r>
              <a:rPr lang="en-GB" sz="2800" b="1" dirty="0"/>
              <a:t>   l,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girl.</a:t>
            </a:r>
            <a:r>
              <a:rPr lang="en-GB" dirty="0"/>
              <a:t>  I have now read the word.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9F9D4C-B2AD-4818-A0B8-1101A7A70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" y="4686510"/>
            <a:ext cx="1299108" cy="964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51BE5A-77E7-43B4-8252-BEB34788B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D75CD4-61C6-41DC-BD36-AA97F4F22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7751" y="403228"/>
            <a:ext cx="2583995" cy="11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37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5989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Recap: Set 3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https://www.youtube.com/watch?v=SFW1vnaXZBI&amp;list=PLPVrkr0oJX1smTl2RWUHKgvupRrMZkKEE&amp;index=4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3 ‘i-e’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‘i-e’ sound in it?</a:t>
            </a:r>
          </a:p>
        </p:txBody>
      </p:sp>
      <p:pic>
        <p:nvPicPr>
          <p:cNvPr id="26626" name="Picture 2" descr="Year 1 – Wednesday 1st April – St Mark's CofE Primary School">
            <a:extLst>
              <a:ext uri="{FF2B5EF4-FFF2-40B4-BE49-F238E27FC236}">
                <a16:creationId xmlns:a16="http://schemas.microsoft.com/office/drawing/2014/main" id="{64AB824C-1955-4EE2-8EAC-B18D57E3D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3"/>
          <a:stretch/>
        </p:blipFill>
        <p:spPr bwMode="auto">
          <a:xfrm>
            <a:off x="625335" y="1860491"/>
            <a:ext cx="2615765" cy="48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7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i-e. It is pronounced ‘igh’. Can you say </a:t>
            </a:r>
            <a:r>
              <a:rPr lang="en-GB" sz="3600" b="1" dirty="0"/>
              <a:t>i-e, i-e, i-e</a:t>
            </a:r>
            <a:r>
              <a:rPr lang="en-GB" dirty="0"/>
              <a:t> 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A boy smiling? He has a nice smile.</a:t>
            </a:r>
          </a:p>
          <a:p>
            <a:pPr algn="ctr"/>
            <a:r>
              <a:rPr lang="en-GB" sz="2800" dirty="0"/>
              <a:t>“Nice smile”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‘i-e’ words.</a:t>
            </a:r>
          </a:p>
          <a:p>
            <a:pPr algn="ctr"/>
            <a:r>
              <a:rPr lang="en-GB" sz="3600" dirty="0"/>
              <a:t>l i k e      </a:t>
            </a:r>
            <a:r>
              <a:rPr lang="en-GB" sz="3600" dirty="0" err="1"/>
              <a:t>sm</a:t>
            </a:r>
            <a:r>
              <a:rPr lang="en-GB" sz="3600" dirty="0"/>
              <a:t> i l e    </a:t>
            </a:r>
            <a:r>
              <a:rPr lang="en-GB" sz="3600" dirty="0" err="1"/>
              <a:t>sl</a:t>
            </a:r>
            <a:r>
              <a:rPr lang="en-GB" sz="3600" dirty="0"/>
              <a:t> i m e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48202" y="4256723"/>
            <a:ext cx="3043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“nice smile”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9651" y="3878949"/>
            <a:ext cx="33848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i-e.</a:t>
            </a:r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i-e</a:t>
            </a:r>
            <a:r>
              <a:rPr lang="en-GB" sz="2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BC14-E6BD-4AC7-BA9F-BA8F08BC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5" y="147652"/>
            <a:ext cx="1254732" cy="931732"/>
          </a:xfrm>
          <a:prstGeom prst="rect">
            <a:avLst/>
          </a:prstGeom>
        </p:spPr>
      </p:pic>
      <p:pic>
        <p:nvPicPr>
          <p:cNvPr id="9" name="Picture 2" descr="Year 1 – Wednesday 1st April – St Mark's CofE Primary School">
            <a:extLst>
              <a:ext uri="{FF2B5EF4-FFF2-40B4-BE49-F238E27FC236}">
                <a16:creationId xmlns:a16="http://schemas.microsoft.com/office/drawing/2014/main" id="{6A883421-D662-4118-A22C-84FE1EF7C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3"/>
          <a:stretch/>
        </p:blipFill>
        <p:spPr bwMode="auto">
          <a:xfrm>
            <a:off x="625336" y="3588056"/>
            <a:ext cx="1678082" cy="309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ear 1 – Wednesday 1st April – St Mark's CofE Primary School">
            <a:extLst>
              <a:ext uri="{FF2B5EF4-FFF2-40B4-BE49-F238E27FC236}">
                <a16:creationId xmlns:a16="http://schemas.microsoft.com/office/drawing/2014/main" id="{919E2E71-5EAA-4FB0-A1EF-C439C6E7A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3"/>
          <a:stretch/>
        </p:blipFill>
        <p:spPr bwMode="auto">
          <a:xfrm>
            <a:off x="625336" y="147652"/>
            <a:ext cx="1678082" cy="309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4387F8-DAB9-4D0C-AB62-6395A6868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025" y="3770400"/>
            <a:ext cx="2020842" cy="290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9EE2DA-277C-417E-8371-9CEDF9E498FA}"/>
              </a:ext>
            </a:extLst>
          </p:cNvPr>
          <p:cNvSpPr txBox="1"/>
          <p:nvPr/>
        </p:nvSpPr>
        <p:spPr>
          <a:xfrm>
            <a:off x="214356" y="190366"/>
            <a:ext cx="4831415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Each day we are going to focus on a different sound.</a:t>
            </a:r>
          </a:p>
          <a:p>
            <a:endParaRPr lang="en-GB" sz="2800" b="1" dirty="0"/>
          </a:p>
          <a:p>
            <a:r>
              <a:rPr lang="en-GB" sz="2000" dirty="0"/>
              <a:t>Please choose from set 1, set 2, set 3 or guided reading. Each day, for phonics, there will be a video to watch and some words to read linked to the taught sound. For guided reading, there will be a text to read and some questions to answer.</a:t>
            </a:r>
          </a:p>
          <a:p>
            <a:endParaRPr lang="en-GB" sz="2000" dirty="0"/>
          </a:p>
          <a:p>
            <a:r>
              <a:rPr lang="en-GB" sz="2000" dirty="0"/>
              <a:t>Here are the sounds which are in each set.</a:t>
            </a:r>
          </a:p>
          <a:p>
            <a:endParaRPr lang="en-GB" sz="2000" dirty="0"/>
          </a:p>
          <a:p>
            <a:r>
              <a:rPr lang="en-GB" sz="2000" dirty="0"/>
              <a:t>Please contact the school if you are not sure which set your child should be focusing on, or whether you’re unsure if your child does guided reading rather than phonics.</a:t>
            </a:r>
          </a:p>
          <a:p>
            <a:endParaRPr lang="en-GB" dirty="0"/>
          </a:p>
          <a:p>
            <a:r>
              <a:rPr lang="en-GB" sz="2800" b="1" dirty="0"/>
              <a:t>Then, play some phonics games!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EA14A-9510-4AA4-91F9-18F2DED37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501" y="557626"/>
            <a:ext cx="7058555" cy="1729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8246C1-7CCA-4837-BAA1-BE61EDAC8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5"/>
          <a:stretch/>
        </p:blipFill>
        <p:spPr>
          <a:xfrm>
            <a:off x="5092501" y="2496911"/>
            <a:ext cx="7058555" cy="1088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22B6A2-04F2-4740-AE1A-9FEF37D9E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25"/>
          <a:stretch/>
        </p:blipFill>
        <p:spPr>
          <a:xfrm>
            <a:off x="5092500" y="3795349"/>
            <a:ext cx="7058555" cy="13679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2499" y="5372885"/>
            <a:ext cx="7058555" cy="1367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85954" y="5456713"/>
            <a:ext cx="6648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Guided Reading</a:t>
            </a:r>
          </a:p>
          <a:p>
            <a:endParaRPr lang="en-GB" u="sng" dirty="0"/>
          </a:p>
          <a:p>
            <a:r>
              <a:rPr lang="en-GB" dirty="0"/>
              <a:t>For those children who know all of the phonics sounds from set 1, set 2 and set 3 and are confident readers.</a:t>
            </a:r>
          </a:p>
        </p:txBody>
      </p:sp>
    </p:spTree>
    <p:extLst>
      <p:ext uri="{BB962C8B-B14F-4D97-AF65-F5344CB8AC3E}">
        <p14:creationId xmlns:p14="http://schemas.microsoft.com/office/powerpoint/2010/main" val="2533698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i-e</a:t>
            </a:r>
            <a:r>
              <a:rPr lang="en-GB" dirty="0"/>
              <a:t> or </a:t>
            </a:r>
            <a:r>
              <a:rPr lang="en-GB" sz="3200" dirty="0"/>
              <a:t>nice smile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i-e</a:t>
            </a:r>
            <a:r>
              <a:rPr lang="en-GB" dirty="0"/>
              <a:t>.  You already know how to form each letter.  Now we simply put them together to write the sound 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6" name="Picture 2" descr="Year 1 – Wednesday 1st April – St Mark's CofE Primary School">
            <a:extLst>
              <a:ext uri="{FF2B5EF4-FFF2-40B4-BE49-F238E27FC236}">
                <a16:creationId xmlns:a16="http://schemas.microsoft.com/office/drawing/2014/main" id="{3DFFBB2B-AD0C-4126-9102-E2AAB2BCB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3"/>
          <a:stretch/>
        </p:blipFill>
        <p:spPr bwMode="auto">
          <a:xfrm>
            <a:off x="850326" y="1228049"/>
            <a:ext cx="1299108" cy="239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19E5B6-45A7-402E-8F0E-5BCB3A2E0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68" y="1228049"/>
            <a:ext cx="1603387" cy="23934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BFCCD2-6A20-494D-91B5-92020E35F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689" y="1228049"/>
            <a:ext cx="1603387" cy="2393446"/>
          </a:xfrm>
          <a:prstGeom prst="rect">
            <a:avLst/>
          </a:prstGeom>
        </p:spPr>
      </p:pic>
      <p:pic>
        <p:nvPicPr>
          <p:cNvPr id="19" name="Picture 2" descr="Year 1 – Wednesday 1st April – St Mark's CofE Primary School">
            <a:extLst>
              <a:ext uri="{FF2B5EF4-FFF2-40B4-BE49-F238E27FC236}">
                <a16:creationId xmlns:a16="http://schemas.microsoft.com/office/drawing/2014/main" id="{C03C75AA-7FB3-4FD9-A0AD-C9FBCC310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3"/>
          <a:stretch/>
        </p:blipFill>
        <p:spPr bwMode="auto">
          <a:xfrm>
            <a:off x="5970377" y="1228048"/>
            <a:ext cx="1299108" cy="239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Year 1 – Wednesday 1st April – St Mark's CofE Primary School">
            <a:extLst>
              <a:ext uri="{FF2B5EF4-FFF2-40B4-BE49-F238E27FC236}">
                <a16:creationId xmlns:a16="http://schemas.microsoft.com/office/drawing/2014/main" id="{3DC76FE5-07DE-44C1-B4B2-1695C6404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3"/>
          <a:stretch/>
        </p:blipFill>
        <p:spPr bwMode="auto">
          <a:xfrm>
            <a:off x="7543800" y="1228048"/>
            <a:ext cx="1299108" cy="239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2144DD-911B-4C9B-ABC1-AF8C44580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223" y="1228049"/>
            <a:ext cx="1603387" cy="23934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4C7FFD-9D03-47E6-9884-25C9E4761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96" y="3737568"/>
            <a:ext cx="2054409" cy="30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26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8EFB03-B11C-4BF6-9F75-8814C7661F22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8438D-F9BB-48D2-A7B8-41CF9592BACB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‘i-e’.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99E92-AFC4-4605-AB0C-A938F127AA3E}"/>
              </a:ext>
            </a:extLst>
          </p:cNvPr>
          <p:cNvSpPr txBox="1"/>
          <p:nvPr/>
        </p:nvSpPr>
        <p:spPr>
          <a:xfrm>
            <a:off x="106017" y="862049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l   i   k   e,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like.</a:t>
            </a:r>
            <a:r>
              <a:rPr lang="en-GB" dirty="0"/>
              <a:t>  I have now read the word.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BF15EC-C6D2-4283-85F2-FA1F0F53B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4" y="4231317"/>
            <a:ext cx="1299108" cy="964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5354B1-8E70-429D-AB84-027856560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F9F4A2-D29F-4B62-AB85-5EF63F23D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036" y="3954535"/>
            <a:ext cx="8953577" cy="2041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99F537-2190-4B1D-88D0-88FBC1B09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578" y="289836"/>
            <a:ext cx="1780385" cy="1019675"/>
          </a:xfrm>
          <a:prstGeom prst="rect">
            <a:avLst/>
          </a:pr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644B924C-5507-443B-BB6C-BDE2E99F1BD7}"/>
              </a:ext>
            </a:extLst>
          </p:cNvPr>
          <p:cNvSpPr/>
          <p:nvPr/>
        </p:nvSpPr>
        <p:spPr>
          <a:xfrm rot="18758333">
            <a:off x="451386" y="2305851"/>
            <a:ext cx="1075278" cy="117504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717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644" y="0"/>
            <a:ext cx="5053156" cy="68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0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222" y="-1"/>
            <a:ext cx="5075814" cy="686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02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97165" y="273878"/>
            <a:ext cx="3103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Questions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52905" y="-18472"/>
            <a:ext cx="4585421" cy="6876472"/>
            <a:chOff x="5168179" y="-18472"/>
            <a:chExt cx="4441866" cy="67190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8179" y="-18472"/>
              <a:ext cx="4441866" cy="56434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8179" y="5624945"/>
              <a:ext cx="4441866" cy="1075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413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Wednesday 3</a:t>
            </a:r>
            <a:r>
              <a:rPr lang="en-GB" sz="3200" baseline="30000" dirty="0"/>
              <a:t>rd</a:t>
            </a:r>
            <a:r>
              <a:rPr lang="en-GB" sz="3200" dirty="0"/>
              <a:t> March.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  <a:p>
            <a:r>
              <a:rPr lang="en-GB" sz="4000" dirty="0"/>
              <a:t>LO To be able to answer questions about a text.</a:t>
            </a:r>
          </a:p>
          <a:p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4230708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https://www.youtube.com/watch?v=gNgcMGwMcek&amp;list=PLPVrkr0oJX1tBTpbocNce93WUH8G-um6A&amp;index=23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</a:t>
            </a:r>
            <a:r>
              <a:rPr lang="en-GB" sz="2400" i="1" dirty="0"/>
              <a:t>“y</a:t>
            </a:r>
            <a:r>
              <a:rPr lang="en-GB" sz="2400" b="0" i="1" dirty="0">
                <a:effectLst/>
              </a:rPr>
              <a:t>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721087" y="5657671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y?</a:t>
            </a:r>
            <a:endParaRPr lang="en-GB" sz="2400" dirty="0">
              <a:effectLst/>
            </a:endParaRPr>
          </a:p>
        </p:txBody>
      </p:sp>
      <p:pic>
        <p:nvPicPr>
          <p:cNvPr id="3" name="Picture 2" descr="Image result for rwi y">
            <a:extLst>
              <a:ext uri="{FF2B5EF4-FFF2-40B4-BE49-F238E27FC236}">
                <a16:creationId xmlns:a16="http://schemas.microsoft.com/office/drawing/2014/main" id="{F35F16DE-E0BA-4972-A6E0-33333ABC0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7" y="2032034"/>
            <a:ext cx="3414571" cy="342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41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Today’s sound is y.  Can you say </a:t>
            </a:r>
            <a:r>
              <a:rPr lang="en-GB" sz="3600" b="1" dirty="0"/>
              <a:t>y, y, y</a:t>
            </a:r>
            <a:r>
              <a:rPr lang="en-GB" dirty="0"/>
              <a:t> to your adult?</a:t>
            </a:r>
          </a:p>
          <a:p>
            <a:pPr algn="ctr"/>
            <a:r>
              <a:rPr lang="en-GB" dirty="0"/>
              <a:t>I have some pictures of things that begin with the sound </a:t>
            </a:r>
            <a:r>
              <a:rPr lang="en-GB" sz="3200" b="1" dirty="0"/>
              <a:t>y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89" y="4330317"/>
            <a:ext cx="386393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at the picture on the left.  </a:t>
            </a:r>
          </a:p>
          <a:p>
            <a:pPr algn="ctr"/>
            <a:r>
              <a:rPr lang="en-GB" dirty="0"/>
              <a:t>That is a</a:t>
            </a:r>
          </a:p>
          <a:p>
            <a:pPr algn="ctr"/>
            <a:r>
              <a:rPr lang="en-GB" sz="2800" dirty="0"/>
              <a:t>yak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When you see this picture, as quick as you can say </a:t>
            </a:r>
            <a:r>
              <a:rPr lang="en-GB" sz="3600" dirty="0"/>
              <a:t>yak</a:t>
            </a:r>
            <a:r>
              <a:rPr lang="en-GB" dirty="0"/>
              <a:t>.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998299" y="4213901"/>
            <a:ext cx="42287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Hiding behind the yak is the grapheme </a:t>
            </a:r>
            <a:r>
              <a:rPr lang="en-GB" sz="4000" dirty="0"/>
              <a:t>y</a:t>
            </a:r>
            <a:r>
              <a:rPr lang="en-GB" dirty="0"/>
              <a:t>.  Can you point to it and say </a:t>
            </a:r>
            <a:r>
              <a:rPr lang="en-GB" sz="3200" dirty="0"/>
              <a:t>y</a:t>
            </a:r>
            <a:r>
              <a:rPr lang="en-GB" dirty="0"/>
              <a:t>?</a:t>
            </a:r>
          </a:p>
          <a:p>
            <a:pPr algn="ctr"/>
            <a:r>
              <a:rPr lang="en-GB" sz="2000" dirty="0"/>
              <a:t>When you see this side of the card say </a:t>
            </a:r>
            <a:r>
              <a:rPr lang="en-GB" sz="4800" dirty="0"/>
              <a:t>y</a:t>
            </a:r>
            <a:r>
              <a:rPr lang="en-GB" sz="2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27" y="197034"/>
            <a:ext cx="1254732" cy="9317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301755C-3664-4C11-A3E6-CD4F3665578E}"/>
              </a:ext>
            </a:extLst>
          </p:cNvPr>
          <p:cNvSpPr txBox="1"/>
          <p:nvPr/>
        </p:nvSpPr>
        <p:spPr>
          <a:xfrm>
            <a:off x="5389932" y="3538425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    </a:t>
            </a:r>
            <a:r>
              <a:rPr lang="en-GB" dirty="0" err="1"/>
              <a:t>y</a:t>
            </a:r>
            <a:r>
              <a:rPr lang="en-GB" dirty="0"/>
              <a:t>    yoyo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A8D7F9-2693-4A29-8870-B806B52973C3}"/>
              </a:ext>
            </a:extLst>
          </p:cNvPr>
          <p:cNvSpPr txBox="1"/>
          <p:nvPr/>
        </p:nvSpPr>
        <p:spPr>
          <a:xfrm>
            <a:off x="8027202" y="3538425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    </a:t>
            </a:r>
            <a:r>
              <a:rPr lang="en-GB" dirty="0" err="1"/>
              <a:t>y</a:t>
            </a:r>
            <a:r>
              <a:rPr lang="en-GB" dirty="0"/>
              <a:t>   yawn</a:t>
            </a:r>
          </a:p>
        </p:txBody>
      </p:sp>
      <p:pic>
        <p:nvPicPr>
          <p:cNvPr id="2" name="Picture 2" descr="Image result for rwi y">
            <a:extLst>
              <a:ext uri="{FF2B5EF4-FFF2-40B4-BE49-F238E27FC236}">
                <a16:creationId xmlns:a16="http://schemas.microsoft.com/office/drawing/2014/main" id="{099D0103-AAB8-4FBF-8F89-25AF6A143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94" y="4013624"/>
            <a:ext cx="1852116" cy="280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rwi y">
            <a:extLst>
              <a:ext uri="{FF2B5EF4-FFF2-40B4-BE49-F238E27FC236}">
                <a16:creationId xmlns:a16="http://schemas.microsoft.com/office/drawing/2014/main" id="{C0F373C3-2176-4874-9902-5A7F185FC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2" y="812762"/>
            <a:ext cx="1674362" cy="168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F420C8-3A34-4BCE-817F-2B0E6EA26B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37"/>
          <a:stretch/>
        </p:blipFill>
        <p:spPr>
          <a:xfrm>
            <a:off x="6133192" y="4073160"/>
            <a:ext cx="1894010" cy="2805250"/>
          </a:xfrm>
          <a:prstGeom prst="rect">
            <a:avLst/>
          </a:prstGeom>
        </p:spPr>
      </p:pic>
      <p:pic>
        <p:nvPicPr>
          <p:cNvPr id="8198" name="Picture 6" descr="Image result for yoyo clipart">
            <a:extLst>
              <a:ext uri="{FF2B5EF4-FFF2-40B4-BE49-F238E27FC236}">
                <a16:creationId xmlns:a16="http://schemas.microsoft.com/office/drawing/2014/main" id="{CAB62A43-609E-4670-960A-D6BFB4743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88" y="1716615"/>
            <a:ext cx="2116242" cy="17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yawn clipart">
            <a:extLst>
              <a:ext uri="{FF2B5EF4-FFF2-40B4-BE49-F238E27FC236}">
                <a16:creationId xmlns:a16="http://schemas.microsoft.com/office/drawing/2014/main" id="{23D0EA91-8900-4081-83F9-FCD81BDB4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01" y="1653680"/>
            <a:ext cx="1801033" cy="195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301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yak </a:t>
            </a:r>
            <a:r>
              <a:rPr lang="en-GB" dirty="0"/>
              <a:t>or </a:t>
            </a:r>
            <a:r>
              <a:rPr lang="en-GB" sz="3200" dirty="0"/>
              <a:t>y</a:t>
            </a:r>
            <a:r>
              <a:rPr lang="en-GB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82918" y="3917137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08570" y="4179925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6" y="97177"/>
            <a:ext cx="1152013" cy="855455"/>
          </a:xfrm>
          <a:prstGeom prst="rect">
            <a:avLst/>
          </a:prstGeom>
        </p:spPr>
      </p:pic>
      <p:pic>
        <p:nvPicPr>
          <p:cNvPr id="21" name="Picture 2" descr="Image result for rwi y">
            <a:extLst>
              <a:ext uri="{FF2B5EF4-FFF2-40B4-BE49-F238E27FC236}">
                <a16:creationId xmlns:a16="http://schemas.microsoft.com/office/drawing/2014/main" id="{6BB0B1A2-5305-405F-AA9B-4A8437213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1" y="1187365"/>
            <a:ext cx="1744774" cy="2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C92B6C-C79B-48B5-8B40-9347FB0A78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37"/>
          <a:stretch/>
        </p:blipFill>
        <p:spPr>
          <a:xfrm>
            <a:off x="2349270" y="1187365"/>
            <a:ext cx="1786436" cy="26459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6ED561-1BE9-4D65-840F-A3F98DE996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37"/>
          <a:stretch/>
        </p:blipFill>
        <p:spPr>
          <a:xfrm>
            <a:off x="4348811" y="1187364"/>
            <a:ext cx="1786436" cy="2645921"/>
          </a:xfrm>
          <a:prstGeom prst="rect">
            <a:avLst/>
          </a:prstGeom>
        </p:spPr>
      </p:pic>
      <p:pic>
        <p:nvPicPr>
          <p:cNvPr id="26" name="Picture 2" descr="Image result for rwi y">
            <a:extLst>
              <a:ext uri="{FF2B5EF4-FFF2-40B4-BE49-F238E27FC236}">
                <a16:creationId xmlns:a16="http://schemas.microsoft.com/office/drawing/2014/main" id="{13A7F528-EB5A-40F0-923F-8376A904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38" y="1187363"/>
            <a:ext cx="1744774" cy="2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727526E-7C12-4CF1-B6AA-224345ED5F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37"/>
          <a:stretch/>
        </p:blipFill>
        <p:spPr>
          <a:xfrm>
            <a:off x="8301603" y="1179431"/>
            <a:ext cx="1786436" cy="2645921"/>
          </a:xfrm>
          <a:prstGeom prst="rect">
            <a:avLst/>
          </a:prstGeom>
        </p:spPr>
      </p:pic>
      <p:pic>
        <p:nvPicPr>
          <p:cNvPr id="28" name="Picture 2" descr="Image result for rwi y">
            <a:extLst>
              <a:ext uri="{FF2B5EF4-FFF2-40B4-BE49-F238E27FC236}">
                <a16:creationId xmlns:a16="http://schemas.microsoft.com/office/drawing/2014/main" id="{71F311CE-945F-4309-9725-7DA0EC7D3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17" y="4026693"/>
            <a:ext cx="1744774" cy="2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00FE9B-82FD-4FFA-A2DB-8F78418101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37"/>
          <a:stretch/>
        </p:blipFill>
        <p:spPr>
          <a:xfrm>
            <a:off x="5202782" y="4018761"/>
            <a:ext cx="1786436" cy="264592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5124026-2C0A-4095-AC17-24CE69FBBCDD}"/>
              </a:ext>
            </a:extLst>
          </p:cNvPr>
          <p:cNvSpPr txBox="1"/>
          <p:nvPr/>
        </p:nvSpPr>
        <p:spPr>
          <a:xfrm>
            <a:off x="98176" y="3991888"/>
            <a:ext cx="30436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y</a:t>
            </a:r>
            <a:r>
              <a:rPr lang="en-GB" dirty="0"/>
              <a:t>.  Use your finger and move it over the picture card saying, </a:t>
            </a:r>
            <a:r>
              <a:rPr lang="en-GB" sz="2400" dirty="0"/>
              <a:t>“Down a horn, up a horn, under its head” </a:t>
            </a:r>
            <a:r>
              <a:rPr lang="en-GB" dirty="0"/>
              <a:t>or </a:t>
            </a:r>
            <a:r>
              <a:rPr lang="en-GB" sz="2400" dirty="0"/>
              <a:t>y </a:t>
            </a:r>
            <a:r>
              <a:rPr lang="en-GB" sz="2400" dirty="0" err="1"/>
              <a:t>y</a:t>
            </a:r>
            <a:r>
              <a:rPr lang="en-GB" sz="2400" dirty="0"/>
              <a:t> </a:t>
            </a:r>
            <a:r>
              <a:rPr lang="en-GB" sz="2400" dirty="0" err="1"/>
              <a:t>y</a:t>
            </a:r>
            <a:r>
              <a:rPr lang="en-GB" sz="2400" dirty="0"/>
              <a:t> </a:t>
            </a:r>
            <a:r>
              <a:rPr lang="en-GB" dirty="0"/>
              <a:t>until you have traced the whole grapheme.</a:t>
            </a:r>
          </a:p>
        </p:txBody>
      </p:sp>
    </p:spTree>
    <p:extLst>
      <p:ext uri="{BB962C8B-B14F-4D97-AF65-F5344CB8AC3E}">
        <p14:creationId xmlns:p14="http://schemas.microsoft.com/office/powerpoint/2010/main" val="722559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B2FEF82-B951-4990-93DC-A40670D86552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74208-9668-425D-B709-9069332DEA82}"/>
              </a:ext>
            </a:extLst>
          </p:cNvPr>
          <p:cNvSpPr txBox="1"/>
          <p:nvPr/>
        </p:nvSpPr>
        <p:spPr>
          <a:xfrm>
            <a:off x="0" y="2981081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‘y’.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6ED6A-EFD9-4400-8D67-5C3D905400B9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y    e     s,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yes</a:t>
            </a:r>
            <a:r>
              <a:rPr lang="en-GB" dirty="0"/>
              <a:t>.  I have now read the word.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0D0942-2DC2-49A2-8256-681B194EA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" y="4686510"/>
            <a:ext cx="1299108" cy="964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2AB7FC-A4BC-4309-AA4E-DDDE2A8E2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6220E2-93DD-469F-8D32-824A097A7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696" y="3658370"/>
            <a:ext cx="2022304" cy="906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344D82-0C58-4923-91BB-1861C226F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406" y="3658370"/>
            <a:ext cx="1898089" cy="906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C8216D-3E18-4A05-9F17-6A94C3BEB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2901" y="3658370"/>
            <a:ext cx="1910728" cy="9065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3B2FF4-9083-464D-9F9B-9F0FE19D43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696" y="4878339"/>
            <a:ext cx="2022304" cy="920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4A46ED-16AA-4310-A9C9-35FBF5965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971" y="423761"/>
            <a:ext cx="2022304" cy="9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https://www.youtube.com/watch?v=cq4NJZ-rE4k&amp;list=PLPVrkr0oJX1tBTpbocNce93WUH8G-um6A&amp;index=21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“j"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721087" y="5657671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j?</a:t>
            </a:r>
            <a:endParaRPr lang="en-GB" sz="2400" dirty="0">
              <a:effectLst/>
            </a:endParaRPr>
          </a:p>
        </p:txBody>
      </p:sp>
      <p:pic>
        <p:nvPicPr>
          <p:cNvPr id="3" name="Picture 2" descr="Image result for rwi j">
            <a:extLst>
              <a:ext uri="{FF2B5EF4-FFF2-40B4-BE49-F238E27FC236}">
                <a16:creationId xmlns:a16="http://schemas.microsoft.com/office/drawing/2014/main" id="{0D480B00-D278-4FBF-B835-99DE5CA78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2" y="1888674"/>
            <a:ext cx="3653282" cy="376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81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6407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Recap: 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https://www.youtube.com/watch?v=WIxsvUbulYY&amp;list=PLPVrkr0oJX1sBGLJU2hNbPE2neuhezWSu&amp;index=11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  <a:latin typeface="+mj-lt"/>
              </a:rPr>
              <a:t>‘Phonics Lesson - Set 2 'ou' sound for Reception and Year 1</a:t>
            </a:r>
            <a:r>
              <a:rPr lang="en-GB" sz="2400" i="1" dirty="0">
                <a:latin typeface="+mj-lt"/>
              </a:rPr>
              <a:t>’</a:t>
            </a:r>
            <a:endParaRPr lang="en-GB" sz="2400" b="0" i="1" dirty="0">
              <a:effectLst/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‘ou</a:t>
            </a:r>
            <a:r>
              <a:rPr lang="en-GB" sz="2400" dirty="0"/>
              <a:t>’</a:t>
            </a:r>
            <a:r>
              <a:rPr lang="en-GB" sz="2400" dirty="0">
                <a:effectLst/>
              </a:rPr>
              <a:t> sound in it?</a:t>
            </a:r>
          </a:p>
        </p:txBody>
      </p:sp>
      <p:pic>
        <p:nvPicPr>
          <p:cNvPr id="7170" name="Picture 2" descr="RWI Sound Mat Set 1 2 3">
            <a:extLst>
              <a:ext uri="{FF2B5EF4-FFF2-40B4-BE49-F238E27FC236}">
                <a16:creationId xmlns:a16="http://schemas.microsoft.com/office/drawing/2014/main" id="{0293007F-4651-48DC-8333-0E47A19CF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9" b="26494"/>
          <a:stretch/>
        </p:blipFill>
        <p:spPr bwMode="auto">
          <a:xfrm>
            <a:off x="106017" y="2163489"/>
            <a:ext cx="4028661" cy="414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69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ou.  Can you say </a:t>
            </a:r>
            <a:r>
              <a:rPr lang="en-GB" sz="3600" b="1" dirty="0"/>
              <a:t>ou, ou, ou</a:t>
            </a:r>
            <a:r>
              <a:rPr lang="en-GB" dirty="0"/>
              <a:t> 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the people shouting?</a:t>
            </a:r>
          </a:p>
          <a:p>
            <a:pPr algn="ctr"/>
            <a:r>
              <a:rPr lang="en-GB" sz="2800" dirty="0"/>
              <a:t>“shout it out”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‘ou’ words.</a:t>
            </a:r>
          </a:p>
          <a:p>
            <a:pPr algn="ctr"/>
            <a:r>
              <a:rPr lang="en-GB" sz="3600" u="sng" dirty="0"/>
              <a:t>ou</a:t>
            </a:r>
            <a:r>
              <a:rPr lang="en-GB" sz="3600" dirty="0"/>
              <a:t> t     </a:t>
            </a:r>
            <a:r>
              <a:rPr lang="en-GB" sz="3600" u="sng" dirty="0"/>
              <a:t>sh</a:t>
            </a:r>
            <a:r>
              <a:rPr lang="en-GB" sz="3600" dirty="0"/>
              <a:t> </a:t>
            </a:r>
            <a:r>
              <a:rPr lang="en-GB" sz="3600" u="sng" dirty="0"/>
              <a:t>ou</a:t>
            </a:r>
            <a:r>
              <a:rPr lang="en-GB" sz="3600" dirty="0"/>
              <a:t> t    l </a:t>
            </a:r>
            <a:r>
              <a:rPr lang="en-GB" sz="3600" u="sng" dirty="0"/>
              <a:t>ou</a:t>
            </a:r>
            <a:r>
              <a:rPr lang="en-GB" sz="3600" dirty="0"/>
              <a:t> d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“shout it out”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ou.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ou</a:t>
            </a:r>
            <a:r>
              <a:rPr lang="en-GB" sz="2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BC14-E6BD-4AC7-BA9F-BA8F08BC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5" y="147652"/>
            <a:ext cx="1254732" cy="931732"/>
          </a:xfrm>
          <a:prstGeom prst="rect">
            <a:avLst/>
          </a:prstGeom>
        </p:spPr>
      </p:pic>
      <p:pic>
        <p:nvPicPr>
          <p:cNvPr id="5122" name="Picture 2" descr="SOUNDS OF THE DAY – 13/5/20 | Holbrook Primary School">
            <a:extLst>
              <a:ext uri="{FF2B5EF4-FFF2-40B4-BE49-F238E27FC236}">
                <a16:creationId xmlns:a16="http://schemas.microsoft.com/office/drawing/2014/main" id="{1A6D4B43-C17E-4D25-9255-F154487E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7" y="147652"/>
            <a:ext cx="1951924" cy="31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OUNDS OF THE DAY – 13/5/20 | Holbrook Primary School">
            <a:extLst>
              <a:ext uri="{FF2B5EF4-FFF2-40B4-BE49-F238E27FC236}">
                <a16:creationId xmlns:a16="http://schemas.microsoft.com/office/drawing/2014/main" id="{28CBBC79-425A-46D9-9131-FBC53D441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7" y="3478694"/>
            <a:ext cx="1951924" cy="31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241E32-68AC-4247-8ECC-0F74AF780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549" y="3457623"/>
            <a:ext cx="2261936" cy="309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88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ou</a:t>
            </a:r>
            <a:r>
              <a:rPr lang="en-GB" dirty="0"/>
              <a:t> or </a:t>
            </a:r>
            <a:r>
              <a:rPr lang="en-GB" sz="3200" dirty="0"/>
              <a:t>shout it out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ou</a:t>
            </a:r>
            <a:r>
              <a:rPr lang="en-GB" dirty="0"/>
              <a:t>.  You already know how to form each letter.  Now we simply put them together to write the sound ou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3" name="Picture 2" descr="SOUNDS OF THE DAY – 13/5/20 | Holbrook Primary School">
            <a:extLst>
              <a:ext uri="{FF2B5EF4-FFF2-40B4-BE49-F238E27FC236}">
                <a16:creationId xmlns:a16="http://schemas.microsoft.com/office/drawing/2014/main" id="{6F83A7E6-F3A9-4BB3-BD34-F894E335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5" y="1070475"/>
            <a:ext cx="1654228" cy="265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266472-C5B6-4DDA-8111-DEFAC1BCA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670" y="1070475"/>
            <a:ext cx="1939209" cy="2656604"/>
          </a:xfrm>
          <a:prstGeom prst="rect">
            <a:avLst/>
          </a:prstGeom>
        </p:spPr>
      </p:pic>
      <p:pic>
        <p:nvPicPr>
          <p:cNvPr id="22" name="Picture 2" descr="SOUNDS OF THE DAY – 13/5/20 | Holbrook Primary School">
            <a:extLst>
              <a:ext uri="{FF2B5EF4-FFF2-40B4-BE49-F238E27FC236}">
                <a16:creationId xmlns:a16="http://schemas.microsoft.com/office/drawing/2014/main" id="{153164E6-9D4C-4F91-86CA-E8B9A9B22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13" y="1070475"/>
            <a:ext cx="1654228" cy="265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CFE47A-9F16-40AA-9155-C3C225A6B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318" y="1070475"/>
            <a:ext cx="1939209" cy="26566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D56152-7E09-42CB-8139-E83943FC9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725" y="1070475"/>
            <a:ext cx="1939209" cy="26566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3758E-DBF0-411A-8574-CB7056220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108" y="3942619"/>
            <a:ext cx="1939209" cy="26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83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AA612A-781F-48AA-9AE7-EE40A7D4C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915" y="4259835"/>
            <a:ext cx="8825243" cy="2007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B05C1C-A79E-492F-9D31-EB539B61CF35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81CC8-B263-4DBE-8AFD-690AD591C9B6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‘ou’.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865FE9-717D-401B-944D-943037729F5F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u="sng" dirty="0"/>
              <a:t>ou</a:t>
            </a:r>
            <a:r>
              <a:rPr lang="en-GB" sz="2800" b="1" dirty="0"/>
              <a:t>  t,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out.</a:t>
            </a:r>
            <a:r>
              <a:rPr lang="en-GB" dirty="0"/>
              <a:t>  I have now read the word.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491D91-E9C2-45FA-B810-64F9DAC76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" y="4686510"/>
            <a:ext cx="1299108" cy="964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DFBA4B-D32E-4D9F-A5A3-36F6E713A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F7341F-B09B-423A-85E8-B1D9BAE9E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921" y="346323"/>
            <a:ext cx="2482943" cy="9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01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553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Recap: Set 3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https://www.youtube.com/watch?v=VZ6UpWKjzog&amp;list=PLPVrkr0oJX1smTl2RWUHKgvupRrMZkKEE&amp;index=5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3 sound split diagraph ‘o-e’ for foundation stage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‘o-e’ sound in it?</a:t>
            </a:r>
          </a:p>
        </p:txBody>
      </p:sp>
      <p:pic>
        <p:nvPicPr>
          <p:cNvPr id="8194" name="Picture 2" descr="Read Write Inc Phonics Parents' Meeting 20.10.15">
            <a:extLst>
              <a:ext uri="{FF2B5EF4-FFF2-40B4-BE49-F238E27FC236}">
                <a16:creationId xmlns:a16="http://schemas.microsoft.com/office/drawing/2014/main" id="{089C6BC6-EBB3-404C-BAC7-141DE42CC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74" y="1955352"/>
            <a:ext cx="2884832" cy="444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17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o-e. This is pronounced ‘oh’.  Can you say </a:t>
            </a:r>
            <a:r>
              <a:rPr lang="en-GB" sz="3600" b="1" dirty="0"/>
              <a:t>o-e, o-e, o-e </a:t>
            </a:r>
            <a:r>
              <a:rPr lang="en-GB" dirty="0"/>
              <a:t>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the alien phoning home?</a:t>
            </a:r>
          </a:p>
          <a:p>
            <a:pPr algn="ctr"/>
            <a:r>
              <a:rPr lang="en-GB" sz="2800" dirty="0"/>
              <a:t>“phone home”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‘o-e’ words.</a:t>
            </a:r>
          </a:p>
          <a:p>
            <a:pPr algn="ctr"/>
            <a:r>
              <a:rPr lang="en-GB" sz="3600" dirty="0"/>
              <a:t>h o m e     h o p 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770777" y="4217357"/>
            <a:ext cx="3043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“phone home”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5078" y="3694136"/>
            <a:ext cx="33848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o-e.</a:t>
            </a:r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o-e.</a:t>
            </a:r>
            <a:endParaRPr lang="en-GB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BC14-E6BD-4AC7-BA9F-BA8F08BC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5" y="147652"/>
            <a:ext cx="1254732" cy="931732"/>
          </a:xfrm>
          <a:prstGeom prst="rect">
            <a:avLst/>
          </a:prstGeom>
        </p:spPr>
      </p:pic>
      <p:pic>
        <p:nvPicPr>
          <p:cNvPr id="11" name="Picture 2" descr="Read Write Inc Phonics Parents' Meeting 20.10.15">
            <a:extLst>
              <a:ext uri="{FF2B5EF4-FFF2-40B4-BE49-F238E27FC236}">
                <a16:creationId xmlns:a16="http://schemas.microsoft.com/office/drawing/2014/main" id="{312FB364-74A4-4935-A393-C0EABF655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13" y="147652"/>
            <a:ext cx="2056588" cy="31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ad Write Inc Phonics Parents' Meeting 20.10.15">
            <a:extLst>
              <a:ext uri="{FF2B5EF4-FFF2-40B4-BE49-F238E27FC236}">
                <a16:creationId xmlns:a16="http://schemas.microsoft.com/office/drawing/2014/main" id="{3C3FCE6E-E049-4CC8-8054-61A6BEAA4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13" y="3509471"/>
            <a:ext cx="2056588" cy="31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A403CF-D9F7-4435-AB8D-CDC3011A6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398" y="3878803"/>
            <a:ext cx="2297498" cy="28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44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o-e</a:t>
            </a:r>
            <a:r>
              <a:rPr lang="en-GB" dirty="0"/>
              <a:t> or </a:t>
            </a:r>
            <a:r>
              <a:rPr lang="en-GB" sz="3200" dirty="0"/>
              <a:t>phone home.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o-e</a:t>
            </a:r>
            <a:r>
              <a:rPr lang="en-GB" dirty="0"/>
              <a:t>.  You already know how to form each letter.  Now we simply put them together to write the sound o-e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6" name="Picture 2" descr="Read Write Inc Phonics Parents' Meeting 20.10.15">
            <a:extLst>
              <a:ext uri="{FF2B5EF4-FFF2-40B4-BE49-F238E27FC236}">
                <a16:creationId xmlns:a16="http://schemas.microsoft.com/office/drawing/2014/main" id="{C510B13C-CCF5-4248-AB9E-90CF09544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2" y="1056523"/>
            <a:ext cx="1698575" cy="26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CD30A9-244D-4CB6-BF33-FBD2C7C13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269" y="1056522"/>
            <a:ext cx="1698575" cy="2579509"/>
          </a:xfrm>
          <a:prstGeom prst="rect">
            <a:avLst/>
          </a:prstGeom>
        </p:spPr>
      </p:pic>
      <p:pic>
        <p:nvPicPr>
          <p:cNvPr id="19" name="Picture 2" descr="Read Write Inc Phonics Parents' Meeting 20.10.15">
            <a:extLst>
              <a:ext uri="{FF2B5EF4-FFF2-40B4-BE49-F238E27FC236}">
                <a16:creationId xmlns:a16="http://schemas.microsoft.com/office/drawing/2014/main" id="{0A6DA1E5-261A-4376-83ED-ACCBEA9FB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60" y="1056523"/>
            <a:ext cx="1698575" cy="26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4324D2-38C3-4857-952B-0A58DB47D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207" y="1056522"/>
            <a:ext cx="1698575" cy="25795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9447C5-CCB0-4719-B046-22F003154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033" y="1056522"/>
            <a:ext cx="1698575" cy="25795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8B0BF3-A2F0-4B28-9A30-2594B557A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3859" y="1056522"/>
            <a:ext cx="1698575" cy="25795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74AD397-5BCD-4104-932D-943820B83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235" y="3919083"/>
            <a:ext cx="2104186" cy="25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70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FBB109-126A-4FFD-82D6-B5A235702673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E435E-6AE5-42BE-919A-E90502244A15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‘o-e’.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EA71C-53E2-4CA8-938A-B6C5D20A7022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h o m e,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home.</a:t>
            </a:r>
            <a:r>
              <a:rPr lang="en-GB" dirty="0"/>
              <a:t>  I have now read the word.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9215DA-0A36-4647-943E-643C0CD83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231317"/>
            <a:ext cx="1299108" cy="964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776D33-F81C-4EA1-8878-F23782736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9AE5A0-1C3F-4712-AA12-57F4DFE89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133" y="3965412"/>
            <a:ext cx="10075593" cy="2255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4B0B5B-8E14-4B8E-A943-BA29FC42B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523" y="194698"/>
            <a:ext cx="2748449" cy="1210009"/>
          </a:xfrm>
          <a:prstGeom prst="rect">
            <a:avLst/>
          </a:pr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E940CD34-521A-42B3-ABE1-A59FBF7C6AE7}"/>
              </a:ext>
            </a:extLst>
          </p:cNvPr>
          <p:cNvSpPr/>
          <p:nvPr/>
        </p:nvSpPr>
        <p:spPr>
          <a:xfrm rot="18758333">
            <a:off x="677903" y="2320577"/>
            <a:ext cx="1075278" cy="117504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1802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385" y="0"/>
            <a:ext cx="5094287" cy="688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32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1021895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2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72" y="0"/>
            <a:ext cx="5053094" cy="686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7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77152" y="4452707"/>
            <a:ext cx="35123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at the picture on the left.  </a:t>
            </a:r>
          </a:p>
          <a:p>
            <a:pPr algn="ctr"/>
            <a:r>
              <a:rPr lang="en-GB" dirty="0"/>
              <a:t>That is a</a:t>
            </a:r>
          </a:p>
          <a:p>
            <a:pPr algn="ctr"/>
            <a:r>
              <a:rPr lang="en-GB" sz="2800" dirty="0"/>
              <a:t>Jack in the box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When you see this picture, as quick as you can say </a:t>
            </a:r>
            <a:r>
              <a:rPr lang="en-GB" sz="3600" dirty="0"/>
              <a:t>Jack in the box</a:t>
            </a:r>
            <a:r>
              <a:rPr lang="en-GB" dirty="0"/>
              <a:t>.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8083483" y="4157020"/>
            <a:ext cx="34936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Hiding behind the Jack in the box  is the grapheme </a:t>
            </a:r>
            <a:r>
              <a:rPr lang="en-GB" sz="4000" dirty="0"/>
              <a:t>j</a:t>
            </a:r>
            <a:r>
              <a:rPr lang="en-GB" dirty="0"/>
              <a:t>.  Can you point to it and say </a:t>
            </a:r>
            <a:r>
              <a:rPr lang="en-GB" sz="3200" dirty="0"/>
              <a:t>j</a:t>
            </a:r>
            <a:r>
              <a:rPr lang="en-GB" dirty="0"/>
              <a:t>?</a:t>
            </a:r>
          </a:p>
          <a:p>
            <a:pPr algn="ctr"/>
            <a:r>
              <a:rPr lang="en-GB" sz="2000" dirty="0"/>
              <a:t>When you see this side of the card say </a:t>
            </a:r>
            <a:r>
              <a:rPr lang="en-GB" sz="4800" dirty="0"/>
              <a:t>j</a:t>
            </a:r>
            <a:r>
              <a:rPr lang="en-GB" sz="2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27" y="308351"/>
            <a:ext cx="1254732" cy="9317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55D303-A6E8-4347-98CB-CC4205353C16}"/>
              </a:ext>
            </a:extLst>
          </p:cNvPr>
          <p:cNvSpPr txBox="1"/>
          <p:nvPr/>
        </p:nvSpPr>
        <p:spPr>
          <a:xfrm>
            <a:off x="3974511" y="3387812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   j   jam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D8EB35-57F0-4BA9-B00E-2ABF4731C1D6}"/>
              </a:ext>
            </a:extLst>
          </p:cNvPr>
          <p:cNvSpPr txBox="1"/>
          <p:nvPr/>
        </p:nvSpPr>
        <p:spPr>
          <a:xfrm>
            <a:off x="5886599" y="3375871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   </a:t>
            </a:r>
            <a:r>
              <a:rPr lang="en-GB" dirty="0" err="1"/>
              <a:t>j</a:t>
            </a:r>
            <a:r>
              <a:rPr lang="en-GB" dirty="0"/>
              <a:t>   jelly</a:t>
            </a:r>
          </a:p>
        </p:txBody>
      </p:sp>
      <p:pic>
        <p:nvPicPr>
          <p:cNvPr id="2050" name="Picture 2" descr="Image result for rwi j">
            <a:extLst>
              <a:ext uri="{FF2B5EF4-FFF2-40B4-BE49-F238E27FC236}">
                <a16:creationId xmlns:a16="http://schemas.microsoft.com/office/drawing/2014/main" id="{7C15C476-983B-40E3-A6C1-1A13D3575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7" y="308351"/>
            <a:ext cx="1548705" cy="159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D7F08B5-A46F-481F-AEB0-2AC65FC96392}"/>
              </a:ext>
            </a:extLst>
          </p:cNvPr>
          <p:cNvSpPr txBox="1"/>
          <p:nvPr/>
        </p:nvSpPr>
        <p:spPr>
          <a:xfrm>
            <a:off x="4339839" y="-11460"/>
            <a:ext cx="7423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Today’s sound is j. Can you say </a:t>
            </a:r>
            <a:r>
              <a:rPr lang="en-GB" sz="3600" dirty="0"/>
              <a:t>j, j, j </a:t>
            </a:r>
            <a:r>
              <a:rPr lang="en-GB" sz="2000" dirty="0"/>
              <a:t>to your adult?</a:t>
            </a:r>
          </a:p>
          <a:p>
            <a:pPr algn="ctr"/>
            <a:r>
              <a:rPr lang="en-GB" sz="2000" dirty="0"/>
              <a:t>I have some pictures of things that begin with the sound j. Try saying them out loud to your adult.</a:t>
            </a:r>
          </a:p>
        </p:txBody>
      </p:sp>
      <p:pic>
        <p:nvPicPr>
          <p:cNvPr id="3" name="Picture 4" descr="Image result for rwi j">
            <a:extLst>
              <a:ext uri="{FF2B5EF4-FFF2-40B4-BE49-F238E27FC236}">
                <a16:creationId xmlns:a16="http://schemas.microsoft.com/office/drawing/2014/main" id="{C9EE70F9-DEF9-459B-8F3F-2D203CA99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" y="3938703"/>
            <a:ext cx="1942659" cy="291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0DA0F1-D8DA-4C2F-B125-09BFE6CE6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466" y="3938702"/>
            <a:ext cx="1814930" cy="2919297"/>
          </a:xfrm>
          <a:prstGeom prst="rect">
            <a:avLst/>
          </a:prstGeom>
        </p:spPr>
      </p:pic>
      <p:pic>
        <p:nvPicPr>
          <p:cNvPr id="2054" name="Picture 6" descr="Image result for jam clipart">
            <a:extLst>
              <a:ext uri="{FF2B5EF4-FFF2-40B4-BE49-F238E27FC236}">
                <a16:creationId xmlns:a16="http://schemas.microsoft.com/office/drawing/2014/main" id="{02A5CEE0-C010-4C5D-914C-3076AD49E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21" y="1935646"/>
            <a:ext cx="1095375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jelly clipart">
            <a:extLst>
              <a:ext uri="{FF2B5EF4-FFF2-40B4-BE49-F238E27FC236}">
                <a16:creationId xmlns:a16="http://schemas.microsoft.com/office/drawing/2014/main" id="{1FDC75E8-1515-4864-8A4D-3E5707F4E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32" y="2015245"/>
            <a:ext cx="1762773" cy="132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jug clipart">
            <a:extLst>
              <a:ext uri="{FF2B5EF4-FFF2-40B4-BE49-F238E27FC236}">
                <a16:creationId xmlns:a16="http://schemas.microsoft.com/office/drawing/2014/main" id="{62F9E5C9-2AAC-4939-B206-6DED7E10D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38" y="1673593"/>
            <a:ext cx="1241144" cy="16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DEBCD2B-4563-4AF7-BDDF-268969F6968C}"/>
              </a:ext>
            </a:extLst>
          </p:cNvPr>
          <p:cNvSpPr txBox="1"/>
          <p:nvPr/>
        </p:nvSpPr>
        <p:spPr>
          <a:xfrm>
            <a:off x="7863263" y="3346158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   </a:t>
            </a:r>
            <a:r>
              <a:rPr lang="en-GB" dirty="0" err="1"/>
              <a:t>j</a:t>
            </a:r>
            <a:r>
              <a:rPr lang="en-GB" dirty="0"/>
              <a:t>   jug</a:t>
            </a:r>
          </a:p>
        </p:txBody>
      </p:sp>
    </p:spTree>
    <p:extLst>
      <p:ext uri="{BB962C8B-B14F-4D97-AF65-F5344CB8AC3E}">
        <p14:creationId xmlns:p14="http://schemas.microsoft.com/office/powerpoint/2010/main" val="7368810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14037" y="193963"/>
            <a:ext cx="2835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109" y="0"/>
            <a:ext cx="5195600" cy="687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833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Thursday 4</a:t>
            </a:r>
            <a:r>
              <a:rPr lang="en-GB" sz="3200" baseline="30000" dirty="0"/>
              <a:t>th</a:t>
            </a:r>
            <a:r>
              <a:rPr lang="en-GB" sz="3200" dirty="0"/>
              <a:t> March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  <a:p>
            <a:r>
              <a:rPr lang="en-GB" sz="4000" dirty="0"/>
              <a:t>LO To be able to answer questions about a text.</a:t>
            </a:r>
          </a:p>
          <a:p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11145064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https://www.youtube.com/watch?v=fLl_rD-fnA0&amp;list=PLPVrkr0oJX1tBTpbocNce93WUH8G-um6A&amp;index=24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“w"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721087" y="5657671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w?</a:t>
            </a:r>
            <a:endParaRPr lang="en-GB" sz="2400" dirty="0">
              <a:effectLst/>
            </a:endParaRPr>
          </a:p>
        </p:txBody>
      </p:sp>
      <p:pic>
        <p:nvPicPr>
          <p:cNvPr id="3" name="Picture 2" descr="Image result for rwi w">
            <a:extLst>
              <a:ext uri="{FF2B5EF4-FFF2-40B4-BE49-F238E27FC236}">
                <a16:creationId xmlns:a16="http://schemas.microsoft.com/office/drawing/2014/main" id="{1A893ACE-510F-4D1E-8CE2-C8FD962CD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2" y="2192139"/>
            <a:ext cx="3226089" cy="324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8247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Today’s sound is w.  Can you say </a:t>
            </a:r>
            <a:r>
              <a:rPr lang="en-GB" sz="3600" b="1" dirty="0"/>
              <a:t>w, w, w </a:t>
            </a:r>
            <a:r>
              <a:rPr lang="en-GB" dirty="0"/>
              <a:t>to your adult?</a:t>
            </a:r>
          </a:p>
          <a:p>
            <a:pPr algn="ctr"/>
            <a:r>
              <a:rPr lang="en-GB" dirty="0"/>
              <a:t>I have some pictures of things that begin with the sound </a:t>
            </a:r>
            <a:r>
              <a:rPr lang="en-GB" sz="3200" b="1" dirty="0"/>
              <a:t>w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095708" y="4480611"/>
            <a:ext cx="386393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at the picture on the left.  </a:t>
            </a:r>
          </a:p>
          <a:p>
            <a:pPr algn="ctr"/>
            <a:r>
              <a:rPr lang="en-GB" dirty="0"/>
              <a:t>That is a</a:t>
            </a:r>
          </a:p>
          <a:p>
            <a:pPr algn="ctr"/>
            <a:r>
              <a:rPr lang="en-GB" sz="2800" dirty="0"/>
              <a:t>worm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When you see this picture, as quick as you can say </a:t>
            </a:r>
            <a:r>
              <a:rPr lang="en-GB" sz="3600" dirty="0"/>
              <a:t>worm</a:t>
            </a:r>
            <a:r>
              <a:rPr lang="en-GB" dirty="0"/>
              <a:t>.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8070955" y="4334232"/>
            <a:ext cx="39563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Hiding behind the worm is the grapheme </a:t>
            </a:r>
            <a:r>
              <a:rPr lang="en-GB" sz="4000" dirty="0"/>
              <a:t>w</a:t>
            </a:r>
            <a:r>
              <a:rPr lang="en-GB" dirty="0"/>
              <a:t>.  Can you point to it and say </a:t>
            </a:r>
            <a:r>
              <a:rPr lang="en-GB" sz="3200" dirty="0"/>
              <a:t>w</a:t>
            </a:r>
            <a:r>
              <a:rPr lang="en-GB" dirty="0"/>
              <a:t>?</a:t>
            </a:r>
          </a:p>
          <a:p>
            <a:pPr algn="ctr"/>
            <a:r>
              <a:rPr lang="en-GB" sz="2000" dirty="0"/>
              <a:t>When you see this side of the card say </a:t>
            </a:r>
            <a:r>
              <a:rPr lang="en-GB" sz="4800" dirty="0"/>
              <a:t>w</a:t>
            </a:r>
            <a:r>
              <a:rPr lang="en-GB" sz="2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7" y="308352"/>
            <a:ext cx="1254732" cy="9317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5930C1-B191-40BE-ACCC-74DA94B2A91F}"/>
              </a:ext>
            </a:extLst>
          </p:cNvPr>
          <p:cNvSpPr txBox="1"/>
          <p:nvPr/>
        </p:nvSpPr>
        <p:spPr>
          <a:xfrm>
            <a:off x="4259132" y="3412571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   </a:t>
            </a:r>
            <a:r>
              <a:rPr lang="en-GB" dirty="0" err="1"/>
              <a:t>w</a:t>
            </a:r>
            <a:r>
              <a:rPr lang="en-GB" dirty="0"/>
              <a:t>  worm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05FAED-7CF6-42E6-9825-E775FD18CC96}"/>
              </a:ext>
            </a:extLst>
          </p:cNvPr>
          <p:cNvSpPr txBox="1"/>
          <p:nvPr/>
        </p:nvSpPr>
        <p:spPr>
          <a:xfrm>
            <a:off x="5993302" y="3407131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   </a:t>
            </a:r>
            <a:r>
              <a:rPr lang="en-GB" dirty="0" err="1"/>
              <a:t>w</a:t>
            </a:r>
            <a:r>
              <a:rPr lang="en-GB" dirty="0"/>
              <a:t>   web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3ACA96-7232-45A1-8052-82A8527D83CD}"/>
              </a:ext>
            </a:extLst>
          </p:cNvPr>
          <p:cNvSpPr txBox="1"/>
          <p:nvPr/>
        </p:nvSpPr>
        <p:spPr>
          <a:xfrm>
            <a:off x="7727473" y="3381302"/>
            <a:ext cx="230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    </a:t>
            </a:r>
            <a:r>
              <a:rPr lang="en-GB" dirty="0" err="1"/>
              <a:t>w</a:t>
            </a:r>
            <a:r>
              <a:rPr lang="en-GB" dirty="0"/>
              <a:t>    window</a:t>
            </a:r>
          </a:p>
        </p:txBody>
      </p:sp>
      <p:pic>
        <p:nvPicPr>
          <p:cNvPr id="2" name="Picture 2" descr="Image result for rwi w">
            <a:extLst>
              <a:ext uri="{FF2B5EF4-FFF2-40B4-BE49-F238E27FC236}">
                <a16:creationId xmlns:a16="http://schemas.microsoft.com/office/drawing/2014/main" id="{DC55AB87-028F-4F00-B893-47E46419F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1" y="774218"/>
            <a:ext cx="1968008" cy="197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rwi w">
            <a:extLst>
              <a:ext uri="{FF2B5EF4-FFF2-40B4-BE49-F238E27FC236}">
                <a16:creationId xmlns:a16="http://schemas.microsoft.com/office/drawing/2014/main" id="{721E3BF1-AE60-4C28-88D6-6DB14ACDC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7" y="4062379"/>
            <a:ext cx="16859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2855E3-8FDE-4DEB-9FEF-1A8381FF1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355" y="4120238"/>
            <a:ext cx="1838325" cy="2705100"/>
          </a:xfrm>
          <a:prstGeom prst="rect">
            <a:avLst/>
          </a:prstGeom>
        </p:spPr>
      </p:pic>
      <p:pic>
        <p:nvPicPr>
          <p:cNvPr id="11270" name="Picture 6" descr="Image result for worm clipart">
            <a:extLst>
              <a:ext uri="{FF2B5EF4-FFF2-40B4-BE49-F238E27FC236}">
                <a16:creationId xmlns:a16="http://schemas.microsoft.com/office/drawing/2014/main" id="{E27095AC-5679-4AFD-960E-A763520F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77" y="2333590"/>
            <a:ext cx="1254884" cy="82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web clipart">
            <a:extLst>
              <a:ext uri="{FF2B5EF4-FFF2-40B4-BE49-F238E27FC236}">
                <a16:creationId xmlns:a16="http://schemas.microsoft.com/office/drawing/2014/main" id="{4E1B5404-1488-41E4-BAC2-1947C1AFD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47" y="2314946"/>
            <a:ext cx="1124536" cy="10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Image result for window clipart">
            <a:extLst>
              <a:ext uri="{FF2B5EF4-FFF2-40B4-BE49-F238E27FC236}">
                <a16:creationId xmlns:a16="http://schemas.microsoft.com/office/drawing/2014/main" id="{DE9F1EEB-1AC5-4D21-A41D-3B5AB8279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354" y="2064732"/>
            <a:ext cx="1444662" cy="128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368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worm</a:t>
            </a:r>
            <a:r>
              <a:rPr lang="en-GB" dirty="0"/>
              <a:t> or </a:t>
            </a:r>
            <a:r>
              <a:rPr lang="en-GB" sz="3200" dirty="0"/>
              <a:t>w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736" y="3731511"/>
            <a:ext cx="30436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w</a:t>
            </a:r>
            <a:r>
              <a:rPr lang="en-GB" dirty="0"/>
              <a:t>.  Use your finger and move it over the picture card saying, </a:t>
            </a:r>
            <a:r>
              <a:rPr lang="en-GB" sz="2400" dirty="0"/>
              <a:t>“Down, up, down, up” </a:t>
            </a:r>
            <a:r>
              <a:rPr lang="en-GB" dirty="0"/>
              <a:t>or </a:t>
            </a:r>
            <a:r>
              <a:rPr lang="en-GB" sz="2400" dirty="0"/>
              <a:t>w </a:t>
            </a:r>
            <a:r>
              <a:rPr lang="en-GB" sz="2400" dirty="0" err="1"/>
              <a:t>w</a:t>
            </a:r>
            <a:r>
              <a:rPr lang="en-GB" sz="2400" dirty="0"/>
              <a:t> </a:t>
            </a:r>
            <a:r>
              <a:rPr lang="en-GB" sz="2400" dirty="0" err="1"/>
              <a:t>w</a:t>
            </a:r>
            <a:r>
              <a:rPr lang="en-GB" sz="2400" dirty="0"/>
              <a:t> </a:t>
            </a:r>
            <a:r>
              <a:rPr lang="en-GB" dirty="0"/>
              <a:t>until you have traced the whole grapheme.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82918" y="3917137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08570" y="4179925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6" y="97177"/>
            <a:ext cx="1152013" cy="855455"/>
          </a:xfrm>
          <a:prstGeom prst="rect">
            <a:avLst/>
          </a:prstGeom>
        </p:spPr>
      </p:pic>
      <p:pic>
        <p:nvPicPr>
          <p:cNvPr id="16" name="Picture 4" descr="Image result for rwi w">
            <a:extLst>
              <a:ext uri="{FF2B5EF4-FFF2-40B4-BE49-F238E27FC236}">
                <a16:creationId xmlns:a16="http://schemas.microsoft.com/office/drawing/2014/main" id="{9C714714-0CD3-49F0-8D9B-17BF47F9F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0" y="1154179"/>
            <a:ext cx="1493599" cy="240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93668B-FD17-4A6C-98F0-C7BCA667E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610" y="1162617"/>
            <a:ext cx="1628614" cy="23965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F2A9E4-D598-49EF-9046-210A1F814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301" y="1162617"/>
            <a:ext cx="1628614" cy="23965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0811EE-8156-49E0-9284-5F294A697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871" y="1162617"/>
            <a:ext cx="1628614" cy="2396510"/>
          </a:xfrm>
          <a:prstGeom prst="rect">
            <a:avLst/>
          </a:prstGeom>
        </p:spPr>
      </p:pic>
      <p:pic>
        <p:nvPicPr>
          <p:cNvPr id="20" name="Picture 4" descr="Image result for rwi w">
            <a:extLst>
              <a:ext uri="{FF2B5EF4-FFF2-40B4-BE49-F238E27FC236}">
                <a16:creationId xmlns:a16="http://schemas.microsoft.com/office/drawing/2014/main" id="{91A65EAE-8E21-4422-A207-DD8535DE4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20" y="1162617"/>
            <a:ext cx="1493599" cy="240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9C30BB-1ED7-461D-ADB2-C21681011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685" y="1158398"/>
            <a:ext cx="1628614" cy="2396510"/>
          </a:xfrm>
          <a:prstGeom prst="rect">
            <a:avLst/>
          </a:prstGeom>
        </p:spPr>
      </p:pic>
      <p:pic>
        <p:nvPicPr>
          <p:cNvPr id="23" name="Picture 4" descr="Image result for rwi w">
            <a:extLst>
              <a:ext uri="{FF2B5EF4-FFF2-40B4-BE49-F238E27FC236}">
                <a16:creationId xmlns:a16="http://schemas.microsoft.com/office/drawing/2014/main" id="{D02C4B98-484F-4763-A2DE-4C9AB9167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63" y="3802083"/>
            <a:ext cx="1785562" cy="287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79863B-F0F4-4B8C-B383-627C28030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350" y="3802083"/>
            <a:ext cx="1946969" cy="286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558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C10979F-311C-48B5-986B-E25068DDFF5A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37986-E245-47E7-8DA5-84F394B58AB1}"/>
              </a:ext>
            </a:extLst>
          </p:cNvPr>
          <p:cNvSpPr txBox="1"/>
          <p:nvPr/>
        </p:nvSpPr>
        <p:spPr>
          <a:xfrm>
            <a:off x="106017" y="3125090"/>
            <a:ext cx="122052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the sound ‘w’.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DFB3C0-8FA3-44BE-862C-D685B87D8713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w      e        t,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</a:t>
            </a:r>
            <a:r>
              <a:rPr lang="en-GB" sz="2800" b="1" dirty="0"/>
              <a:t>wet</a:t>
            </a:r>
            <a:r>
              <a:rPr lang="en-GB" dirty="0"/>
              <a:t>.  I have now read the word.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B0A19D-0B19-4190-A6F8-B4AF6A334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" y="4686510"/>
            <a:ext cx="1299108" cy="9646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BB6405-CDEC-4AA7-9C70-43BE30FC0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328DB2-AB98-465E-BE35-BE0A68135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401" y="3942476"/>
            <a:ext cx="1880088" cy="1061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0F0BC3-59BA-4326-A92D-B1C11065F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663" y="3942476"/>
            <a:ext cx="2384170" cy="1061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173679-C0D7-45B7-B9DB-E4DAB7818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8006" y="3966473"/>
            <a:ext cx="2085649" cy="10272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9FE4AD-F83B-40CF-8ABA-6CCA82E73F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1401" y="5196000"/>
            <a:ext cx="1880088" cy="9197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6A2275-DEFD-476C-907C-38F44476A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863" y="181338"/>
            <a:ext cx="2177854" cy="122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88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6716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Recap: 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https://www.youtube.com/watch?v=x1nuoVWUix8&amp;list=PLPVrkr0oJX1sBGLJU2hNbPE2neuhezWSu&amp;index=12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  <a:latin typeface="+mj-lt"/>
              </a:rPr>
              <a:t>‘Phonics Lesson - Set 2 'oy' sound for Reception and Year 1’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‘oy’ sound in it?</a:t>
            </a:r>
          </a:p>
        </p:txBody>
      </p:sp>
      <p:pic>
        <p:nvPicPr>
          <p:cNvPr id="8194" name="Picture 2" descr="Read Write Inc. Sound-Picture Frieze (Pack of 10) | ISBN 9780198460404">
            <a:extLst>
              <a:ext uri="{FF2B5EF4-FFF2-40B4-BE49-F238E27FC236}">
                <a16:creationId xmlns:a16="http://schemas.microsoft.com/office/drawing/2014/main" id="{539B0913-861C-413D-A764-A3380E7B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34" y="2024588"/>
            <a:ext cx="3537708" cy="342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7478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oy.  Can you say </a:t>
            </a:r>
            <a:r>
              <a:rPr lang="en-GB" sz="3600" b="1" dirty="0"/>
              <a:t>oy, oy, oy</a:t>
            </a:r>
            <a:r>
              <a:rPr lang="en-GB" dirty="0"/>
              <a:t> 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the boy playing with a toy?</a:t>
            </a:r>
          </a:p>
          <a:p>
            <a:pPr algn="ctr"/>
            <a:r>
              <a:rPr lang="en-GB" sz="2800" dirty="0"/>
              <a:t>“toy for a boy”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‘oy’ words.</a:t>
            </a:r>
          </a:p>
          <a:p>
            <a:pPr algn="ctr"/>
            <a:r>
              <a:rPr lang="en-GB" sz="3600" dirty="0"/>
              <a:t>t </a:t>
            </a:r>
            <a:r>
              <a:rPr lang="en-GB" sz="3600" u="sng" dirty="0"/>
              <a:t>oy</a:t>
            </a:r>
            <a:r>
              <a:rPr lang="en-GB" sz="3600" dirty="0"/>
              <a:t>     b </a:t>
            </a:r>
            <a:r>
              <a:rPr lang="en-GB" sz="3600" u="sng" dirty="0"/>
              <a:t>oy</a:t>
            </a:r>
            <a:r>
              <a:rPr lang="en-GB" sz="3600" dirty="0"/>
              <a:t>     e n j </a:t>
            </a:r>
            <a:r>
              <a:rPr lang="en-GB" sz="3600" u="sng" dirty="0"/>
              <a:t>oy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“toy for a boy”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oy.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oy</a:t>
            </a:r>
            <a:r>
              <a:rPr lang="en-GB" sz="2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BC14-E6BD-4AC7-BA9F-BA8F08BC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5" y="147652"/>
            <a:ext cx="1254732" cy="931732"/>
          </a:xfrm>
          <a:prstGeom prst="rect">
            <a:avLst/>
          </a:prstGeom>
        </p:spPr>
      </p:pic>
      <p:pic>
        <p:nvPicPr>
          <p:cNvPr id="3074" name="Picture 2" descr="SOUNDS OF THE DAY – 14/5/20 | Holbrook Primary School">
            <a:extLst>
              <a:ext uri="{FF2B5EF4-FFF2-40B4-BE49-F238E27FC236}">
                <a16:creationId xmlns:a16="http://schemas.microsoft.com/office/drawing/2014/main" id="{510B06F6-2EC5-4B29-909C-F08F1FB45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1" y="405753"/>
            <a:ext cx="2669790" cy="28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OUNDS OF THE DAY – 14/5/20 | Holbrook Primary School">
            <a:extLst>
              <a:ext uri="{FF2B5EF4-FFF2-40B4-BE49-F238E27FC236}">
                <a16:creationId xmlns:a16="http://schemas.microsoft.com/office/drawing/2014/main" id="{1DCEC3AC-C017-4703-88F2-641D55E7F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1" y="3633099"/>
            <a:ext cx="2669790" cy="28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2DCF7A-4F60-4918-A90C-2AE6DC20B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859" y="3633099"/>
            <a:ext cx="1747337" cy="251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912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oy</a:t>
            </a:r>
            <a:r>
              <a:rPr lang="en-GB" dirty="0"/>
              <a:t> or </a:t>
            </a:r>
            <a:r>
              <a:rPr lang="en-GB" sz="3200" dirty="0"/>
              <a:t>toy for a boy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oy</a:t>
            </a:r>
            <a:r>
              <a:rPr lang="en-GB" dirty="0"/>
              <a:t>.  You already know how to form each letter.  Now we simply put them together to write the sound oy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3" name="Picture 2" descr="SOUNDS OF THE DAY – 14/5/20 | Holbrook Primary School">
            <a:extLst>
              <a:ext uri="{FF2B5EF4-FFF2-40B4-BE49-F238E27FC236}">
                <a16:creationId xmlns:a16="http://schemas.microsoft.com/office/drawing/2014/main" id="{5AF82842-2434-49AB-9BB4-B7E5A4252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1" y="1120121"/>
            <a:ext cx="2460011" cy="25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6C03DF-37B1-4806-B856-D49E19369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218" y="1120120"/>
            <a:ext cx="1805672" cy="2597633"/>
          </a:xfrm>
          <a:prstGeom prst="rect">
            <a:avLst/>
          </a:prstGeom>
        </p:spPr>
      </p:pic>
      <p:pic>
        <p:nvPicPr>
          <p:cNvPr id="24" name="Picture 2" descr="SOUNDS OF THE DAY – 14/5/20 | Holbrook Primary School">
            <a:extLst>
              <a:ext uri="{FF2B5EF4-FFF2-40B4-BE49-F238E27FC236}">
                <a16:creationId xmlns:a16="http://schemas.microsoft.com/office/drawing/2014/main" id="{70928554-22B4-4A6B-BBA7-B15C423AB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10" y="1110173"/>
            <a:ext cx="2460011" cy="25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075D16-6B80-43B7-91E6-2FA5401F0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097" y="1110172"/>
            <a:ext cx="1805672" cy="25976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884EE4-A728-40F4-B1E4-C9DE6C6C1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944" y="1133734"/>
            <a:ext cx="1805672" cy="25976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D387E2C-EDEE-4B89-9C76-300A9AC63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201" y="4016743"/>
            <a:ext cx="1805672" cy="25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608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BCC8A8-0778-4F64-BEEA-00789D803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915" y="4817996"/>
            <a:ext cx="8956043" cy="1209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2B38D-6776-4F2C-A6D7-F94CE5024789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E1517-8B83-4867-8DD7-432BEDB3A2E8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‘oy’.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7B7DB-066E-48F5-987D-78B08AAA910B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b  </a:t>
            </a:r>
            <a:r>
              <a:rPr lang="en-GB" sz="2800" b="1" u="sng" dirty="0"/>
              <a:t>oy</a:t>
            </a:r>
            <a:r>
              <a:rPr lang="en-GB" sz="2800" b="1" dirty="0"/>
              <a:t>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boy.</a:t>
            </a:r>
            <a:r>
              <a:rPr lang="en-GB" dirty="0"/>
              <a:t>  I have now read the word.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662253-1DD5-4CB3-B33C-11A180FE6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" y="4686510"/>
            <a:ext cx="1299108" cy="964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6EC171-BEB7-456D-BD69-258AFEC4A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CE13F8-AB16-49A1-B7B1-A5A5FB754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973" y="300920"/>
            <a:ext cx="2343364" cy="107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7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Jack in the box</a:t>
            </a:r>
            <a:r>
              <a:rPr lang="en-GB" dirty="0"/>
              <a:t> or </a:t>
            </a:r>
            <a:r>
              <a:rPr lang="en-GB" sz="3200" dirty="0"/>
              <a:t>j</a:t>
            </a:r>
            <a:r>
              <a:rPr lang="en-GB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82918" y="3917137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593142" y="4193175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6" y="97177"/>
            <a:ext cx="1152013" cy="855455"/>
          </a:xfrm>
          <a:prstGeom prst="rect">
            <a:avLst/>
          </a:prstGeom>
        </p:spPr>
      </p:pic>
      <p:pic>
        <p:nvPicPr>
          <p:cNvPr id="21" name="Picture 4" descr="Image result for rwi j">
            <a:extLst>
              <a:ext uri="{FF2B5EF4-FFF2-40B4-BE49-F238E27FC236}">
                <a16:creationId xmlns:a16="http://schemas.microsoft.com/office/drawing/2014/main" id="{DD16A857-A1AB-4EE7-9167-8464B001D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8" y="1104001"/>
            <a:ext cx="1547182" cy="23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DEB71FC-01E3-4FE5-8B20-88147F943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899" y="1104000"/>
            <a:ext cx="1446273" cy="2326316"/>
          </a:xfrm>
          <a:prstGeom prst="rect">
            <a:avLst/>
          </a:prstGeom>
        </p:spPr>
      </p:pic>
      <p:pic>
        <p:nvPicPr>
          <p:cNvPr id="26" name="Picture 4" descr="Image result for rwi j">
            <a:extLst>
              <a:ext uri="{FF2B5EF4-FFF2-40B4-BE49-F238E27FC236}">
                <a16:creationId xmlns:a16="http://schemas.microsoft.com/office/drawing/2014/main" id="{BE437F92-ACB6-4B61-B86F-FA66E45D1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35" y="1104000"/>
            <a:ext cx="1547182" cy="23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mage result for rwi j">
            <a:extLst>
              <a:ext uri="{FF2B5EF4-FFF2-40B4-BE49-F238E27FC236}">
                <a16:creationId xmlns:a16="http://schemas.microsoft.com/office/drawing/2014/main" id="{C51C9DD6-F96E-413D-901F-AD567E066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49" y="1108471"/>
            <a:ext cx="1547182" cy="23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AF95BF-6325-4159-8593-D676E7749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908" y="1102683"/>
            <a:ext cx="1446273" cy="23263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26DEE2B-6483-4221-97B7-65546B097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705" y="1104000"/>
            <a:ext cx="1446273" cy="23263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B77E45C-8420-4645-A9AB-C405FC3B6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858" y="3759131"/>
            <a:ext cx="1779990" cy="2863097"/>
          </a:xfrm>
          <a:prstGeom prst="rect">
            <a:avLst/>
          </a:prstGeom>
        </p:spPr>
      </p:pic>
      <p:pic>
        <p:nvPicPr>
          <p:cNvPr id="31" name="Picture 4" descr="Image result for rwi j">
            <a:extLst>
              <a:ext uri="{FF2B5EF4-FFF2-40B4-BE49-F238E27FC236}">
                <a16:creationId xmlns:a16="http://schemas.microsoft.com/office/drawing/2014/main" id="{D77BFB96-773D-4687-B7AB-95B94F36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54" y="3759131"/>
            <a:ext cx="1905262" cy="286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5C626C-173F-43B7-90E7-F6AEB5C117B7}"/>
              </a:ext>
            </a:extLst>
          </p:cNvPr>
          <p:cNvSpPr txBox="1"/>
          <p:nvPr/>
        </p:nvSpPr>
        <p:spPr>
          <a:xfrm>
            <a:off x="230238" y="3759131"/>
            <a:ext cx="293122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Now let’s have a go at writing the sound</a:t>
            </a:r>
            <a:r>
              <a:rPr lang="en-GB" sz="4400" dirty="0"/>
              <a:t> j. </a:t>
            </a:r>
            <a:r>
              <a:rPr lang="en-GB" sz="2000" dirty="0"/>
              <a:t>Use your finger and move it over the picture card saying ‘Down his body, curl and dot’ or j </a:t>
            </a:r>
            <a:r>
              <a:rPr lang="en-GB" sz="2000" dirty="0" err="1"/>
              <a:t>j</a:t>
            </a:r>
            <a:r>
              <a:rPr lang="en-GB" sz="2000" dirty="0"/>
              <a:t> </a:t>
            </a:r>
            <a:r>
              <a:rPr lang="en-GB" sz="2000" dirty="0" err="1"/>
              <a:t>j</a:t>
            </a:r>
            <a:r>
              <a:rPr lang="en-GB" sz="2000" dirty="0"/>
              <a:t> </a:t>
            </a:r>
            <a:r>
              <a:rPr lang="en-GB" sz="2000" dirty="0" err="1"/>
              <a:t>j</a:t>
            </a:r>
            <a:r>
              <a:rPr lang="en-GB" sz="2000" dirty="0"/>
              <a:t> until you have traced the whole grapheme.</a:t>
            </a:r>
          </a:p>
        </p:txBody>
      </p:sp>
    </p:spTree>
    <p:extLst>
      <p:ext uri="{BB962C8B-B14F-4D97-AF65-F5344CB8AC3E}">
        <p14:creationId xmlns:p14="http://schemas.microsoft.com/office/powerpoint/2010/main" val="39733215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568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Recap: Set 3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https://www.youtube.com/watch?v=cYz1eGqWAsE&amp;list=PLPVrkr0oJX1smTl2RWUHKgvupRrMZkKEE&amp;index=6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3 sound split diagraph ‘</a:t>
            </a:r>
            <a:r>
              <a:rPr lang="en-GB" sz="2400" i="1" dirty="0"/>
              <a:t>u-e</a:t>
            </a:r>
            <a:r>
              <a:rPr lang="en-GB" sz="2400" b="0" i="1" dirty="0">
                <a:effectLst/>
              </a:rPr>
              <a:t>’ for foundation stage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</a:t>
            </a:r>
            <a:r>
              <a:rPr lang="en-GB" sz="2400" dirty="0"/>
              <a:t>u-e</a:t>
            </a:r>
            <a:r>
              <a:rPr lang="en-GB" sz="2400" dirty="0">
                <a:effectLst/>
              </a:rPr>
              <a:t>’ sound in it?</a:t>
            </a:r>
          </a:p>
        </p:txBody>
      </p:sp>
      <p:pic>
        <p:nvPicPr>
          <p:cNvPr id="9218" name="Picture 2" descr="Year 1 – Thursday 2nd April – St Mark's CofE Primary School">
            <a:extLst>
              <a:ext uri="{FF2B5EF4-FFF2-40B4-BE49-F238E27FC236}">
                <a16:creationId xmlns:a16="http://schemas.microsoft.com/office/drawing/2014/main" id="{5AF793E7-E433-4C3E-ACBC-DA54729C8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9"/>
          <a:stretch/>
        </p:blipFill>
        <p:spPr bwMode="auto">
          <a:xfrm>
            <a:off x="499856" y="1860491"/>
            <a:ext cx="2884833" cy="499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947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u-e. This is pronounced ‘oo’.  Can you say </a:t>
            </a:r>
            <a:r>
              <a:rPr lang="en-GB" sz="3600" b="1" dirty="0"/>
              <a:t>u-e, u-e, u-e</a:t>
            </a:r>
            <a:r>
              <a:rPr lang="en-GB" dirty="0"/>
              <a:t> 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a brute? It is huge.</a:t>
            </a:r>
          </a:p>
          <a:p>
            <a:pPr algn="ctr"/>
            <a:r>
              <a:rPr lang="en-GB" sz="2800" dirty="0"/>
              <a:t>“Huge brute”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‘u-e’ words.</a:t>
            </a:r>
          </a:p>
          <a:p>
            <a:pPr algn="ctr"/>
            <a:r>
              <a:rPr lang="en-GB" sz="3600" dirty="0"/>
              <a:t>R u d e      h u g e        j u n e</a:t>
            </a:r>
            <a:endParaRPr lang="en-GB" sz="3600" u="sng" dirty="0"/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742171" y="4364300"/>
            <a:ext cx="3043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“huge brute”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1257" y="3841080"/>
            <a:ext cx="33848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u-e.</a:t>
            </a:r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u-e</a:t>
            </a:r>
            <a:r>
              <a:rPr lang="en-GB" sz="2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BC14-E6BD-4AC7-BA9F-BA8F08BC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5" y="147652"/>
            <a:ext cx="1254732" cy="931732"/>
          </a:xfrm>
          <a:prstGeom prst="rect">
            <a:avLst/>
          </a:prstGeom>
        </p:spPr>
      </p:pic>
      <p:pic>
        <p:nvPicPr>
          <p:cNvPr id="12" name="Picture 2" descr="Year 1 – Thursday 2nd April – St Mark's CofE Primary School">
            <a:extLst>
              <a:ext uri="{FF2B5EF4-FFF2-40B4-BE49-F238E27FC236}">
                <a16:creationId xmlns:a16="http://schemas.microsoft.com/office/drawing/2014/main" id="{14AA2532-AA92-40ED-8528-C87C53CA1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9"/>
          <a:stretch/>
        </p:blipFill>
        <p:spPr bwMode="auto">
          <a:xfrm>
            <a:off x="373247" y="3624928"/>
            <a:ext cx="1868787" cy="323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Year 1 – Thursday 2nd April – St Mark's CofE Primary School">
            <a:extLst>
              <a:ext uri="{FF2B5EF4-FFF2-40B4-BE49-F238E27FC236}">
                <a16:creationId xmlns:a16="http://schemas.microsoft.com/office/drawing/2014/main" id="{31F3C73C-FF34-4BBD-B379-407F1B5DA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9"/>
          <a:stretch/>
        </p:blipFill>
        <p:spPr bwMode="auto">
          <a:xfrm>
            <a:off x="373246" y="39591"/>
            <a:ext cx="1868787" cy="323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EF206-FF26-42B7-8507-91455FC84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185" y="3841080"/>
            <a:ext cx="2013889" cy="28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85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u-e</a:t>
            </a:r>
            <a:r>
              <a:rPr lang="en-GB" dirty="0"/>
              <a:t> or </a:t>
            </a:r>
            <a:r>
              <a:rPr lang="en-GB" sz="3200" dirty="0"/>
              <a:t>huge brute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743" y="4394146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u-e</a:t>
            </a:r>
            <a:r>
              <a:rPr lang="en-GB" dirty="0"/>
              <a:t>.  You already know how to form each letter.  Now we simply put them together to write the sound u-e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179547" y="439414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6" name="Picture 2" descr="Year 1 – Thursday 2nd April – St Mark's CofE Primary School">
            <a:extLst>
              <a:ext uri="{FF2B5EF4-FFF2-40B4-BE49-F238E27FC236}">
                <a16:creationId xmlns:a16="http://schemas.microsoft.com/office/drawing/2014/main" id="{65CF9068-FA92-4A4E-BD3C-BD3381564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9"/>
          <a:stretch/>
        </p:blipFill>
        <p:spPr bwMode="auto">
          <a:xfrm>
            <a:off x="682738" y="1034304"/>
            <a:ext cx="1610298" cy="27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5B44FF-79EF-4F19-A2CC-1DA316B21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029" y="1034303"/>
            <a:ext cx="2006293" cy="27910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A98B63-9316-4FA3-8670-60E833674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315" y="1034303"/>
            <a:ext cx="2006293" cy="27910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7E0DC9-7925-4F9D-A233-6E0466705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188" y="1031735"/>
            <a:ext cx="2006293" cy="2791013"/>
          </a:xfrm>
          <a:prstGeom prst="rect">
            <a:avLst/>
          </a:prstGeom>
        </p:spPr>
      </p:pic>
      <p:pic>
        <p:nvPicPr>
          <p:cNvPr id="21" name="Picture 2" descr="Year 1 – Thursday 2nd April – St Mark's CofE Primary School">
            <a:extLst>
              <a:ext uri="{FF2B5EF4-FFF2-40B4-BE49-F238E27FC236}">
                <a16:creationId xmlns:a16="http://schemas.microsoft.com/office/drawing/2014/main" id="{9874613B-42BF-488C-AE3A-58A27E11B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9"/>
          <a:stretch/>
        </p:blipFill>
        <p:spPr bwMode="auto">
          <a:xfrm>
            <a:off x="8865509" y="1011293"/>
            <a:ext cx="1610298" cy="27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857783-E8DB-4B5E-A6F5-F4B5D50DF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709" y="3964320"/>
            <a:ext cx="2006293" cy="27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221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B53233-2CFA-47B1-8524-F7A6EA147955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36350-903E-458A-8130-B76CB373E4EB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‘u-e’.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E08A7-D1A1-4745-9830-2A4999773F85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r u d e,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rude.</a:t>
            </a:r>
            <a:r>
              <a:rPr lang="en-GB" dirty="0"/>
              <a:t>  I have now read the word.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6A49-505C-4418-8310-75CB016D9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4" y="4231317"/>
            <a:ext cx="1299108" cy="964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356874-8992-40FA-90D0-162CE5C07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41C32C-F26A-4725-83FA-50CDFB61E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037" y="4169238"/>
            <a:ext cx="10077741" cy="13622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6790EE-6CE3-4F25-9C78-C72FE49E5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468" y="343068"/>
            <a:ext cx="2161495" cy="992384"/>
          </a:xfrm>
          <a:prstGeom prst="rect">
            <a:avLst/>
          </a:pr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6B701210-4C42-401E-8D90-ACAB2330E0D3}"/>
              </a:ext>
            </a:extLst>
          </p:cNvPr>
          <p:cNvSpPr/>
          <p:nvPr/>
        </p:nvSpPr>
        <p:spPr>
          <a:xfrm rot="18758333">
            <a:off x="531068" y="2302992"/>
            <a:ext cx="1075278" cy="117504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4438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97458" y="58997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995769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477" y="-1"/>
            <a:ext cx="5053157" cy="68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6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97458" y="58997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234402" y="995769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840" y="0"/>
            <a:ext cx="5044778" cy="68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985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72949" y="243724"/>
            <a:ext cx="3044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072" y="0"/>
            <a:ext cx="5070764" cy="688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41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255703" y="211695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Friday 5</a:t>
            </a:r>
            <a:r>
              <a:rPr lang="en-GB" sz="3200" baseline="30000" dirty="0"/>
              <a:t>th</a:t>
            </a:r>
            <a:r>
              <a:rPr lang="en-GB" sz="3200" dirty="0"/>
              <a:t> March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88687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reading and writing tricky words.</a:t>
            </a:r>
          </a:p>
          <a:p>
            <a:r>
              <a:rPr lang="en-GB" sz="4000" dirty="0"/>
              <a:t>LO To be able to answer questions about a text.</a:t>
            </a:r>
          </a:p>
          <a:p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36429138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455589-8117-428D-B5C4-010BEFC51B45}"/>
              </a:ext>
            </a:extLst>
          </p:cNvPr>
          <p:cNvSpPr txBox="1"/>
          <p:nvPr/>
        </p:nvSpPr>
        <p:spPr>
          <a:xfrm>
            <a:off x="9011478" y="104059"/>
            <a:ext cx="265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Pick a slide appropriate to your child’s 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01358-D095-44BE-898C-83DB51954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43" y="4258898"/>
            <a:ext cx="11391314" cy="2543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F82E71-A14E-4BB5-960F-99A1D8B677C0}"/>
              </a:ext>
            </a:extLst>
          </p:cNvPr>
          <p:cNvSpPr txBox="1"/>
          <p:nvPr/>
        </p:nvSpPr>
        <p:spPr>
          <a:xfrm>
            <a:off x="400343" y="122848"/>
            <a:ext cx="115712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Read and write the red words.</a:t>
            </a:r>
          </a:p>
          <a:p>
            <a:endParaRPr lang="en-GB" sz="2400" dirty="0"/>
          </a:p>
          <a:p>
            <a:r>
              <a:rPr lang="en-GB" sz="2400" dirty="0"/>
              <a:t>These are words we cannot sound out.</a:t>
            </a:r>
          </a:p>
          <a:p>
            <a:endParaRPr lang="en-GB" sz="2400" dirty="0"/>
          </a:p>
          <a:p>
            <a:r>
              <a:rPr lang="en-GB" sz="2400" dirty="0"/>
              <a:t>If your child does not know these words, say the words and get your child to repeat.</a:t>
            </a:r>
          </a:p>
          <a:p>
            <a:endParaRPr lang="en-GB" sz="2400" dirty="0"/>
          </a:p>
          <a:p>
            <a:r>
              <a:rPr lang="en-GB" sz="2400" dirty="0"/>
              <a:t>You could also play a game of bingo. Say the words and get your child to cross out the word.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A22EBA-0636-491C-83E3-7D7C9ADF2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3" y="3039981"/>
            <a:ext cx="11391314" cy="13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060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455589-8117-428D-B5C4-010BEFC51B45}"/>
              </a:ext>
            </a:extLst>
          </p:cNvPr>
          <p:cNvSpPr txBox="1"/>
          <p:nvPr/>
        </p:nvSpPr>
        <p:spPr>
          <a:xfrm>
            <a:off x="9011478" y="104059"/>
            <a:ext cx="265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Pick a slide appropriate to your child’s 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52990-69A7-4BB1-BAEE-6E1A5CC10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48" y="3000091"/>
            <a:ext cx="10943104" cy="36135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354293-2562-43A3-B4F6-EDE81E80524F}"/>
              </a:ext>
            </a:extLst>
          </p:cNvPr>
          <p:cNvSpPr txBox="1"/>
          <p:nvPr/>
        </p:nvSpPr>
        <p:spPr>
          <a:xfrm>
            <a:off x="400343" y="122848"/>
            <a:ext cx="115712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Read and write the red words.</a:t>
            </a:r>
          </a:p>
          <a:p>
            <a:endParaRPr lang="en-GB" sz="2400" dirty="0"/>
          </a:p>
          <a:p>
            <a:r>
              <a:rPr lang="en-GB" sz="2400" dirty="0"/>
              <a:t>These are words we cannot sound out.</a:t>
            </a:r>
          </a:p>
          <a:p>
            <a:endParaRPr lang="en-GB" sz="2400" dirty="0"/>
          </a:p>
          <a:p>
            <a:r>
              <a:rPr lang="en-GB" sz="2400" dirty="0"/>
              <a:t>If your child does not know these words, say the words and get your child to repeat.</a:t>
            </a:r>
          </a:p>
          <a:p>
            <a:endParaRPr lang="en-GB" sz="2400" dirty="0"/>
          </a:p>
          <a:p>
            <a:r>
              <a:rPr lang="en-GB" sz="2400" dirty="0"/>
              <a:t>You could also play a game of bingo. Say the words and get your child to cross out the word.</a:t>
            </a:r>
          </a:p>
        </p:txBody>
      </p:sp>
    </p:spTree>
    <p:extLst>
      <p:ext uri="{BB962C8B-B14F-4D97-AF65-F5344CB8AC3E}">
        <p14:creationId xmlns:p14="http://schemas.microsoft.com/office/powerpoint/2010/main" val="260655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0B6752F-E47C-4860-BAA7-390EADC96C19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C416C8-9435-4C7B-84AC-DA6AB8F91CC7}"/>
              </a:ext>
            </a:extLst>
          </p:cNvPr>
          <p:cNvSpPr txBox="1"/>
          <p:nvPr/>
        </p:nvSpPr>
        <p:spPr>
          <a:xfrm>
            <a:off x="419154" y="3169072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‘j’.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710B40-F7F8-49C1-8782-474BC5CF238D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j     e     t,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jet</a:t>
            </a:r>
            <a:r>
              <a:rPr lang="en-GB" dirty="0"/>
              <a:t>.  I have now read the word.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99FEEC-8346-4705-822E-B042EB6C6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" y="4686510"/>
            <a:ext cx="1299108" cy="9646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676797-64C0-4A58-9910-7FE61DCA6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4C27F4-0335-4BF8-BC2C-702747A33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704" y="4433102"/>
            <a:ext cx="1627005" cy="964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75B9D2-9F20-4192-8BA2-9C1129A93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693" y="4433102"/>
            <a:ext cx="1973217" cy="964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C06496-34CB-43C6-941D-70ADDB87D8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8894" y="4412425"/>
            <a:ext cx="2122305" cy="964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3F3C0A-2AE2-4219-B315-F68BE4326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543" y="317331"/>
            <a:ext cx="1962421" cy="11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72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455589-8117-428D-B5C4-010BEFC51B45}"/>
              </a:ext>
            </a:extLst>
          </p:cNvPr>
          <p:cNvSpPr txBox="1"/>
          <p:nvPr/>
        </p:nvSpPr>
        <p:spPr>
          <a:xfrm>
            <a:off x="9011478" y="104059"/>
            <a:ext cx="265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Pick a slide appropriate to your child’s 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8FD72-BDED-4585-B59B-CB4F6DD2C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23" y="3107258"/>
            <a:ext cx="10881935" cy="3646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18D5AD-F706-4A1E-8E62-D751955B4989}"/>
              </a:ext>
            </a:extLst>
          </p:cNvPr>
          <p:cNvSpPr txBox="1"/>
          <p:nvPr/>
        </p:nvSpPr>
        <p:spPr>
          <a:xfrm>
            <a:off x="400343" y="122848"/>
            <a:ext cx="115712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Read and write the red words.</a:t>
            </a:r>
          </a:p>
          <a:p>
            <a:endParaRPr lang="en-GB" sz="2400" dirty="0"/>
          </a:p>
          <a:p>
            <a:r>
              <a:rPr lang="en-GB" sz="2400" dirty="0"/>
              <a:t>These are words we cannot sound out.</a:t>
            </a:r>
          </a:p>
          <a:p>
            <a:endParaRPr lang="en-GB" sz="2400" dirty="0"/>
          </a:p>
          <a:p>
            <a:r>
              <a:rPr lang="en-GB" sz="2400" dirty="0"/>
              <a:t>If your child does not know these words, say the words and get your child to repeat.</a:t>
            </a:r>
          </a:p>
          <a:p>
            <a:endParaRPr lang="en-GB" sz="2400" dirty="0"/>
          </a:p>
          <a:p>
            <a:r>
              <a:rPr lang="en-GB" sz="2400" dirty="0"/>
              <a:t>You could also play a game of bingo. Say the words and get your child to cross out the word.</a:t>
            </a:r>
          </a:p>
        </p:txBody>
      </p:sp>
    </p:spTree>
    <p:extLst>
      <p:ext uri="{BB962C8B-B14F-4D97-AF65-F5344CB8AC3E}">
        <p14:creationId xmlns:p14="http://schemas.microsoft.com/office/powerpoint/2010/main" val="37011497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403A38-CA13-4276-A956-06D00AE4A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25" y="1047750"/>
            <a:ext cx="3171324" cy="16346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7F571F-F70B-4E27-8E2C-27ADED3760E9}"/>
              </a:ext>
            </a:extLst>
          </p:cNvPr>
          <p:cNvSpPr txBox="1"/>
          <p:nvPr/>
        </p:nvSpPr>
        <p:spPr>
          <a:xfrm>
            <a:off x="4286251" y="12203"/>
            <a:ext cx="6672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Tricky Words!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BADBC-67E3-419C-A174-6137E6F0206F}"/>
              </a:ext>
            </a:extLst>
          </p:cNvPr>
          <p:cNvSpPr txBox="1"/>
          <p:nvPr/>
        </p:nvSpPr>
        <p:spPr>
          <a:xfrm>
            <a:off x="3296895" y="1541897"/>
            <a:ext cx="7356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hlinkClick r:id="rId3"/>
              </a:rPr>
              <a:t>https://www.youtube.com/watch?v=TvMyssfAUx0</a:t>
            </a:r>
            <a:endParaRPr lang="en-GB" sz="2400" b="1" dirty="0"/>
          </a:p>
          <a:p>
            <a:endParaRPr lang="en-GB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DEB04-B728-4028-9E1E-8E267E1CB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25" y="2910767"/>
            <a:ext cx="3216522" cy="1634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A4CFE-91B0-4E24-9A0B-0C1C18B58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24" y="4773785"/>
            <a:ext cx="3171324" cy="1637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171ED7-807D-4202-96F0-FEC3A3667833}"/>
              </a:ext>
            </a:extLst>
          </p:cNvPr>
          <p:cNvSpPr txBox="1"/>
          <p:nvPr/>
        </p:nvSpPr>
        <p:spPr>
          <a:xfrm>
            <a:off x="3324909" y="5345393"/>
            <a:ext cx="8348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hlinkClick r:id="rId6"/>
              </a:rPr>
              <a:t>https://www.youtube.com/watch?v=3NOzgR1ANc4</a:t>
            </a:r>
            <a:endParaRPr lang="en-GB" sz="2400" b="1" dirty="0"/>
          </a:p>
          <a:p>
            <a:endParaRPr lang="en-GB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872704-0117-4BE3-BD98-ED36885DDA3B}"/>
              </a:ext>
            </a:extLst>
          </p:cNvPr>
          <p:cNvSpPr txBox="1"/>
          <p:nvPr/>
        </p:nvSpPr>
        <p:spPr>
          <a:xfrm>
            <a:off x="3356365" y="3269161"/>
            <a:ext cx="8348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hlinkClick r:id="rId7"/>
              </a:rPr>
              <a:t>https://www.youtube.com/watch?v=R087lYrRpgY&amp;t=2s</a:t>
            </a:r>
            <a:endParaRPr lang="en-GB" sz="2400" b="1" dirty="0"/>
          </a:p>
          <a:p>
            <a:endParaRPr lang="en-GB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705418-6958-43BC-B3D7-4DF6120F17DE}"/>
              </a:ext>
            </a:extLst>
          </p:cNvPr>
          <p:cNvSpPr txBox="1"/>
          <p:nvPr/>
        </p:nvSpPr>
        <p:spPr>
          <a:xfrm>
            <a:off x="3324909" y="2017462"/>
            <a:ext cx="571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‘Tricky Words and Sight Words Song’ - YouTube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B3F608-594D-4866-8D16-EA93B26BD648}"/>
              </a:ext>
            </a:extLst>
          </p:cNvPr>
          <p:cNvSpPr txBox="1"/>
          <p:nvPr/>
        </p:nvSpPr>
        <p:spPr>
          <a:xfrm>
            <a:off x="3407347" y="3774246"/>
            <a:ext cx="571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‘Phase 3 Say Hello To’ - YouTube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C8537B-CB17-447F-A23A-32E848C2B7CC}"/>
              </a:ext>
            </a:extLst>
          </p:cNvPr>
          <p:cNvSpPr txBox="1"/>
          <p:nvPr/>
        </p:nvSpPr>
        <p:spPr>
          <a:xfrm>
            <a:off x="3407346" y="5821187"/>
            <a:ext cx="571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‘Phase 4 Tricky Words Song’ - YouTube</a:t>
            </a:r>
          </a:p>
        </p:txBody>
      </p:sp>
    </p:spTree>
    <p:extLst>
      <p:ext uri="{BB962C8B-B14F-4D97-AF65-F5344CB8AC3E}">
        <p14:creationId xmlns:p14="http://schemas.microsoft.com/office/powerpoint/2010/main" val="31898503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1D8314-5920-4EDE-BC8F-7D6385A88630}"/>
              </a:ext>
            </a:extLst>
          </p:cNvPr>
          <p:cNvSpPr txBox="1"/>
          <p:nvPr/>
        </p:nvSpPr>
        <p:spPr>
          <a:xfrm>
            <a:off x="4142094" y="-102326"/>
            <a:ext cx="6672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/>
              <a:t>Games &amp; Videos!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E9721-6967-4881-875E-5B638E3C8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146"/>
          <a:stretch/>
        </p:blipFill>
        <p:spPr>
          <a:xfrm>
            <a:off x="173085" y="769441"/>
            <a:ext cx="3989482" cy="1101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D2416F-03B4-48BE-8D6F-9EADD5795A34}"/>
              </a:ext>
            </a:extLst>
          </p:cNvPr>
          <p:cNvSpPr txBox="1"/>
          <p:nvPr/>
        </p:nvSpPr>
        <p:spPr>
          <a:xfrm>
            <a:off x="4162567" y="747312"/>
            <a:ext cx="7565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3"/>
              </a:rPr>
              <a:t>https://www.phonicsplay.co.uk/resources</a:t>
            </a:r>
            <a:endParaRPr lang="en-GB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00772-6598-4922-A045-26275EAB5E50}"/>
              </a:ext>
            </a:extLst>
          </p:cNvPr>
          <p:cNvSpPr txBox="1"/>
          <p:nvPr/>
        </p:nvSpPr>
        <p:spPr>
          <a:xfrm>
            <a:off x="4162567" y="1225047"/>
            <a:ext cx="609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Username: jan21</a:t>
            </a:r>
          </a:p>
          <a:p>
            <a:r>
              <a:rPr lang="en-GB" sz="1800" dirty="0"/>
              <a:t>Password: 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6B5761-41EC-4E87-8784-4C4563B11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85" y="2038003"/>
            <a:ext cx="3099737" cy="13404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03C819-22BC-4B8B-B2BC-E949A94D5193}"/>
              </a:ext>
            </a:extLst>
          </p:cNvPr>
          <p:cNvSpPr txBox="1"/>
          <p:nvPr/>
        </p:nvSpPr>
        <p:spPr>
          <a:xfrm>
            <a:off x="3272822" y="1994940"/>
            <a:ext cx="8746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5"/>
              </a:rPr>
              <a:t>https://www.bbc.co.uk/bitesize/topics/zcqqtfr</a:t>
            </a:r>
            <a:endParaRPr lang="en-GB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8D0F52-99A5-4460-B412-89FDB1CDB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84" y="3545055"/>
            <a:ext cx="3416276" cy="14479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ECBA37-F1D3-4940-8E84-63B1579D55B3}"/>
              </a:ext>
            </a:extLst>
          </p:cNvPr>
          <p:cNvSpPr txBox="1"/>
          <p:nvPr/>
        </p:nvSpPr>
        <p:spPr>
          <a:xfrm>
            <a:off x="3589360" y="3545055"/>
            <a:ext cx="6093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7"/>
              </a:rPr>
              <a:t>https://www.phonicsbloom.com/</a:t>
            </a:r>
            <a:endParaRPr lang="en-GB" sz="2800" b="1" dirty="0"/>
          </a:p>
        </p:txBody>
      </p:sp>
      <p:pic>
        <p:nvPicPr>
          <p:cNvPr id="27650" name="Picture 2" descr="Learning is fun with Learning Blocks | Alphablocks | Numberblocks |  CBeebies shows">
            <a:extLst>
              <a:ext uri="{FF2B5EF4-FFF2-40B4-BE49-F238E27FC236}">
                <a16:creationId xmlns:a16="http://schemas.microsoft.com/office/drawing/2014/main" id="{DDD434E0-4546-4A98-8E50-B334FA48F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4" y="5142481"/>
            <a:ext cx="2979193" cy="167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C2E917-70A0-4C60-86B5-437C6690EF4D}"/>
              </a:ext>
            </a:extLst>
          </p:cNvPr>
          <p:cNvSpPr txBox="1"/>
          <p:nvPr/>
        </p:nvSpPr>
        <p:spPr>
          <a:xfrm>
            <a:off x="3152276" y="5159638"/>
            <a:ext cx="8575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9"/>
              </a:rPr>
              <a:t>https://www.bbc.co.uk/cbeebies/shows/alphablocks</a:t>
            </a:r>
            <a:endParaRPr lang="en-GB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224D1A-914F-4FF0-8019-B6344A9D0233}"/>
              </a:ext>
            </a:extLst>
          </p:cNvPr>
          <p:cNvSpPr txBox="1"/>
          <p:nvPr/>
        </p:nvSpPr>
        <p:spPr>
          <a:xfrm>
            <a:off x="3152275" y="5820114"/>
            <a:ext cx="87460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10"/>
              </a:rPr>
              <a:t>https://www.youtube.com/channel/UC_qs3c0ehDvZkbiEbOj6Drg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852431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532784"/>
            <a:ext cx="11429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2"/>
              </a:rPr>
              <a:t>https://www.youtube.com/channel/UCo7fbLgY2oA_cFCIg9GdxtQ</a:t>
            </a:r>
            <a:endParaRPr lang="en-GB" sz="2800" b="1" dirty="0"/>
          </a:p>
          <a:p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518" y="78721"/>
            <a:ext cx="7300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Daily Phonics Videos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1" y="1800225"/>
            <a:ext cx="118043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Click the below link, copy and paste into the internet or search ‘Ruth Miskin Training’ in YouTube to see daily phonics videos.</a:t>
            </a:r>
          </a:p>
          <a:p>
            <a:endParaRPr lang="en-GB" sz="2800" dirty="0"/>
          </a:p>
          <a:p>
            <a:r>
              <a:rPr lang="en-GB" sz="2800" dirty="0"/>
              <a:t>Read Write Inc are offering free phonics lessons on YouTube. Videos for all abilities are available.</a:t>
            </a:r>
          </a:p>
          <a:p>
            <a:endParaRPr lang="en-GB" sz="2800" dirty="0"/>
          </a:p>
          <a:p>
            <a:r>
              <a:rPr lang="en-GB" sz="2800" dirty="0"/>
              <a:t>They are posted at 9.30am and are available for 24 hours.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1085"/>
            <a:ext cx="4121184" cy="12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710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292004" y="164772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292004" y="1162023"/>
            <a:ext cx="1091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456" y="-1"/>
            <a:ext cx="5024871" cy="68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384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41151" y="311281"/>
            <a:ext cx="270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07" y="0"/>
            <a:ext cx="5302538" cy="68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8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6660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Recap: 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https://www.youtube.com/watch?v=rwLEjJ50LfY&amp;list=PLPVrkr0oJX1sBGLJU2hNbPE2neuhezWSu&amp;index=9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‘Phonics Lesson - Set 2 'air' sound for Reception and Year 1’</a:t>
            </a:r>
          </a:p>
          <a:p>
            <a:endParaRPr lang="en-GB" sz="2400" b="0" i="1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‘air’ sound in it?</a:t>
            </a:r>
          </a:p>
        </p:txBody>
      </p:sp>
      <p:pic>
        <p:nvPicPr>
          <p:cNvPr id="4" name="Picture 2" descr="Tremendous Tuesday">
            <a:extLst>
              <a:ext uri="{FF2B5EF4-FFF2-40B4-BE49-F238E27FC236}">
                <a16:creationId xmlns:a16="http://schemas.microsoft.com/office/drawing/2014/main" id="{504079D7-5717-4C1B-8624-B1472A576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4841" r="3874" b="7885"/>
          <a:stretch/>
        </p:blipFill>
        <p:spPr bwMode="auto">
          <a:xfrm>
            <a:off x="-81170" y="2160105"/>
            <a:ext cx="4413350" cy="33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83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air.  Can you say </a:t>
            </a:r>
            <a:r>
              <a:rPr lang="en-GB" sz="3600" b="1" dirty="0"/>
              <a:t>air, air, air</a:t>
            </a:r>
            <a:r>
              <a:rPr lang="en-GB" dirty="0"/>
              <a:t> 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that the grown up is eating the cake? That’s right, the children are saying </a:t>
            </a:r>
            <a:r>
              <a:rPr lang="en-GB" sz="2800" dirty="0"/>
              <a:t>“that’s not fair”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‘air’ words.</a:t>
            </a:r>
          </a:p>
          <a:p>
            <a:pPr algn="ctr"/>
            <a:r>
              <a:rPr lang="en-GB" sz="3600" dirty="0"/>
              <a:t>h </a:t>
            </a:r>
            <a:r>
              <a:rPr lang="en-GB" sz="3600" u="sng" dirty="0"/>
              <a:t>air</a:t>
            </a:r>
            <a:r>
              <a:rPr lang="en-GB" sz="3600" dirty="0"/>
              <a:t>     f </a:t>
            </a:r>
            <a:r>
              <a:rPr lang="en-GB" sz="3600" u="sng" dirty="0"/>
              <a:t>air </a:t>
            </a:r>
            <a:r>
              <a:rPr lang="en-GB" sz="3600" dirty="0"/>
              <a:t>   s t </a:t>
            </a:r>
            <a:r>
              <a:rPr lang="en-GB" sz="3600" u="sng" dirty="0"/>
              <a:t>air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“that’s not fair”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air.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three letters that make one sound.  When we see them we say,</a:t>
            </a:r>
          </a:p>
          <a:p>
            <a:pPr algn="ctr"/>
            <a:r>
              <a:rPr lang="en-GB" sz="3600" dirty="0"/>
              <a:t>air</a:t>
            </a:r>
            <a:r>
              <a:rPr lang="en-GB" sz="2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BC14-E6BD-4AC7-BA9F-BA8F08BC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5" y="147652"/>
            <a:ext cx="1254732" cy="931732"/>
          </a:xfrm>
          <a:prstGeom prst="rect">
            <a:avLst/>
          </a:prstGeom>
        </p:spPr>
      </p:pic>
      <p:pic>
        <p:nvPicPr>
          <p:cNvPr id="9218" name="Picture 2" descr="Set 1 sounds Set 2 sounds">
            <a:extLst>
              <a:ext uri="{FF2B5EF4-FFF2-40B4-BE49-F238E27FC236}">
                <a16:creationId xmlns:a16="http://schemas.microsoft.com/office/drawing/2014/main" id="{1897DB3E-96B0-404E-A644-3EB7A59D5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54" y="156754"/>
            <a:ext cx="2388731" cy="32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et 1 sounds Set 2 sounds">
            <a:extLst>
              <a:ext uri="{FF2B5EF4-FFF2-40B4-BE49-F238E27FC236}">
                <a16:creationId xmlns:a16="http://schemas.microsoft.com/office/drawing/2014/main" id="{FF3B7BEC-176A-4543-A561-77A0CB90F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53" y="3535063"/>
            <a:ext cx="2388731" cy="32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08DCEE-AE5E-4793-8B76-F12856EF0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466" y="3753013"/>
            <a:ext cx="2140038" cy="262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7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5389</Words>
  <Application>Microsoft Office PowerPoint</Application>
  <PresentationFormat>Widescreen</PresentationFormat>
  <Paragraphs>562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R.McCartney [ Wheatley Hill Community Primary School ]</cp:lastModifiedBy>
  <cp:revision>101</cp:revision>
  <dcterms:created xsi:type="dcterms:W3CDTF">2020-11-14T12:23:39Z</dcterms:created>
  <dcterms:modified xsi:type="dcterms:W3CDTF">2021-02-24T20:36:01Z</dcterms:modified>
</cp:coreProperties>
</file>