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9" r:id="rId4"/>
    <p:sldId id="258" r:id="rId5"/>
    <p:sldId id="275" r:id="rId6"/>
    <p:sldId id="276" r:id="rId7"/>
    <p:sldId id="270" r:id="rId8"/>
    <p:sldId id="260" r:id="rId9"/>
    <p:sldId id="268" r:id="rId10"/>
    <p:sldId id="278" r:id="rId11"/>
    <p:sldId id="279" r:id="rId12"/>
    <p:sldId id="271" r:id="rId13"/>
    <p:sldId id="264" r:id="rId14"/>
    <p:sldId id="273" r:id="rId15"/>
    <p:sldId id="280" r:id="rId16"/>
    <p:sldId id="262" r:id="rId17"/>
    <p:sldId id="272" r:id="rId18"/>
    <p:sldId id="265" r:id="rId19"/>
    <p:sldId id="274"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6"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94098B-137F-4843-9415-18D8675F20D1}"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51621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4098B-137F-4843-9415-18D8675F20D1}"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13016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4098B-137F-4843-9415-18D8675F20D1}"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52715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4098B-137F-4843-9415-18D8675F20D1}"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285274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94098B-137F-4843-9415-18D8675F20D1}"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166083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94098B-137F-4843-9415-18D8675F20D1}"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07553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94098B-137F-4843-9415-18D8675F20D1}"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63403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4098B-137F-4843-9415-18D8675F20D1}"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45665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4098B-137F-4843-9415-18D8675F20D1}"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171263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94098B-137F-4843-9415-18D8675F20D1}"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392381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94098B-137F-4843-9415-18D8675F20D1}"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CF1ADA-BD55-4D45-8F67-D3E8C0940B95}" type="slidenum">
              <a:rPr lang="en-GB" smtClean="0"/>
              <a:t>‹#›</a:t>
            </a:fld>
            <a:endParaRPr lang="en-GB"/>
          </a:p>
        </p:txBody>
      </p:sp>
    </p:spTree>
    <p:extLst>
      <p:ext uri="{BB962C8B-B14F-4D97-AF65-F5344CB8AC3E}">
        <p14:creationId xmlns:p14="http://schemas.microsoft.com/office/powerpoint/2010/main" val="142288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4098B-137F-4843-9415-18D8675F20D1}" type="datetimeFigureOut">
              <a:rPr lang="en-GB" smtClean="0"/>
              <a:t>04/01/2021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F1ADA-BD55-4D45-8F67-D3E8C0940B95}" type="slidenum">
              <a:rPr lang="en-GB" smtClean="0"/>
              <a:t>‹#›</a:t>
            </a:fld>
            <a:endParaRPr lang="en-GB"/>
          </a:p>
        </p:txBody>
      </p:sp>
    </p:spTree>
    <p:extLst>
      <p:ext uri="{BB962C8B-B14F-4D97-AF65-F5344CB8AC3E}">
        <p14:creationId xmlns:p14="http://schemas.microsoft.com/office/powerpoint/2010/main" val="1853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6ltPCRM93E"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pngall.com/mouse-cursor-click-png" TargetMode="External"/><Relationship Id="rId5" Type="http://schemas.openxmlformats.org/officeDocument/2006/relationships/image" Target="../media/image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phonicsplay.co.uk/resources"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youtube.com/watch?v=_ovFXpsWmS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pngall.com/mouse-cursor-click-png"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youtube.com/watch?v=yln6PpV1G1I" TargetMode="External"/><Relationship Id="rId5" Type="http://schemas.openxmlformats.org/officeDocument/2006/relationships/hyperlink" Target="https://pixabay.com/en/quiet-silent-psst-finger-face-29763/"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he.wikipedia.org/wiki/%D7%A7%D7%95%D7%91%D7%A5:Emojione_1F445.svg" TargetMode="External"/><Relationship Id="rId3" Type="http://schemas.openxmlformats.org/officeDocument/2006/relationships/image" Target="../media/image10.jpg"/><Relationship Id="rId7" Type="http://schemas.openxmlformats.org/officeDocument/2006/relationships/image" Target="../media/image12.png"/><Relationship Id="rId12" Type="http://schemas.openxmlformats.org/officeDocument/2006/relationships/hyperlink" Target="http://openclipart.org/detail/190977/hand-open-heavy-outline-by-schplook-190977"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pixabay.com/en/ear-listen-hear-gossip-sound-25595/"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pngimg.com/download/25446" TargetMode="External"/><Relationship Id="rId4" Type="http://schemas.openxmlformats.org/officeDocument/2006/relationships/hyperlink" Target="https://www.freeimageslive.co.uk/free_stock_image/cartoon-eyes-1-jpg"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wPebovohlo"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pngall.com/mouse-cursor-click-png"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9220"/>
            <a:ext cx="9144000" cy="2387600"/>
          </a:xfrm>
        </p:spPr>
        <p:txBody>
          <a:bodyPr/>
          <a:lstStyle/>
          <a:p>
            <a:r>
              <a:rPr lang="en-GB" dirty="0"/>
              <a:t>Remote Learning -  Base 5</a:t>
            </a:r>
          </a:p>
        </p:txBody>
      </p:sp>
      <p:sp>
        <p:nvSpPr>
          <p:cNvPr id="3" name="Subtitle 2"/>
          <p:cNvSpPr>
            <a:spLocks noGrp="1"/>
          </p:cNvSpPr>
          <p:nvPr>
            <p:ph type="subTitle" idx="1"/>
          </p:nvPr>
        </p:nvSpPr>
        <p:spPr/>
        <p:txBody>
          <a:bodyPr/>
          <a:lstStyle/>
          <a:p>
            <a:r>
              <a:rPr lang="en-GB" dirty="0"/>
              <a:t>W.B. 04.01.21</a:t>
            </a:r>
          </a:p>
          <a:p>
            <a:endParaRPr lang="en-GB" dirty="0"/>
          </a:p>
          <a:p>
            <a:r>
              <a:rPr lang="en-GB" dirty="0"/>
              <a:t>English</a:t>
            </a:r>
          </a:p>
        </p:txBody>
      </p:sp>
      <p:pic>
        <p:nvPicPr>
          <p:cNvPr id="6" name="Picture 5"/>
          <p:cNvPicPr>
            <a:picLocks noChangeAspect="1"/>
          </p:cNvPicPr>
          <p:nvPr/>
        </p:nvPicPr>
        <p:blipFill>
          <a:blip r:embed="rId2">
            <a:clrChange>
              <a:clrFrom>
                <a:srgbClr val="F7F7F7"/>
              </a:clrFrom>
              <a:clrTo>
                <a:srgbClr val="F7F7F7">
                  <a:alpha val="0"/>
                </a:srgbClr>
              </a:clrTo>
            </a:clrChange>
          </a:blip>
          <a:stretch>
            <a:fillRect/>
          </a:stretch>
        </p:blipFill>
        <p:spPr>
          <a:xfrm>
            <a:off x="5471705" y="5225778"/>
            <a:ext cx="1242603" cy="1321301"/>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pic>
        <p:nvPicPr>
          <p:cNvPr id="9" name="Picture 8"/>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444" t="44714" r="42223" b="27794"/>
          <a:stretch/>
        </p:blipFill>
        <p:spPr bwMode="auto">
          <a:xfrm>
            <a:off x="233499" y="154849"/>
            <a:ext cx="1430655" cy="1276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110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910762-471A-40E4-BDAF-F21F053F97DA}"/>
              </a:ext>
            </a:extLst>
          </p:cNvPr>
          <p:cNvSpPr txBox="1"/>
          <p:nvPr/>
        </p:nvSpPr>
        <p:spPr>
          <a:xfrm>
            <a:off x="331682" y="2828834"/>
            <a:ext cx="4386092"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2800" u="sng" dirty="0"/>
              <a:t>Task 1:</a:t>
            </a:r>
          </a:p>
          <a:p>
            <a:pPr marL="0" indent="0">
              <a:buNone/>
            </a:pPr>
            <a:r>
              <a:rPr lang="en-GB" sz="2800" dirty="0"/>
              <a:t>Can you draw a picture of your favourite character, then write a list of adjectives to describe them?</a:t>
            </a:r>
          </a:p>
        </p:txBody>
      </p:sp>
      <p:pic>
        <p:nvPicPr>
          <p:cNvPr id="6" name="Picture 5">
            <a:extLst>
              <a:ext uri="{FF2B5EF4-FFF2-40B4-BE49-F238E27FC236}">
                <a16:creationId xmlns:a16="http://schemas.microsoft.com/office/drawing/2014/main" id="{3B842CED-BA22-4092-A380-43FC3C96D6C2}"/>
              </a:ext>
            </a:extLst>
          </p:cNvPr>
          <p:cNvPicPr>
            <a:picLocks noChangeAspect="1"/>
          </p:cNvPicPr>
          <p:nvPr/>
        </p:nvPicPr>
        <p:blipFill>
          <a:blip r:embed="rId2"/>
          <a:stretch>
            <a:fillRect/>
          </a:stretch>
        </p:blipFill>
        <p:spPr>
          <a:xfrm>
            <a:off x="6352364" y="2460435"/>
            <a:ext cx="4930004" cy="3553895"/>
          </a:xfrm>
          <a:prstGeom prst="rect">
            <a:avLst/>
          </a:prstGeom>
        </p:spPr>
      </p:pic>
      <p:pic>
        <p:nvPicPr>
          <p:cNvPr id="7" name="Picture 6">
            <a:extLst>
              <a:ext uri="{FF2B5EF4-FFF2-40B4-BE49-F238E27FC236}">
                <a16:creationId xmlns:a16="http://schemas.microsoft.com/office/drawing/2014/main" id="{83F27C6C-1074-4126-A570-369C5E5F4FFC}"/>
              </a:ext>
            </a:extLst>
          </p:cNvPr>
          <p:cNvPicPr>
            <a:picLocks noChangeAspect="1"/>
          </p:cNvPicPr>
          <p:nvPr/>
        </p:nvPicPr>
        <p:blipFill>
          <a:blip r:embed="rId3"/>
          <a:stretch>
            <a:fillRect/>
          </a:stretch>
        </p:blipFill>
        <p:spPr>
          <a:xfrm>
            <a:off x="260178" y="191245"/>
            <a:ext cx="2219325" cy="1104900"/>
          </a:xfrm>
          <a:prstGeom prst="rect">
            <a:avLst/>
          </a:prstGeom>
        </p:spPr>
      </p:pic>
      <p:sp>
        <p:nvSpPr>
          <p:cNvPr id="9" name="Rectangle 8">
            <a:extLst>
              <a:ext uri="{FF2B5EF4-FFF2-40B4-BE49-F238E27FC236}">
                <a16:creationId xmlns:a16="http://schemas.microsoft.com/office/drawing/2014/main" id="{F074CF31-0ACC-49FE-94A9-DFCA0198F1DA}"/>
              </a:ext>
            </a:extLst>
          </p:cNvPr>
          <p:cNvSpPr/>
          <p:nvPr/>
        </p:nvSpPr>
        <p:spPr>
          <a:xfrm>
            <a:off x="277596" y="1173148"/>
            <a:ext cx="6074768" cy="74528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AA470E9-8481-4BD9-9825-ED73149C1427}"/>
              </a:ext>
            </a:extLst>
          </p:cNvPr>
          <p:cNvSpPr txBox="1"/>
          <p:nvPr/>
        </p:nvSpPr>
        <p:spPr>
          <a:xfrm>
            <a:off x="268887" y="1191845"/>
            <a:ext cx="10429593" cy="707886"/>
          </a:xfrm>
          <a:prstGeom prst="rect">
            <a:avLst/>
          </a:prstGeom>
          <a:noFill/>
        </p:spPr>
        <p:txBody>
          <a:bodyPr wrap="square" rtlCol="0">
            <a:spAutoFit/>
          </a:bodyPr>
          <a:lstStyle/>
          <a:p>
            <a:r>
              <a:rPr lang="en-GB" sz="4000" dirty="0"/>
              <a:t>L.O. To describe a character</a:t>
            </a:r>
          </a:p>
        </p:txBody>
      </p:sp>
    </p:spTree>
    <p:extLst>
      <p:ext uri="{BB962C8B-B14F-4D97-AF65-F5344CB8AC3E}">
        <p14:creationId xmlns:p14="http://schemas.microsoft.com/office/powerpoint/2010/main" val="364845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13A7-77C8-4D22-A8A7-8FE77EB28232}"/>
              </a:ext>
            </a:extLst>
          </p:cNvPr>
          <p:cNvSpPr>
            <a:spLocks noGrp="1"/>
          </p:cNvSpPr>
          <p:nvPr>
            <p:ph type="title"/>
          </p:nvPr>
        </p:nvSpPr>
        <p:spPr/>
        <p:txBody>
          <a:bodyPr/>
          <a:lstStyle/>
          <a:p>
            <a:r>
              <a:rPr lang="en-GB" dirty="0"/>
              <a:t>Task 2: </a:t>
            </a:r>
            <a:br>
              <a:rPr lang="en-GB" dirty="0"/>
            </a:br>
            <a:endParaRPr lang="en-GB" dirty="0"/>
          </a:p>
        </p:txBody>
      </p:sp>
      <p:sp>
        <p:nvSpPr>
          <p:cNvPr id="4" name="Content Placeholder 2">
            <a:extLst>
              <a:ext uri="{FF2B5EF4-FFF2-40B4-BE49-F238E27FC236}">
                <a16:creationId xmlns:a16="http://schemas.microsoft.com/office/drawing/2014/main" id="{83C51148-2D88-446C-AAA8-6A42F0576BD3}"/>
              </a:ext>
            </a:extLst>
          </p:cNvPr>
          <p:cNvSpPr txBox="1">
            <a:spLocks/>
          </p:cNvSpPr>
          <p:nvPr/>
        </p:nvSpPr>
        <p:spPr>
          <a:xfrm>
            <a:off x="983974" y="2756504"/>
            <a:ext cx="5403575" cy="2643706"/>
          </a:xfrm>
          <a:custGeom>
            <a:avLst/>
            <a:gdLst>
              <a:gd name="connsiteX0" fmla="*/ 0 w 5403575"/>
              <a:gd name="connsiteY0" fmla="*/ 0 h 2643706"/>
              <a:gd name="connsiteX1" fmla="*/ 783518 w 5403575"/>
              <a:gd name="connsiteY1" fmla="*/ 0 h 2643706"/>
              <a:gd name="connsiteX2" fmla="*/ 1350894 w 5403575"/>
              <a:gd name="connsiteY2" fmla="*/ 0 h 2643706"/>
              <a:gd name="connsiteX3" fmla="*/ 2026341 w 5403575"/>
              <a:gd name="connsiteY3" fmla="*/ 0 h 2643706"/>
              <a:gd name="connsiteX4" fmla="*/ 2647752 w 5403575"/>
              <a:gd name="connsiteY4" fmla="*/ 0 h 2643706"/>
              <a:gd name="connsiteX5" fmla="*/ 3215127 w 5403575"/>
              <a:gd name="connsiteY5" fmla="*/ 0 h 2643706"/>
              <a:gd name="connsiteX6" fmla="*/ 3782502 w 5403575"/>
              <a:gd name="connsiteY6" fmla="*/ 0 h 2643706"/>
              <a:gd name="connsiteX7" fmla="*/ 4457949 w 5403575"/>
              <a:gd name="connsiteY7" fmla="*/ 0 h 2643706"/>
              <a:gd name="connsiteX8" fmla="*/ 5403575 w 5403575"/>
              <a:gd name="connsiteY8" fmla="*/ 0 h 2643706"/>
              <a:gd name="connsiteX9" fmla="*/ 5403575 w 5403575"/>
              <a:gd name="connsiteY9" fmla="*/ 608052 h 2643706"/>
              <a:gd name="connsiteX10" fmla="*/ 5403575 w 5403575"/>
              <a:gd name="connsiteY10" fmla="*/ 1216105 h 2643706"/>
              <a:gd name="connsiteX11" fmla="*/ 5403575 w 5403575"/>
              <a:gd name="connsiteY11" fmla="*/ 1903468 h 2643706"/>
              <a:gd name="connsiteX12" fmla="*/ 5403575 w 5403575"/>
              <a:gd name="connsiteY12" fmla="*/ 2643706 h 2643706"/>
              <a:gd name="connsiteX13" fmla="*/ 4674092 w 5403575"/>
              <a:gd name="connsiteY13" fmla="*/ 2643706 h 2643706"/>
              <a:gd name="connsiteX14" fmla="*/ 4052681 w 5403575"/>
              <a:gd name="connsiteY14" fmla="*/ 2643706 h 2643706"/>
              <a:gd name="connsiteX15" fmla="*/ 3539342 w 5403575"/>
              <a:gd name="connsiteY15" fmla="*/ 2643706 h 2643706"/>
              <a:gd name="connsiteX16" fmla="*/ 2863895 w 5403575"/>
              <a:gd name="connsiteY16" fmla="*/ 2643706 h 2643706"/>
              <a:gd name="connsiteX17" fmla="*/ 2296519 w 5403575"/>
              <a:gd name="connsiteY17" fmla="*/ 2643706 h 2643706"/>
              <a:gd name="connsiteX18" fmla="*/ 1567037 w 5403575"/>
              <a:gd name="connsiteY18" fmla="*/ 2643706 h 2643706"/>
              <a:gd name="connsiteX19" fmla="*/ 837554 w 5403575"/>
              <a:gd name="connsiteY19" fmla="*/ 2643706 h 2643706"/>
              <a:gd name="connsiteX20" fmla="*/ 0 w 5403575"/>
              <a:gd name="connsiteY20" fmla="*/ 2643706 h 2643706"/>
              <a:gd name="connsiteX21" fmla="*/ 0 w 5403575"/>
              <a:gd name="connsiteY21" fmla="*/ 1956342 h 2643706"/>
              <a:gd name="connsiteX22" fmla="*/ 0 w 5403575"/>
              <a:gd name="connsiteY22" fmla="*/ 1321853 h 2643706"/>
              <a:gd name="connsiteX23" fmla="*/ 0 w 5403575"/>
              <a:gd name="connsiteY23" fmla="*/ 608052 h 2643706"/>
              <a:gd name="connsiteX24" fmla="*/ 0 w 5403575"/>
              <a:gd name="connsiteY24" fmla="*/ 0 h 264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3575" h="2643706" fill="none" extrusionOk="0">
                <a:moveTo>
                  <a:pt x="0" y="0"/>
                </a:moveTo>
                <a:cubicBezTo>
                  <a:pt x="190912" y="-16128"/>
                  <a:pt x="564467" y="38727"/>
                  <a:pt x="783518" y="0"/>
                </a:cubicBezTo>
                <a:cubicBezTo>
                  <a:pt x="1002569" y="-38727"/>
                  <a:pt x="1179431" y="-6519"/>
                  <a:pt x="1350894" y="0"/>
                </a:cubicBezTo>
                <a:cubicBezTo>
                  <a:pt x="1522357" y="6519"/>
                  <a:pt x="1758553" y="11625"/>
                  <a:pt x="2026341" y="0"/>
                </a:cubicBezTo>
                <a:cubicBezTo>
                  <a:pt x="2294129" y="-11625"/>
                  <a:pt x="2391034" y="-3389"/>
                  <a:pt x="2647752" y="0"/>
                </a:cubicBezTo>
                <a:cubicBezTo>
                  <a:pt x="2904470" y="3389"/>
                  <a:pt x="2944136" y="-16437"/>
                  <a:pt x="3215127" y="0"/>
                </a:cubicBezTo>
                <a:cubicBezTo>
                  <a:pt x="3486118" y="16437"/>
                  <a:pt x="3597922" y="-25894"/>
                  <a:pt x="3782502" y="0"/>
                </a:cubicBezTo>
                <a:cubicBezTo>
                  <a:pt x="3967083" y="25894"/>
                  <a:pt x="4131399" y="-1331"/>
                  <a:pt x="4457949" y="0"/>
                </a:cubicBezTo>
                <a:cubicBezTo>
                  <a:pt x="4784499" y="1331"/>
                  <a:pt x="4938881" y="2391"/>
                  <a:pt x="5403575" y="0"/>
                </a:cubicBezTo>
                <a:cubicBezTo>
                  <a:pt x="5422498" y="227486"/>
                  <a:pt x="5423235" y="457691"/>
                  <a:pt x="5403575" y="608052"/>
                </a:cubicBezTo>
                <a:cubicBezTo>
                  <a:pt x="5383915" y="758413"/>
                  <a:pt x="5406482" y="945456"/>
                  <a:pt x="5403575" y="1216105"/>
                </a:cubicBezTo>
                <a:cubicBezTo>
                  <a:pt x="5400668" y="1486754"/>
                  <a:pt x="5388736" y="1621231"/>
                  <a:pt x="5403575" y="1903468"/>
                </a:cubicBezTo>
                <a:cubicBezTo>
                  <a:pt x="5418414" y="2185705"/>
                  <a:pt x="5435383" y="2399570"/>
                  <a:pt x="5403575" y="2643706"/>
                </a:cubicBezTo>
                <a:cubicBezTo>
                  <a:pt x="5128832" y="2655469"/>
                  <a:pt x="5012953" y="2654775"/>
                  <a:pt x="4674092" y="2643706"/>
                </a:cubicBezTo>
                <a:cubicBezTo>
                  <a:pt x="4335231" y="2632637"/>
                  <a:pt x="4315010" y="2669744"/>
                  <a:pt x="4052681" y="2643706"/>
                </a:cubicBezTo>
                <a:cubicBezTo>
                  <a:pt x="3790352" y="2617668"/>
                  <a:pt x="3658865" y="2633080"/>
                  <a:pt x="3539342" y="2643706"/>
                </a:cubicBezTo>
                <a:cubicBezTo>
                  <a:pt x="3419819" y="2654332"/>
                  <a:pt x="3134807" y="2641030"/>
                  <a:pt x="2863895" y="2643706"/>
                </a:cubicBezTo>
                <a:cubicBezTo>
                  <a:pt x="2592983" y="2646382"/>
                  <a:pt x="2550459" y="2646662"/>
                  <a:pt x="2296519" y="2643706"/>
                </a:cubicBezTo>
                <a:cubicBezTo>
                  <a:pt x="2042579" y="2640750"/>
                  <a:pt x="1785358" y="2620658"/>
                  <a:pt x="1567037" y="2643706"/>
                </a:cubicBezTo>
                <a:cubicBezTo>
                  <a:pt x="1348716" y="2666754"/>
                  <a:pt x="1169750" y="2676891"/>
                  <a:pt x="837554" y="2643706"/>
                </a:cubicBezTo>
                <a:cubicBezTo>
                  <a:pt x="505358" y="2610521"/>
                  <a:pt x="375753" y="2618924"/>
                  <a:pt x="0" y="2643706"/>
                </a:cubicBezTo>
                <a:cubicBezTo>
                  <a:pt x="15920" y="2454271"/>
                  <a:pt x="-8556" y="2269565"/>
                  <a:pt x="0" y="1956342"/>
                </a:cubicBezTo>
                <a:cubicBezTo>
                  <a:pt x="8556" y="1643119"/>
                  <a:pt x="-11863" y="1456147"/>
                  <a:pt x="0" y="1321853"/>
                </a:cubicBezTo>
                <a:cubicBezTo>
                  <a:pt x="11863" y="1187559"/>
                  <a:pt x="5067" y="787253"/>
                  <a:pt x="0" y="608052"/>
                </a:cubicBezTo>
                <a:cubicBezTo>
                  <a:pt x="-5067" y="428851"/>
                  <a:pt x="-5251" y="145110"/>
                  <a:pt x="0" y="0"/>
                </a:cubicBezTo>
                <a:close/>
              </a:path>
              <a:path w="5403575" h="2643706" stroke="0" extrusionOk="0">
                <a:moveTo>
                  <a:pt x="0" y="0"/>
                </a:moveTo>
                <a:cubicBezTo>
                  <a:pt x="234320" y="-27315"/>
                  <a:pt x="325649" y="-25029"/>
                  <a:pt x="567375" y="0"/>
                </a:cubicBezTo>
                <a:cubicBezTo>
                  <a:pt x="809102" y="25029"/>
                  <a:pt x="880685" y="-25004"/>
                  <a:pt x="1188787" y="0"/>
                </a:cubicBezTo>
                <a:cubicBezTo>
                  <a:pt x="1496889" y="25004"/>
                  <a:pt x="1597368" y="848"/>
                  <a:pt x="1702126" y="0"/>
                </a:cubicBezTo>
                <a:cubicBezTo>
                  <a:pt x="1806884" y="-848"/>
                  <a:pt x="2184613" y="-2619"/>
                  <a:pt x="2377573" y="0"/>
                </a:cubicBezTo>
                <a:cubicBezTo>
                  <a:pt x="2570533" y="2619"/>
                  <a:pt x="2708813" y="7871"/>
                  <a:pt x="2890913" y="0"/>
                </a:cubicBezTo>
                <a:cubicBezTo>
                  <a:pt x="3073013" y="-7871"/>
                  <a:pt x="3321355" y="-22716"/>
                  <a:pt x="3620395" y="0"/>
                </a:cubicBezTo>
                <a:cubicBezTo>
                  <a:pt x="3919435" y="22716"/>
                  <a:pt x="4188460" y="-22990"/>
                  <a:pt x="4349878" y="0"/>
                </a:cubicBezTo>
                <a:cubicBezTo>
                  <a:pt x="4511296" y="22990"/>
                  <a:pt x="5184492" y="-47254"/>
                  <a:pt x="5403575" y="0"/>
                </a:cubicBezTo>
                <a:cubicBezTo>
                  <a:pt x="5413501" y="188024"/>
                  <a:pt x="5384586" y="430416"/>
                  <a:pt x="5403575" y="581615"/>
                </a:cubicBezTo>
                <a:cubicBezTo>
                  <a:pt x="5422564" y="732814"/>
                  <a:pt x="5419677" y="951597"/>
                  <a:pt x="5403575" y="1216105"/>
                </a:cubicBezTo>
                <a:cubicBezTo>
                  <a:pt x="5387474" y="1480613"/>
                  <a:pt x="5403307" y="1579314"/>
                  <a:pt x="5403575" y="1929905"/>
                </a:cubicBezTo>
                <a:cubicBezTo>
                  <a:pt x="5403843" y="2280496"/>
                  <a:pt x="5398079" y="2482087"/>
                  <a:pt x="5403575" y="2643706"/>
                </a:cubicBezTo>
                <a:cubicBezTo>
                  <a:pt x="5242277" y="2626941"/>
                  <a:pt x="5076577" y="2659641"/>
                  <a:pt x="4836200" y="2643706"/>
                </a:cubicBezTo>
                <a:cubicBezTo>
                  <a:pt x="4595824" y="2627771"/>
                  <a:pt x="4367979" y="2619811"/>
                  <a:pt x="4052681" y="2643706"/>
                </a:cubicBezTo>
                <a:cubicBezTo>
                  <a:pt x="3737383" y="2667601"/>
                  <a:pt x="3706878" y="2667552"/>
                  <a:pt x="3377234" y="2643706"/>
                </a:cubicBezTo>
                <a:cubicBezTo>
                  <a:pt x="3047590" y="2619860"/>
                  <a:pt x="2994659" y="2629703"/>
                  <a:pt x="2701788" y="2643706"/>
                </a:cubicBezTo>
                <a:cubicBezTo>
                  <a:pt x="2408917" y="2657709"/>
                  <a:pt x="2213894" y="2614074"/>
                  <a:pt x="1972305" y="2643706"/>
                </a:cubicBezTo>
                <a:cubicBezTo>
                  <a:pt x="1730716" y="2673338"/>
                  <a:pt x="1488188" y="2654004"/>
                  <a:pt x="1188786" y="2643706"/>
                </a:cubicBezTo>
                <a:cubicBezTo>
                  <a:pt x="889384" y="2633408"/>
                  <a:pt x="502022" y="2691604"/>
                  <a:pt x="0" y="2643706"/>
                </a:cubicBezTo>
                <a:cubicBezTo>
                  <a:pt x="26285" y="2409584"/>
                  <a:pt x="28438" y="2227810"/>
                  <a:pt x="0" y="2062091"/>
                </a:cubicBezTo>
                <a:cubicBezTo>
                  <a:pt x="-28438" y="1896372"/>
                  <a:pt x="-28976" y="1628249"/>
                  <a:pt x="0" y="1454038"/>
                </a:cubicBezTo>
                <a:cubicBezTo>
                  <a:pt x="28976" y="1279827"/>
                  <a:pt x="-33315" y="943751"/>
                  <a:pt x="0" y="766675"/>
                </a:cubicBezTo>
                <a:cubicBezTo>
                  <a:pt x="33315" y="589599"/>
                  <a:pt x="-22305" y="305189"/>
                  <a:pt x="0" y="0"/>
                </a:cubicBezTo>
                <a:close/>
              </a:path>
            </a:pathLst>
          </a:custGeom>
          <a:ln>
            <a:solidFill>
              <a:schemeClr val="tx1"/>
            </a:solidFill>
            <a:extLst>
              <a:ext uri="{C807C97D-BFC1-408E-A445-0C87EB9F89A2}">
                <ask:lineSketchStyleProps xmlns:ask="http://schemas.microsoft.com/office/drawing/2018/sketchyshapes" sd="862001289">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u="sng" dirty="0">
                <a:latin typeface="Cavolini" panose="03000502040302020204" pitchFamily="66" charset="0"/>
                <a:cs typeface="Cavolini" panose="03000502040302020204" pitchFamily="66" charset="0"/>
              </a:rPr>
              <a:t>Tinkerbell is a tiny fairy who wears a bright green dress. She is fair-skinned and has soft, blonde hair. When angered, her entire body turns fiery red!                    </a:t>
            </a:r>
          </a:p>
        </p:txBody>
      </p:sp>
      <p:sp>
        <p:nvSpPr>
          <p:cNvPr id="6" name="TextBox 5">
            <a:extLst>
              <a:ext uri="{FF2B5EF4-FFF2-40B4-BE49-F238E27FC236}">
                <a16:creationId xmlns:a16="http://schemas.microsoft.com/office/drawing/2014/main" id="{F83B29C3-838F-41F9-B5AB-A8148B9AD999}"/>
              </a:ext>
            </a:extLst>
          </p:cNvPr>
          <p:cNvSpPr txBox="1"/>
          <p:nvPr/>
        </p:nvSpPr>
        <p:spPr>
          <a:xfrm>
            <a:off x="838200" y="1027906"/>
            <a:ext cx="9379226" cy="954107"/>
          </a:xfrm>
          <a:prstGeom prst="rect">
            <a:avLst/>
          </a:prstGeom>
          <a:noFill/>
        </p:spPr>
        <p:txBody>
          <a:bodyPr wrap="square">
            <a:spAutoFit/>
          </a:bodyPr>
          <a:lstStyle/>
          <a:p>
            <a:pPr marL="0" indent="0">
              <a:buNone/>
            </a:pPr>
            <a:r>
              <a:rPr lang="en-GB" sz="2800" dirty="0"/>
              <a:t>Can you write a description about your</a:t>
            </a:r>
          </a:p>
          <a:p>
            <a:pPr marL="0" indent="0">
              <a:buNone/>
            </a:pPr>
            <a:r>
              <a:rPr lang="en-GB" sz="2800" dirty="0"/>
              <a:t>character, using the adjectives you came up with in task 1?</a:t>
            </a:r>
            <a:endParaRPr lang="en-GB" dirty="0"/>
          </a:p>
        </p:txBody>
      </p:sp>
      <p:sp>
        <p:nvSpPr>
          <p:cNvPr id="8" name="Arrow: Left 7">
            <a:extLst>
              <a:ext uri="{FF2B5EF4-FFF2-40B4-BE49-F238E27FC236}">
                <a16:creationId xmlns:a16="http://schemas.microsoft.com/office/drawing/2014/main" id="{8E963703-E5E9-4630-B699-5E2396D9E5DC}"/>
              </a:ext>
            </a:extLst>
          </p:cNvPr>
          <p:cNvSpPr/>
          <p:nvPr/>
        </p:nvSpPr>
        <p:spPr>
          <a:xfrm>
            <a:off x="6639339" y="3727174"/>
            <a:ext cx="5300870" cy="70236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1B14549-B948-4411-9883-88F08DCF6264}"/>
              </a:ext>
            </a:extLst>
          </p:cNvPr>
          <p:cNvSpPr txBox="1"/>
          <p:nvPr/>
        </p:nvSpPr>
        <p:spPr>
          <a:xfrm>
            <a:off x="6652590" y="3893691"/>
            <a:ext cx="5397440" cy="369332"/>
          </a:xfrm>
          <a:prstGeom prst="rect">
            <a:avLst/>
          </a:prstGeom>
          <a:noFill/>
        </p:spPr>
        <p:txBody>
          <a:bodyPr wrap="none" rtlCol="0">
            <a:spAutoFit/>
          </a:bodyPr>
          <a:lstStyle/>
          <a:p>
            <a:r>
              <a:rPr lang="en-GB" dirty="0"/>
              <a:t>Can you find the adjectives used to describe Tinkerbell?</a:t>
            </a:r>
          </a:p>
        </p:txBody>
      </p:sp>
    </p:spTree>
    <p:extLst>
      <p:ext uri="{BB962C8B-B14F-4D97-AF65-F5344CB8AC3E}">
        <p14:creationId xmlns:p14="http://schemas.microsoft.com/office/powerpoint/2010/main" val="343129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Phonics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7</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83281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read and write the ‘c’ sound</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384291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73482" y="190603"/>
            <a:ext cx="1545672" cy="769519"/>
          </a:xfrm>
          <a:prstGeom prst="rect">
            <a:avLst/>
          </a:prstGeom>
        </p:spPr>
      </p:pic>
      <p:sp>
        <p:nvSpPr>
          <p:cNvPr id="7" name="Rectangle 6">
            <a:extLst>
              <a:ext uri="{FF2B5EF4-FFF2-40B4-BE49-F238E27FC236}">
                <a16:creationId xmlns:a16="http://schemas.microsoft.com/office/drawing/2014/main" id="{321B0E8B-34D4-4ABF-AA83-725EE25D968F}"/>
              </a:ext>
            </a:extLst>
          </p:cNvPr>
          <p:cNvSpPr/>
          <p:nvPr/>
        </p:nvSpPr>
        <p:spPr>
          <a:xfrm>
            <a:off x="82192" y="935978"/>
            <a:ext cx="10612654" cy="64027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B59A686-26E2-40E6-A962-30D462E7E297}"/>
              </a:ext>
            </a:extLst>
          </p:cNvPr>
          <p:cNvSpPr txBox="1"/>
          <p:nvPr/>
        </p:nvSpPr>
        <p:spPr>
          <a:xfrm>
            <a:off x="161209" y="960122"/>
            <a:ext cx="10698380" cy="646331"/>
          </a:xfrm>
          <a:prstGeom prst="rect">
            <a:avLst/>
          </a:prstGeom>
          <a:noFill/>
        </p:spPr>
        <p:txBody>
          <a:bodyPr wrap="square" rtlCol="0">
            <a:spAutoFit/>
          </a:bodyPr>
          <a:lstStyle/>
          <a:p>
            <a:r>
              <a:rPr lang="en-GB" sz="3600" dirty="0"/>
              <a:t>L.O. To read and write the ‘c’ sound</a:t>
            </a:r>
          </a:p>
        </p:txBody>
      </p:sp>
      <p:sp>
        <p:nvSpPr>
          <p:cNvPr id="3" name="Content Placeholder 2">
            <a:extLst>
              <a:ext uri="{FF2B5EF4-FFF2-40B4-BE49-F238E27FC236}">
                <a16:creationId xmlns:a16="http://schemas.microsoft.com/office/drawing/2014/main" id="{121E4FDA-39AC-47C6-8629-6E283F884A06}"/>
              </a:ext>
            </a:extLst>
          </p:cNvPr>
          <p:cNvSpPr>
            <a:spLocks noGrp="1"/>
          </p:cNvSpPr>
          <p:nvPr>
            <p:ph idx="1"/>
          </p:nvPr>
        </p:nvSpPr>
        <p:spPr/>
        <p:txBody>
          <a:bodyPr>
            <a:normAutofit/>
          </a:bodyPr>
          <a:lstStyle/>
          <a:p>
            <a:pPr marL="0" indent="0">
              <a:buNone/>
            </a:pPr>
            <a:r>
              <a:rPr lang="en-GB" dirty="0"/>
              <a:t>Task</a:t>
            </a:r>
          </a:p>
          <a:p>
            <a:pPr marL="0" indent="0">
              <a:buNone/>
            </a:pPr>
            <a:endParaRPr lang="en-GB" dirty="0"/>
          </a:p>
          <a:p>
            <a:pPr marL="0" indent="0">
              <a:buNone/>
            </a:pPr>
            <a:r>
              <a:rPr lang="en-GB" dirty="0">
                <a:hlinkClick r:id="rId3"/>
              </a:rPr>
              <a:t>Video</a:t>
            </a:r>
            <a:endParaRPr lang="en-GB" dirty="0"/>
          </a:p>
          <a:p>
            <a:pPr marL="0" indent="0">
              <a:buNone/>
            </a:pPr>
            <a:endParaRPr lang="en-GB" dirty="0"/>
          </a:p>
          <a:p>
            <a:pPr marL="0" indent="0">
              <a:buNone/>
            </a:pPr>
            <a:r>
              <a:rPr lang="en-GB" dirty="0"/>
              <a:t>Click on the link above to take part in a virtual, interactive phonics session.</a:t>
            </a:r>
          </a:p>
          <a:p>
            <a:pPr marL="0" indent="0">
              <a:buNone/>
            </a:pPr>
            <a:endParaRPr lang="en-GB" dirty="0"/>
          </a:p>
          <a:p>
            <a:pPr marL="0" indent="0">
              <a:buNone/>
            </a:pPr>
            <a:r>
              <a:rPr lang="en-GB" dirty="0"/>
              <a:t>How many words can you think of that begin with ‘c’?</a:t>
            </a:r>
          </a:p>
          <a:p>
            <a:pPr marL="0" indent="0">
              <a:buNone/>
            </a:pPr>
            <a:endParaRPr lang="en-GB" dirty="0"/>
          </a:p>
        </p:txBody>
      </p:sp>
      <p:pic>
        <p:nvPicPr>
          <p:cNvPr id="2050" name="Picture 2" descr="Rhymes for letter formation – taken from Read Write Inc.">
            <a:extLst>
              <a:ext uri="{FF2B5EF4-FFF2-40B4-BE49-F238E27FC236}">
                <a16:creationId xmlns:a16="http://schemas.microsoft.com/office/drawing/2014/main" id="{0F0B795F-52A0-44A7-802E-A2B2AD57A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8046" y="4517542"/>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icon&#10;&#10;Description automatically generated">
            <a:extLst>
              <a:ext uri="{FF2B5EF4-FFF2-40B4-BE49-F238E27FC236}">
                <a16:creationId xmlns:a16="http://schemas.microsoft.com/office/drawing/2014/main" id="{1076D0E1-B1FA-4E77-AB01-A08C2D4EB6C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1209" y="2744314"/>
            <a:ext cx="749375" cy="1169839"/>
          </a:xfrm>
          <a:prstGeom prst="rect">
            <a:avLst/>
          </a:prstGeom>
        </p:spPr>
      </p:pic>
    </p:spTree>
    <p:extLst>
      <p:ext uri="{BB962C8B-B14F-4D97-AF65-F5344CB8AC3E}">
        <p14:creationId xmlns:p14="http://schemas.microsoft.com/office/powerpoint/2010/main" val="398246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7</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create a story map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420205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FDD27F-E7EC-4FFD-8C60-11A4022DED24}"/>
              </a:ext>
            </a:extLst>
          </p:cNvPr>
          <p:cNvPicPr>
            <a:picLocks noChangeAspect="1"/>
          </p:cNvPicPr>
          <p:nvPr/>
        </p:nvPicPr>
        <p:blipFill rotWithShape="1">
          <a:blip r:embed="rId2"/>
          <a:srcRect b="14813"/>
          <a:stretch/>
        </p:blipFill>
        <p:spPr>
          <a:xfrm>
            <a:off x="2868945" y="266294"/>
            <a:ext cx="5993932" cy="5767391"/>
          </a:xfrm>
          <a:prstGeom prst="rect">
            <a:avLst/>
          </a:prstGeom>
        </p:spPr>
      </p:pic>
      <p:sp>
        <p:nvSpPr>
          <p:cNvPr id="6" name="Oval 5">
            <a:extLst>
              <a:ext uri="{FF2B5EF4-FFF2-40B4-BE49-F238E27FC236}">
                <a16:creationId xmlns:a16="http://schemas.microsoft.com/office/drawing/2014/main" id="{E2360F21-563F-4DE6-84DA-F62A601A8A3C}"/>
              </a:ext>
            </a:extLst>
          </p:cNvPr>
          <p:cNvSpPr/>
          <p:nvPr/>
        </p:nvSpPr>
        <p:spPr>
          <a:xfrm>
            <a:off x="145772" y="266294"/>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Title of the movie</a:t>
            </a:r>
          </a:p>
        </p:txBody>
      </p:sp>
      <p:sp>
        <p:nvSpPr>
          <p:cNvPr id="7" name="Oval 6">
            <a:extLst>
              <a:ext uri="{FF2B5EF4-FFF2-40B4-BE49-F238E27FC236}">
                <a16:creationId xmlns:a16="http://schemas.microsoft.com/office/drawing/2014/main" id="{C6B76633-BD16-480F-9C52-649D9296B662}"/>
              </a:ext>
            </a:extLst>
          </p:cNvPr>
          <p:cNvSpPr/>
          <p:nvPr/>
        </p:nvSpPr>
        <p:spPr>
          <a:xfrm>
            <a:off x="34566" y="2120640"/>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Who</a:t>
            </a:r>
          </a:p>
          <a:p>
            <a:pPr algn="ctr"/>
            <a:r>
              <a:rPr lang="en-GB" dirty="0"/>
              <a:t> Main characters</a:t>
            </a:r>
          </a:p>
        </p:txBody>
      </p:sp>
      <p:sp>
        <p:nvSpPr>
          <p:cNvPr id="8" name="Oval 7">
            <a:extLst>
              <a:ext uri="{FF2B5EF4-FFF2-40B4-BE49-F238E27FC236}">
                <a16:creationId xmlns:a16="http://schemas.microsoft.com/office/drawing/2014/main" id="{75E9EEA4-AC6E-443E-8C45-6FA8CF149E2D}"/>
              </a:ext>
            </a:extLst>
          </p:cNvPr>
          <p:cNvSpPr/>
          <p:nvPr/>
        </p:nvSpPr>
        <p:spPr>
          <a:xfrm>
            <a:off x="34566" y="3078923"/>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Where</a:t>
            </a:r>
          </a:p>
          <a:p>
            <a:pPr algn="ctr"/>
            <a:r>
              <a:rPr lang="en-GB" dirty="0"/>
              <a:t>Where is the movie set?</a:t>
            </a:r>
          </a:p>
        </p:txBody>
      </p:sp>
      <p:sp>
        <p:nvSpPr>
          <p:cNvPr id="9" name="Oval 8">
            <a:extLst>
              <a:ext uri="{FF2B5EF4-FFF2-40B4-BE49-F238E27FC236}">
                <a16:creationId xmlns:a16="http://schemas.microsoft.com/office/drawing/2014/main" id="{58010F34-36FC-4364-8589-F8DC963414BA}"/>
              </a:ext>
            </a:extLst>
          </p:cNvPr>
          <p:cNvSpPr/>
          <p:nvPr/>
        </p:nvSpPr>
        <p:spPr>
          <a:xfrm>
            <a:off x="0" y="4027863"/>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u="sng" dirty="0"/>
              <a:t>What</a:t>
            </a:r>
          </a:p>
          <a:p>
            <a:pPr algn="ctr"/>
            <a:r>
              <a:rPr lang="en-GB" sz="1400" dirty="0"/>
              <a:t>What is the dilemma / problem?</a:t>
            </a:r>
          </a:p>
        </p:txBody>
      </p:sp>
      <p:sp>
        <p:nvSpPr>
          <p:cNvPr id="10" name="Oval 9">
            <a:extLst>
              <a:ext uri="{FF2B5EF4-FFF2-40B4-BE49-F238E27FC236}">
                <a16:creationId xmlns:a16="http://schemas.microsoft.com/office/drawing/2014/main" id="{7A0AB95D-AC6B-4F9B-B87A-C61D07CD5BD6}"/>
              </a:ext>
            </a:extLst>
          </p:cNvPr>
          <p:cNvSpPr/>
          <p:nvPr/>
        </p:nvSpPr>
        <p:spPr>
          <a:xfrm>
            <a:off x="34566" y="4986146"/>
            <a:ext cx="210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u="sng" dirty="0"/>
              <a:t>How</a:t>
            </a:r>
          </a:p>
          <a:p>
            <a:pPr algn="ctr"/>
            <a:r>
              <a:rPr lang="en-GB" sz="1400" dirty="0"/>
              <a:t>How is the problem solved?</a:t>
            </a:r>
          </a:p>
        </p:txBody>
      </p:sp>
      <p:sp>
        <p:nvSpPr>
          <p:cNvPr id="12" name="TextBox 11">
            <a:extLst>
              <a:ext uri="{FF2B5EF4-FFF2-40B4-BE49-F238E27FC236}">
                <a16:creationId xmlns:a16="http://schemas.microsoft.com/office/drawing/2014/main" id="{45E52467-8CCC-445E-8AEA-E4419530F056}"/>
              </a:ext>
            </a:extLst>
          </p:cNvPr>
          <p:cNvSpPr txBox="1"/>
          <p:nvPr/>
        </p:nvSpPr>
        <p:spPr>
          <a:xfrm>
            <a:off x="4678019" y="605088"/>
            <a:ext cx="1927131" cy="369332"/>
          </a:xfrm>
          <a:prstGeom prst="rect">
            <a:avLst/>
          </a:prstGeom>
          <a:noFill/>
        </p:spPr>
        <p:txBody>
          <a:bodyPr wrap="none" rtlCol="0">
            <a:spAutoFit/>
          </a:bodyPr>
          <a:lstStyle/>
          <a:p>
            <a:r>
              <a:rPr lang="en-GB" i="1" dirty="0">
                <a:latin typeface="Cavolini" panose="03000502040302020204" pitchFamily="66" charset="0"/>
                <a:cs typeface="Cavolini" panose="03000502040302020204" pitchFamily="66" charset="0"/>
              </a:rPr>
              <a:t>Finding Nemo</a:t>
            </a:r>
          </a:p>
        </p:txBody>
      </p:sp>
      <p:sp>
        <p:nvSpPr>
          <p:cNvPr id="13" name="TextBox 12">
            <a:extLst>
              <a:ext uri="{FF2B5EF4-FFF2-40B4-BE49-F238E27FC236}">
                <a16:creationId xmlns:a16="http://schemas.microsoft.com/office/drawing/2014/main" id="{6500AC21-8746-4239-89ED-09FFE2B8CF24}"/>
              </a:ext>
            </a:extLst>
          </p:cNvPr>
          <p:cNvSpPr txBox="1"/>
          <p:nvPr/>
        </p:nvSpPr>
        <p:spPr>
          <a:xfrm>
            <a:off x="3187150" y="2531602"/>
            <a:ext cx="3498073" cy="369332"/>
          </a:xfrm>
          <a:prstGeom prst="rect">
            <a:avLst/>
          </a:prstGeom>
          <a:noFill/>
        </p:spPr>
        <p:txBody>
          <a:bodyPr wrap="none" rtlCol="0">
            <a:spAutoFit/>
          </a:bodyPr>
          <a:lstStyle/>
          <a:p>
            <a:r>
              <a:rPr lang="en-GB" i="1" dirty="0">
                <a:latin typeface="Cavolini" panose="03000502040302020204" pitchFamily="66" charset="0"/>
                <a:cs typeface="Cavolini" panose="03000502040302020204" pitchFamily="66" charset="0"/>
              </a:rPr>
              <a:t>Nemo, Marlin, Dory, Bruce</a:t>
            </a:r>
          </a:p>
        </p:txBody>
      </p:sp>
      <p:sp>
        <p:nvSpPr>
          <p:cNvPr id="14" name="TextBox 13">
            <a:extLst>
              <a:ext uri="{FF2B5EF4-FFF2-40B4-BE49-F238E27FC236}">
                <a16:creationId xmlns:a16="http://schemas.microsoft.com/office/drawing/2014/main" id="{062CF652-0809-448F-B16E-147A7D57BFB7}"/>
              </a:ext>
            </a:extLst>
          </p:cNvPr>
          <p:cNvSpPr txBox="1"/>
          <p:nvPr/>
        </p:nvSpPr>
        <p:spPr>
          <a:xfrm>
            <a:off x="3063478" y="3568294"/>
            <a:ext cx="2991525" cy="369332"/>
          </a:xfrm>
          <a:prstGeom prst="rect">
            <a:avLst/>
          </a:prstGeom>
          <a:noFill/>
        </p:spPr>
        <p:txBody>
          <a:bodyPr wrap="none" rtlCol="0">
            <a:spAutoFit/>
          </a:bodyPr>
          <a:lstStyle/>
          <a:p>
            <a:r>
              <a:rPr lang="en-GB" i="1" dirty="0">
                <a:latin typeface="Cavolini" panose="03000502040302020204" pitchFamily="66" charset="0"/>
                <a:cs typeface="Cavolini" panose="03000502040302020204" pitchFamily="66" charset="0"/>
              </a:rPr>
              <a:t>The Great Barrier Reef</a:t>
            </a:r>
          </a:p>
        </p:txBody>
      </p:sp>
      <p:sp>
        <p:nvSpPr>
          <p:cNvPr id="15" name="TextBox 14">
            <a:extLst>
              <a:ext uri="{FF2B5EF4-FFF2-40B4-BE49-F238E27FC236}">
                <a16:creationId xmlns:a16="http://schemas.microsoft.com/office/drawing/2014/main" id="{EFA36AA1-E54D-4D30-8694-7D75087DF9C9}"/>
              </a:ext>
            </a:extLst>
          </p:cNvPr>
          <p:cNvSpPr txBox="1"/>
          <p:nvPr/>
        </p:nvSpPr>
        <p:spPr>
          <a:xfrm>
            <a:off x="2842440" y="4489959"/>
            <a:ext cx="6288307" cy="584775"/>
          </a:xfrm>
          <a:prstGeom prst="rect">
            <a:avLst/>
          </a:prstGeom>
          <a:noFill/>
        </p:spPr>
        <p:txBody>
          <a:bodyPr wrap="square" rtlCol="0">
            <a:spAutoFit/>
          </a:bodyPr>
          <a:lstStyle/>
          <a:p>
            <a:r>
              <a:rPr lang="en-GB" sz="1600" i="1" dirty="0">
                <a:latin typeface="Cavolini" panose="03000502040302020204" pitchFamily="66" charset="0"/>
                <a:cs typeface="Cavolini" panose="03000502040302020204" pitchFamily="66" charset="0"/>
              </a:rPr>
              <a:t>Nemo is captured by a fishing boat and is taken to Sydney, where he ends up in a dentists fish tank!</a:t>
            </a:r>
          </a:p>
        </p:txBody>
      </p:sp>
      <p:sp>
        <p:nvSpPr>
          <p:cNvPr id="16" name="TextBox 15">
            <a:extLst>
              <a:ext uri="{FF2B5EF4-FFF2-40B4-BE49-F238E27FC236}">
                <a16:creationId xmlns:a16="http://schemas.microsoft.com/office/drawing/2014/main" id="{FF11B62B-6D4B-473C-9601-904ACD1EB1D7}"/>
              </a:ext>
            </a:extLst>
          </p:cNvPr>
          <p:cNvSpPr txBox="1"/>
          <p:nvPr/>
        </p:nvSpPr>
        <p:spPr>
          <a:xfrm>
            <a:off x="2842440" y="5376238"/>
            <a:ext cx="6288307" cy="738664"/>
          </a:xfrm>
          <a:prstGeom prst="rect">
            <a:avLst/>
          </a:prstGeom>
          <a:noFill/>
        </p:spPr>
        <p:txBody>
          <a:bodyPr wrap="square" rtlCol="0">
            <a:spAutoFit/>
          </a:bodyPr>
          <a:lstStyle/>
          <a:p>
            <a:r>
              <a:rPr lang="en-GB" sz="1400" i="1" dirty="0">
                <a:latin typeface="Cavolini" panose="03000502040302020204" pitchFamily="66" charset="0"/>
                <a:cs typeface="Cavolini" panose="03000502040302020204" pitchFamily="66" charset="0"/>
              </a:rPr>
              <a:t>Marlin ventures off to find Nemo and meets a friend, Dory, along the way. Together they eventually find Nemo after he manages to escape!</a:t>
            </a:r>
          </a:p>
        </p:txBody>
      </p:sp>
    </p:spTree>
    <p:extLst>
      <p:ext uri="{BB962C8B-B14F-4D97-AF65-F5344CB8AC3E}">
        <p14:creationId xmlns:p14="http://schemas.microsoft.com/office/powerpoint/2010/main" val="302067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27" y="2053211"/>
            <a:ext cx="4008582" cy="4351338"/>
          </a:xfrm>
        </p:spPr>
        <p:txBody>
          <a:bodyPr/>
          <a:lstStyle/>
          <a:p>
            <a:pPr marL="0" indent="0">
              <a:buNone/>
            </a:pPr>
            <a:r>
              <a:rPr lang="en-GB" dirty="0"/>
              <a:t>Task: Choose a movie to watch – can you answer the questions on the sheet about the storyline?</a:t>
            </a:r>
          </a:p>
          <a:p>
            <a:pPr marL="0" indent="0">
              <a:buNone/>
            </a:pPr>
            <a:r>
              <a:rPr lang="en-GB" dirty="0"/>
              <a:t> Use my example on the previous slide to help you.</a:t>
            </a:r>
          </a:p>
        </p:txBody>
      </p:sp>
      <p:pic>
        <p:nvPicPr>
          <p:cNvPr id="4" name="Picture 3"/>
          <p:cNvPicPr>
            <a:picLocks noChangeAspect="1"/>
          </p:cNvPicPr>
          <p:nvPr/>
        </p:nvPicPr>
        <p:blipFill rotWithShape="1">
          <a:blip r:embed="rId2"/>
          <a:srcRect b="14191"/>
          <a:stretch/>
        </p:blipFill>
        <p:spPr>
          <a:xfrm>
            <a:off x="5863937" y="740598"/>
            <a:ext cx="5993932" cy="5809472"/>
          </a:xfrm>
          <a:prstGeom prst="rect">
            <a:avLst/>
          </a:prstGeom>
        </p:spPr>
      </p:pic>
      <p:pic>
        <p:nvPicPr>
          <p:cNvPr id="7" name="Picture 6">
            <a:extLst>
              <a:ext uri="{FF2B5EF4-FFF2-40B4-BE49-F238E27FC236}">
                <a16:creationId xmlns:a16="http://schemas.microsoft.com/office/drawing/2014/main" id="{BAC8183C-BAA0-4C94-A4F0-AFCA7679ABA3}"/>
              </a:ext>
            </a:extLst>
          </p:cNvPr>
          <p:cNvPicPr>
            <a:picLocks noChangeAspect="1"/>
          </p:cNvPicPr>
          <p:nvPr/>
        </p:nvPicPr>
        <p:blipFill>
          <a:blip r:embed="rId3"/>
          <a:stretch>
            <a:fillRect/>
          </a:stretch>
        </p:blipFill>
        <p:spPr>
          <a:xfrm>
            <a:off x="37060" y="87745"/>
            <a:ext cx="1311334" cy="652853"/>
          </a:xfrm>
          <a:prstGeom prst="rect">
            <a:avLst/>
          </a:prstGeom>
        </p:spPr>
      </p:pic>
      <p:sp>
        <p:nvSpPr>
          <p:cNvPr id="9" name="Rectangle 8">
            <a:extLst>
              <a:ext uri="{FF2B5EF4-FFF2-40B4-BE49-F238E27FC236}">
                <a16:creationId xmlns:a16="http://schemas.microsoft.com/office/drawing/2014/main" id="{321B0E8B-34D4-4ABF-AA83-725EE25D968F}"/>
              </a:ext>
            </a:extLst>
          </p:cNvPr>
          <p:cNvSpPr/>
          <p:nvPr/>
        </p:nvSpPr>
        <p:spPr>
          <a:xfrm>
            <a:off x="37060" y="729072"/>
            <a:ext cx="5522077" cy="75787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B59A686-26E2-40E6-A962-30D462E7E297}"/>
              </a:ext>
            </a:extLst>
          </p:cNvPr>
          <p:cNvSpPr txBox="1"/>
          <p:nvPr/>
        </p:nvSpPr>
        <p:spPr>
          <a:xfrm>
            <a:off x="37060" y="716535"/>
            <a:ext cx="10429593" cy="707886"/>
          </a:xfrm>
          <a:prstGeom prst="rect">
            <a:avLst/>
          </a:prstGeom>
          <a:noFill/>
        </p:spPr>
        <p:txBody>
          <a:bodyPr wrap="square" rtlCol="0">
            <a:spAutoFit/>
          </a:bodyPr>
          <a:lstStyle/>
          <a:p>
            <a:r>
              <a:rPr lang="en-GB" sz="4000" dirty="0"/>
              <a:t>L.O. To create a story map </a:t>
            </a:r>
          </a:p>
        </p:txBody>
      </p:sp>
    </p:spTree>
    <p:extLst>
      <p:ext uri="{BB962C8B-B14F-4D97-AF65-F5344CB8AC3E}">
        <p14:creationId xmlns:p14="http://schemas.microsoft.com/office/powerpoint/2010/main" val="223155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Phonics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8</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2854246"/>
            <a:ext cx="10429593" cy="707886"/>
          </a:xfrm>
          <a:prstGeom prst="rect">
            <a:avLst/>
          </a:prstGeom>
          <a:noFill/>
        </p:spPr>
        <p:txBody>
          <a:bodyPr wrap="square" rtlCol="0">
            <a:spAutoFit/>
          </a:bodyPr>
          <a:lstStyle/>
          <a:p>
            <a:r>
              <a:rPr lang="en-GB" sz="4000" dirty="0"/>
              <a:t>L.O. To practice blending</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83220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160568" y="85159"/>
            <a:ext cx="1397626" cy="695814"/>
          </a:xfrm>
          <a:prstGeom prst="rect">
            <a:avLst/>
          </a:prstGeom>
        </p:spPr>
      </p:pic>
      <p:sp>
        <p:nvSpPr>
          <p:cNvPr id="7" name="Rectangle 6">
            <a:extLst>
              <a:ext uri="{FF2B5EF4-FFF2-40B4-BE49-F238E27FC236}">
                <a16:creationId xmlns:a16="http://schemas.microsoft.com/office/drawing/2014/main" id="{321B0E8B-34D4-4ABF-AA83-725EE25D968F}"/>
              </a:ext>
            </a:extLst>
          </p:cNvPr>
          <p:cNvSpPr/>
          <p:nvPr/>
        </p:nvSpPr>
        <p:spPr>
          <a:xfrm>
            <a:off x="169276" y="782503"/>
            <a:ext cx="10612654" cy="89825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B59A686-26E2-40E6-A962-30D462E7E297}"/>
              </a:ext>
            </a:extLst>
          </p:cNvPr>
          <p:cNvSpPr txBox="1"/>
          <p:nvPr/>
        </p:nvSpPr>
        <p:spPr>
          <a:xfrm>
            <a:off x="260806" y="877686"/>
            <a:ext cx="10429593" cy="707886"/>
          </a:xfrm>
          <a:prstGeom prst="rect">
            <a:avLst/>
          </a:prstGeom>
          <a:noFill/>
        </p:spPr>
        <p:txBody>
          <a:bodyPr wrap="square" rtlCol="0">
            <a:spAutoFit/>
          </a:bodyPr>
          <a:lstStyle/>
          <a:p>
            <a:r>
              <a:rPr lang="en-GB" sz="4000" dirty="0"/>
              <a:t>L.O. To practice blending</a:t>
            </a:r>
          </a:p>
        </p:txBody>
      </p:sp>
      <p:sp>
        <p:nvSpPr>
          <p:cNvPr id="5" name="Content Placeholder 4">
            <a:extLst>
              <a:ext uri="{FF2B5EF4-FFF2-40B4-BE49-F238E27FC236}">
                <a16:creationId xmlns:a16="http://schemas.microsoft.com/office/drawing/2014/main" id="{A91D6592-ACA7-441E-9AFE-6769C938B0A0}"/>
              </a:ext>
            </a:extLst>
          </p:cNvPr>
          <p:cNvSpPr>
            <a:spLocks noGrp="1"/>
          </p:cNvSpPr>
          <p:nvPr>
            <p:ph idx="1"/>
          </p:nvPr>
        </p:nvSpPr>
        <p:spPr>
          <a:xfrm>
            <a:off x="260806" y="4866528"/>
            <a:ext cx="10515600" cy="1991471"/>
          </a:xfrm>
        </p:spPr>
        <p:txBody>
          <a:bodyPr/>
          <a:lstStyle/>
          <a:p>
            <a:pPr marL="0" indent="0">
              <a:buNone/>
            </a:pPr>
            <a:r>
              <a:rPr lang="en-GB" dirty="0">
                <a:hlinkClick r:id="rId3"/>
              </a:rPr>
              <a:t>Phonics Play Resources </a:t>
            </a:r>
            <a:r>
              <a:rPr lang="en-GB" dirty="0"/>
              <a:t> </a:t>
            </a:r>
          </a:p>
          <a:p>
            <a:pPr marL="0" indent="0">
              <a:buNone/>
            </a:pPr>
            <a:endParaRPr lang="en-GB" dirty="0"/>
          </a:p>
          <a:p>
            <a:pPr marL="0" indent="0">
              <a:buNone/>
            </a:pPr>
            <a:r>
              <a:rPr lang="en-GB" dirty="0"/>
              <a:t>Click on the link above to access a range of free Phonics blending games </a:t>
            </a:r>
            <a:r>
              <a:rPr lang="en-GB" dirty="0">
                <a:sym typeface="Wingdings" panose="05000000000000000000" pitchFamily="2" charset="2"/>
              </a:rPr>
              <a:t></a:t>
            </a:r>
            <a:endParaRPr lang="en-GB" dirty="0"/>
          </a:p>
        </p:txBody>
      </p:sp>
      <p:sp>
        <p:nvSpPr>
          <p:cNvPr id="10" name="TextBox 9">
            <a:extLst>
              <a:ext uri="{FF2B5EF4-FFF2-40B4-BE49-F238E27FC236}">
                <a16:creationId xmlns:a16="http://schemas.microsoft.com/office/drawing/2014/main" id="{7B91BC12-BFC6-44A9-BA89-080E5CAED8B8}"/>
              </a:ext>
            </a:extLst>
          </p:cNvPr>
          <p:cNvSpPr txBox="1"/>
          <p:nvPr/>
        </p:nvSpPr>
        <p:spPr>
          <a:xfrm>
            <a:off x="3525390" y="4057837"/>
            <a:ext cx="3125971" cy="646331"/>
          </a:xfrm>
          <a:prstGeom prst="rect">
            <a:avLst/>
          </a:prstGeom>
          <a:noFill/>
        </p:spPr>
        <p:txBody>
          <a:bodyPr wrap="square">
            <a:spAutoFit/>
          </a:bodyPr>
          <a:lstStyle/>
          <a:p>
            <a:r>
              <a:rPr lang="en-GB" dirty="0">
                <a:hlinkClick r:id="rId4"/>
              </a:rPr>
              <a:t>Blending CVC words – Video</a:t>
            </a:r>
            <a:endParaRPr lang="en-GB" dirty="0"/>
          </a:p>
          <a:p>
            <a:r>
              <a:rPr lang="en-GB" dirty="0"/>
              <a:t> </a:t>
            </a:r>
          </a:p>
        </p:txBody>
      </p:sp>
      <p:pic>
        <p:nvPicPr>
          <p:cNvPr id="4098" name="Picture 2" descr="Read Write Inc.: Green Word Cards (READ WRITE INC PHONICS): Amazon.co.uk:  Munton, Gill: 9780198460411: Books">
            <a:extLst>
              <a:ext uri="{FF2B5EF4-FFF2-40B4-BE49-F238E27FC236}">
                <a16:creationId xmlns:a16="http://schemas.microsoft.com/office/drawing/2014/main" id="{058C4A2D-6D8C-48D4-A83D-3B5DB271F6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806" y="2153833"/>
            <a:ext cx="3145314" cy="22396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625B8FA-C572-4E7C-977F-845E7314788C}"/>
              </a:ext>
            </a:extLst>
          </p:cNvPr>
          <p:cNvSpPr txBox="1"/>
          <p:nvPr/>
        </p:nvSpPr>
        <p:spPr>
          <a:xfrm>
            <a:off x="3525390" y="2153833"/>
            <a:ext cx="6665842" cy="1200329"/>
          </a:xfrm>
          <a:prstGeom prst="rect">
            <a:avLst/>
          </a:prstGeom>
          <a:noFill/>
        </p:spPr>
        <p:txBody>
          <a:bodyPr wrap="square">
            <a:spAutoFit/>
          </a:bodyPr>
          <a:lstStyle/>
          <a:p>
            <a:pPr marL="0" indent="0">
              <a:buNone/>
            </a:pPr>
            <a:r>
              <a:rPr lang="en-GB" dirty="0"/>
              <a:t>Use the sound buttons to segment each word, then blend to read them out loud. </a:t>
            </a:r>
          </a:p>
          <a:p>
            <a:pPr marL="0" indent="0">
              <a:buNone/>
            </a:pPr>
            <a:endParaRPr lang="en-GB" dirty="0"/>
          </a:p>
          <a:p>
            <a:pPr marL="0" indent="0">
              <a:buNone/>
            </a:pPr>
            <a:r>
              <a:rPr lang="en-GB" dirty="0"/>
              <a:t>Practice writing each word 3 times.</a:t>
            </a:r>
          </a:p>
        </p:txBody>
      </p:sp>
    </p:spTree>
    <p:extLst>
      <p:ext uri="{BB962C8B-B14F-4D97-AF65-F5344CB8AC3E}">
        <p14:creationId xmlns:p14="http://schemas.microsoft.com/office/powerpoint/2010/main" val="209041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8th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write an alternative ending to a story</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54454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Hello!</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In English this week we will revisit some of the skills we have learned so far. When we all return to school, we will begin our new topic and learn some new writing skills. </a:t>
            </a:r>
            <a:endParaRPr lang="en-GB" dirty="0">
              <a:sym typeface="Wingdings" panose="05000000000000000000" pitchFamily="2" charset="2"/>
            </a:endParaRPr>
          </a:p>
          <a:p>
            <a:pPr marL="0" indent="0">
              <a:buNone/>
            </a:pPr>
            <a:endParaRPr lang="en-GB" dirty="0">
              <a:sym typeface="Wingdings" panose="05000000000000000000" pitchFamily="2" charset="2"/>
            </a:endParaRPr>
          </a:p>
          <a:p>
            <a:pPr marL="0" indent="0">
              <a:buNone/>
            </a:pPr>
            <a:r>
              <a:rPr lang="en-GB" dirty="0">
                <a:sym typeface="Wingdings" panose="05000000000000000000" pitchFamily="2" charset="2"/>
              </a:rPr>
              <a:t>Please keep any work you complete / photographs and bring them into school when you return so we can add them to your books / journals.</a:t>
            </a:r>
            <a:endParaRPr lang="en-GB" dirty="0"/>
          </a:p>
          <a:p>
            <a:pPr marL="0" indent="0">
              <a:buNone/>
            </a:pPr>
            <a:endParaRPr lang="en-GB" dirty="0">
              <a:sym typeface="Wingdings" panose="05000000000000000000" pitchFamily="2" charset="2"/>
            </a:endParaRPr>
          </a:p>
          <a:p>
            <a:pPr marL="0" indent="0">
              <a:buNone/>
            </a:pPr>
            <a:r>
              <a:rPr lang="en-GB" dirty="0">
                <a:sym typeface="Wingdings" panose="05000000000000000000" pitchFamily="2" charset="2"/>
              </a:rPr>
              <a:t>If you have any questions please don’t hesitate to contact us at school.</a:t>
            </a:r>
          </a:p>
          <a:p>
            <a:pPr marL="0" indent="0">
              <a:buNone/>
            </a:pPr>
            <a:endParaRPr lang="en-GB" dirty="0">
              <a:sym typeface="Wingdings" panose="05000000000000000000" pitchFamily="2" charset="2"/>
            </a:endParaRPr>
          </a:p>
          <a:p>
            <a:pPr marL="0" indent="0">
              <a:buNone/>
            </a:pPr>
            <a:r>
              <a:rPr lang="en-GB" dirty="0">
                <a:sym typeface="Wingdings" panose="05000000000000000000" pitchFamily="2" charset="2"/>
              </a:rPr>
              <a:t>Mollie </a:t>
            </a:r>
            <a:endParaRPr lang="en-GB" dirty="0"/>
          </a:p>
        </p:txBody>
      </p:sp>
    </p:spTree>
    <p:extLst>
      <p:ext uri="{BB962C8B-B14F-4D97-AF65-F5344CB8AC3E}">
        <p14:creationId xmlns:p14="http://schemas.microsoft.com/office/powerpoint/2010/main" val="292833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80144"/>
            <a:ext cx="10515600" cy="2269981"/>
          </a:xfrm>
        </p:spPr>
        <p:txBody>
          <a:bodyPr/>
          <a:lstStyle/>
          <a:p>
            <a:pPr marL="0" indent="0">
              <a:buNone/>
            </a:pPr>
            <a:r>
              <a:rPr lang="en-GB" u="sng" dirty="0"/>
              <a:t>Task: </a:t>
            </a:r>
          </a:p>
          <a:p>
            <a:pPr marL="0" indent="0">
              <a:buNone/>
            </a:pPr>
            <a:r>
              <a:rPr lang="en-GB" dirty="0"/>
              <a:t>Think about the movie you watched yesterday. How did it end? Can you think of another ending that could be used for the movie instead? Write down your ideas, try to use full sentences.</a:t>
            </a:r>
          </a:p>
        </p:txBody>
      </p:sp>
      <p:pic>
        <p:nvPicPr>
          <p:cNvPr id="4" name="Picture 3"/>
          <p:cNvPicPr>
            <a:picLocks noChangeAspect="1"/>
          </p:cNvPicPr>
          <p:nvPr/>
        </p:nvPicPr>
        <p:blipFill>
          <a:blip r:embed="rId2"/>
          <a:stretch>
            <a:fillRect/>
          </a:stretch>
        </p:blipFill>
        <p:spPr>
          <a:xfrm>
            <a:off x="7754440" y="4692073"/>
            <a:ext cx="2479451" cy="1394691"/>
          </a:xfrm>
          <a:prstGeom prst="rect">
            <a:avLst/>
          </a:prstGeom>
        </p:spPr>
      </p:pic>
      <p:pic>
        <p:nvPicPr>
          <p:cNvPr id="5" name="Picture 4"/>
          <p:cNvPicPr>
            <a:picLocks noChangeAspect="1"/>
          </p:cNvPicPr>
          <p:nvPr/>
        </p:nvPicPr>
        <p:blipFill>
          <a:blip r:embed="rId3"/>
          <a:stretch>
            <a:fillRect/>
          </a:stretch>
        </p:blipFill>
        <p:spPr>
          <a:xfrm>
            <a:off x="1237673" y="5050125"/>
            <a:ext cx="4361873" cy="1395800"/>
          </a:xfrm>
          <a:prstGeom prst="rect">
            <a:avLst/>
          </a:prstGeom>
        </p:spPr>
      </p:pic>
      <p:pic>
        <p:nvPicPr>
          <p:cNvPr id="7" name="Picture 6">
            <a:extLst>
              <a:ext uri="{FF2B5EF4-FFF2-40B4-BE49-F238E27FC236}">
                <a16:creationId xmlns:a16="http://schemas.microsoft.com/office/drawing/2014/main" id="{BAC8183C-BAA0-4C94-A4F0-AFCA7679ABA3}"/>
              </a:ext>
            </a:extLst>
          </p:cNvPr>
          <p:cNvPicPr>
            <a:picLocks noChangeAspect="1"/>
          </p:cNvPicPr>
          <p:nvPr/>
        </p:nvPicPr>
        <p:blipFill>
          <a:blip r:embed="rId4"/>
          <a:stretch>
            <a:fillRect/>
          </a:stretch>
        </p:blipFill>
        <p:spPr>
          <a:xfrm>
            <a:off x="276441" y="241004"/>
            <a:ext cx="1735239" cy="863896"/>
          </a:xfrm>
          <a:prstGeom prst="rect">
            <a:avLst/>
          </a:prstGeom>
        </p:spPr>
      </p:pic>
      <p:sp>
        <p:nvSpPr>
          <p:cNvPr id="8" name="Rectangle 7">
            <a:extLst>
              <a:ext uri="{FF2B5EF4-FFF2-40B4-BE49-F238E27FC236}">
                <a16:creationId xmlns:a16="http://schemas.microsoft.com/office/drawing/2014/main" id="{321B0E8B-34D4-4ABF-AA83-725EE25D968F}"/>
              </a:ext>
            </a:extLst>
          </p:cNvPr>
          <p:cNvSpPr/>
          <p:nvPr/>
        </p:nvSpPr>
        <p:spPr>
          <a:xfrm>
            <a:off x="293219" y="1107922"/>
            <a:ext cx="10612654" cy="89504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59A686-26E2-40E6-A962-30D462E7E297}"/>
              </a:ext>
            </a:extLst>
          </p:cNvPr>
          <p:cNvSpPr txBox="1"/>
          <p:nvPr/>
        </p:nvSpPr>
        <p:spPr>
          <a:xfrm>
            <a:off x="358833" y="1104900"/>
            <a:ext cx="10429593" cy="707886"/>
          </a:xfrm>
          <a:prstGeom prst="rect">
            <a:avLst/>
          </a:prstGeom>
          <a:noFill/>
        </p:spPr>
        <p:txBody>
          <a:bodyPr wrap="square" rtlCol="0">
            <a:spAutoFit/>
          </a:bodyPr>
          <a:lstStyle/>
          <a:p>
            <a:r>
              <a:rPr lang="en-GB" sz="4000" dirty="0"/>
              <a:t>L.O. To write an alternative ending to a story</a:t>
            </a:r>
          </a:p>
        </p:txBody>
      </p:sp>
    </p:spTree>
    <p:extLst>
      <p:ext uri="{BB962C8B-B14F-4D97-AF65-F5344CB8AC3E}">
        <p14:creationId xmlns:p14="http://schemas.microsoft.com/office/powerpoint/2010/main" val="105988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Phonics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5</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53093" y="283248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864066" y="3294398"/>
            <a:ext cx="10429593" cy="707886"/>
          </a:xfrm>
          <a:prstGeom prst="rect">
            <a:avLst/>
          </a:prstGeom>
          <a:noFill/>
        </p:spPr>
        <p:txBody>
          <a:bodyPr wrap="square" rtlCol="0">
            <a:spAutoFit/>
          </a:bodyPr>
          <a:lstStyle/>
          <a:p>
            <a:r>
              <a:rPr lang="en-GB" sz="4000" dirty="0"/>
              <a:t>L.O. To assess knowledge of speed sounds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340316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2742" y="1973453"/>
            <a:ext cx="7423198" cy="3591345"/>
          </a:xfrm>
        </p:spPr>
        <p:txBody>
          <a:bodyPr>
            <a:normAutofit/>
          </a:bodyPr>
          <a:lstStyle/>
          <a:p>
            <a:pPr marL="0" indent="0">
              <a:buNone/>
            </a:pPr>
            <a:r>
              <a:rPr lang="en-GB" dirty="0"/>
              <a:t>Task:</a:t>
            </a:r>
          </a:p>
          <a:p>
            <a:pPr marL="0" indent="0">
              <a:buNone/>
            </a:pPr>
            <a:r>
              <a:rPr lang="en-GB" dirty="0"/>
              <a:t>Read aloud each speed sound from top to bottom in your whisper voice. If you get them all right – try again using your GIANT voice.</a:t>
            </a:r>
          </a:p>
          <a:p>
            <a:pPr marL="0" indent="0">
              <a:buNone/>
            </a:pPr>
            <a:endParaRPr lang="en-GB" dirty="0"/>
          </a:p>
          <a:p>
            <a:pPr marL="0" indent="0">
              <a:buNone/>
            </a:pPr>
            <a:r>
              <a:rPr lang="en-GB" dirty="0"/>
              <a:t>Challenge – ask an adult to point to a speed sound at random and see if you can tell them what it is.</a:t>
            </a:r>
          </a:p>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1921021" y="288923"/>
            <a:ext cx="1042717" cy="519121"/>
          </a:xfrm>
          <a:prstGeom prst="rect">
            <a:avLst/>
          </a:prstGeom>
        </p:spPr>
      </p:pic>
      <p:sp>
        <p:nvSpPr>
          <p:cNvPr id="8" name="Rectangle 7">
            <a:extLst>
              <a:ext uri="{FF2B5EF4-FFF2-40B4-BE49-F238E27FC236}">
                <a16:creationId xmlns:a16="http://schemas.microsoft.com/office/drawing/2014/main" id="{321B0E8B-34D4-4ABF-AA83-725EE25D968F}"/>
              </a:ext>
            </a:extLst>
          </p:cNvPr>
          <p:cNvSpPr/>
          <p:nvPr/>
        </p:nvSpPr>
        <p:spPr>
          <a:xfrm>
            <a:off x="1922742" y="808044"/>
            <a:ext cx="4986198" cy="6860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L.O. To assess knowledge of speed sounds</a:t>
            </a:r>
          </a:p>
        </p:txBody>
      </p:sp>
      <p:pic>
        <p:nvPicPr>
          <p:cNvPr id="9" name="Picture 8">
            <a:extLst>
              <a:ext uri="{FF2B5EF4-FFF2-40B4-BE49-F238E27FC236}">
                <a16:creationId xmlns:a16="http://schemas.microsoft.com/office/drawing/2014/main" id="{58673777-D295-4752-A7B5-F01868C86C5D}"/>
              </a:ext>
            </a:extLst>
          </p:cNvPr>
          <p:cNvPicPr>
            <a:picLocks noChangeAspect="1"/>
          </p:cNvPicPr>
          <p:nvPr/>
        </p:nvPicPr>
        <p:blipFill rotWithShape="1">
          <a:blip r:embed="rId3"/>
          <a:srcRect r="94159"/>
          <a:stretch/>
        </p:blipFill>
        <p:spPr>
          <a:xfrm>
            <a:off x="390059" y="674205"/>
            <a:ext cx="353253" cy="5905500"/>
          </a:xfrm>
          <a:prstGeom prst="rect">
            <a:avLst/>
          </a:prstGeom>
        </p:spPr>
      </p:pic>
      <p:pic>
        <p:nvPicPr>
          <p:cNvPr id="10" name="Picture 9" descr="Shape, circle&#10;&#10;Description automatically generated">
            <a:extLst>
              <a:ext uri="{FF2B5EF4-FFF2-40B4-BE49-F238E27FC236}">
                <a16:creationId xmlns:a16="http://schemas.microsoft.com/office/drawing/2014/main" id="{50C58D9F-0D7B-4ED7-B7EF-E61C8D21AED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345940" y="1494088"/>
            <a:ext cx="1240735" cy="1488882"/>
          </a:xfrm>
          <a:prstGeom prst="rect">
            <a:avLst/>
          </a:prstGeom>
        </p:spPr>
      </p:pic>
      <p:sp>
        <p:nvSpPr>
          <p:cNvPr id="12" name="TextBox 11">
            <a:extLst>
              <a:ext uri="{FF2B5EF4-FFF2-40B4-BE49-F238E27FC236}">
                <a16:creationId xmlns:a16="http://schemas.microsoft.com/office/drawing/2014/main" id="{45FC0926-BE1B-452D-9AD8-6D90BAF6A855}"/>
              </a:ext>
            </a:extLst>
          </p:cNvPr>
          <p:cNvSpPr txBox="1"/>
          <p:nvPr/>
        </p:nvSpPr>
        <p:spPr>
          <a:xfrm>
            <a:off x="9674087" y="6210373"/>
            <a:ext cx="2127854" cy="369332"/>
          </a:xfrm>
          <a:prstGeom prst="rect">
            <a:avLst/>
          </a:prstGeom>
          <a:noFill/>
        </p:spPr>
        <p:txBody>
          <a:bodyPr wrap="square">
            <a:spAutoFit/>
          </a:bodyPr>
          <a:lstStyle/>
          <a:p>
            <a:r>
              <a:rPr lang="en-GB" dirty="0">
                <a:hlinkClick r:id="rId6"/>
              </a:rPr>
              <a:t>Speed Sounds Video</a:t>
            </a:r>
            <a:r>
              <a:rPr lang="en-GB" dirty="0"/>
              <a:t> </a:t>
            </a:r>
          </a:p>
        </p:txBody>
      </p:sp>
      <p:pic>
        <p:nvPicPr>
          <p:cNvPr id="13" name="Picture 12" descr="A picture containing icon&#10;&#10;Description automatically generated">
            <a:extLst>
              <a:ext uri="{FF2B5EF4-FFF2-40B4-BE49-F238E27FC236}">
                <a16:creationId xmlns:a16="http://schemas.microsoft.com/office/drawing/2014/main" id="{3D02AEBA-F200-447A-BB03-E0BDD8F14C2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971252" y="5810119"/>
            <a:ext cx="749375" cy="1169839"/>
          </a:xfrm>
          <a:prstGeom prst="rect">
            <a:avLst/>
          </a:prstGeom>
        </p:spPr>
      </p:pic>
    </p:spTree>
    <p:extLst>
      <p:ext uri="{BB962C8B-B14F-4D97-AF65-F5344CB8AC3E}">
        <p14:creationId xmlns:p14="http://schemas.microsoft.com/office/powerpoint/2010/main" val="2557046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5th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set the scene of a story using the 5 senses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95780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Look at the picture below – discuss or write down what you might see, hear, smell, taste and touch.</a:t>
            </a:r>
          </a:p>
        </p:txBody>
      </p:sp>
      <p:sp>
        <p:nvSpPr>
          <p:cNvPr id="4" name="AutoShape 2" descr="Forest Fairy Tales For Children: The Art of Storytelling - Forest Holidays  - Forest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77 Lonely Little Houses Lost In Majestic Winter Scenery | Bored Panda">
            <a:extLst>
              <a:ext uri="{FF2B5EF4-FFF2-40B4-BE49-F238E27FC236}">
                <a16:creationId xmlns:a16="http://schemas.microsoft.com/office/drawing/2014/main" id="{F0A64E3C-7DF1-432F-BBB8-9C65CDCD1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773" y="2213682"/>
            <a:ext cx="5872454" cy="36702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ape&#10;&#10;Description automatically generated">
            <a:extLst>
              <a:ext uri="{FF2B5EF4-FFF2-40B4-BE49-F238E27FC236}">
                <a16:creationId xmlns:a16="http://schemas.microsoft.com/office/drawing/2014/main" id="{661A0A33-7990-43D5-B2FE-8EF7764639F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8870" y="1970915"/>
            <a:ext cx="1521349" cy="1546705"/>
          </a:xfrm>
          <a:prstGeom prst="rect">
            <a:avLst/>
          </a:prstGeom>
        </p:spPr>
      </p:pic>
      <p:pic>
        <p:nvPicPr>
          <p:cNvPr id="9" name="Picture 8" descr="Shape&#10;&#10;Description automatically generated">
            <a:extLst>
              <a:ext uri="{FF2B5EF4-FFF2-40B4-BE49-F238E27FC236}">
                <a16:creationId xmlns:a16="http://schemas.microsoft.com/office/drawing/2014/main" id="{A2CEEFD2-F5F9-4E49-AD6E-3C78E7237C6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89544" y="4385871"/>
            <a:ext cx="1107908" cy="1846513"/>
          </a:xfrm>
          <a:prstGeom prst="rect">
            <a:avLst/>
          </a:prstGeom>
        </p:spPr>
      </p:pic>
      <p:pic>
        <p:nvPicPr>
          <p:cNvPr id="11" name="Picture 10" descr="Chart, icon&#10;&#10;Description automatically generated">
            <a:extLst>
              <a:ext uri="{FF2B5EF4-FFF2-40B4-BE49-F238E27FC236}">
                <a16:creationId xmlns:a16="http://schemas.microsoft.com/office/drawing/2014/main" id="{89DBC2AA-264A-4E98-9DD4-4568862AB20F}"/>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046038" y="1970915"/>
            <a:ext cx="1046032" cy="1046032"/>
          </a:xfrm>
          <a:prstGeom prst="rect">
            <a:avLst/>
          </a:prstGeom>
        </p:spPr>
      </p:pic>
      <p:pic>
        <p:nvPicPr>
          <p:cNvPr id="14" name="Picture 13" descr="Icon&#10;&#10;Description automatically generated">
            <a:extLst>
              <a:ext uri="{FF2B5EF4-FFF2-40B4-BE49-F238E27FC236}">
                <a16:creationId xmlns:a16="http://schemas.microsoft.com/office/drawing/2014/main" id="{0F8D7BFC-5D76-4E24-B2E0-B9CFCA7AC91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618863" y="3297174"/>
            <a:ext cx="854350" cy="1325563"/>
          </a:xfrm>
          <a:prstGeom prst="rect">
            <a:avLst/>
          </a:prstGeom>
        </p:spPr>
      </p:pic>
      <p:pic>
        <p:nvPicPr>
          <p:cNvPr id="17" name="Picture 16" descr="A picture containing text, handwear&#10;&#10;Description automatically generated">
            <a:extLst>
              <a:ext uri="{FF2B5EF4-FFF2-40B4-BE49-F238E27FC236}">
                <a16:creationId xmlns:a16="http://schemas.microsoft.com/office/drawing/2014/main" id="{F3B33EFC-13D4-4F42-BA24-DE1A5600B79E}"/>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0473213" y="4681336"/>
            <a:ext cx="1197033" cy="1547887"/>
          </a:xfrm>
          <a:prstGeom prst="rect">
            <a:avLst/>
          </a:prstGeom>
        </p:spPr>
      </p:pic>
    </p:spTree>
    <p:extLst>
      <p:ext uri="{BB962C8B-B14F-4D97-AF65-F5344CB8AC3E}">
        <p14:creationId xmlns:p14="http://schemas.microsoft.com/office/powerpoint/2010/main" val="314138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Phonics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6</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read and write the ‘m’ sound</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34509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400049" y="249167"/>
            <a:ext cx="1042717" cy="519121"/>
          </a:xfrm>
          <a:prstGeom prst="rect">
            <a:avLst/>
          </a:prstGeom>
        </p:spPr>
      </p:pic>
      <p:sp>
        <p:nvSpPr>
          <p:cNvPr id="8" name="Rectangle 7">
            <a:extLst>
              <a:ext uri="{FF2B5EF4-FFF2-40B4-BE49-F238E27FC236}">
                <a16:creationId xmlns:a16="http://schemas.microsoft.com/office/drawing/2014/main" id="{321B0E8B-34D4-4ABF-AA83-725EE25D968F}"/>
              </a:ext>
            </a:extLst>
          </p:cNvPr>
          <p:cNvSpPr/>
          <p:nvPr/>
        </p:nvSpPr>
        <p:spPr>
          <a:xfrm>
            <a:off x="417467" y="768288"/>
            <a:ext cx="4986198" cy="6860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L.O. To practice new spellings</a:t>
            </a:r>
          </a:p>
        </p:txBody>
      </p:sp>
      <p:pic>
        <p:nvPicPr>
          <p:cNvPr id="9" name="Picture 8">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400049" y="231750"/>
            <a:ext cx="1042717" cy="519121"/>
          </a:xfrm>
          <a:prstGeom prst="rect">
            <a:avLst/>
          </a:prstGeom>
        </p:spPr>
      </p:pic>
      <p:sp>
        <p:nvSpPr>
          <p:cNvPr id="10" name="Rectangle 9">
            <a:extLst>
              <a:ext uri="{FF2B5EF4-FFF2-40B4-BE49-F238E27FC236}">
                <a16:creationId xmlns:a16="http://schemas.microsoft.com/office/drawing/2014/main" id="{321B0E8B-34D4-4ABF-AA83-725EE25D968F}"/>
              </a:ext>
            </a:extLst>
          </p:cNvPr>
          <p:cNvSpPr/>
          <p:nvPr/>
        </p:nvSpPr>
        <p:spPr>
          <a:xfrm>
            <a:off x="417467" y="750871"/>
            <a:ext cx="4986198" cy="6860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L.O. To read and write the ‘m’ sound</a:t>
            </a:r>
          </a:p>
        </p:txBody>
      </p:sp>
      <p:sp>
        <p:nvSpPr>
          <p:cNvPr id="12" name="Content Placeholder 2">
            <a:extLst>
              <a:ext uri="{FF2B5EF4-FFF2-40B4-BE49-F238E27FC236}">
                <a16:creationId xmlns:a16="http://schemas.microsoft.com/office/drawing/2014/main" id="{92DD4094-FC62-4486-B5FD-8E2AE0B5721B}"/>
              </a:ext>
            </a:extLst>
          </p:cNvPr>
          <p:cNvSpPr>
            <a:spLocks noGrp="1"/>
          </p:cNvSpPr>
          <p:nvPr>
            <p:ph idx="1"/>
          </p:nvPr>
        </p:nvSpPr>
        <p:spPr>
          <a:xfrm>
            <a:off x="838201" y="1825625"/>
            <a:ext cx="9180442" cy="4351338"/>
          </a:xfrm>
        </p:spPr>
        <p:txBody>
          <a:bodyPr>
            <a:normAutofit/>
          </a:bodyPr>
          <a:lstStyle/>
          <a:p>
            <a:pPr marL="0" indent="0">
              <a:buNone/>
            </a:pPr>
            <a:r>
              <a:rPr lang="en-GB" dirty="0">
                <a:hlinkClick r:id="rId3"/>
              </a:rPr>
              <a:t>Video</a:t>
            </a:r>
            <a:endParaRPr lang="en-GB" dirty="0"/>
          </a:p>
          <a:p>
            <a:pPr marL="0" indent="0">
              <a:buNone/>
            </a:pPr>
            <a:endParaRPr lang="en-GB" dirty="0"/>
          </a:p>
          <a:p>
            <a:pPr marL="0" indent="0">
              <a:buNone/>
            </a:pPr>
            <a:r>
              <a:rPr lang="en-GB" dirty="0"/>
              <a:t>Click on the link above to take part in a virtual interactive Read Write Inc Phonics session! </a:t>
            </a:r>
          </a:p>
          <a:p>
            <a:pPr marL="0" indent="0">
              <a:buNone/>
            </a:pPr>
            <a:endParaRPr lang="en-GB" dirty="0"/>
          </a:p>
          <a:p>
            <a:pPr marL="0" indent="0">
              <a:buNone/>
            </a:pPr>
            <a:r>
              <a:rPr lang="en-GB" dirty="0"/>
              <a:t>How many words can you think of that begin with </a:t>
            </a:r>
          </a:p>
          <a:p>
            <a:pPr marL="0" indent="0">
              <a:buNone/>
            </a:pPr>
            <a:r>
              <a:rPr lang="en-GB" dirty="0"/>
              <a:t>‘m’?</a:t>
            </a:r>
          </a:p>
          <a:p>
            <a:pPr marL="0" indent="0">
              <a:buNone/>
            </a:pPr>
            <a:endParaRPr lang="en-GB" dirty="0"/>
          </a:p>
          <a:p>
            <a:pPr marL="0" indent="0">
              <a:buNone/>
            </a:pPr>
            <a:endParaRPr lang="en-GB" dirty="0"/>
          </a:p>
        </p:txBody>
      </p:sp>
      <p:pic>
        <p:nvPicPr>
          <p:cNvPr id="3" name="Picture 2" descr="A picture containing icon&#10;&#10;Description automatically generated">
            <a:extLst>
              <a:ext uri="{FF2B5EF4-FFF2-40B4-BE49-F238E27FC236}">
                <a16:creationId xmlns:a16="http://schemas.microsoft.com/office/drawing/2014/main" id="{390E9F80-0185-498F-B928-17E10A46553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2032" y="1938619"/>
            <a:ext cx="749375" cy="1169839"/>
          </a:xfrm>
          <a:prstGeom prst="rect">
            <a:avLst/>
          </a:prstGeom>
        </p:spPr>
      </p:pic>
      <p:pic>
        <p:nvPicPr>
          <p:cNvPr id="1026" name="Picture 2" descr="FOUNDATION STAGE (Reception) AND YEAR 1 PHONICS GUIDANCE FOR PARENTS Set 1  Speed Sounds">
            <a:extLst>
              <a:ext uri="{FF2B5EF4-FFF2-40B4-BE49-F238E27FC236}">
                <a16:creationId xmlns:a16="http://schemas.microsoft.com/office/drawing/2014/main" id="{12A2F737-A2F1-4C98-AB15-0B030DB87A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0578" y="3605213"/>
            <a:ext cx="17811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5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6</a:t>
            </a:r>
            <a:r>
              <a:rPr lang="en-GB" sz="3200" baseline="30000" dirty="0"/>
              <a:t>th</a:t>
            </a:r>
            <a:r>
              <a:rPr lang="en-GB" sz="3200" dirty="0"/>
              <a:t> January 2021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describe a character</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spTree>
    <p:extLst>
      <p:ext uri="{BB962C8B-B14F-4D97-AF65-F5344CB8AC3E}">
        <p14:creationId xmlns:p14="http://schemas.microsoft.com/office/powerpoint/2010/main" val="1842535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779</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Cavolini</vt:lpstr>
      <vt:lpstr>Office Theme</vt:lpstr>
      <vt:lpstr>Remote Learning -  Base 5</vt:lpstr>
      <vt:lpstr>Hello!</vt:lpstr>
      <vt:lpstr>PowerPoint Presentation</vt:lpstr>
      <vt:lpstr>PowerPoint Presentation</vt:lpstr>
      <vt:lpstr>PowerPoint Presentation</vt:lpstr>
      <vt:lpstr>Look at the picture below – discuss or write down what you might see, hear, smell, taste and touch.</vt:lpstr>
      <vt:lpstr>PowerPoint Presentation</vt:lpstr>
      <vt:lpstr>PowerPoint Presentation</vt:lpstr>
      <vt:lpstr>PowerPoint Presentation</vt:lpstr>
      <vt:lpstr>PowerPoint Presentation</vt:lpstr>
      <vt:lpstr>Task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Learning -  Base 5</dc:title>
  <dc:creator>Alex Brown</dc:creator>
  <cp:lastModifiedBy>M.Bonas [ Wheatley Hill Community Primary School ]</cp:lastModifiedBy>
  <cp:revision>28</cp:revision>
  <dcterms:created xsi:type="dcterms:W3CDTF">2021-01-04T10:35:32Z</dcterms:created>
  <dcterms:modified xsi:type="dcterms:W3CDTF">2021-01-04T20:34:04Z</dcterms:modified>
</cp:coreProperties>
</file>