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4" r:id="rId5"/>
    <p:sldId id="281" r:id="rId6"/>
    <p:sldId id="280" r:id="rId7"/>
    <p:sldId id="257" r:id="rId8"/>
    <p:sldId id="271" r:id="rId9"/>
    <p:sldId id="272" r:id="rId10"/>
    <p:sldId id="265" r:id="rId11"/>
    <p:sldId id="266" r:id="rId12"/>
    <p:sldId id="267" r:id="rId13"/>
    <p:sldId id="273" r:id="rId14"/>
    <p:sldId id="269" r:id="rId15"/>
    <p:sldId id="275" r:id="rId16"/>
    <p:sldId id="274" r:id="rId17"/>
    <p:sldId id="276" r:id="rId18"/>
    <p:sldId id="278" r:id="rId19"/>
    <p:sldId id="27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6699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1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A86F8-713D-4DE2-9DB6-D09567B5E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F5F5E5-1678-4D1B-A603-972D98163E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21418-98E7-42C0-8E2C-1B5359F9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77EF93-0756-463B-894B-ABAB83EC4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57774-2BC6-4EB5-BF3A-708C36309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1331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5AF0B-C776-4E3D-9B8C-2E1970898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4AA440-30F8-42DA-8911-A8ECC0DAE8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DBFF0-4634-49C9-909F-A83E04CC4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E1E01-6CD0-4941-BABA-D649B557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59CB2A-5100-4292-88AA-E6DB28B4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80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6DDE92-F301-49CB-8781-FF593E5D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0CDA00-6CF0-4BBD-BA07-B9A74C812F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88FFA-148D-42FD-BD59-80F7D5FEC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98CA7C-A815-4007-A484-9CD309990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464177-5F47-4FD2-8A0E-DEBD85DDE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241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90D26-B739-44FF-807B-5D4158F31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3F1C2-07C8-4332-B8CF-DE36A971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79B1AE-8C40-4D90-A4D9-DB547A940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29CFB-6586-4618-8D9F-6C6991D3D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A4640-2EC0-4A98-B860-FB626B9C3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087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6B222-8E55-4D15-8256-7A57711B1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0584F-7CE6-4358-B1E9-10C423A7A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BC575-6A7C-4AD1-8B88-D4846AD8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41A9D-2DC1-4C89-B93A-F386A1A3B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E061D-ED6C-44EA-A7CD-E50E941C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160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23DDF-E884-4955-84D1-BDBE219E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D30FD-79A4-442C-85E2-B299D6EF3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085033-841F-4926-85C3-21A0394948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55CE7E-5C88-45A7-B8B4-77F135A63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64008-271C-47C8-A40A-4C2F9BEAE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4C3F0-4D6D-4946-9965-F492022D6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41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61AD9-F475-4390-92B5-0CDC3DB71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535C32-0C06-4F1A-BCD5-E951D01B3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4522F-46B3-493D-B999-6A4EFF28D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045698-A701-4F4D-9B09-9598A49CA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144B80-09C7-4043-9A9F-92C96FCF0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0317DE-90F3-4F2B-8B9D-97FABEA6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AE60A4-55EC-4320-99AD-DAF61C4B8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860FAE-4BF2-491D-8DF9-E59C5664A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42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4B335-1C55-4C5D-A4FC-5A53E8B8D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E26138-6D09-4131-B64B-41DAF639B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BB4BE-7539-4FAD-9C71-D143063E1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959F3B-2446-4A90-86CB-720064A62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88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0C8AED-B9B5-4C1B-B57A-8F6343A47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554082-9369-4554-A499-64542F154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2E1F-A602-46F4-A642-F2410CACF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1729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BDCFE-C4AC-4935-83BB-0E7F67412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7D270-CD47-434F-BEC8-22A45B50B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C830A5-8E70-4D7A-9C17-B312F12BD2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EF6E6-89ED-4100-B8E7-1804747D5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E6254-B6AD-4E03-817D-DD1B2DCFC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4967C-D602-48AC-BAF9-4115196E8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388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86D2-25FB-4E9B-AB8A-A144FAE89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ED8B33-F4A9-454A-BE16-A03D57030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035D5-F917-48DD-9F53-0CECD98F8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74322-1661-4706-B6FB-5E2BCBDB5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CB4626-4BC1-46AD-A247-066BA99A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986F8-DDE6-41FE-B5AD-08E944895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95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8F1C8A-9E83-4B2D-BCF2-EEED1E220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9F8023-3404-43A1-9A44-0B1350F13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F37F-4477-40DB-901C-AB990776E9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3E375-2EFF-4C74-B748-AF73AE78D5AE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D2A0B-16BC-4169-A06A-49FAEDFBC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6CD214-2699-471B-8481-C994957B7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4388F-67C1-4CD6-8B28-F88125DD70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8776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hyperlink" Target="https://www.teachyourmonstertoread.com/" TargetMode="External"/><Relationship Id="rId4" Type="http://schemas.openxmlformats.org/officeDocument/2006/relationships/hyperlink" Target="https://www.phonicsplay.co.u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1717"/>
            <a:ext cx="11977816" cy="6647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Monday 11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</a:t>
            </a:r>
            <a:r>
              <a:rPr lang="en-GB" sz="4000" dirty="0" smtClean="0"/>
              <a:t>To be able to match sentences that rhyme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070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9509760" y="355600"/>
            <a:ext cx="2246845" cy="25400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620" y="-737060"/>
            <a:ext cx="4177632" cy="7370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26" y="531224"/>
            <a:ext cx="3454519" cy="2264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3624" y="607050"/>
            <a:ext cx="4627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Can you write and draw </a:t>
            </a:r>
            <a:r>
              <a:rPr lang="en-GB" sz="2400" dirty="0" err="1" smtClean="0"/>
              <a:t>Zog</a:t>
            </a:r>
            <a:r>
              <a:rPr lang="en-GB" sz="2400" dirty="0" smtClean="0"/>
              <a:t> a visual timetable like what you use at school? You could use time connectives to help.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5505" y="3264061"/>
            <a:ext cx="4132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For example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585" y="3264061"/>
            <a:ext cx="2455281" cy="3293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41622" y="3174416"/>
            <a:ext cx="51275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For Example </a:t>
            </a:r>
          </a:p>
          <a:p>
            <a:r>
              <a:rPr lang="en-GB" sz="2000" dirty="0" smtClean="0"/>
              <a:t> </a:t>
            </a:r>
          </a:p>
          <a:p>
            <a:r>
              <a:rPr lang="en-GB" sz="2000" dirty="0" err="1" smtClean="0"/>
              <a:t>Zog</a:t>
            </a:r>
            <a:r>
              <a:rPr lang="en-GB" sz="2000" dirty="0" smtClean="0"/>
              <a:t> went to Dragan School and leant how to fly.</a:t>
            </a:r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Next, he bumped into a tree.</a:t>
            </a:r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 Then, the princess put a plaster on his head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727" y="3118397"/>
            <a:ext cx="1880553" cy="1043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516" y="4505960"/>
            <a:ext cx="1506089" cy="14173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570719" y="457200"/>
            <a:ext cx="218588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Time openers are:</a:t>
            </a:r>
          </a:p>
          <a:p>
            <a:r>
              <a:rPr lang="en-GB" dirty="0" smtClean="0"/>
              <a:t>Next</a:t>
            </a:r>
          </a:p>
          <a:p>
            <a:r>
              <a:rPr lang="en-GB" dirty="0" smtClean="0"/>
              <a:t>First</a:t>
            </a:r>
          </a:p>
          <a:p>
            <a:r>
              <a:rPr lang="en-GB" dirty="0" smtClean="0"/>
              <a:t>last</a:t>
            </a:r>
          </a:p>
          <a:p>
            <a:r>
              <a:rPr lang="en-GB" dirty="0" smtClean="0"/>
              <a:t>Before</a:t>
            </a:r>
          </a:p>
          <a:p>
            <a:r>
              <a:rPr lang="en-GB" dirty="0" smtClean="0"/>
              <a:t>After</a:t>
            </a:r>
          </a:p>
          <a:p>
            <a:r>
              <a:rPr lang="en-GB" dirty="0" smtClean="0"/>
              <a:t>Meanwhile</a:t>
            </a:r>
          </a:p>
          <a:p>
            <a:r>
              <a:rPr lang="en-GB" dirty="0" smtClean="0"/>
              <a:t>Then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681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Friday 15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write a persuasive </a:t>
            </a:r>
            <a:r>
              <a:rPr lang="en-GB" sz="4000" smtClean="0"/>
              <a:t>letter 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4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620" y="-737060"/>
            <a:ext cx="4177632" cy="737060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5050578" y="804837"/>
            <a:ext cx="1728316" cy="61700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definitely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796249" y="2002380"/>
            <a:ext cx="955487" cy="590095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best 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8647637" y="3421465"/>
            <a:ext cx="1728316" cy="61700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b</a:t>
            </a:r>
            <a:r>
              <a:rPr lang="en-GB" dirty="0" smtClean="0">
                <a:solidFill>
                  <a:schemeClr val="tx1"/>
                </a:solidFill>
              </a:rPr>
              <a:t>elieve</a:t>
            </a:r>
            <a:r>
              <a:rPr lang="en-GB" dirty="0" smtClean="0"/>
              <a:t>  </a:t>
            </a:r>
            <a:endParaRPr lang="en-GB" dirty="0"/>
          </a:p>
        </p:txBody>
      </p:sp>
      <p:sp>
        <p:nvSpPr>
          <p:cNvPr id="37" name="Rounded Rectangle 36"/>
          <p:cNvSpPr/>
          <p:nvPr/>
        </p:nvSpPr>
        <p:spPr>
          <a:xfrm>
            <a:off x="9887578" y="4867463"/>
            <a:ext cx="1728316" cy="6170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must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8" name="Rounded Rectangle 37"/>
          <p:cNvSpPr/>
          <p:nvPr/>
        </p:nvSpPr>
        <p:spPr>
          <a:xfrm>
            <a:off x="1145535" y="3256298"/>
            <a:ext cx="1728316" cy="617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need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9" name="Rounded Rectangle 38"/>
          <p:cNvSpPr/>
          <p:nvPr/>
        </p:nvSpPr>
        <p:spPr>
          <a:xfrm>
            <a:off x="3280888" y="5929315"/>
            <a:ext cx="1728316" cy="617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powerful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6778894" y="5484471"/>
            <a:ext cx="1728316" cy="61700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will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416730" y="1680419"/>
            <a:ext cx="1728316" cy="617008"/>
          </a:xfrm>
          <a:prstGeom prst="roundRect">
            <a:avLst/>
          </a:prstGeom>
          <a:solidFill>
            <a:srgbClr val="66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Important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4709920" y="2137573"/>
            <a:ext cx="3035587" cy="223744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Persuasive</a:t>
            </a:r>
          </a:p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 words for writing </a:t>
            </a: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507210" y="762476"/>
            <a:ext cx="1728316" cy="6170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amazing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1" name="Rounded Rectangle 40"/>
          <p:cNvSpPr/>
          <p:nvPr/>
        </p:nvSpPr>
        <p:spPr>
          <a:xfrm>
            <a:off x="607653" y="4639954"/>
            <a:ext cx="1728316" cy="617008"/>
          </a:xfrm>
          <a:prstGeom prst="round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inspire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374571" y="563976"/>
            <a:ext cx="1728316" cy="6170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capture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9782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42694" y="622999"/>
            <a:ext cx="3356149" cy="56371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620" y="-737060"/>
            <a:ext cx="4177632" cy="737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30335" y="988782"/>
            <a:ext cx="1515515" cy="93871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Base Camp 6</a:t>
            </a:r>
          </a:p>
          <a:p>
            <a:pPr algn="ctr"/>
            <a:r>
              <a:rPr lang="en-GB" sz="1100" dirty="0" smtClean="0"/>
              <a:t>Wheatley Hill School </a:t>
            </a:r>
          </a:p>
          <a:p>
            <a:pPr algn="ctr"/>
            <a:r>
              <a:rPr lang="en-GB" sz="1100" dirty="0" smtClean="0"/>
              <a:t>Wheatley Hill</a:t>
            </a:r>
          </a:p>
          <a:p>
            <a:pPr algn="ctr"/>
            <a:r>
              <a:rPr lang="en-GB" sz="1100" dirty="0" smtClean="0"/>
              <a:t>Dh6 3LQ</a:t>
            </a:r>
          </a:p>
          <a:p>
            <a:pPr algn="ctr"/>
            <a:endParaRPr lang="en-GB" sz="1100" dirty="0"/>
          </a:p>
        </p:txBody>
      </p:sp>
      <p:sp>
        <p:nvSpPr>
          <p:cNvPr id="7" name="TextBox 6"/>
          <p:cNvSpPr txBox="1"/>
          <p:nvPr/>
        </p:nvSpPr>
        <p:spPr>
          <a:xfrm>
            <a:off x="1858373" y="2157723"/>
            <a:ext cx="133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Dear </a:t>
            </a:r>
            <a:r>
              <a:rPr lang="en-GB" dirty="0" err="1" smtClean="0"/>
              <a:t>Zog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859496" y="4615777"/>
            <a:ext cx="18070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r>
              <a:rPr lang="en-GB" dirty="0" smtClean="0"/>
              <a:t>Yours Sincerely (your  name)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858373" y="1618811"/>
            <a:ext cx="1662395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/>
              <a:t>Mr </a:t>
            </a:r>
            <a:r>
              <a:rPr lang="en-GB" sz="1100" dirty="0" err="1" smtClean="0"/>
              <a:t>Zog</a:t>
            </a:r>
            <a:endParaRPr lang="en-GB" sz="1100" dirty="0" smtClean="0"/>
          </a:p>
          <a:p>
            <a:pPr algn="ctr"/>
            <a:r>
              <a:rPr lang="en-GB" sz="1100" dirty="0" smtClean="0"/>
              <a:t>10 Dragon Lane</a:t>
            </a:r>
          </a:p>
          <a:p>
            <a:pPr algn="ctr"/>
            <a:r>
              <a:rPr lang="en-GB" sz="1100" dirty="0" smtClean="0"/>
              <a:t>Cliff  Top</a:t>
            </a:r>
          </a:p>
          <a:p>
            <a:pPr algn="ctr"/>
            <a:r>
              <a:rPr lang="en-GB" sz="1100" dirty="0" smtClean="0"/>
              <a:t>Dover</a:t>
            </a:r>
          </a:p>
          <a:p>
            <a:pPr algn="ctr"/>
            <a:endParaRPr lang="en-GB" sz="1100" dirty="0" smtClean="0"/>
          </a:p>
          <a:p>
            <a:pPr algn="ctr"/>
            <a:endParaRPr lang="en-GB" sz="1100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4873451" y="1266091"/>
            <a:ext cx="64309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le 17"/>
          <p:cNvSpPr/>
          <p:nvPr/>
        </p:nvSpPr>
        <p:spPr>
          <a:xfrm>
            <a:off x="5554952" y="303815"/>
            <a:ext cx="1668027" cy="14092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person and place it has come from.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1601257" y="1243694"/>
            <a:ext cx="765131" cy="4693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60291" y="156960"/>
            <a:ext cx="1668027" cy="96090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person’s name and address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93856" y="2333749"/>
            <a:ext cx="1507401" cy="78464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person’s name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1396721" y="2833635"/>
            <a:ext cx="56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13542" y="4317208"/>
            <a:ext cx="1668027" cy="140923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The person who sent the letter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319903" y="5256963"/>
            <a:ext cx="5627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955614" y="604595"/>
            <a:ext cx="3568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Do you think you can write a letter to persuade </a:t>
            </a:r>
            <a:r>
              <a:rPr lang="en-GB" dirty="0" err="1" smtClean="0"/>
              <a:t>Zog</a:t>
            </a:r>
            <a:r>
              <a:rPr lang="en-GB" dirty="0" smtClean="0"/>
              <a:t> to come and visit our school and see your visual time table and how amazing our school is.</a:t>
            </a:r>
            <a:endParaRPr lang="en-GB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7299" y="2726073"/>
            <a:ext cx="2447925" cy="1724025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5798823" y="2433923"/>
            <a:ext cx="43135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Your letter will need to include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Why you want him to visit school?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Who will he meet?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will he see?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When can he visit?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How you feel about if he visits?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What lessons he will do?</a:t>
            </a:r>
            <a:endParaRPr lang="en-GB" dirty="0"/>
          </a:p>
        </p:txBody>
      </p:sp>
      <p:sp>
        <p:nvSpPr>
          <p:cNvPr id="42" name="Rounded Rectangle 41"/>
          <p:cNvSpPr/>
          <p:nvPr/>
        </p:nvSpPr>
        <p:spPr>
          <a:xfrm>
            <a:off x="7222979" y="5146525"/>
            <a:ext cx="4040655" cy="125505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Please use the word mat on the next slide to support your writing.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089" y="2833635"/>
            <a:ext cx="2263895" cy="135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10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Friday 15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identify </a:t>
            </a:r>
            <a:r>
              <a:rPr lang="en-GB" sz="4000" dirty="0" err="1"/>
              <a:t>sh</a:t>
            </a:r>
            <a:r>
              <a:rPr lang="en-GB" sz="4000" dirty="0"/>
              <a:t>, </a:t>
            </a:r>
            <a:r>
              <a:rPr lang="en-GB" sz="4000" dirty="0" err="1"/>
              <a:t>ch</a:t>
            </a:r>
            <a:r>
              <a:rPr lang="en-GB" sz="4000" dirty="0"/>
              <a:t> and </a:t>
            </a:r>
            <a:r>
              <a:rPr lang="en-GB" sz="4000" dirty="0" err="1"/>
              <a:t>th</a:t>
            </a:r>
            <a:r>
              <a:rPr lang="en-GB" sz="4000" dirty="0"/>
              <a:t> sounds 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7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flipH="1">
            <a:off x="5643154" y="0"/>
            <a:ext cx="26126" cy="32918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0" y="3309257"/>
            <a:ext cx="5617029" cy="35487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43154" y="3291840"/>
            <a:ext cx="6548846" cy="3566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82618" y="1645920"/>
            <a:ext cx="8418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171520" y="1645920"/>
            <a:ext cx="780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22663" y="3944438"/>
            <a:ext cx="8194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931" y="3204754"/>
            <a:ext cx="1400917" cy="73968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2418" y="307950"/>
            <a:ext cx="905012" cy="11481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876" y="307950"/>
            <a:ext cx="1193407" cy="9289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8829" y="4737464"/>
            <a:ext cx="1080349" cy="9945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2841" y="5130108"/>
            <a:ext cx="1005676" cy="111498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5209" y="4531708"/>
            <a:ext cx="1201214" cy="8580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1282" y="264078"/>
            <a:ext cx="1003255" cy="12358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13695" y="385547"/>
            <a:ext cx="1162050" cy="111442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99790" y="3309257"/>
            <a:ext cx="1451729" cy="867183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717876" y="1427676"/>
            <a:ext cx="119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</a:t>
            </a:r>
            <a:r>
              <a:rPr lang="en-GB" dirty="0" smtClean="0"/>
              <a:t>hocolate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4102418" y="1715589"/>
            <a:ext cx="667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chips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1850583" y="4162376"/>
            <a:ext cx="689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chain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6451282" y="164592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thumb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10737669" y="1612342"/>
            <a:ext cx="691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three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9401151" y="4422407"/>
            <a:ext cx="687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teeth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3734864" y="5968308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ship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6857002" y="5634446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shed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5559105" y="6435172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shop</a:t>
            </a:r>
            <a:endParaRPr lang="en-GB" dirty="0"/>
          </a:p>
        </p:txBody>
      </p:sp>
      <p:sp>
        <p:nvSpPr>
          <p:cNvPr id="36" name="Rounded Rectangle 35"/>
          <p:cNvSpPr/>
          <p:nvPr/>
        </p:nvSpPr>
        <p:spPr>
          <a:xfrm>
            <a:off x="3658829" y="2351050"/>
            <a:ext cx="4326931" cy="16633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Can you find the sounds in the word? </a:t>
            </a:r>
            <a:endParaRPr lang="en-GB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4897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639" y="255639"/>
            <a:ext cx="114742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Now you can identify the sounds </a:t>
            </a:r>
            <a:r>
              <a:rPr lang="en-GB" dirty="0" err="1" smtClean="0"/>
              <a:t>sh</a:t>
            </a:r>
            <a:r>
              <a:rPr lang="en-GB" dirty="0" smtClean="0"/>
              <a:t>, </a:t>
            </a:r>
            <a:r>
              <a:rPr lang="en-GB" dirty="0" err="1" smtClean="0"/>
              <a:t>ch</a:t>
            </a:r>
            <a:r>
              <a:rPr lang="en-GB" dirty="0" smtClean="0"/>
              <a:t> and </a:t>
            </a:r>
            <a:r>
              <a:rPr lang="en-GB" dirty="0" err="1" smtClean="0"/>
              <a:t>th.</a:t>
            </a:r>
            <a:r>
              <a:rPr lang="en-GB" dirty="0" smtClean="0"/>
              <a:t> Can you look around your home and see if you can find anything that has the same sounds in for example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451" y="1380357"/>
            <a:ext cx="2268186" cy="1716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7579" y="1380357"/>
            <a:ext cx="1708355" cy="266930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73626" y="4611329"/>
            <a:ext cx="11356258" cy="202544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8761" y="4866968"/>
            <a:ext cx="107269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Here is some websites for you to visit it has lots of fun phonics games, enjoy!</a:t>
            </a:r>
            <a:endParaRPr lang="en-GB" dirty="0"/>
          </a:p>
          <a:p>
            <a:r>
              <a:rPr lang="en-GB" dirty="0">
                <a:hlinkClick r:id="rId4"/>
              </a:rPr>
              <a:t>https://www.phonicsplay.co.uk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dirty="0">
                <a:hlinkClick r:id="rId5"/>
              </a:rPr>
              <a:t>https://www.teachyourmonstertoread.com</a:t>
            </a:r>
            <a:r>
              <a:rPr lang="en-GB" dirty="0" smtClean="0">
                <a:hlinkClick r:id="rId5"/>
              </a:rPr>
              <a:t>/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Also there is a great app for </a:t>
            </a:r>
            <a:r>
              <a:rPr lang="en-GB" dirty="0" err="1" smtClean="0"/>
              <a:t>ipads</a:t>
            </a:r>
            <a:r>
              <a:rPr lang="en-GB" dirty="0" smtClean="0"/>
              <a:t> called Hairy phonics, its free to!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/>
          <a:srcRect t="13814" b="40183"/>
          <a:stretch/>
        </p:blipFill>
        <p:spPr>
          <a:xfrm>
            <a:off x="8408876" y="1337003"/>
            <a:ext cx="2599420" cy="180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38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254000" y="4639628"/>
            <a:ext cx="2755900" cy="178693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295400" y="469900"/>
            <a:ext cx="896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finished last week’s lesson with rhyming words. </a:t>
            </a:r>
            <a:r>
              <a:rPr lang="en-GB" dirty="0"/>
              <a:t>C</a:t>
            </a:r>
            <a:r>
              <a:rPr lang="en-GB" dirty="0" smtClean="0"/>
              <a:t>an you now match the two sentences together that rhyme?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54000" y="1473200"/>
            <a:ext cx="2755900" cy="307776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Here is a recap on some rhyming words:</a:t>
            </a:r>
          </a:p>
          <a:p>
            <a:endParaRPr lang="en-GB" sz="1600" dirty="0"/>
          </a:p>
          <a:p>
            <a:r>
              <a:rPr lang="en-GB" sz="1600" dirty="0"/>
              <a:t>f</a:t>
            </a:r>
            <a:r>
              <a:rPr lang="en-GB" sz="1600" dirty="0" smtClean="0"/>
              <a:t>lew and blue</a:t>
            </a:r>
          </a:p>
          <a:p>
            <a:r>
              <a:rPr lang="en-GB" sz="1600" dirty="0"/>
              <a:t>s</a:t>
            </a:r>
            <a:r>
              <a:rPr lang="en-GB" sz="1600" dirty="0" smtClean="0"/>
              <a:t>tay and hay</a:t>
            </a:r>
          </a:p>
          <a:p>
            <a:r>
              <a:rPr lang="en-GB" sz="1600" dirty="0"/>
              <a:t>a</a:t>
            </a:r>
            <a:r>
              <a:rPr lang="en-GB" sz="1600" dirty="0" smtClean="0"/>
              <a:t>go and know</a:t>
            </a:r>
          </a:p>
          <a:p>
            <a:r>
              <a:rPr lang="en-GB" sz="1600" dirty="0" smtClean="0"/>
              <a:t>Far and star</a:t>
            </a:r>
          </a:p>
          <a:p>
            <a:endParaRPr lang="en-GB" sz="1600" dirty="0"/>
          </a:p>
          <a:p>
            <a:r>
              <a:rPr lang="en-GB" sz="1600" dirty="0" smtClean="0"/>
              <a:t>(remember: rhyming words sound the same; but, do not always look the same)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530600" y="1473200"/>
            <a:ext cx="25400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Madam Dragon ran a school. Many moons </a:t>
            </a:r>
            <a:r>
              <a:rPr lang="en-GB" dirty="0" smtClean="0">
                <a:solidFill>
                  <a:srgbClr val="FF0000"/>
                </a:solidFill>
              </a:rPr>
              <a:t>ago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674100" y="5334000"/>
            <a:ext cx="2540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She taught the young dragon all the things that dragons need to </a:t>
            </a:r>
            <a:r>
              <a:rPr lang="en-GB" dirty="0">
                <a:solidFill>
                  <a:srgbClr val="FF0000"/>
                </a:solidFill>
              </a:rPr>
              <a:t>k</a:t>
            </a:r>
            <a:r>
              <a:rPr lang="en-GB" dirty="0" smtClean="0">
                <a:solidFill>
                  <a:srgbClr val="FF0000"/>
                </a:solidFill>
              </a:rPr>
              <a:t>now.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30600" y="2802254"/>
            <a:ext cx="25400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err="1" smtClean="0"/>
              <a:t>Zog</a:t>
            </a:r>
            <a:r>
              <a:rPr lang="en-GB" dirty="0" smtClean="0"/>
              <a:t>, the biggest dragon, was the keenest one by </a:t>
            </a:r>
            <a:r>
              <a:rPr lang="en-GB" dirty="0" smtClean="0">
                <a:solidFill>
                  <a:srgbClr val="FF0000"/>
                </a:solidFill>
              </a:rPr>
              <a:t>far.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30600" y="4110335"/>
            <a:ext cx="25400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“ What a good idea!” said </a:t>
            </a:r>
            <a:r>
              <a:rPr lang="en-GB" dirty="0" err="1" smtClean="0"/>
              <a:t>Zog</a:t>
            </a:r>
            <a:r>
              <a:rPr lang="en-GB" dirty="0" smtClean="0"/>
              <a:t>. Then up and off he </a:t>
            </a:r>
            <a:r>
              <a:rPr lang="en-GB" dirty="0" smtClean="0">
                <a:solidFill>
                  <a:srgbClr val="FF0000"/>
                </a:solidFill>
              </a:rPr>
              <a:t>flew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530600" y="5435600"/>
            <a:ext cx="2540000" cy="9233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Then Madam Dragon told the horse, “I really hope you’ll </a:t>
            </a:r>
            <a:r>
              <a:rPr lang="en-GB" dirty="0" smtClean="0">
                <a:solidFill>
                  <a:srgbClr val="FF0000"/>
                </a:solidFill>
              </a:rPr>
              <a:t>stay</a:t>
            </a:r>
            <a:r>
              <a:rPr lang="en-GB" dirty="0" smtClean="0"/>
              <a:t>”.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74100" y="1334700"/>
            <a:ext cx="2540000" cy="64633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He tried his hardest to win a golden </a:t>
            </a:r>
            <a:r>
              <a:rPr lang="en-GB" dirty="0" smtClean="0">
                <a:solidFill>
                  <a:srgbClr val="FF0000"/>
                </a:solidFill>
              </a:rPr>
              <a:t>star</a:t>
            </a:r>
            <a:r>
              <a:rPr lang="en-GB" dirty="0" smtClean="0"/>
              <a:t>.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070600" y="2298700"/>
            <a:ext cx="2501900" cy="292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8674100" y="2624454"/>
            <a:ext cx="2540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His plaster gleaming pinkly as he zigzagged through the </a:t>
            </a:r>
            <a:r>
              <a:rPr lang="en-GB" dirty="0" smtClean="0">
                <a:solidFill>
                  <a:srgbClr val="FF0000"/>
                </a:solidFill>
              </a:rPr>
              <a:t>blue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8674100" y="3966190"/>
            <a:ext cx="2540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I’ll let you be my pupils’ pet, and feed you lots of </a:t>
            </a:r>
            <a:r>
              <a:rPr lang="en-GB" dirty="0" smtClean="0">
                <a:solidFill>
                  <a:srgbClr val="FF0000"/>
                </a:solidFill>
              </a:rPr>
              <a:t>hay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6178550" y="1099065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You can point at each answer?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82600" y="4784130"/>
            <a:ext cx="2286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 </a:t>
            </a:r>
          </a:p>
          <a:p>
            <a:endParaRPr lang="en-GB" dirty="0"/>
          </a:p>
          <a:p>
            <a:r>
              <a:rPr lang="en-GB" dirty="0" smtClean="0"/>
              <a:t>Can you now write 3 more sentences from the story which rhyme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36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11717"/>
            <a:ext cx="11977816" cy="664793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Tuesday 12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</a:t>
            </a:r>
            <a:r>
              <a:rPr lang="en-GB" sz="4000" dirty="0" smtClean="0"/>
              <a:t>To be able to describe a setting 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53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4673" y="3537879"/>
            <a:ext cx="10479612" cy="4508840"/>
          </a:xfrm>
        </p:spPr>
        <p:txBody>
          <a:bodyPr>
            <a:normAutofit/>
          </a:bodyPr>
          <a:lstStyle/>
          <a:p>
            <a:r>
              <a:rPr lang="en-GB" sz="2800" b="1" dirty="0"/>
              <a:t>https://www.bbc.co.uk/iplayer/episode/b0bwdw8y/zog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995" y="422228"/>
            <a:ext cx="3251428" cy="486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5691" y="1449839"/>
            <a:ext cx="58173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Here is the link again for </a:t>
            </a:r>
            <a:r>
              <a:rPr lang="en-GB" sz="3200" dirty="0" err="1" smtClean="0"/>
              <a:t>Zog</a:t>
            </a:r>
            <a:r>
              <a:rPr lang="en-GB" sz="3200" dirty="0" smtClean="0"/>
              <a:t>, to recap the story before starting your task. </a:t>
            </a:r>
            <a:endParaRPr lang="en-GB" sz="3200" dirty="0"/>
          </a:p>
          <a:p>
            <a:pPr algn="ctr"/>
            <a:endParaRPr lang="en-GB" sz="3200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988526" y="3239589"/>
            <a:ext cx="975360" cy="21684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892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217" y="3537879"/>
            <a:ext cx="9879874" cy="450884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Please use the word map on the next slide to support your children. 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9428" y="187096"/>
            <a:ext cx="78812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Can you describe the setting and what is happening in the picture? 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117" y="1369014"/>
            <a:ext cx="8439092" cy="40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1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0" y="4380412"/>
            <a:ext cx="1084217" cy="931817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run</a:t>
            </a:r>
            <a:endParaRPr lang="en-GB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59428" y="187097"/>
            <a:ext cx="8064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Here are some words to help you on your way?</a:t>
            </a:r>
            <a:endParaRPr lang="en-GB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110" y="1508351"/>
            <a:ext cx="3852201" cy="183574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 txBox="1">
            <a:spLocks/>
          </p:cNvSpPr>
          <p:nvPr/>
        </p:nvSpPr>
        <p:spPr>
          <a:xfrm>
            <a:off x="557348" y="4532812"/>
            <a:ext cx="1489166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c</a:t>
            </a:r>
            <a:r>
              <a:rPr lang="en-GB" sz="2800" b="1" dirty="0" smtClean="0"/>
              <a:t>hase  </a:t>
            </a:r>
            <a:endParaRPr lang="en-GB" sz="2800" b="1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 txBox="1">
            <a:spLocks/>
          </p:cNvSpPr>
          <p:nvPr/>
        </p:nvSpPr>
        <p:spPr>
          <a:xfrm>
            <a:off x="9840686" y="3600995"/>
            <a:ext cx="1084217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castle</a:t>
            </a:r>
            <a:endParaRPr lang="en-GB" sz="2800" b="1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 txBox="1">
            <a:spLocks/>
          </p:cNvSpPr>
          <p:nvPr/>
        </p:nvSpPr>
        <p:spPr>
          <a:xfrm>
            <a:off x="10069690" y="2203269"/>
            <a:ext cx="1212264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smoke </a:t>
            </a:r>
            <a:endParaRPr lang="en-GB" sz="2800" b="1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 txBox="1">
            <a:spLocks/>
          </p:cNvSpPr>
          <p:nvPr/>
        </p:nvSpPr>
        <p:spPr>
          <a:xfrm>
            <a:off x="522514" y="2390503"/>
            <a:ext cx="1084217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mtClean="0"/>
              <a:t>blue </a:t>
            </a:r>
            <a:endParaRPr lang="en-GB" sz="2800" b="1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 txBox="1">
            <a:spLocks/>
          </p:cNvSpPr>
          <p:nvPr/>
        </p:nvSpPr>
        <p:spPr>
          <a:xfrm>
            <a:off x="1454331" y="1254616"/>
            <a:ext cx="1587353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s</a:t>
            </a:r>
            <a:r>
              <a:rPr lang="en-GB" sz="2800" b="1" dirty="0" smtClean="0"/>
              <a:t>tripped  </a:t>
            </a:r>
            <a:endParaRPr lang="en-GB" sz="2800" b="1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 txBox="1">
            <a:spLocks/>
          </p:cNvSpPr>
          <p:nvPr/>
        </p:nvSpPr>
        <p:spPr>
          <a:xfrm>
            <a:off x="2399211" y="3796938"/>
            <a:ext cx="1606732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/>
              <a:t>m</a:t>
            </a:r>
            <a:r>
              <a:rPr lang="en-GB" sz="2800" b="1" dirty="0" smtClean="0"/>
              <a:t>ountain  </a:t>
            </a:r>
            <a:endParaRPr lang="en-GB" sz="2800" b="1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 txBox="1">
            <a:spLocks/>
          </p:cNvSpPr>
          <p:nvPr/>
        </p:nvSpPr>
        <p:spPr>
          <a:xfrm>
            <a:off x="9255034" y="1254616"/>
            <a:ext cx="1084217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green </a:t>
            </a:r>
            <a:endParaRPr lang="en-GB" sz="2800" b="1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0EA08193-94EA-4CEE-9CFF-6276F5FDC8A0}"/>
              </a:ext>
            </a:extLst>
          </p:cNvPr>
          <p:cNvSpPr txBox="1">
            <a:spLocks/>
          </p:cNvSpPr>
          <p:nvPr/>
        </p:nvSpPr>
        <p:spPr>
          <a:xfrm>
            <a:off x="7537269" y="3902324"/>
            <a:ext cx="1084217" cy="9318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/>
              <a:t>stone</a:t>
            </a:r>
            <a:endParaRPr lang="en-GB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232827" y="5432920"/>
            <a:ext cx="9688286" cy="1258389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mtClean="0"/>
              <a:t> 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454331" y="5738949"/>
            <a:ext cx="4123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Challenge</a:t>
            </a:r>
          </a:p>
          <a:p>
            <a:r>
              <a:rPr lang="en-GB" dirty="0" smtClean="0"/>
              <a:t>Can you now write 3 sentences using your descriptive words</a:t>
            </a:r>
            <a:r>
              <a:rPr lang="en-GB" dirty="0"/>
              <a:t> </a:t>
            </a:r>
            <a:r>
              <a:rPr lang="en-GB" dirty="0" smtClean="0"/>
              <a:t>and a conjunction.  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6810102" y="5738950"/>
            <a:ext cx="376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Conjunction are.</a:t>
            </a:r>
          </a:p>
          <a:p>
            <a:r>
              <a:rPr lang="en-GB" dirty="0" smtClean="0"/>
              <a:t>and, but, or, for and so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21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Wednesday 13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LO </a:t>
            </a:r>
            <a:r>
              <a:rPr lang="en-GB" sz="4000" dirty="0" smtClean="0"/>
              <a:t>To be able to write sentences with conjunctions. 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235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/>
          <p:cNvSpPr/>
          <p:nvPr/>
        </p:nvSpPr>
        <p:spPr>
          <a:xfrm>
            <a:off x="182430" y="4488463"/>
            <a:ext cx="1920240" cy="16459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26" y="531224"/>
            <a:ext cx="3454519" cy="22642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2686" y="6039948"/>
            <a:ext cx="8525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/>
              <a:t>Can you write 3 sentences on each picture to explain what has happened at the beginning, middle and end of the story. </a:t>
            </a:r>
            <a:r>
              <a:rPr lang="en-GB" sz="1600" dirty="0"/>
              <a:t>P</a:t>
            </a:r>
            <a:r>
              <a:rPr lang="en-GB" sz="1600" dirty="0" smtClean="0"/>
              <a:t>lease remember your capital letters, finger spaces and full stops </a:t>
            </a:r>
            <a:endParaRPr lang="en-GB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0172" y="592184"/>
            <a:ext cx="2716582" cy="24269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6486" y="446314"/>
            <a:ext cx="2434045" cy="243404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9108051" y="3222873"/>
            <a:ext cx="2062480" cy="1727200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Don’t forget to use your conjunctions 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" y="3077123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Zog</a:t>
            </a:r>
            <a:r>
              <a:rPr lang="en-GB" dirty="0" smtClean="0"/>
              <a:t> went to dragon school </a:t>
            </a:r>
            <a:r>
              <a:rPr lang="en-GB" dirty="0" smtClean="0">
                <a:solidFill>
                  <a:srgbClr val="FF0000"/>
                </a:solidFill>
              </a:rPr>
              <a:t>and </a:t>
            </a:r>
            <a:r>
              <a:rPr lang="en-GB" dirty="0" smtClean="0"/>
              <a:t>wanted to get a gold star</a:t>
            </a:r>
            <a:endParaRPr lang="en-GB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936240" y="3362960"/>
            <a:ext cx="690880" cy="128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276071" y="4668710"/>
            <a:ext cx="1696720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conjunction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420810" y="4676520"/>
            <a:ext cx="1696720" cy="7315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conjunction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47658" y="3301169"/>
            <a:ext cx="323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Zog</a:t>
            </a:r>
            <a:r>
              <a:rPr lang="en-GB" dirty="0" smtClean="0"/>
              <a:t> tried to help the princess </a:t>
            </a:r>
            <a:r>
              <a:rPr lang="en-GB" dirty="0" smtClean="0">
                <a:solidFill>
                  <a:srgbClr val="FF0000"/>
                </a:solidFill>
              </a:rPr>
              <a:t>but</a:t>
            </a:r>
            <a:r>
              <a:rPr lang="en-GB" dirty="0" smtClean="0"/>
              <a:t> the knight fought him off.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71330" y="4903855"/>
            <a:ext cx="1742440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Conjunction are.</a:t>
            </a:r>
          </a:p>
          <a:p>
            <a:pPr algn="ctr"/>
            <a:r>
              <a:rPr lang="en-GB" dirty="0"/>
              <a:t>and, but, or, for and so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19063" y="3947500"/>
            <a:ext cx="360638" cy="6956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81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2394F-A873-42DB-B467-C1DAED12E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DD90B2-93BF-4E4C-84B7-170C7F4893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B3617B-CF19-4CB3-B93E-363E77692E4D}"/>
              </a:ext>
            </a:extLst>
          </p:cNvPr>
          <p:cNvSpPr/>
          <p:nvPr/>
        </p:nvSpPr>
        <p:spPr>
          <a:xfrm>
            <a:off x="107092" y="29134"/>
            <a:ext cx="11977816" cy="6647935"/>
          </a:xfrm>
          <a:prstGeom prst="rect">
            <a:avLst/>
          </a:prstGeom>
          <a:solidFill>
            <a:srgbClr val="9999FF"/>
          </a:solidFill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50D494-36E0-4CAA-BDF2-DF4F969B893B}"/>
              </a:ext>
            </a:extLst>
          </p:cNvPr>
          <p:cNvSpPr/>
          <p:nvPr/>
        </p:nvSpPr>
        <p:spPr>
          <a:xfrm>
            <a:off x="189471" y="5858142"/>
            <a:ext cx="5473098" cy="73729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6EC816-606F-4CDF-83B9-8B00337F4F5F}"/>
              </a:ext>
            </a:extLst>
          </p:cNvPr>
          <p:cNvSpPr txBox="1"/>
          <p:nvPr/>
        </p:nvSpPr>
        <p:spPr>
          <a:xfrm>
            <a:off x="864066" y="5986095"/>
            <a:ext cx="4028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Subject</a:t>
            </a:r>
            <a:r>
              <a:rPr lang="en-GB" dirty="0"/>
              <a:t>: </a:t>
            </a:r>
            <a:r>
              <a:rPr lang="en-GB" sz="2400" dirty="0"/>
              <a:t>English 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BF00CD2-479E-4C56-91BA-A1E727661121}"/>
              </a:ext>
            </a:extLst>
          </p:cNvPr>
          <p:cNvSpPr/>
          <p:nvPr/>
        </p:nvSpPr>
        <p:spPr>
          <a:xfrm>
            <a:off x="189471" y="117047"/>
            <a:ext cx="7594114" cy="700216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BEB69-A9BA-4EB5-B669-DDFA76D48D5E}"/>
              </a:ext>
            </a:extLst>
          </p:cNvPr>
          <p:cNvSpPr txBox="1"/>
          <p:nvPr/>
        </p:nvSpPr>
        <p:spPr>
          <a:xfrm>
            <a:off x="273361" y="174767"/>
            <a:ext cx="74263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Date</a:t>
            </a:r>
            <a:r>
              <a:rPr lang="en-GB" dirty="0"/>
              <a:t>:   </a:t>
            </a:r>
            <a:r>
              <a:rPr lang="en-GB" sz="3200" dirty="0" smtClean="0"/>
              <a:t>Thursday 14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January 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AC8183C-BAA0-4C94-A4F0-AFCA7679AB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093" y="1680352"/>
            <a:ext cx="2219325" cy="110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21B0E8B-34D4-4ABF-AA83-725EE25D968F}"/>
              </a:ext>
            </a:extLst>
          </p:cNvPr>
          <p:cNvSpPr/>
          <p:nvPr/>
        </p:nvSpPr>
        <p:spPr>
          <a:xfrm>
            <a:off x="569871" y="2788274"/>
            <a:ext cx="10612654" cy="1752795"/>
          </a:xfrm>
          <a:prstGeom prst="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B59A686-26E2-40E6-A962-30D462E7E297}"/>
              </a:ext>
            </a:extLst>
          </p:cNvPr>
          <p:cNvSpPr txBox="1"/>
          <p:nvPr/>
        </p:nvSpPr>
        <p:spPr>
          <a:xfrm>
            <a:off x="635485" y="2785252"/>
            <a:ext cx="10429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LO To be able to write a diary entry  </a:t>
            </a:r>
            <a:endParaRPr lang="en-GB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784D4E-1643-4C19-881C-458674B5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6197" y="5915432"/>
            <a:ext cx="834561" cy="64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745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3505DBF2B4DB489109034DB4868994" ma:contentTypeVersion="11" ma:contentTypeDescription="Create a new document." ma:contentTypeScope="" ma:versionID="d89a82129f6d33536f693c1ac6e8f06e">
  <xsd:schema xmlns:xsd="http://www.w3.org/2001/XMLSchema" xmlns:xs="http://www.w3.org/2001/XMLSchema" xmlns:p="http://schemas.microsoft.com/office/2006/metadata/properties" xmlns:ns3="585b1020-2292-47d1-89dc-0b2531e2acde" xmlns:ns4="7d167ca8-7577-4d64-872b-91a8b3dd9878" targetNamespace="http://schemas.microsoft.com/office/2006/metadata/properties" ma:root="true" ma:fieldsID="02722b9f4c0dae54b67c9c40fe8628bb" ns3:_="" ns4:_="">
    <xsd:import namespace="585b1020-2292-47d1-89dc-0b2531e2acde"/>
    <xsd:import namespace="7d167ca8-7577-4d64-872b-91a8b3dd98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b1020-2292-47d1-89dc-0b2531e2ac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167ca8-7577-4d64-872b-91a8b3dd98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E34AA4-4655-4793-A850-C2F0DF3D301D}">
  <ds:schemaRefs>
    <ds:schemaRef ds:uri="7d167ca8-7577-4d64-872b-91a8b3dd987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585b1020-2292-47d1-89dc-0b2531e2acde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1B648FB-8ACD-455D-A021-2681F2FE3C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54859DF-333D-4767-ADCF-4AFBB559ADF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b1020-2292-47d1-89dc-0b2531e2acde"/>
    <ds:schemaRef ds:uri="7d167ca8-7577-4d64-872b-91a8b3dd98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783</Words>
  <Application>Microsoft Office PowerPoint</Application>
  <PresentationFormat>Widescreen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 </vt:lpstr>
      <vt:lpstr>PowerPoint Presentation</vt:lpstr>
      <vt:lpstr>https://www.bbc.co.uk/iplayer/episode/b0bwdw8y/zog</vt:lpstr>
      <vt:lpstr>Please use the word map on the next slide to support your children. </vt:lpstr>
      <vt:lpstr>run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 Stanners</dc:creator>
  <cp:lastModifiedBy>J. Hodgkinson [ Wheatley Hill Primary School ]</cp:lastModifiedBy>
  <cp:revision>65</cp:revision>
  <dcterms:created xsi:type="dcterms:W3CDTF">2020-11-12T10:31:00Z</dcterms:created>
  <dcterms:modified xsi:type="dcterms:W3CDTF">2021-01-11T09:30:44Z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0x0101002C3505DBF2B4DB489109034DB4868994</vt:lpwstr>
  </property>
</Properties>
</file>