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 id="257" r:id="rId4"/>
  </p:sldIdLst>
  <p:sldSz cx="12801600" cy="9601200" type="A3"/>
  <p:notesSz cx="6797675" cy="9926638"/>
  <p:defaultText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2"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7"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2"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43" autoAdjust="0"/>
    <p:restoredTop sz="93447" autoAdjust="0"/>
  </p:normalViewPr>
  <p:slideViewPr>
    <p:cSldViewPr snapToGrid="0">
      <p:cViewPr>
        <p:scale>
          <a:sx n="75" d="100"/>
          <a:sy n="75" d="100"/>
        </p:scale>
        <p:origin x="774" y="-12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440486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71148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8"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3"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50182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37662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4"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53A539-2724-410B-835E-2965EF8C08DE}"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71046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53A539-2724-410B-835E-2965EF8C08DE}"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133885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2"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2"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53A539-2724-410B-835E-2965EF8C08DE}"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890484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53A539-2724-410B-835E-2965EF8C08DE}" type="datetimeFigureOut">
              <a:rPr lang="en-GB" smtClean="0"/>
              <a:t>20/09/2023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26837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3A539-2724-410B-835E-2965EF8C08DE}" type="datetimeFigureOut">
              <a:rPr lang="en-GB" smtClean="0"/>
              <a:t>20/09/2023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490831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8" y="1382399"/>
            <a:ext cx="6480811"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1493749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8" y="1382399"/>
            <a:ext cx="6480811"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33751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1"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153A539-2724-410B-835E-2965EF8C08DE}" type="datetimeFigureOut">
              <a:rPr lang="en-GB" smtClean="0"/>
              <a:t>20/09/2023</a:t>
            </a:fld>
            <a:endParaRPr lang="en-GB"/>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3ED4FF0-0D45-4C37-8B1E-3AD0A9E1279B}" type="slidenum">
              <a:rPr lang="en-GB" smtClean="0"/>
              <a:t>‹#›</a:t>
            </a:fld>
            <a:endParaRPr lang="en-GB"/>
          </a:p>
        </p:txBody>
      </p:sp>
    </p:spTree>
    <p:extLst>
      <p:ext uri="{BB962C8B-B14F-4D97-AF65-F5344CB8AC3E}">
        <p14:creationId xmlns:p14="http://schemas.microsoft.com/office/powerpoint/2010/main" val="1065337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0025" y="237928"/>
            <a:ext cx="4684103" cy="311175"/>
          </a:xfrm>
          <a:prstGeom prst="rect">
            <a:avLst/>
          </a:prstGeom>
          <a:noFill/>
        </p:spPr>
        <p:txBody>
          <a:bodyPr wrap="none" rtlCol="0">
            <a:spAutoFit/>
          </a:bodyPr>
          <a:lstStyle/>
          <a:p>
            <a:r>
              <a:rPr lang="en-GB" sz="1422" u="sng" dirty="0"/>
              <a:t>Wheatley Hill Primary School – Long Term Overview – Year </a:t>
            </a:r>
            <a:r>
              <a:rPr lang="en-GB" sz="1422" u="sng" dirty="0" smtClean="0"/>
              <a:t>6 </a:t>
            </a:r>
            <a:endParaRPr lang="en-GB" sz="1422" u="sng" dirty="0"/>
          </a:p>
        </p:txBody>
      </p:sp>
      <p:graphicFrame>
        <p:nvGraphicFramePr>
          <p:cNvPr id="2" name="Table 1"/>
          <p:cNvGraphicFramePr>
            <a:graphicFrameLocks noGrp="1"/>
          </p:cNvGraphicFramePr>
          <p:nvPr>
            <p:extLst>
              <p:ext uri="{D42A27DB-BD31-4B8C-83A1-F6EECF244321}">
                <p14:modId xmlns:p14="http://schemas.microsoft.com/office/powerpoint/2010/main" val="2125245971"/>
              </p:ext>
            </p:extLst>
          </p:nvPr>
        </p:nvGraphicFramePr>
        <p:xfrm>
          <a:off x="200025" y="559725"/>
          <a:ext cx="12260572" cy="8851661"/>
        </p:xfrm>
        <a:graphic>
          <a:graphicData uri="http://schemas.openxmlformats.org/drawingml/2006/table">
            <a:tbl>
              <a:tblPr firstRow="1" bandRow="1">
                <a:tableStyleId>{5940675A-B579-460E-94D1-54222C63F5DA}</a:tableStyleId>
              </a:tblPr>
              <a:tblGrid>
                <a:gridCol w="763048">
                  <a:extLst>
                    <a:ext uri="{9D8B030D-6E8A-4147-A177-3AD203B41FA5}">
                      <a16:colId xmlns:a16="http://schemas.microsoft.com/office/drawing/2014/main" val="1515145842"/>
                    </a:ext>
                  </a:extLst>
                </a:gridCol>
                <a:gridCol w="771698">
                  <a:extLst>
                    <a:ext uri="{9D8B030D-6E8A-4147-A177-3AD203B41FA5}">
                      <a16:colId xmlns:a16="http://schemas.microsoft.com/office/drawing/2014/main" val="2801019361"/>
                    </a:ext>
                  </a:extLst>
                </a:gridCol>
                <a:gridCol w="771698">
                  <a:extLst>
                    <a:ext uri="{9D8B030D-6E8A-4147-A177-3AD203B41FA5}">
                      <a16:colId xmlns:a16="http://schemas.microsoft.com/office/drawing/2014/main" val="3886250757"/>
                    </a:ext>
                  </a:extLst>
                </a:gridCol>
                <a:gridCol w="562608">
                  <a:extLst>
                    <a:ext uri="{9D8B030D-6E8A-4147-A177-3AD203B41FA5}">
                      <a16:colId xmlns:a16="http://schemas.microsoft.com/office/drawing/2014/main" val="564546485"/>
                    </a:ext>
                  </a:extLst>
                </a:gridCol>
                <a:gridCol w="365562">
                  <a:extLst>
                    <a:ext uri="{9D8B030D-6E8A-4147-A177-3AD203B41FA5}">
                      <a16:colId xmlns:a16="http://schemas.microsoft.com/office/drawing/2014/main" val="757911071"/>
                    </a:ext>
                  </a:extLst>
                </a:gridCol>
                <a:gridCol w="143569">
                  <a:extLst>
                    <a:ext uri="{9D8B030D-6E8A-4147-A177-3AD203B41FA5}">
                      <a16:colId xmlns:a16="http://schemas.microsoft.com/office/drawing/2014/main" val="1571337155"/>
                    </a:ext>
                  </a:extLst>
                </a:gridCol>
                <a:gridCol w="896769">
                  <a:extLst>
                    <a:ext uri="{9D8B030D-6E8A-4147-A177-3AD203B41FA5}">
                      <a16:colId xmlns:a16="http://schemas.microsoft.com/office/drawing/2014/main" val="211162964"/>
                    </a:ext>
                  </a:extLst>
                </a:gridCol>
                <a:gridCol w="771698">
                  <a:extLst>
                    <a:ext uri="{9D8B030D-6E8A-4147-A177-3AD203B41FA5}">
                      <a16:colId xmlns:a16="http://schemas.microsoft.com/office/drawing/2014/main" val="1784660904"/>
                    </a:ext>
                  </a:extLst>
                </a:gridCol>
                <a:gridCol w="143569">
                  <a:extLst>
                    <a:ext uri="{9D8B030D-6E8A-4147-A177-3AD203B41FA5}">
                      <a16:colId xmlns:a16="http://schemas.microsoft.com/office/drawing/2014/main" val="2396593462"/>
                    </a:ext>
                  </a:extLst>
                </a:gridCol>
                <a:gridCol w="896769">
                  <a:extLst>
                    <a:ext uri="{9D8B030D-6E8A-4147-A177-3AD203B41FA5}">
                      <a16:colId xmlns:a16="http://schemas.microsoft.com/office/drawing/2014/main" val="3698404637"/>
                    </a:ext>
                  </a:extLst>
                </a:gridCol>
                <a:gridCol w="771698">
                  <a:extLst>
                    <a:ext uri="{9D8B030D-6E8A-4147-A177-3AD203B41FA5}">
                      <a16:colId xmlns:a16="http://schemas.microsoft.com/office/drawing/2014/main" val="2260121395"/>
                    </a:ext>
                  </a:extLst>
                </a:gridCol>
                <a:gridCol w="771698">
                  <a:extLst>
                    <a:ext uri="{9D8B030D-6E8A-4147-A177-3AD203B41FA5}">
                      <a16:colId xmlns:a16="http://schemas.microsoft.com/office/drawing/2014/main" val="1133684306"/>
                    </a:ext>
                  </a:extLst>
                </a:gridCol>
                <a:gridCol w="771698">
                  <a:extLst>
                    <a:ext uri="{9D8B030D-6E8A-4147-A177-3AD203B41FA5}">
                      <a16:colId xmlns:a16="http://schemas.microsoft.com/office/drawing/2014/main" val="2280477883"/>
                    </a:ext>
                  </a:extLst>
                </a:gridCol>
                <a:gridCol w="771698">
                  <a:extLst>
                    <a:ext uri="{9D8B030D-6E8A-4147-A177-3AD203B41FA5}">
                      <a16:colId xmlns:a16="http://schemas.microsoft.com/office/drawing/2014/main" val="3146685755"/>
                    </a:ext>
                  </a:extLst>
                </a:gridCol>
                <a:gridCol w="771698">
                  <a:extLst>
                    <a:ext uri="{9D8B030D-6E8A-4147-A177-3AD203B41FA5}">
                      <a16:colId xmlns:a16="http://schemas.microsoft.com/office/drawing/2014/main" val="969576128"/>
                    </a:ext>
                  </a:extLst>
                </a:gridCol>
                <a:gridCol w="771698">
                  <a:extLst>
                    <a:ext uri="{9D8B030D-6E8A-4147-A177-3AD203B41FA5}">
                      <a16:colId xmlns:a16="http://schemas.microsoft.com/office/drawing/2014/main" val="65668484"/>
                    </a:ext>
                  </a:extLst>
                </a:gridCol>
                <a:gridCol w="771698">
                  <a:extLst>
                    <a:ext uri="{9D8B030D-6E8A-4147-A177-3AD203B41FA5}">
                      <a16:colId xmlns:a16="http://schemas.microsoft.com/office/drawing/2014/main" val="1672269246"/>
                    </a:ext>
                  </a:extLst>
                </a:gridCol>
                <a:gridCol w="771698">
                  <a:extLst>
                    <a:ext uri="{9D8B030D-6E8A-4147-A177-3AD203B41FA5}">
                      <a16:colId xmlns:a16="http://schemas.microsoft.com/office/drawing/2014/main" val="1845190943"/>
                    </a:ext>
                  </a:extLst>
                </a:gridCol>
              </a:tblGrid>
              <a:tr h="295230">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7">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100" b="1" dirty="0"/>
                        <a:t>Autumn Term </a:t>
                      </a:r>
                    </a:p>
                  </a:txBody>
                  <a:tcPr marL="118169" marR="118169" marT="59086" marB="59086" anchor="ctr">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444682">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3">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a:txBody>
                    <a:bodyPr/>
                    <a:lstStyle/>
                    <a:p>
                      <a:pPr algn="ctr"/>
                      <a:r>
                        <a:rPr lang="en-GB" sz="1100" b="1" dirty="0"/>
                        <a:t>Week 4</a:t>
                      </a:r>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5</a:t>
                      </a:r>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a:t>
                      </a:r>
                      <a:r>
                        <a:rPr lang="en-GB" sz="1100" b="1" baseline="0" dirty="0"/>
                        <a:t> 8</a:t>
                      </a:r>
                      <a:endParaRPr lang="en-GB" sz="1100" b="1" dirty="0"/>
                    </a:p>
                  </a:txBody>
                  <a:tcPr marL="118169" marR="118169" marT="59086" marB="59086"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14</a:t>
                      </a:r>
                    </a:p>
                  </a:txBody>
                  <a:tcPr marL="118169" marR="118169" marT="59086" marB="59086" anchor="ctr">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761790">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11">
                  <a:txBody>
                    <a:bodyPr/>
                    <a:lstStyle/>
                    <a:p>
                      <a:pPr algn="ctr"/>
                      <a:r>
                        <a:rPr lang="en-GB" sz="1100" b="1" dirty="0" smtClean="0"/>
                        <a:t>Why</a:t>
                      </a:r>
                      <a:r>
                        <a:rPr lang="en-GB" sz="1100" b="1" baseline="0" dirty="0" smtClean="0"/>
                        <a:t> is North America so diverse?</a:t>
                      </a:r>
                    </a:p>
                    <a:p>
                      <a:pPr algn="ctr"/>
                      <a:r>
                        <a:rPr lang="en-GB" sz="1100" b="0" baseline="0" dirty="0" smtClean="0"/>
                        <a:t>We will study the diverse physical and human geography of North America, including;  Climate, Weather, Homes, School, Shops, Transport &amp; Lifestyle. We will also look Reflect on the importance and value of the tourism industry in these areas.</a:t>
                      </a:r>
                    </a:p>
                    <a:p>
                      <a:pPr algn="ctr"/>
                      <a:r>
                        <a:rPr lang="en-GB" sz="1100" b="0" baseline="0" dirty="0" smtClean="0"/>
                        <a:t>Using the cityscapes of New York as our influence, we will create 2 point perspective drawings in our art lessons,</a:t>
                      </a:r>
                    </a:p>
                    <a:p>
                      <a:pPr algn="ctr"/>
                      <a:r>
                        <a:rPr lang="en-GB" sz="1100" b="0" baseline="0" dirty="0" smtClean="0"/>
                        <a:t>Before creating an American inspired three-course meal!</a:t>
                      </a:r>
                      <a:endParaRPr lang="en-GB" sz="11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prstClr val="black"/>
                          </a:solidFill>
                          <a:effectLst/>
                          <a:uLnTx/>
                          <a:uFillTx/>
                          <a:latin typeface="+mn-lt"/>
                          <a:ea typeface="+mn-ea"/>
                          <a:cs typeface="+mn-cs"/>
                        </a:rPr>
                        <a:t>Expert Focus Trip: </a:t>
                      </a:r>
                      <a:r>
                        <a:rPr kumimoji="0" lang="en-GB" sz="1100" b="0" i="0" u="none" strike="noStrike" kern="1200" cap="none" spc="0" normalizeH="0" baseline="0" noProof="0" dirty="0" smtClean="0">
                          <a:ln>
                            <a:noFill/>
                          </a:ln>
                          <a:solidFill>
                            <a:prstClr val="black"/>
                          </a:solidFill>
                          <a:effectLst/>
                          <a:uLnTx/>
                          <a:uFillTx/>
                          <a:latin typeface="+mn-lt"/>
                          <a:ea typeface="+mn-ea"/>
                          <a:cs typeface="+mn-cs"/>
                        </a:rPr>
                        <a:t>Newcastle – </a:t>
                      </a:r>
                      <a:r>
                        <a:rPr kumimoji="0" lang="en-GB" sz="1100" b="0" i="0" u="none" strike="noStrike" kern="1200" cap="none" spc="0" normalizeH="0" baseline="0" noProof="0" dirty="0" smtClean="0">
                          <a:ln>
                            <a:noFill/>
                          </a:ln>
                          <a:solidFill>
                            <a:prstClr val="black"/>
                          </a:solidFill>
                          <a:effectLst/>
                          <a:uLnTx/>
                          <a:uFillTx/>
                          <a:latin typeface="+mn-lt"/>
                          <a:ea typeface="+mn-ea"/>
                          <a:cs typeface="+mn-cs"/>
                        </a:rPr>
                        <a:t>Capturing images to influence out 2-point perspective drawing and </a:t>
                      </a:r>
                      <a:r>
                        <a:rPr kumimoji="0" lang="en-GB" sz="1100" b="0" i="0" u="none" strike="noStrike" kern="1200" cap="none" spc="0" normalizeH="0" baseline="0" noProof="0" dirty="0" smtClean="0">
                          <a:ln>
                            <a:noFill/>
                          </a:ln>
                          <a:solidFill>
                            <a:prstClr val="black"/>
                          </a:solidFill>
                          <a:effectLst/>
                          <a:uLnTx/>
                          <a:uFillTx/>
                          <a:latin typeface="+mn-lt"/>
                          <a:ea typeface="+mn-ea"/>
                          <a:cs typeface="+mn-cs"/>
                        </a:rPr>
                        <a:t>researching North American Cuisine</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prstClr val="black"/>
                          </a:solidFill>
                          <a:effectLst/>
                          <a:uLnTx/>
                          <a:uFillTx/>
                          <a:latin typeface="+mn-lt"/>
                          <a:ea typeface="+mn-ea"/>
                          <a:cs typeface="+mn-cs"/>
                        </a:rPr>
                        <a:t>End Point: </a:t>
                      </a:r>
                    </a:p>
                  </a:txBody>
                  <a:tcPr marL="118169" marR="118169" marT="59086" marB="59086">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800" b="0" i="1"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sz="800" b="0" i="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prstClr val="black"/>
                          </a:solidFill>
                          <a:effectLst/>
                          <a:uLnTx/>
                          <a:uFillTx/>
                          <a:latin typeface="+mn-lt"/>
                          <a:ea typeface="+mn-ea"/>
                          <a:cs typeface="+mn-cs"/>
                        </a:rPr>
                        <a:t>WW1: Shell Shock</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prstClr val="black"/>
                          </a:solidFill>
                          <a:effectLst/>
                          <a:uLnTx/>
                          <a:uFillTx/>
                          <a:latin typeface="+mn-lt"/>
                          <a:ea typeface="+mn-ea"/>
                          <a:cs typeface="+mn-cs"/>
                        </a:rPr>
                        <a:t>Pupils will be able to decide if the cause of WW1 was a result of the assassination of Franz Ferdinand or if additional factors were involved. Focus on the development of the ‘Great War’ – discover the long term tensions that were prevalent during that time including nationalism, militarism, imperialism, alliances.</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100" b="1"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prstClr val="black"/>
                          </a:solidFill>
                          <a:effectLst/>
                          <a:uLnTx/>
                          <a:uFillTx/>
                          <a:latin typeface="+mn-lt"/>
                          <a:ea typeface="+mn-ea"/>
                          <a:cs typeface="+mn-cs"/>
                        </a:rPr>
                        <a:t>Expert Focus Trip: </a:t>
                      </a:r>
                      <a:r>
                        <a:rPr kumimoji="0" lang="en-GB" sz="1100" b="0" i="0" u="none" strike="noStrike" kern="1200" cap="none" spc="0" normalizeH="0" baseline="0" noProof="0" dirty="0" err="1" smtClean="0">
                          <a:ln>
                            <a:noFill/>
                          </a:ln>
                          <a:solidFill>
                            <a:schemeClr val="tx1"/>
                          </a:solidFill>
                          <a:effectLst/>
                          <a:uLnTx/>
                          <a:uFillTx/>
                          <a:latin typeface="+mn-lt"/>
                          <a:ea typeface="+mn-ea"/>
                          <a:cs typeface="+mn-cs"/>
                        </a:rPr>
                        <a:t>Heugh</a:t>
                      </a:r>
                      <a:r>
                        <a:rPr kumimoji="0" lang="en-GB" sz="1100" b="0" i="0" u="none" strike="noStrike" kern="1200" cap="none" spc="0" normalizeH="0" baseline="0" noProof="0" dirty="0" smtClean="0">
                          <a:ln>
                            <a:noFill/>
                          </a:ln>
                          <a:solidFill>
                            <a:schemeClr val="tx1"/>
                          </a:solidFill>
                          <a:effectLst/>
                          <a:uLnTx/>
                          <a:uFillTx/>
                          <a:latin typeface="+mn-lt"/>
                          <a:ea typeface="+mn-ea"/>
                          <a:cs typeface="+mn-cs"/>
                        </a:rPr>
                        <a:t> Battery</a:t>
                      </a:r>
                      <a:r>
                        <a:rPr lang="en-GB" sz="1100" kern="1200" baseline="0" dirty="0" smtClean="0">
                          <a:solidFill>
                            <a:schemeClr val="tx1"/>
                          </a:solidFill>
                          <a:effectLst/>
                          <a:latin typeface="+mn-lt"/>
                          <a:ea typeface="+mn-ea"/>
                          <a:cs typeface="+mn-cs"/>
                        </a:rPr>
                        <a:t>– </a:t>
                      </a:r>
                      <a:r>
                        <a:rPr lang="en-GB" sz="1100" kern="1200" baseline="0" dirty="0" smtClean="0">
                          <a:solidFill>
                            <a:schemeClr val="tx1"/>
                          </a:solidFill>
                          <a:effectLst/>
                          <a:latin typeface="+mn-lt"/>
                          <a:ea typeface="+mn-ea"/>
                          <a:cs typeface="+mn-cs"/>
                        </a:rPr>
                        <a:t>WW1</a:t>
                      </a:r>
                      <a:endParaRPr lang="en-GB" sz="11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prstClr val="black"/>
                          </a:solidFill>
                          <a:effectLst/>
                          <a:uLnTx/>
                          <a:uFillTx/>
                          <a:latin typeface="+mn-lt"/>
                          <a:ea typeface="+mn-ea"/>
                          <a:cs typeface="+mn-cs"/>
                        </a:rPr>
                        <a:t>End Point: </a:t>
                      </a:r>
                      <a:endParaRPr kumimoji="0" lang="en-GB" sz="1100" b="0" i="1"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16975">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1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smtClean="0"/>
                        <a:t>Holes, </a:t>
                      </a:r>
                      <a:r>
                        <a:rPr lang="en-GB" sz="1100" b="0" dirty="0" smtClean="0"/>
                        <a:t>by Louis </a:t>
                      </a:r>
                      <a:r>
                        <a:rPr lang="en-GB" sz="1100" b="0" dirty="0" err="1" smtClean="0"/>
                        <a:t>Sachar</a:t>
                      </a:r>
                      <a:endParaRPr lang="en-GB" sz="1100" b="0" dirty="0" smtClean="0"/>
                    </a:p>
                  </a:txBody>
                  <a:tcPr marL="118169" marR="118169" marT="59086" marB="59086"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algn="ctr"/>
                      <a:endParaRPr lang="en-GB" sz="1000" b="0" dirty="0"/>
                    </a:p>
                  </a:txBody>
                  <a:tcPr marL="118169" marR="118169" marT="59086" marB="59086"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smtClean="0"/>
                        <a:t>Stay Where You</a:t>
                      </a:r>
                      <a:r>
                        <a:rPr lang="en-GB" sz="1100" b="1" baseline="0" dirty="0" smtClean="0"/>
                        <a:t> Are, Then Leave, </a:t>
                      </a:r>
                      <a:r>
                        <a:rPr lang="en-GB" sz="1100" b="0" baseline="0" dirty="0" smtClean="0"/>
                        <a:t>by John Boyne (WW1)</a:t>
                      </a:r>
                      <a:endParaRPr lang="en-GB" sz="1100" b="0" dirty="0" smtClean="0"/>
                    </a:p>
                  </a:txBody>
                  <a:tcPr marL="118169" marR="118169" marT="59086" marB="59086"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2959">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4">
                  <a:txBody>
                    <a:bodyPr/>
                    <a:lstStyle/>
                    <a:p>
                      <a:pPr algn="ctr"/>
                      <a:r>
                        <a:rPr lang="en-GB" sz="1100" b="0" dirty="0" smtClean="0"/>
                        <a:t>Diary Entry</a:t>
                      </a:r>
                      <a:endParaRPr lang="en-GB" sz="1100" b="0" dirty="0"/>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100" b="0" dirty="0"/>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4">
                  <a:txBody>
                    <a:bodyPr/>
                    <a:lstStyle/>
                    <a:p>
                      <a:pPr algn="ctr"/>
                      <a:r>
                        <a:rPr lang="en-GB" sz="1100" b="0" dirty="0" smtClean="0"/>
                        <a:t>Non-Chronological Report</a:t>
                      </a:r>
                      <a:endParaRPr lang="en-GB" sz="1100" b="0" dirty="0"/>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1100" b="0" dirty="0" smtClean="0"/>
                        <a:t>Flashback Narrative</a:t>
                      </a:r>
                      <a:endParaRPr lang="en-GB" sz="1100" b="0" dirty="0"/>
                    </a:p>
                  </a:txBody>
                  <a:tcPr marL="118169" marR="118169" marT="59086" marB="59086" anchor="ctr">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1100" b="0" dirty="0" smtClean="0"/>
                        <a:t>Structured Poem Choral\Ballad</a:t>
                      </a:r>
                      <a:endParaRPr lang="en-GB" sz="1100" b="0" dirty="0"/>
                    </a:p>
                  </a:txBody>
                  <a:tcPr marL="118169" marR="118169" marT="59086" marB="59086"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1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1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1100" b="0" smtClean="0"/>
                        <a:t>Explanation</a:t>
                      </a:r>
                      <a:r>
                        <a:rPr lang="en-GB" sz="1100" b="0" baseline="0" smtClean="0"/>
                        <a:t> </a:t>
                      </a:r>
                      <a:r>
                        <a:rPr lang="en-GB" sz="1100" b="0" baseline="0" dirty="0" smtClean="0"/>
                        <a:t>Text</a:t>
                      </a:r>
                      <a:endParaRPr lang="en-GB" sz="11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1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1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6140578"/>
                  </a:ext>
                </a:extLst>
              </a:tr>
              <a:tr h="2320836">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11">
                  <a:txBody>
                    <a:bodyPr/>
                    <a:lstStyle/>
                    <a:p>
                      <a:pPr algn="ctr"/>
                      <a:r>
                        <a:rPr lang="en-GB" sz="1100" b="1" kern="1200" dirty="0" smtClean="0">
                          <a:solidFill>
                            <a:schemeClr val="tx1"/>
                          </a:solidFill>
                          <a:effectLst/>
                          <a:latin typeface="+mn-lt"/>
                          <a:ea typeface="+mn-ea"/>
                          <a:cs typeface="+mn-cs"/>
                        </a:rPr>
                        <a:t>Geography:</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kern="1200" dirty="0" smtClean="0">
                          <a:solidFill>
                            <a:schemeClr val="tx1"/>
                          </a:solidFill>
                          <a:effectLst/>
                          <a:latin typeface="+mn-lt"/>
                          <a:ea typeface="+mn-ea"/>
                          <a:cs typeface="+mn-cs"/>
                        </a:rPr>
                        <a:t>Our Place in the World &amp; </a:t>
                      </a:r>
                      <a:r>
                        <a:rPr lang="en-GB" sz="1100" b="0" kern="1200" baseline="0" dirty="0" smtClean="0">
                          <a:solidFill>
                            <a:schemeClr val="tx1"/>
                          </a:solidFill>
                          <a:effectLst/>
                          <a:latin typeface="+mn-lt"/>
                          <a:ea typeface="+mn-ea"/>
                          <a:cs typeface="+mn-cs"/>
                        </a:rPr>
                        <a:t>Types of Map</a:t>
                      </a:r>
                      <a:endParaRPr lang="en-GB" sz="1100" b="0" kern="1200" dirty="0" smtClean="0">
                        <a:solidFill>
                          <a:schemeClr val="tx1"/>
                        </a:solidFill>
                        <a:effectLst/>
                        <a:latin typeface="+mn-lt"/>
                        <a:ea typeface="+mn-ea"/>
                        <a:cs typeface="+mn-cs"/>
                      </a:endParaRPr>
                    </a:p>
                    <a:p>
                      <a:pPr algn="ctr"/>
                      <a:endParaRPr lang="en-GB" sz="1100" b="1" kern="1200" dirty="0" smtClean="0">
                        <a:solidFill>
                          <a:schemeClr val="tx1"/>
                        </a:solidFill>
                        <a:effectLst/>
                        <a:latin typeface="+mn-lt"/>
                        <a:ea typeface="+mn-ea"/>
                        <a:cs typeface="+mn-cs"/>
                      </a:endParaRPr>
                    </a:p>
                    <a:p>
                      <a:pPr algn="ctr"/>
                      <a:r>
                        <a:rPr lang="en-GB" sz="1100" b="1" kern="1200" dirty="0" smtClean="0">
                          <a:solidFill>
                            <a:schemeClr val="tx1"/>
                          </a:solidFill>
                          <a:effectLst/>
                          <a:latin typeface="+mn-lt"/>
                          <a:ea typeface="+mn-ea"/>
                          <a:cs typeface="+mn-cs"/>
                        </a:rPr>
                        <a:t>Geography:</a:t>
                      </a:r>
                      <a:r>
                        <a:rPr lang="en-GB" sz="1100" b="1" kern="1200" baseline="0" dirty="0" smtClean="0">
                          <a:solidFill>
                            <a:schemeClr val="tx1"/>
                          </a:solidFill>
                          <a:effectLst/>
                          <a:latin typeface="+mn-lt"/>
                          <a:ea typeface="+mn-ea"/>
                          <a:cs typeface="+mn-cs"/>
                        </a:rPr>
                        <a:t> </a:t>
                      </a:r>
                      <a:r>
                        <a:rPr lang="en-GB" sz="1100" b="1" kern="1200" dirty="0" smtClean="0">
                          <a:solidFill>
                            <a:schemeClr val="tx1"/>
                          </a:solidFill>
                          <a:effectLst/>
                          <a:latin typeface="+mn-lt"/>
                          <a:ea typeface="+mn-ea"/>
                          <a:cs typeface="+mn-cs"/>
                        </a:rPr>
                        <a:t>Locational Knowledge:</a:t>
                      </a:r>
                    </a:p>
                    <a:p>
                      <a:pPr algn="ctr"/>
                      <a:r>
                        <a:rPr lang="en-GB" sz="1100" kern="1200" dirty="0" smtClean="0">
                          <a:solidFill>
                            <a:schemeClr val="tx1"/>
                          </a:solidFill>
                          <a:effectLst/>
                          <a:latin typeface="+mn-lt"/>
                          <a:ea typeface="+mn-ea"/>
                          <a:cs typeface="+mn-cs"/>
                        </a:rPr>
                        <a:t>North America</a:t>
                      </a:r>
                    </a:p>
                    <a:p>
                      <a:pPr algn="ctr"/>
                      <a:endParaRPr lang="en-GB" sz="1100" kern="1200" dirty="0" smtClean="0">
                        <a:solidFill>
                          <a:schemeClr val="tx1"/>
                        </a:solidFill>
                        <a:effectLst/>
                        <a:latin typeface="+mn-lt"/>
                        <a:ea typeface="+mn-ea"/>
                        <a:cs typeface="+mn-cs"/>
                      </a:endParaRPr>
                    </a:p>
                    <a:p>
                      <a:pPr algn="ctr"/>
                      <a:r>
                        <a:rPr lang="en-GB" sz="1100" b="1" kern="1200" dirty="0" smtClean="0">
                          <a:solidFill>
                            <a:schemeClr val="tx1"/>
                          </a:solidFill>
                          <a:effectLst/>
                          <a:latin typeface="+mn-lt"/>
                          <a:ea typeface="+mn-ea"/>
                          <a:cs typeface="+mn-cs"/>
                        </a:rPr>
                        <a:t>Art: Drawing:</a:t>
                      </a:r>
                    </a:p>
                    <a:p>
                      <a:pPr algn="ctr"/>
                      <a:r>
                        <a:rPr lang="en-GB" sz="1100" kern="1200" dirty="0" smtClean="0">
                          <a:solidFill>
                            <a:schemeClr val="tx1"/>
                          </a:solidFill>
                          <a:effectLst/>
                          <a:latin typeface="+mn-lt"/>
                          <a:ea typeface="+mn-ea"/>
                          <a:cs typeface="+mn-cs"/>
                        </a:rPr>
                        <a:t>2 Point Perspective</a:t>
                      </a:r>
                    </a:p>
                    <a:p>
                      <a:pPr algn="ctr"/>
                      <a:endParaRPr lang="en-GB" sz="11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Art: Painting: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baseline="0" dirty="0" smtClean="0"/>
                        <a:t>Create a landscape, influenced by Georgia O’Keefe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baseline="0" dirty="0" smtClean="0"/>
                        <a:t>Georgie O’Keeffe</a:t>
                      </a:r>
                      <a:endParaRPr lang="en-GB" sz="1100" kern="1200" dirty="0" smtClean="0">
                        <a:solidFill>
                          <a:schemeClr val="tx1"/>
                        </a:solidFill>
                        <a:effectLst/>
                        <a:latin typeface="+mn-lt"/>
                        <a:ea typeface="+mn-ea"/>
                        <a:cs typeface="+mn-cs"/>
                      </a:endParaRPr>
                    </a:p>
                    <a:p>
                      <a:pPr algn="ctr"/>
                      <a:endParaRPr lang="en-GB" sz="1100" kern="1200" dirty="0" smtClean="0">
                        <a:solidFill>
                          <a:schemeClr val="tx1"/>
                        </a:solidFill>
                        <a:effectLst/>
                        <a:latin typeface="+mn-lt"/>
                        <a:ea typeface="+mn-ea"/>
                        <a:cs typeface="+mn-cs"/>
                      </a:endParaRPr>
                    </a:p>
                    <a:p>
                      <a:pPr algn="ctr"/>
                      <a:r>
                        <a:rPr lang="en-GB" sz="1100" b="1" kern="1200" dirty="0" smtClean="0">
                          <a:solidFill>
                            <a:schemeClr val="tx1"/>
                          </a:solidFill>
                          <a:effectLst/>
                          <a:latin typeface="+mn-lt"/>
                          <a:ea typeface="+mn-ea"/>
                          <a:cs typeface="+mn-cs"/>
                        </a:rPr>
                        <a:t>Food:</a:t>
                      </a:r>
                    </a:p>
                    <a:p>
                      <a:pPr algn="ctr"/>
                      <a:r>
                        <a:rPr lang="en-GB" sz="1100" kern="1200" dirty="0" smtClean="0">
                          <a:solidFill>
                            <a:schemeClr val="tx1"/>
                          </a:solidFill>
                          <a:effectLst/>
                          <a:latin typeface="+mn-lt"/>
                          <a:ea typeface="+mn-ea"/>
                          <a:cs typeface="+mn-cs"/>
                        </a:rPr>
                        <a:t>Three-course meal!</a:t>
                      </a:r>
                      <a:endParaRPr lang="en-GB" sz="11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pPr algn="ctr"/>
                      <a:endParaRPr lang="en-GB" sz="1000" b="1" kern="1200" dirty="0">
                        <a:solidFill>
                          <a:srgbClr val="00B0F0"/>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800" b="1" dirty="0">
                        <a:solidFill>
                          <a:srgbClr val="00B050"/>
                        </a:solidFill>
                      </a:endParaRP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lang="en-GB" sz="1100" b="1" kern="1200" dirty="0" smtClean="0">
                          <a:solidFill>
                            <a:schemeClr val="tx1"/>
                          </a:solidFill>
                          <a:effectLst/>
                          <a:latin typeface="+mn-lt"/>
                          <a:ea typeface="+mn-ea"/>
                          <a:cs typeface="+mn-cs"/>
                        </a:rPr>
                        <a:t>History:</a:t>
                      </a:r>
                      <a:r>
                        <a:rPr lang="en-GB" sz="1100" b="1" kern="1200" baseline="0" dirty="0" smtClean="0">
                          <a:solidFill>
                            <a:schemeClr val="tx1"/>
                          </a:solidFill>
                          <a:effectLst/>
                          <a:latin typeface="+mn-lt"/>
                          <a:ea typeface="+mn-ea"/>
                          <a:cs typeface="+mn-cs"/>
                        </a:rPr>
                        <a:t> </a:t>
                      </a:r>
                      <a:r>
                        <a:rPr lang="en-GB" sz="1100" b="1" kern="1200" dirty="0" smtClean="0">
                          <a:solidFill>
                            <a:schemeClr val="tx1"/>
                          </a:solidFill>
                          <a:effectLst/>
                          <a:latin typeface="+mn-lt"/>
                          <a:ea typeface="+mn-ea"/>
                          <a:cs typeface="+mn-cs"/>
                        </a:rPr>
                        <a:t>WW1</a:t>
                      </a:r>
                      <a:r>
                        <a:rPr lang="en-GB" sz="1100" kern="1200" dirty="0" smtClean="0">
                          <a:solidFill>
                            <a:schemeClr val="tx1"/>
                          </a:solidFill>
                          <a:effectLst/>
                          <a:latin typeface="+mn-lt"/>
                          <a:ea typeface="+mn-ea"/>
                          <a:cs typeface="+mn-cs"/>
                        </a:rPr>
                        <a:t>:</a:t>
                      </a:r>
                    </a:p>
                    <a:p>
                      <a:pPr algn="ctr"/>
                      <a:r>
                        <a:rPr lang="en-GB" sz="1100" kern="1200" dirty="0" smtClean="0">
                          <a:solidFill>
                            <a:schemeClr val="tx1"/>
                          </a:solidFill>
                          <a:effectLst/>
                          <a:latin typeface="+mn-lt"/>
                          <a:ea typeface="+mn-ea"/>
                          <a:cs typeface="+mn-cs"/>
                        </a:rPr>
                        <a:t>Shell Shock</a:t>
                      </a:r>
                    </a:p>
                    <a:p>
                      <a:pPr algn="ctr"/>
                      <a:endParaRPr lang="en-GB" sz="11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rPr>
                        <a:t>Art: Printing: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dirty="0" smtClean="0">
                          <a:solidFill>
                            <a:schemeClr val="tx1"/>
                          </a:solidFill>
                        </a:rPr>
                        <a:t>Lino and Poly Block Printing</a:t>
                      </a:r>
                    </a:p>
                    <a:p>
                      <a:pPr algn="ctr"/>
                      <a:endParaRPr lang="en-GB" sz="1100" b="0" dirty="0" smtClean="0"/>
                    </a:p>
                    <a:p>
                      <a:pPr algn="ctr"/>
                      <a:r>
                        <a:rPr lang="en-GB" sz="1100" b="1" kern="1200" dirty="0" smtClean="0">
                          <a:solidFill>
                            <a:schemeClr val="tx1"/>
                          </a:solidFill>
                          <a:effectLst/>
                          <a:latin typeface="+mn-lt"/>
                          <a:ea typeface="+mn-ea"/>
                          <a:cs typeface="+mn-cs"/>
                        </a:rPr>
                        <a:t>D&amp;</a:t>
                      </a:r>
                      <a:r>
                        <a:rPr lang="en-GB" sz="1100" b="1" kern="1200" baseline="0" dirty="0" smtClean="0">
                          <a:solidFill>
                            <a:schemeClr val="tx1"/>
                          </a:solidFill>
                          <a:effectLst/>
                          <a:latin typeface="+mn-lt"/>
                          <a:ea typeface="+mn-ea"/>
                          <a:cs typeface="+mn-cs"/>
                        </a:rPr>
                        <a:t>T: </a:t>
                      </a:r>
                      <a:r>
                        <a:rPr lang="en-GB" sz="1100" b="1" kern="1200" dirty="0" smtClean="0">
                          <a:solidFill>
                            <a:schemeClr val="tx1"/>
                          </a:solidFill>
                          <a:effectLst/>
                          <a:latin typeface="+mn-lt"/>
                          <a:ea typeface="+mn-ea"/>
                          <a:cs typeface="+mn-cs"/>
                        </a:rPr>
                        <a:t>Mechanisms:</a:t>
                      </a:r>
                    </a:p>
                    <a:p>
                      <a:pPr algn="ctr"/>
                      <a:r>
                        <a:rPr lang="en-GB" sz="1100" b="0" kern="1200" dirty="0" smtClean="0">
                          <a:solidFill>
                            <a:schemeClr val="tx1"/>
                          </a:solidFill>
                          <a:effectLst/>
                          <a:latin typeface="+mn-lt"/>
                          <a:ea typeface="+mn-ea"/>
                          <a:cs typeface="+mn-cs"/>
                        </a:rPr>
                        <a:t>Design and make a controlled vehicle</a:t>
                      </a:r>
                    </a:p>
                  </a:txBody>
                  <a:tcPr marL="118169" marR="118169" marT="59086" marB="59086"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solidFill>
                          <a:srgbClr val="00B05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366456"/>
                  </a:ext>
                </a:extLst>
              </a:tr>
              <a:tr h="435395">
                <a:tc>
                  <a:txBody>
                    <a:bodyPr/>
                    <a:lstStyle/>
                    <a:p>
                      <a:pPr algn="ctr"/>
                      <a:r>
                        <a:rPr lang="en-GB" sz="1000" b="1" kern="1200" dirty="0">
                          <a:solidFill>
                            <a:schemeClr val="tx1"/>
                          </a:solidFill>
                          <a:effectLst/>
                          <a:latin typeface="+mn-lt"/>
                          <a:ea typeface="+mn-ea"/>
                          <a:cs typeface="+mn-cs"/>
                        </a:rPr>
                        <a:t>Science</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11">
                  <a:txBody>
                    <a:bodyPr/>
                    <a:lstStyle/>
                    <a:p>
                      <a:pPr algn="ctr"/>
                      <a:r>
                        <a:rPr lang="en-GB" sz="1100" b="1" kern="1200" dirty="0" smtClean="0">
                          <a:solidFill>
                            <a:schemeClr val="tx1"/>
                          </a:solidFill>
                          <a:effectLst/>
                          <a:latin typeface="+mn-lt"/>
                          <a:ea typeface="+mn-ea"/>
                          <a:cs typeface="+mn-cs"/>
                        </a:rPr>
                        <a:t>Evolution &amp; Inheritance:</a:t>
                      </a:r>
                    </a:p>
                    <a:p>
                      <a:pPr algn="ctr"/>
                      <a:r>
                        <a:rPr lang="en-GB" sz="1100" kern="1200" dirty="0" smtClean="0">
                          <a:solidFill>
                            <a:schemeClr val="tx1"/>
                          </a:solidFill>
                          <a:effectLst/>
                          <a:latin typeface="+mn-lt"/>
                          <a:ea typeface="+mn-ea"/>
                          <a:cs typeface="+mn-cs"/>
                        </a:rPr>
                        <a:t>Animal and plant adaptation leading to </a:t>
                      </a:r>
                      <a:r>
                        <a:rPr lang="en-GB" sz="1100" kern="1200" baseline="0" dirty="0" smtClean="0">
                          <a:solidFill>
                            <a:schemeClr val="tx1"/>
                          </a:solidFill>
                          <a:effectLst/>
                          <a:latin typeface="+mn-lt"/>
                          <a:ea typeface="+mn-ea"/>
                          <a:cs typeface="+mn-cs"/>
                        </a:rPr>
                        <a:t>evolution</a:t>
                      </a:r>
                      <a:endParaRPr lang="en-GB" sz="1100" kern="1200" dirty="0" smtClean="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aseline="0" dirty="0"/>
                    </a:p>
                  </a:txBody>
                  <a:tcPr marL="118169" marR="118169" marT="59086" marB="59086"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Living things and Habitats</a:t>
                      </a:r>
                      <a:r>
                        <a:rPr lang="en-GB" sz="1100" kern="1200" dirty="0" smtClean="0">
                          <a:solidFill>
                            <a:schemeClr val="tx1"/>
                          </a:solidFill>
                          <a:effectLst/>
                          <a:latin typeface="+mn-lt"/>
                          <a:ea typeface="+mn-ea"/>
                          <a:cs typeface="+mn-cs"/>
                        </a:rPr>
                        <a: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latin typeface="+mn-lt"/>
                          <a:ea typeface="+mn-ea"/>
                          <a:cs typeface="+mn-cs"/>
                        </a:rPr>
                        <a:t>The Linnaean system</a:t>
                      </a:r>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62943">
                <a:tc>
                  <a:txBody>
                    <a:bodyPr/>
                    <a:lstStyle/>
                    <a:p>
                      <a:pPr algn="ctr"/>
                      <a:r>
                        <a:rPr lang="en-GB" sz="1000" b="1" kern="1200" dirty="0">
                          <a:solidFill>
                            <a:schemeClr val="tx1"/>
                          </a:solidFill>
                          <a:effectLst/>
                          <a:latin typeface="+mn-lt"/>
                          <a:ea typeface="+mn-ea"/>
                          <a:cs typeface="+mn-cs"/>
                        </a:rPr>
                        <a:t>Maths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lang="en-GB" sz="1100" kern="1200" dirty="0" smtClean="0">
                          <a:solidFill>
                            <a:schemeClr val="tx1"/>
                          </a:solidFill>
                          <a:effectLst/>
                          <a:latin typeface="+mn-lt"/>
                          <a:ea typeface="+mn-ea"/>
                          <a:cs typeface="+mn-cs"/>
                        </a:rPr>
                        <a:t>Place Value</a:t>
                      </a:r>
                      <a:endParaRPr lang="en-GB" sz="11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100" kern="1200" dirty="0" smtClean="0">
                          <a:solidFill>
                            <a:schemeClr val="tx1"/>
                          </a:solidFill>
                          <a:effectLst/>
                          <a:latin typeface="+mn-lt"/>
                          <a:ea typeface="+mn-ea"/>
                          <a:cs typeface="+mn-cs"/>
                        </a:rPr>
                        <a:t>Addition and Subtraction</a:t>
                      </a:r>
                      <a:endParaRPr lang="en-GB" sz="11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n-GB" sz="1100" kern="1200" dirty="0" smtClean="0">
                          <a:solidFill>
                            <a:schemeClr val="tx1"/>
                          </a:solidFill>
                          <a:effectLst/>
                          <a:latin typeface="+mn-lt"/>
                          <a:ea typeface="+mn-ea"/>
                          <a:cs typeface="+mn-cs"/>
                        </a:rPr>
                        <a:t>Multiplication and Division</a:t>
                      </a:r>
                      <a:endParaRPr lang="en-GB" sz="11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prstClr val="black"/>
                          </a:solidFill>
                          <a:effectLst/>
                          <a:uLnTx/>
                          <a:uFillTx/>
                          <a:latin typeface="+mn-lt"/>
                          <a:ea typeface="+mn-ea"/>
                          <a:cs typeface="+mn-cs"/>
                        </a:rPr>
                        <a:t>Fractions</a:t>
                      </a: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aseline="0" dirty="0" smtClean="0"/>
                        <a:t>Fractions</a:t>
                      </a:r>
                      <a:endParaRPr lang="en-GB" sz="1100" baseline="0" dirty="0"/>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aseline="0" dirty="0" smtClean="0"/>
                        <a:t>Decimals</a:t>
                      </a:r>
                      <a:endParaRPr lang="en-GB" sz="11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mn-lt"/>
                          <a:ea typeface="+mn-ea"/>
                          <a:cs typeface="+mn-cs"/>
                        </a:rPr>
                        <a:t>Consol..</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335150">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11">
                  <a:txBody>
                    <a:bodyPr/>
                    <a:lstStyle/>
                    <a:p>
                      <a:pPr algn="ctr"/>
                      <a:r>
                        <a:rPr lang="en-GB" sz="1100" b="1" kern="1200" dirty="0" smtClean="0">
                          <a:solidFill>
                            <a:schemeClr val="tx1"/>
                          </a:solidFill>
                          <a:effectLst/>
                          <a:latin typeface="+mn-lt"/>
                          <a:ea typeface="+mn-ea"/>
                          <a:cs typeface="+mn-cs"/>
                        </a:rPr>
                        <a:t>Foundation Subjects taught weekly</a:t>
                      </a:r>
                      <a:r>
                        <a:rPr lang="en-GB" sz="1100" b="1" kern="1200" dirty="0" smtClean="0">
                          <a:solidFill>
                            <a:schemeClr val="tx1"/>
                          </a:solidFill>
                          <a:effectLst/>
                          <a:latin typeface="+mn-lt"/>
                          <a:ea typeface="+mn-ea"/>
                          <a:cs typeface="+mn-cs"/>
                        </a:rPr>
                        <a:t>:</a:t>
                      </a:r>
                      <a:endParaRPr lang="en-GB" sz="1100" b="1" kern="1200" dirty="0" smtClean="0">
                        <a:solidFill>
                          <a:schemeClr val="accent6"/>
                        </a:solidFill>
                        <a:effectLst/>
                        <a:latin typeface="+mn-lt"/>
                        <a:ea typeface="+mn-ea"/>
                        <a:cs typeface="+mn-cs"/>
                      </a:endParaRPr>
                    </a:p>
                    <a:p>
                      <a:pPr algn="ctr"/>
                      <a:r>
                        <a:rPr lang="en-GB" sz="1100" b="1" kern="1200" dirty="0" smtClean="0">
                          <a:solidFill>
                            <a:schemeClr val="tx1"/>
                          </a:solidFill>
                          <a:effectLst/>
                          <a:latin typeface="+mn-lt"/>
                          <a:ea typeface="+mn-ea"/>
                          <a:cs typeface="+mn-cs"/>
                        </a:rPr>
                        <a:t>PSHE: </a:t>
                      </a:r>
                      <a:r>
                        <a:rPr lang="en-GB" sz="1100" b="0" kern="1200" dirty="0" smtClean="0">
                          <a:solidFill>
                            <a:schemeClr val="tx1"/>
                          </a:solidFill>
                          <a:effectLst/>
                          <a:latin typeface="+mn-lt"/>
                          <a:ea typeface="+mn-ea"/>
                          <a:cs typeface="+mn-cs"/>
                        </a:rPr>
                        <a:t>First Aid, Alcohol,</a:t>
                      </a:r>
                      <a:r>
                        <a:rPr lang="en-GB" sz="1100" b="0" kern="1200" baseline="0" dirty="0" smtClean="0">
                          <a:solidFill>
                            <a:schemeClr val="tx1"/>
                          </a:solidFill>
                          <a:effectLst/>
                          <a:latin typeface="+mn-lt"/>
                          <a:ea typeface="+mn-ea"/>
                          <a:cs typeface="+mn-cs"/>
                        </a:rPr>
                        <a:t> Smocking &amp; Vaping, Drugs, Illegal Drugs, Recognising and Controlling Anger, Organisation of Life</a:t>
                      </a:r>
                      <a:endParaRPr lang="en-GB" sz="1100" b="0" kern="1200" dirty="0" smtClean="0">
                        <a:solidFill>
                          <a:schemeClr val="tx1"/>
                        </a:solidFill>
                        <a:effectLst/>
                        <a:latin typeface="+mn-lt"/>
                        <a:ea typeface="+mn-ea"/>
                        <a:cs typeface="+mn-cs"/>
                      </a:endParaRPr>
                    </a:p>
                    <a:p>
                      <a:pPr algn="ctr"/>
                      <a:r>
                        <a:rPr lang="en-GB" sz="1100" b="1" kern="1200" baseline="0" dirty="0" smtClean="0">
                          <a:solidFill>
                            <a:schemeClr val="tx1"/>
                          </a:solidFill>
                          <a:effectLst/>
                          <a:latin typeface="+mn-lt"/>
                          <a:ea typeface="+mn-ea"/>
                          <a:cs typeface="+mn-cs"/>
                        </a:rPr>
                        <a:t>MFL: </a:t>
                      </a:r>
                      <a:r>
                        <a:rPr lang="en-GB" sz="1100" b="0" kern="1200" baseline="0" dirty="0" smtClean="0">
                          <a:solidFill>
                            <a:schemeClr val="tx1"/>
                          </a:solidFill>
                          <a:effectLst/>
                          <a:latin typeface="+mn-lt"/>
                          <a:ea typeface="+mn-ea"/>
                          <a:cs typeface="+mn-cs"/>
                        </a:rPr>
                        <a:t>Numbers and Time</a:t>
                      </a:r>
                    </a:p>
                    <a:p>
                      <a:pPr algn="ctr"/>
                      <a:r>
                        <a:rPr lang="en-GB" sz="1100" b="1" kern="1200" baseline="0" dirty="0" smtClean="0">
                          <a:solidFill>
                            <a:schemeClr val="tx1"/>
                          </a:solidFill>
                          <a:effectLst/>
                          <a:latin typeface="+mn-lt"/>
                          <a:ea typeface="+mn-ea"/>
                          <a:cs typeface="+mn-cs"/>
                        </a:rPr>
                        <a:t>P.E: </a:t>
                      </a:r>
                      <a:r>
                        <a:rPr lang="en-GB" sz="1100" b="0" kern="1200" baseline="0" dirty="0" smtClean="0">
                          <a:solidFill>
                            <a:schemeClr val="tx1"/>
                          </a:solidFill>
                          <a:effectLst/>
                          <a:latin typeface="+mn-lt"/>
                          <a:ea typeface="+mn-ea"/>
                          <a:cs typeface="+mn-cs"/>
                        </a:rPr>
                        <a:t>Rugby and Netball (Swimming)</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baseline="0" dirty="0" smtClean="0">
                          <a:solidFill>
                            <a:schemeClr val="tx1"/>
                          </a:solidFill>
                          <a:effectLst/>
                          <a:latin typeface="+mn-lt"/>
                          <a:ea typeface="+mn-ea"/>
                          <a:cs typeface="+mn-cs"/>
                        </a:rPr>
                        <a:t>Music: </a:t>
                      </a:r>
                      <a:r>
                        <a:rPr lang="en-GB" sz="1100" dirty="0" smtClean="0"/>
                        <a:t>Active Listening (North American music), Composing &amp; Improvising and Performing (with music teacher)</a:t>
                      </a:r>
                      <a:endParaRPr lang="en-GB" sz="1100" b="0" kern="1200" baseline="0" dirty="0" smtClean="0">
                        <a:solidFill>
                          <a:schemeClr val="tx1"/>
                        </a:solidFill>
                        <a:effectLst/>
                        <a:latin typeface="+mn-lt"/>
                        <a:ea typeface="+mn-ea"/>
                        <a:cs typeface="+mn-cs"/>
                      </a:endParaRPr>
                    </a:p>
                    <a:p>
                      <a:pPr algn="ctr"/>
                      <a:r>
                        <a:rPr lang="en-GB" sz="1100" b="1" kern="1200" baseline="0" dirty="0" smtClean="0">
                          <a:solidFill>
                            <a:schemeClr val="tx1"/>
                          </a:solidFill>
                          <a:effectLst/>
                          <a:latin typeface="+mn-lt"/>
                          <a:ea typeface="+mn-ea"/>
                          <a:cs typeface="+mn-cs"/>
                        </a:rPr>
                        <a:t>Computing: </a:t>
                      </a:r>
                      <a:r>
                        <a:rPr lang="en-GB" sz="1100" b="0" kern="1200" baseline="0" dirty="0" smtClean="0">
                          <a:solidFill>
                            <a:schemeClr val="tx1"/>
                          </a:solidFill>
                          <a:effectLst/>
                          <a:latin typeface="+mn-lt"/>
                          <a:ea typeface="+mn-ea"/>
                          <a:cs typeface="+mn-cs"/>
                        </a:rPr>
                        <a:t>Information and Communication</a:t>
                      </a:r>
                      <a:endParaRPr lang="en-GB" sz="1100" b="0" kern="1200" dirty="0" smtClean="0">
                        <a:solidFill>
                          <a:schemeClr val="tx1"/>
                        </a:solidFill>
                        <a:effectLst/>
                        <a:latin typeface="+mn-lt"/>
                        <a:ea typeface="+mn-ea"/>
                        <a:cs typeface="+mn-cs"/>
                      </a:endParaRPr>
                    </a:p>
                  </a:txBody>
                  <a:tcPr marL="118169" marR="118169" marT="59086" marB="59086">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900" b="0" kern="1200" dirty="0" smtClean="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Foundation Subjects taught weekly</a:t>
                      </a:r>
                      <a:r>
                        <a:rPr lang="en-GB" sz="1100" b="1" kern="1200" dirty="0" smtClean="0">
                          <a:solidFill>
                            <a:schemeClr val="tx1"/>
                          </a:solidFill>
                          <a:effectLst/>
                          <a:latin typeface="+mn-lt"/>
                          <a:ea typeface="+mn-ea"/>
                          <a:cs typeface="+mn-cs"/>
                        </a:rPr>
                        <a:t>:</a:t>
                      </a:r>
                      <a:endParaRPr lang="en-GB" sz="1100" b="1"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solidFill>
                            <a:schemeClr val="tx1"/>
                          </a:solidFill>
                        </a:rPr>
                        <a:t>R.E</a:t>
                      </a:r>
                      <a:r>
                        <a:rPr lang="en-GB" sz="1100" baseline="0" dirty="0" smtClean="0">
                          <a:solidFill>
                            <a:schemeClr val="tx1"/>
                          </a:solidFill>
                        </a:rPr>
                        <a:t>: What can we find out about a local Muslim community?</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solidFill>
                            <a:schemeClr val="tx1"/>
                          </a:solidFill>
                        </a:rPr>
                        <a:t>MFL</a:t>
                      </a:r>
                      <a:r>
                        <a:rPr lang="en-GB" sz="1100" baseline="0" dirty="0" smtClean="0">
                          <a:solidFill>
                            <a:schemeClr val="tx1"/>
                          </a:solidFill>
                        </a:rPr>
                        <a:t>: D</a:t>
                      </a:r>
                      <a:r>
                        <a:rPr lang="en-GB" sz="1100" b="0" kern="1200" baseline="0" dirty="0" smtClean="0">
                          <a:solidFill>
                            <a:schemeClr val="tx1"/>
                          </a:solidFill>
                          <a:effectLst/>
                          <a:latin typeface="+mn-lt"/>
                          <a:ea typeface="+mn-ea"/>
                          <a:cs typeface="+mn-cs"/>
                        </a:rPr>
                        <a:t>irections and Weather</a:t>
                      </a:r>
                      <a:endParaRPr lang="en-GB" sz="1100" baseline="0" dirty="0" smtClean="0">
                        <a:solidFill>
                          <a:schemeClr val="tx1"/>
                        </a:solidFill>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solidFill>
                            <a:schemeClr val="tx1"/>
                          </a:solidFill>
                        </a:rPr>
                        <a:t>P.E: </a:t>
                      </a:r>
                      <a:r>
                        <a:rPr lang="en-GB" sz="1100" b="0" baseline="0" dirty="0" smtClean="0">
                          <a:solidFill>
                            <a:schemeClr val="tx1"/>
                          </a:solidFill>
                        </a:rPr>
                        <a:t>Gymnastics and Sports Hall Athletics (Swimming?)</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solidFill>
                            <a:schemeClr val="tx1"/>
                          </a:solidFill>
                        </a:rPr>
                        <a:t>Music</a:t>
                      </a:r>
                      <a:r>
                        <a:rPr lang="en-GB" sz="1100" b="0" baseline="0" dirty="0" smtClean="0">
                          <a:solidFill>
                            <a:schemeClr val="tx1"/>
                          </a:solidFill>
                        </a:rPr>
                        <a:t>: </a:t>
                      </a:r>
                      <a:r>
                        <a:rPr lang="en-GB" sz="1100" dirty="0" smtClean="0"/>
                        <a:t>Active Listening (North American music), Composing &amp; Improvising and Performing (with music teacher), Singing (building up to a Christmas performance)</a:t>
                      </a:r>
                      <a:endParaRPr lang="en-GB" sz="1100" b="0" baseline="0" dirty="0" smtClean="0">
                        <a:solidFill>
                          <a:schemeClr val="tx1"/>
                        </a:solidFill>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baseline="0" dirty="0" smtClean="0">
                          <a:solidFill>
                            <a:schemeClr val="tx1"/>
                          </a:solidFill>
                          <a:effectLst/>
                          <a:latin typeface="+mn-lt"/>
                          <a:ea typeface="+mn-ea"/>
                          <a:cs typeface="+mn-cs"/>
                        </a:rPr>
                        <a:t>Computing: </a:t>
                      </a:r>
                      <a:r>
                        <a:rPr lang="en-GB" sz="1100" b="0" kern="1200" baseline="0" dirty="0" smtClean="0">
                          <a:solidFill>
                            <a:schemeClr val="tx1"/>
                          </a:solidFill>
                          <a:effectLst/>
                          <a:latin typeface="+mn-lt"/>
                          <a:ea typeface="+mn-ea"/>
                          <a:cs typeface="+mn-cs"/>
                        </a:rPr>
                        <a:t>Using Microsoft PowerPoint </a:t>
                      </a:r>
                      <a:endParaRPr lang="en-GB" sz="1100" kern="1200" dirty="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i="0" baseline="0" dirty="0"/>
                        <a:t>R.E:</a:t>
                      </a:r>
                      <a:r>
                        <a:rPr lang="en-GB" sz="1100" i="0" baseline="0" dirty="0"/>
                        <a:t> Light at </a:t>
                      </a:r>
                      <a:r>
                        <a:rPr lang="en-GB" sz="1100" i="0" baseline="0" dirty="0" smtClean="0"/>
                        <a:t>Christmas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i="0" baseline="0" dirty="0" smtClean="0"/>
                        <a:t>PSHE</a:t>
                      </a:r>
                      <a:r>
                        <a:rPr lang="en-GB" sz="1100" b="0" i="0" baseline="0" dirty="0" smtClean="0"/>
                        <a:t>: My Amazing Body, Self-Perception, Autism Do Say, Don’t Say, The Power of Love, What is Forced Marriage</a:t>
                      </a:r>
                      <a:r>
                        <a:rPr lang="en-GB" sz="1100" b="0" i="0" baseline="0" dirty="0" smtClean="0"/>
                        <a:t>?</a:t>
                      </a:r>
                      <a:endParaRPr lang="en-GB" sz="1100" b="1" i="0" dirty="0"/>
                    </a:p>
                  </a:txBody>
                  <a:tcPr marL="118169" marR="118169" marT="59086" marB="59086">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248950"/>
                  </a:ext>
                </a:extLst>
              </a:tr>
            </a:tbl>
          </a:graphicData>
        </a:graphic>
      </p:graphicFrame>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01499" y="227306"/>
            <a:ext cx="600075" cy="600075"/>
          </a:xfrm>
          <a:prstGeom prst="rect">
            <a:avLst/>
          </a:prstGeom>
        </p:spPr>
      </p:pic>
      <p:sp>
        <p:nvSpPr>
          <p:cNvPr id="4" name="Rectangle 3"/>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833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a:t>
            </a:r>
            <a:r>
              <a:rPr lang="en-GB" sz="1422" u="sng" dirty="0" smtClean="0"/>
              <a:t>6 </a:t>
            </a:r>
            <a:endParaRPr lang="en-GB" sz="1422" u="sng" dirty="0"/>
          </a:p>
        </p:txBody>
      </p:sp>
      <p:graphicFrame>
        <p:nvGraphicFramePr>
          <p:cNvPr id="8" name="Table 7"/>
          <p:cNvGraphicFramePr>
            <a:graphicFrameLocks noGrp="1"/>
          </p:cNvGraphicFramePr>
          <p:nvPr>
            <p:extLst>
              <p:ext uri="{D42A27DB-BD31-4B8C-83A1-F6EECF244321}">
                <p14:modId xmlns:p14="http://schemas.microsoft.com/office/powerpoint/2010/main" val="3797152288"/>
              </p:ext>
            </p:extLst>
          </p:nvPr>
        </p:nvGraphicFramePr>
        <p:xfrm>
          <a:off x="200025" y="913745"/>
          <a:ext cx="12327127" cy="7455803"/>
        </p:xfrm>
        <a:graphic>
          <a:graphicData uri="http://schemas.openxmlformats.org/drawingml/2006/table">
            <a:tbl>
              <a:tblPr firstRow="1" bandRow="1">
                <a:tableStyleId>{5940675A-B579-460E-94D1-54222C63F5DA}</a:tableStyleId>
              </a:tblPr>
              <a:tblGrid>
                <a:gridCol w="809734">
                  <a:extLst>
                    <a:ext uri="{9D8B030D-6E8A-4147-A177-3AD203B41FA5}">
                      <a16:colId xmlns:a16="http://schemas.microsoft.com/office/drawing/2014/main" val="1515145842"/>
                    </a:ext>
                  </a:extLst>
                </a:gridCol>
                <a:gridCol w="809734">
                  <a:extLst>
                    <a:ext uri="{9D8B030D-6E8A-4147-A177-3AD203B41FA5}">
                      <a16:colId xmlns:a16="http://schemas.microsoft.com/office/drawing/2014/main" val="2801019361"/>
                    </a:ext>
                  </a:extLst>
                </a:gridCol>
                <a:gridCol w="809734">
                  <a:extLst>
                    <a:ext uri="{9D8B030D-6E8A-4147-A177-3AD203B41FA5}">
                      <a16:colId xmlns:a16="http://schemas.microsoft.com/office/drawing/2014/main" val="3886250757"/>
                    </a:ext>
                  </a:extLst>
                </a:gridCol>
                <a:gridCol w="809734">
                  <a:extLst>
                    <a:ext uri="{9D8B030D-6E8A-4147-A177-3AD203B41FA5}">
                      <a16:colId xmlns:a16="http://schemas.microsoft.com/office/drawing/2014/main" val="564546485"/>
                    </a:ext>
                  </a:extLst>
                </a:gridCol>
                <a:gridCol w="809734">
                  <a:extLst>
                    <a:ext uri="{9D8B030D-6E8A-4147-A177-3AD203B41FA5}">
                      <a16:colId xmlns:a16="http://schemas.microsoft.com/office/drawing/2014/main" val="3318043987"/>
                    </a:ext>
                  </a:extLst>
                </a:gridCol>
                <a:gridCol w="809734">
                  <a:extLst>
                    <a:ext uri="{9D8B030D-6E8A-4147-A177-3AD203B41FA5}">
                      <a16:colId xmlns:a16="http://schemas.microsoft.com/office/drawing/2014/main" val="31436958"/>
                    </a:ext>
                  </a:extLst>
                </a:gridCol>
                <a:gridCol w="809734">
                  <a:extLst>
                    <a:ext uri="{9D8B030D-6E8A-4147-A177-3AD203B41FA5}">
                      <a16:colId xmlns:a16="http://schemas.microsoft.com/office/drawing/2014/main" val="2396593462"/>
                    </a:ext>
                  </a:extLst>
                </a:gridCol>
                <a:gridCol w="809734">
                  <a:extLst>
                    <a:ext uri="{9D8B030D-6E8A-4147-A177-3AD203B41FA5}">
                      <a16:colId xmlns:a16="http://schemas.microsoft.com/office/drawing/2014/main" val="2260121395"/>
                    </a:ext>
                  </a:extLst>
                </a:gridCol>
                <a:gridCol w="809734">
                  <a:extLst>
                    <a:ext uri="{9D8B030D-6E8A-4147-A177-3AD203B41FA5}">
                      <a16:colId xmlns:a16="http://schemas.microsoft.com/office/drawing/2014/main" val="1133684306"/>
                    </a:ext>
                  </a:extLst>
                </a:gridCol>
                <a:gridCol w="809734">
                  <a:extLst>
                    <a:ext uri="{9D8B030D-6E8A-4147-A177-3AD203B41FA5}">
                      <a16:colId xmlns:a16="http://schemas.microsoft.com/office/drawing/2014/main" val="2280477883"/>
                    </a:ext>
                  </a:extLst>
                </a:gridCol>
                <a:gridCol w="1080250">
                  <a:extLst>
                    <a:ext uri="{9D8B030D-6E8A-4147-A177-3AD203B41FA5}">
                      <a16:colId xmlns:a16="http://schemas.microsoft.com/office/drawing/2014/main" val="3146685755"/>
                    </a:ext>
                  </a:extLst>
                </a:gridCol>
                <a:gridCol w="1308548">
                  <a:extLst>
                    <a:ext uri="{9D8B030D-6E8A-4147-A177-3AD203B41FA5}">
                      <a16:colId xmlns:a16="http://schemas.microsoft.com/office/drawing/2014/main" val="969576128"/>
                    </a:ext>
                  </a:extLst>
                </a:gridCol>
                <a:gridCol w="1840989">
                  <a:extLst>
                    <a:ext uri="{9D8B030D-6E8A-4147-A177-3AD203B41FA5}">
                      <a16:colId xmlns:a16="http://schemas.microsoft.com/office/drawing/2014/main" val="65668484"/>
                    </a:ext>
                  </a:extLst>
                </a:gridCol>
              </a:tblGrid>
              <a:tr h="298197">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100" b="1" dirty="0"/>
                        <a:t>Spring Term </a:t>
                      </a:r>
                    </a:p>
                  </a:txBody>
                  <a:tcPr marL="118169" marR="118169" marT="59086" marB="59086" anchor="ctr">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98197">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7</a:t>
                      </a:r>
                    </a:p>
                  </a:txBody>
                  <a:tcPr marL="118169" marR="118169" marT="59086" marB="59086"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a:t>
                      </a:r>
                      <a:r>
                        <a:rPr lang="en-GB" sz="1100" b="1" baseline="0" dirty="0"/>
                        <a:t> 8</a:t>
                      </a:r>
                      <a:endParaRPr lang="en-GB" sz="1100" b="1" dirty="0"/>
                    </a:p>
                  </a:txBody>
                  <a:tcPr marL="118169" marR="118169" marT="59086" marB="59086" anchor="ct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543005">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7">
                  <a:txBody>
                    <a:bodyPr/>
                    <a:lstStyle/>
                    <a:p>
                      <a:pPr algn="ctr"/>
                      <a:r>
                        <a:rPr lang="en-GB" sz="1100" b="1" baseline="0" dirty="0" smtClean="0">
                          <a:latin typeface="+mn-lt"/>
                        </a:rPr>
                        <a:t>WW2:</a:t>
                      </a:r>
                    </a:p>
                    <a:p>
                      <a:pPr algn="ctr"/>
                      <a:r>
                        <a:rPr lang="en-GB" sz="1100" b="0" baseline="0" dirty="0" smtClean="0">
                          <a:latin typeface="+mn-lt"/>
                        </a:rPr>
                        <a:t>Second World War; exploring the key events, the impact of the Blitz and how Britain prepared for war. Children will gain an understanding of what life was like for Jewish people and the persecution they suffered, before debating</a:t>
                      </a:r>
                      <a:r>
                        <a:rPr lang="en-US" sz="1100" b="0" kern="1200" dirty="0" smtClean="0">
                          <a:solidFill>
                            <a:schemeClr val="tx1"/>
                          </a:solidFill>
                          <a:effectLst/>
                          <a:latin typeface="+mn-lt"/>
                          <a:ea typeface="+mn-ea"/>
                          <a:cs typeface="+mn-cs"/>
                        </a:rPr>
                        <a:t> whether America should have dropped the atomic bomb on Japan?</a:t>
                      </a:r>
                    </a:p>
                    <a:p>
                      <a:pPr algn="ctr"/>
                      <a:endParaRPr lang="en-GB" sz="1100" b="1" i="0" dirty="0" smtClean="0"/>
                    </a:p>
                    <a:p>
                      <a:pPr algn="ctr"/>
                      <a:r>
                        <a:rPr lang="en-GB" sz="1100" b="1" i="0" dirty="0" smtClean="0"/>
                        <a:t>Expert Focus Trip: </a:t>
                      </a:r>
                      <a:r>
                        <a:rPr lang="en-GB" sz="1100" b="0" i="0" dirty="0" smtClean="0"/>
                        <a:t>Visit</a:t>
                      </a:r>
                      <a:r>
                        <a:rPr lang="en-GB" sz="1100" b="0" i="0" baseline="0" dirty="0" smtClean="0"/>
                        <a:t> from the DLI</a:t>
                      </a:r>
                      <a:endParaRPr lang="en-GB" sz="1100" b="0" i="0" dirty="0" smtClean="0"/>
                    </a:p>
                    <a:p>
                      <a:pPr algn="ctr"/>
                      <a:r>
                        <a:rPr lang="en-GB" sz="1100" b="1" i="0" dirty="0" smtClean="0"/>
                        <a:t>End Point:</a:t>
                      </a:r>
                      <a:endParaRPr kumimoji="0" lang="en-GB" sz="1100" b="0" i="1"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5">
                  <a:txBody>
                    <a:bodyPr/>
                    <a:lstStyle/>
                    <a:p>
                      <a:pPr algn="ctr"/>
                      <a:r>
                        <a:rPr lang="en-GB" sz="1100" b="1" dirty="0" smtClean="0"/>
                        <a:t>Pandemics: Was</a:t>
                      </a:r>
                      <a:r>
                        <a:rPr lang="en-GB" sz="1100" b="1" baseline="0" dirty="0" smtClean="0"/>
                        <a:t> the Plague just like Covid-19?</a:t>
                      </a:r>
                    </a:p>
                    <a:p>
                      <a:pPr algn="ctr"/>
                      <a:r>
                        <a:rPr lang="en-GB" sz="1100" b="0" baseline="0" dirty="0" smtClean="0"/>
                        <a:t>We will begin by consider why residents of </a:t>
                      </a:r>
                      <a:r>
                        <a:rPr lang="en-GB" sz="1100" b="0" baseline="0" dirty="0" err="1" smtClean="0"/>
                        <a:t>Hurworth</a:t>
                      </a:r>
                      <a:r>
                        <a:rPr lang="en-GB" sz="1100" b="0" baseline="0" dirty="0" smtClean="0"/>
                        <a:t> weren’t digging for coal. We will study the origins of the ‘Great Plague’ and look at how it was able to spread across Europe. We will then draw conclusions as to the similarities and differences to Covid-19.</a:t>
                      </a:r>
                    </a:p>
                    <a:p>
                      <a:pPr algn="ctr"/>
                      <a:r>
                        <a:rPr lang="en-GB" sz="1100" b="0" baseline="0" dirty="0" smtClean="0"/>
                        <a:t>In Science, we will study the circulatory system and how this vital system was impacted on by Covid-19.</a:t>
                      </a:r>
                      <a:endParaRPr lang="en-GB" sz="1100" b="0" dirty="0" smtClean="0"/>
                    </a:p>
                    <a:p>
                      <a:pPr algn="ctr"/>
                      <a:endParaRPr lang="en-GB" sz="1100" b="1" baseline="0" dirty="0" smtClean="0"/>
                    </a:p>
                    <a:p>
                      <a:pPr algn="ctr"/>
                      <a:r>
                        <a:rPr lang="en-GB" sz="1100" b="1" baseline="0" dirty="0" smtClean="0"/>
                        <a:t>Expert Focus Trip: </a:t>
                      </a:r>
                    </a:p>
                    <a:p>
                      <a:pPr algn="ctr"/>
                      <a:r>
                        <a:rPr lang="en-GB" sz="1100" b="1" baseline="0" dirty="0" smtClean="0"/>
                        <a:t>End Point:</a:t>
                      </a:r>
                      <a:endParaRPr lang="en-GB" sz="1100" b="0" dirty="0"/>
                    </a:p>
                  </a:txBody>
                  <a:tcPr marL="118169" marR="118169" marT="59086" marB="59086">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7019">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7">
                  <a:txBody>
                    <a:bodyPr/>
                    <a:lstStyle/>
                    <a:p>
                      <a:pPr algn="ctr"/>
                      <a:r>
                        <a:rPr lang="en-GB" sz="1100" b="1" dirty="0" smtClean="0"/>
                        <a:t>Letters</a:t>
                      </a:r>
                      <a:r>
                        <a:rPr lang="en-GB" sz="1100" b="1" baseline="0" dirty="0" smtClean="0"/>
                        <a:t> From a Lighthouse</a:t>
                      </a:r>
                      <a:r>
                        <a:rPr lang="en-GB" sz="1100" b="0" baseline="0" dirty="0" smtClean="0"/>
                        <a:t>, by Emma Carroll</a:t>
                      </a: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9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smtClean="0"/>
                        <a:t>At The Sign</a:t>
                      </a:r>
                      <a:r>
                        <a:rPr lang="en-GB" sz="1100" b="1" baseline="0" dirty="0" smtClean="0"/>
                        <a:t> of the Sugared Plum</a:t>
                      </a:r>
                      <a:r>
                        <a:rPr lang="en-GB" sz="1100" b="0" baseline="0" dirty="0" smtClean="0"/>
                        <a:t>, by Mary Hooper</a:t>
                      </a:r>
                      <a:endParaRPr lang="en-GB" sz="1100" b="0" dirty="0" smtClean="0"/>
                    </a:p>
                  </a:txBody>
                  <a:tcPr marL="118169" marR="118169" marT="59086" marB="59086" anchor="ct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93700">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7">
                  <a:txBody>
                    <a:bodyPr/>
                    <a:lstStyle/>
                    <a:p>
                      <a:pPr algn="ctr"/>
                      <a:endParaRPr lang="en-GB" sz="1100" b="0" dirty="0"/>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endParaRPr lang="en-GB" sz="1100" b="0" dirty="0"/>
                    </a:p>
                  </a:txBody>
                  <a:tcPr marL="118169" marR="118169" marT="59086" marB="59086" anchor="ct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6140578"/>
                  </a:ext>
                </a:extLst>
              </a:tr>
              <a:tr h="923228">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solidFill>
                            <a:schemeClr val="tx1"/>
                          </a:solidFill>
                        </a:rPr>
                        <a:t>History: WW2: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rPr>
                        <a:t>Torpedo – War at Sea</a:t>
                      </a:r>
                    </a:p>
                    <a:p>
                      <a:pPr algn="ctr"/>
                      <a:endParaRPr lang="en-GB" sz="1100" kern="1200" dirty="0" smtClean="0">
                        <a:solidFill>
                          <a:schemeClr val="tx1"/>
                        </a:solidFill>
                        <a:effectLst/>
                        <a:latin typeface="+mn-lt"/>
                        <a:ea typeface="+mn-ea"/>
                        <a:cs typeface="+mn-cs"/>
                      </a:endParaRPr>
                    </a:p>
                    <a:p>
                      <a:pPr algn="ctr"/>
                      <a:r>
                        <a:rPr lang="en-GB" sz="1100" b="1" kern="1200" dirty="0" smtClean="0">
                          <a:solidFill>
                            <a:schemeClr val="tx1"/>
                          </a:solidFill>
                          <a:effectLst/>
                          <a:latin typeface="+mn-lt"/>
                          <a:ea typeface="+mn-ea"/>
                          <a:cs typeface="+mn-cs"/>
                        </a:rPr>
                        <a:t>Geography:</a:t>
                      </a:r>
                    </a:p>
                    <a:p>
                      <a:pPr algn="ctr"/>
                      <a:r>
                        <a:rPr lang="en-GB" sz="1100" kern="1200" dirty="0" smtClean="0">
                          <a:solidFill>
                            <a:schemeClr val="tx1"/>
                          </a:solidFill>
                          <a:effectLst/>
                          <a:latin typeface="+mn-lt"/>
                          <a:ea typeface="+mn-ea"/>
                          <a:cs typeface="+mn-cs"/>
                        </a:rPr>
                        <a:t>Pre and Post Wat Settlement</a:t>
                      </a:r>
                    </a:p>
                    <a:p>
                      <a:pPr algn="ctr"/>
                      <a:endParaRPr lang="en-GB" sz="1100" kern="1200" dirty="0" smtClean="0">
                        <a:solidFill>
                          <a:schemeClr val="tx1"/>
                        </a:solidFill>
                        <a:effectLst/>
                        <a:latin typeface="+mn-lt"/>
                        <a:ea typeface="+mn-ea"/>
                        <a:cs typeface="+mn-cs"/>
                      </a:endParaRPr>
                    </a:p>
                    <a:p>
                      <a:pPr algn="ctr"/>
                      <a:r>
                        <a:rPr lang="en-GB" sz="1100" b="1" dirty="0" smtClean="0">
                          <a:solidFill>
                            <a:schemeClr val="tx1"/>
                          </a:solidFill>
                        </a:rPr>
                        <a:t>D&amp;T: Structures &amp; Stability</a:t>
                      </a:r>
                      <a:r>
                        <a:rPr lang="en-GB" sz="1100" b="0" dirty="0" smtClean="0">
                          <a:solidFill>
                            <a:schemeClr val="tx1"/>
                          </a:solidFill>
                        </a:rPr>
                        <a:t>:</a:t>
                      </a:r>
                    </a:p>
                    <a:p>
                      <a:pPr algn="ctr"/>
                      <a:r>
                        <a:rPr lang="en-GB" sz="1100" b="0" dirty="0" smtClean="0">
                          <a:solidFill>
                            <a:schemeClr val="tx1"/>
                          </a:solidFill>
                        </a:rPr>
                        <a:t>Design and make a Lighthouse</a:t>
                      </a: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solidFill>
                            <a:schemeClr val="tx1"/>
                          </a:solidFill>
                        </a:rPr>
                        <a:t>Geography: Locational Knowledge: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rPr>
                        <a:t>Changes Over Time – The Soviet Union to Modern Russia</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aseline="0" dirty="0" smtClean="0">
                        <a:solidFill>
                          <a:schemeClr val="tx1"/>
                        </a:solidFill>
                      </a:endParaRPr>
                    </a:p>
                    <a:p>
                      <a:pPr algn="ctr"/>
                      <a:r>
                        <a:rPr lang="en-GB" sz="1100" b="1" kern="1200" dirty="0" smtClean="0">
                          <a:solidFill>
                            <a:schemeClr val="tx1"/>
                          </a:solidFill>
                          <a:effectLst/>
                          <a:latin typeface="+mn-lt"/>
                          <a:ea typeface="+mn-ea"/>
                          <a:cs typeface="+mn-cs"/>
                        </a:rPr>
                        <a:t>Geography: Human and Physical:</a:t>
                      </a:r>
                    </a:p>
                    <a:p>
                      <a:pPr algn="ctr"/>
                      <a:r>
                        <a:rPr lang="en-GB" sz="1100" b="0" kern="1200" dirty="0" smtClean="0">
                          <a:solidFill>
                            <a:schemeClr val="tx1"/>
                          </a:solidFill>
                          <a:effectLst/>
                          <a:latin typeface="+mn-lt"/>
                          <a:ea typeface="+mn-ea"/>
                          <a:cs typeface="+mn-cs"/>
                        </a:rPr>
                        <a:t>British Trade – </a:t>
                      </a:r>
                      <a:r>
                        <a:rPr lang="en-GB" sz="1100" b="0" kern="1200" dirty="0" err="1" smtClean="0">
                          <a:solidFill>
                            <a:schemeClr val="tx1"/>
                          </a:solidFill>
                          <a:effectLst/>
                          <a:latin typeface="+mn-lt"/>
                          <a:ea typeface="+mn-ea"/>
                          <a:cs typeface="+mn-cs"/>
                        </a:rPr>
                        <a:t>Brexit</a:t>
                      </a:r>
                      <a:endParaRPr lang="en-GB" sz="1100" b="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aseline="0" dirty="0" smtClean="0">
                        <a:solidFill>
                          <a:schemeClr val="tx1"/>
                        </a:solidFill>
                      </a:endParaRPr>
                    </a:p>
                    <a:p>
                      <a:pPr algn="ctr"/>
                      <a:r>
                        <a:rPr lang="en-GB" sz="1100" b="1" kern="1200" dirty="0" smtClean="0">
                          <a:solidFill>
                            <a:schemeClr val="tx1"/>
                          </a:solidFill>
                          <a:effectLst/>
                          <a:latin typeface="+mn-lt"/>
                          <a:ea typeface="+mn-ea"/>
                          <a:cs typeface="+mn-cs"/>
                        </a:rPr>
                        <a:t>D&amp;T: Textiles:</a:t>
                      </a:r>
                    </a:p>
                    <a:p>
                      <a:pPr algn="ctr"/>
                      <a:r>
                        <a:rPr lang="en-GB" sz="1100" b="0" kern="1200" dirty="0" smtClean="0">
                          <a:solidFill>
                            <a:schemeClr val="tx1"/>
                          </a:solidFill>
                          <a:effectLst/>
                          <a:latin typeface="+mn-lt"/>
                          <a:ea typeface="+mn-ea"/>
                          <a:cs typeface="+mn-cs"/>
                        </a:rPr>
                        <a:t>Design and make a cushion</a:t>
                      </a:r>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366456"/>
                  </a:ext>
                </a:extLst>
              </a:tr>
              <a:tr h="431800">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ctr"/>
                      <a:r>
                        <a:rPr lang="en-GB" sz="1100" b="1" dirty="0" smtClean="0">
                          <a:solidFill>
                            <a:schemeClr val="tx1"/>
                          </a:solidFill>
                        </a:rPr>
                        <a:t>Electricity:</a:t>
                      </a:r>
                    </a:p>
                    <a:p>
                      <a:pPr algn="ctr"/>
                      <a:r>
                        <a:rPr lang="en-GB" sz="1100" b="0" dirty="0" smtClean="0">
                          <a:solidFill>
                            <a:schemeClr val="tx1"/>
                          </a:solidFill>
                        </a:rPr>
                        <a:t>Current, voltage and parallel circuits</a:t>
                      </a:r>
                      <a:endParaRPr lang="en-GB" sz="1100" b="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solidFill>
                            <a:schemeClr val="tx1"/>
                          </a:solidFill>
                        </a:rPr>
                        <a:t>Science: Animals Including Humans: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baseline="0" dirty="0" smtClean="0">
                          <a:solidFill>
                            <a:schemeClr val="tx1"/>
                          </a:solidFill>
                        </a:rPr>
                        <a:t>The circulatory system</a:t>
                      </a:r>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13995">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00" b="1" kern="1200" dirty="0" smtClean="0">
                          <a:solidFill>
                            <a:schemeClr val="tx1"/>
                          </a:solidFill>
                          <a:effectLst/>
                          <a:latin typeface="+mn-lt"/>
                          <a:ea typeface="+mn-ea"/>
                          <a:cs typeface="+mn-cs"/>
                        </a:rPr>
                        <a:t>Revisit</a:t>
                      </a:r>
                      <a:endParaRPr lang="en-GB" sz="1000" b="1"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kern="1200" dirty="0" smtClean="0">
                          <a:solidFill>
                            <a:schemeClr val="tx1"/>
                          </a:solidFill>
                          <a:effectLst/>
                          <a:latin typeface="+mn-lt"/>
                          <a:ea typeface="+mn-ea"/>
                          <a:cs typeface="+mn-cs"/>
                        </a:rPr>
                        <a:t>Percentages</a:t>
                      </a:r>
                      <a:endParaRPr lang="en-GB" sz="1100" b="1" kern="1200" dirty="0">
                        <a:solidFill>
                          <a:schemeClr val="tx1"/>
                        </a:solidFill>
                        <a:effectLst/>
                        <a:latin typeface="+mn-lt"/>
                        <a:ea typeface="+mn-ea"/>
                        <a:cs typeface="+mn-cs"/>
                      </a:endParaRPr>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Measures</a:t>
                      </a:r>
                      <a:endParaRPr lang="en-GB" sz="1100" b="1" kern="1200" dirty="0">
                        <a:solidFill>
                          <a:schemeClr val="tx1"/>
                        </a:solidFill>
                        <a:effectLst/>
                        <a:latin typeface="+mn-lt"/>
                        <a:ea typeface="+mn-ea"/>
                        <a:cs typeface="+mn-cs"/>
                      </a:endParaRPr>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Properties of Shape</a:t>
                      </a:r>
                      <a:endParaRPr lang="en-GB" sz="1100" b="1" kern="1200" dirty="0">
                        <a:solidFill>
                          <a:schemeClr val="tx1"/>
                        </a:solidFill>
                        <a:effectLst/>
                        <a:latin typeface="+mn-lt"/>
                        <a:ea typeface="+mn-ea"/>
                        <a:cs typeface="+mn-cs"/>
                      </a:endParaRPr>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rPr>
                        <a:t>Position and Direction</a:t>
                      </a:r>
                      <a:endParaRPr lang="en-GB" sz="1100" b="1" dirty="0">
                        <a:solidFill>
                          <a:schemeClr val="tx1"/>
                        </a:solidFill>
                      </a:endParaRPr>
                    </a:p>
                  </a:txBody>
                  <a:tcPr marL="118169" marR="118169" marT="59086" marB="59086"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Ratio and Proportion</a:t>
                      </a:r>
                      <a:endParaRPr lang="en-GB" sz="1100" b="1" baseline="0" dirty="0"/>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dirty="0" smtClean="0"/>
                        <a:t>Statistics</a:t>
                      </a:r>
                      <a:endParaRPr lang="en-GB" sz="11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dirty="0" smtClean="0"/>
                        <a:t>Consolidation</a:t>
                      </a:r>
                      <a:endParaRPr lang="en-GB" sz="11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Ratio and Proportion</a:t>
                      </a:r>
                      <a:endParaRPr lang="en-GB" sz="1100" b="1"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843718">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rPr>
                        <a:t> </a:t>
                      </a:r>
                      <a:r>
                        <a:rPr lang="en-GB" sz="1100" b="1" kern="1200" dirty="0" smtClean="0">
                          <a:solidFill>
                            <a:schemeClr val="tx1"/>
                          </a:solidFill>
                          <a:effectLst/>
                          <a:latin typeface="+mn-lt"/>
                          <a:ea typeface="+mn-ea"/>
                          <a:cs typeface="+mn-cs"/>
                        </a:rPr>
                        <a:t>Foundation Subjects taught weekly:</a:t>
                      </a:r>
                    </a:p>
                    <a:p>
                      <a:pPr algn="ctr"/>
                      <a:endParaRPr lang="en-GB" sz="1100" b="1" kern="1200" dirty="0" smtClean="0">
                        <a:solidFill>
                          <a:schemeClr val="tx1"/>
                        </a:solidFill>
                        <a:effectLst/>
                        <a:latin typeface="+mn-lt"/>
                        <a:ea typeface="+mn-ea"/>
                        <a:cs typeface="+mn-cs"/>
                      </a:endParaRPr>
                    </a:p>
                    <a:p>
                      <a:pPr algn="ctr"/>
                      <a:r>
                        <a:rPr lang="en-GB" sz="1100" b="1" kern="1200" dirty="0" smtClean="0">
                          <a:solidFill>
                            <a:schemeClr val="tx1"/>
                          </a:solidFill>
                          <a:effectLst/>
                          <a:latin typeface="+mn-lt"/>
                          <a:ea typeface="+mn-ea"/>
                          <a:cs typeface="+mn-cs"/>
                        </a:rPr>
                        <a:t>PSHE: </a:t>
                      </a:r>
                      <a:r>
                        <a:rPr lang="en-GB" sz="1100" b="0" kern="1200" dirty="0" smtClean="0">
                          <a:solidFill>
                            <a:schemeClr val="tx1"/>
                          </a:solidFill>
                          <a:effectLst/>
                          <a:latin typeface="+mn-lt"/>
                          <a:ea typeface="+mn-ea"/>
                          <a:cs typeface="+mn-cs"/>
                        </a:rPr>
                        <a:t>The Power of Words, Social Media,</a:t>
                      </a:r>
                      <a:r>
                        <a:rPr lang="en-GB" sz="1100" b="0" kern="1200" baseline="0" dirty="0" smtClean="0">
                          <a:solidFill>
                            <a:schemeClr val="tx1"/>
                          </a:solidFill>
                          <a:effectLst/>
                          <a:latin typeface="+mn-lt"/>
                          <a:ea typeface="+mn-ea"/>
                          <a:cs typeface="+mn-cs"/>
                        </a:rPr>
                        <a:t> Identity, Gender &amp; Sexuality, Fair Trade, Global Warming, Celebrating Women in History</a:t>
                      </a:r>
                      <a:endParaRPr lang="en-GB" sz="1100" b="0" kern="1200" dirty="0" smtClean="0">
                        <a:solidFill>
                          <a:schemeClr val="tx1"/>
                        </a:solidFill>
                        <a:effectLst/>
                        <a:latin typeface="+mn-lt"/>
                        <a:ea typeface="+mn-ea"/>
                        <a:cs typeface="+mn-cs"/>
                      </a:endParaRPr>
                    </a:p>
                    <a:p>
                      <a:pPr algn="ctr"/>
                      <a:r>
                        <a:rPr lang="en-GB" sz="1100" b="1" kern="1200" dirty="0" smtClean="0">
                          <a:solidFill>
                            <a:schemeClr val="tx1"/>
                          </a:solidFill>
                          <a:effectLst/>
                          <a:latin typeface="+mn-lt"/>
                          <a:ea typeface="+mn-ea"/>
                          <a:cs typeface="+mn-cs"/>
                        </a:rPr>
                        <a:t>M</a:t>
                      </a:r>
                      <a:r>
                        <a:rPr lang="en-GB" sz="1100" b="1" kern="1200" baseline="0" dirty="0" smtClean="0">
                          <a:solidFill>
                            <a:schemeClr val="tx1"/>
                          </a:solidFill>
                          <a:effectLst/>
                          <a:latin typeface="+mn-lt"/>
                          <a:ea typeface="+mn-ea"/>
                          <a:cs typeface="+mn-cs"/>
                        </a:rPr>
                        <a:t>FL: </a:t>
                      </a:r>
                      <a:r>
                        <a:rPr lang="en-GB" sz="1100" b="0" kern="1200" baseline="0" dirty="0" smtClean="0">
                          <a:solidFill>
                            <a:schemeClr val="tx1"/>
                          </a:solidFill>
                          <a:effectLst/>
                          <a:latin typeface="+mn-lt"/>
                          <a:ea typeface="+mn-ea"/>
                          <a:cs typeface="+mn-cs"/>
                        </a:rPr>
                        <a:t>Compass Directions and Giving Directions</a:t>
                      </a:r>
                    </a:p>
                    <a:p>
                      <a:pPr algn="ctr"/>
                      <a:r>
                        <a:rPr lang="en-GB" sz="1100" b="1" kern="1200" baseline="0" dirty="0" smtClean="0">
                          <a:solidFill>
                            <a:schemeClr val="tx1"/>
                          </a:solidFill>
                          <a:effectLst/>
                          <a:latin typeface="+mn-lt"/>
                          <a:ea typeface="+mn-ea"/>
                          <a:cs typeface="+mn-cs"/>
                        </a:rPr>
                        <a:t>P.E: </a:t>
                      </a:r>
                      <a:r>
                        <a:rPr lang="en-GB" sz="1100" b="0" kern="1200" baseline="0" dirty="0" smtClean="0">
                          <a:solidFill>
                            <a:schemeClr val="tx1"/>
                          </a:solidFill>
                          <a:effectLst/>
                          <a:latin typeface="+mn-lt"/>
                          <a:ea typeface="+mn-ea"/>
                          <a:cs typeface="+mn-cs"/>
                        </a:rPr>
                        <a:t>Dance and New Age </a:t>
                      </a:r>
                      <a:r>
                        <a:rPr lang="en-GB" sz="1100" b="0" kern="1200" baseline="0" dirty="0" err="1" smtClean="0">
                          <a:solidFill>
                            <a:schemeClr val="tx1"/>
                          </a:solidFill>
                          <a:effectLst/>
                          <a:latin typeface="+mn-lt"/>
                          <a:ea typeface="+mn-ea"/>
                          <a:cs typeface="+mn-cs"/>
                        </a:rPr>
                        <a:t>Kurling</a:t>
                      </a:r>
                      <a:endParaRPr lang="en-GB" sz="1100" b="0" kern="1200" baseline="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baseline="0" dirty="0" smtClean="0">
                          <a:solidFill>
                            <a:schemeClr val="tx1"/>
                          </a:solidFill>
                          <a:effectLst/>
                          <a:latin typeface="+mn-lt"/>
                          <a:ea typeface="+mn-ea"/>
                          <a:cs typeface="+mn-cs"/>
                        </a:rPr>
                        <a:t>Music: </a:t>
                      </a:r>
                      <a:r>
                        <a:rPr lang="en-GB" sz="1100" dirty="0" smtClean="0"/>
                        <a:t>Active Listening (20</a:t>
                      </a:r>
                      <a:r>
                        <a:rPr lang="en-GB" sz="1100" baseline="30000" dirty="0" smtClean="0"/>
                        <a:t>th</a:t>
                      </a:r>
                      <a:r>
                        <a:rPr lang="en-GB" sz="1100" dirty="0" smtClean="0"/>
                        <a:t> Century and beyond), Composing &amp; Improvising and Performing (with music teacher), Singing (building up to an Easter performance)</a:t>
                      </a:r>
                      <a:endParaRPr lang="en-GB" sz="1100" b="0" kern="1200" baseline="0" dirty="0" smtClean="0">
                        <a:solidFill>
                          <a:schemeClr val="tx1"/>
                        </a:solidFill>
                        <a:effectLst/>
                        <a:latin typeface="+mn-lt"/>
                        <a:ea typeface="+mn-ea"/>
                        <a:cs typeface="+mn-cs"/>
                      </a:endParaRPr>
                    </a:p>
                    <a:p>
                      <a:pPr algn="ctr"/>
                      <a:r>
                        <a:rPr lang="en-GB" sz="1100" b="1" kern="1200" baseline="0" dirty="0" smtClean="0">
                          <a:solidFill>
                            <a:schemeClr val="tx1"/>
                          </a:solidFill>
                          <a:effectLst/>
                          <a:latin typeface="+mn-lt"/>
                          <a:ea typeface="+mn-ea"/>
                          <a:cs typeface="+mn-cs"/>
                        </a:rPr>
                        <a:t>Computing: </a:t>
                      </a:r>
                      <a:r>
                        <a:rPr lang="en-GB" sz="1100" b="0" kern="1200" baseline="0" dirty="0" smtClean="0">
                          <a:solidFill>
                            <a:schemeClr val="tx1"/>
                          </a:solidFill>
                          <a:effectLst/>
                          <a:latin typeface="+mn-lt"/>
                          <a:ea typeface="+mn-ea"/>
                          <a:cs typeface="+mn-cs"/>
                        </a:rPr>
                        <a:t>Using Microsoft Excel </a:t>
                      </a:r>
                      <a:endParaRPr lang="en-GB" sz="1100" b="0" kern="120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rPr>
                        <a:t> </a:t>
                      </a:r>
                      <a:endParaRPr lang="en-GB" sz="1100" b="0" dirty="0">
                        <a:solidFill>
                          <a:schemeClr val="tx1"/>
                        </a:solidFill>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aseline="0" dirty="0"/>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Foundation Subjects taught weekly:</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1"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R.E</a:t>
                      </a:r>
                      <a:r>
                        <a:rPr lang="en-GB" sz="1100" baseline="0" dirty="0" smtClean="0"/>
                        <a:t>: What do the gospels tell us about the birth of Jesus?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aseline="0" dirty="0" smtClean="0"/>
                        <a:t>Why are Good Friday and Easter Day the most important days for Christians?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MFL</a:t>
                      </a:r>
                      <a:r>
                        <a:rPr lang="en-GB" sz="1100" baseline="0" dirty="0" smtClean="0"/>
                        <a:t>: Going on a Ski Trip and Ordering Food</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P.E: </a:t>
                      </a:r>
                      <a:r>
                        <a:rPr lang="en-GB" sz="1100" b="0" baseline="0" dirty="0" smtClean="0"/>
                        <a:t>Hockey and Tennis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Music</a:t>
                      </a:r>
                      <a:r>
                        <a:rPr lang="en-GB" sz="1100" b="0" baseline="0" dirty="0" smtClean="0"/>
                        <a:t>: </a:t>
                      </a:r>
                      <a:r>
                        <a:rPr lang="en-GB" sz="1100" dirty="0" smtClean="0"/>
                        <a:t>Active Listening (20</a:t>
                      </a:r>
                      <a:r>
                        <a:rPr lang="en-GB" sz="1100" baseline="30000" dirty="0" smtClean="0"/>
                        <a:t>th</a:t>
                      </a:r>
                      <a:r>
                        <a:rPr lang="en-GB" sz="1100" dirty="0" smtClean="0"/>
                        <a:t> Century and beyond), Composing &amp; Improvising and Performing (with music teacher), Singing (building up to an Easter performance)</a:t>
                      </a:r>
                      <a:endParaRPr lang="en-GB" sz="1100" b="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baseline="0" dirty="0" smtClean="0">
                          <a:solidFill>
                            <a:schemeClr val="tx1"/>
                          </a:solidFill>
                          <a:effectLst/>
                          <a:latin typeface="+mn-lt"/>
                          <a:ea typeface="+mn-ea"/>
                          <a:cs typeface="+mn-cs"/>
                        </a:rPr>
                        <a:t>Computing: </a:t>
                      </a:r>
                      <a:r>
                        <a:rPr lang="en-GB" sz="1100" b="0" kern="1200" baseline="0" dirty="0" smtClean="0">
                          <a:solidFill>
                            <a:schemeClr val="tx1"/>
                          </a:solidFill>
                          <a:effectLst/>
                          <a:latin typeface="+mn-lt"/>
                          <a:ea typeface="+mn-ea"/>
                          <a:cs typeface="+mn-cs"/>
                        </a:rPr>
                        <a:t> Using technology safely, respectfully and responsibly</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baseline="0" dirty="0" smtClean="0">
                          <a:solidFill>
                            <a:schemeClr val="tx1"/>
                          </a:solidFill>
                          <a:effectLst/>
                          <a:latin typeface="+mn-lt"/>
                          <a:ea typeface="+mn-ea"/>
                          <a:cs typeface="+mn-cs"/>
                        </a:rPr>
                        <a:t>PSHE: </a:t>
                      </a:r>
                      <a:r>
                        <a:rPr lang="en-GB" sz="1100" b="0" kern="1200" baseline="0" dirty="0" smtClean="0">
                          <a:solidFill>
                            <a:schemeClr val="tx1"/>
                          </a:solidFill>
                          <a:effectLst/>
                          <a:latin typeface="+mn-lt"/>
                          <a:ea typeface="+mn-ea"/>
                          <a:cs typeface="+mn-cs"/>
                        </a:rPr>
                        <a:t>BV Lawmakers and Activists, BV Rights ad Radicalisation, The Government</a:t>
                      </a:r>
                      <a:endParaRPr lang="en-GB" sz="1100" b="1"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1" baseline="0" dirty="0"/>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224895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515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6</a:t>
            </a:r>
            <a:r>
              <a:rPr lang="en-GB" sz="1422" u="sng" dirty="0" smtClean="0"/>
              <a:t> </a:t>
            </a:r>
            <a:endParaRPr lang="en-GB" sz="1422" u="sng" dirty="0"/>
          </a:p>
        </p:txBody>
      </p:sp>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p:cNvGraphicFramePr>
            <a:graphicFrameLocks noGrp="1"/>
          </p:cNvGraphicFramePr>
          <p:nvPr>
            <p:extLst>
              <p:ext uri="{D42A27DB-BD31-4B8C-83A1-F6EECF244321}">
                <p14:modId xmlns:p14="http://schemas.microsoft.com/office/powerpoint/2010/main" val="4019363301"/>
              </p:ext>
            </p:extLst>
          </p:nvPr>
        </p:nvGraphicFramePr>
        <p:xfrm>
          <a:off x="317497" y="931127"/>
          <a:ext cx="12209646" cy="8336821"/>
        </p:xfrm>
        <a:graphic>
          <a:graphicData uri="http://schemas.openxmlformats.org/drawingml/2006/table">
            <a:tbl>
              <a:tblPr firstRow="1" bandRow="1">
                <a:tableStyleId>{5940675A-B579-460E-94D1-54222C63F5DA}</a:tableStyleId>
              </a:tblPr>
              <a:tblGrid>
                <a:gridCol w="837312">
                  <a:extLst>
                    <a:ext uri="{9D8B030D-6E8A-4147-A177-3AD203B41FA5}">
                      <a16:colId xmlns:a16="http://schemas.microsoft.com/office/drawing/2014/main" val="1515145842"/>
                    </a:ext>
                  </a:extLst>
                </a:gridCol>
                <a:gridCol w="837312">
                  <a:extLst>
                    <a:ext uri="{9D8B030D-6E8A-4147-A177-3AD203B41FA5}">
                      <a16:colId xmlns:a16="http://schemas.microsoft.com/office/drawing/2014/main" val="2801019361"/>
                    </a:ext>
                  </a:extLst>
                </a:gridCol>
                <a:gridCol w="837312">
                  <a:extLst>
                    <a:ext uri="{9D8B030D-6E8A-4147-A177-3AD203B41FA5}">
                      <a16:colId xmlns:a16="http://schemas.microsoft.com/office/drawing/2014/main" val="3886250757"/>
                    </a:ext>
                  </a:extLst>
                </a:gridCol>
                <a:gridCol w="837312">
                  <a:extLst>
                    <a:ext uri="{9D8B030D-6E8A-4147-A177-3AD203B41FA5}">
                      <a16:colId xmlns:a16="http://schemas.microsoft.com/office/drawing/2014/main" val="564546485"/>
                    </a:ext>
                  </a:extLst>
                </a:gridCol>
                <a:gridCol w="837312">
                  <a:extLst>
                    <a:ext uri="{9D8B030D-6E8A-4147-A177-3AD203B41FA5}">
                      <a16:colId xmlns:a16="http://schemas.microsoft.com/office/drawing/2014/main" val="3318043987"/>
                    </a:ext>
                  </a:extLst>
                </a:gridCol>
                <a:gridCol w="837313">
                  <a:extLst>
                    <a:ext uri="{9D8B030D-6E8A-4147-A177-3AD203B41FA5}">
                      <a16:colId xmlns:a16="http://schemas.microsoft.com/office/drawing/2014/main" val="31436958"/>
                    </a:ext>
                  </a:extLst>
                </a:gridCol>
                <a:gridCol w="837312">
                  <a:extLst>
                    <a:ext uri="{9D8B030D-6E8A-4147-A177-3AD203B41FA5}">
                      <a16:colId xmlns:a16="http://schemas.microsoft.com/office/drawing/2014/main" val="2396593462"/>
                    </a:ext>
                  </a:extLst>
                </a:gridCol>
                <a:gridCol w="837312">
                  <a:extLst>
                    <a:ext uri="{9D8B030D-6E8A-4147-A177-3AD203B41FA5}">
                      <a16:colId xmlns:a16="http://schemas.microsoft.com/office/drawing/2014/main" val="2260121395"/>
                    </a:ext>
                  </a:extLst>
                </a:gridCol>
                <a:gridCol w="837313">
                  <a:extLst>
                    <a:ext uri="{9D8B030D-6E8A-4147-A177-3AD203B41FA5}">
                      <a16:colId xmlns:a16="http://schemas.microsoft.com/office/drawing/2014/main" val="1133684306"/>
                    </a:ext>
                  </a:extLst>
                </a:gridCol>
                <a:gridCol w="837312">
                  <a:extLst>
                    <a:ext uri="{9D8B030D-6E8A-4147-A177-3AD203B41FA5}">
                      <a16:colId xmlns:a16="http://schemas.microsoft.com/office/drawing/2014/main" val="2280477883"/>
                    </a:ext>
                  </a:extLst>
                </a:gridCol>
                <a:gridCol w="837312">
                  <a:extLst>
                    <a:ext uri="{9D8B030D-6E8A-4147-A177-3AD203B41FA5}">
                      <a16:colId xmlns:a16="http://schemas.microsoft.com/office/drawing/2014/main" val="3146685755"/>
                    </a:ext>
                  </a:extLst>
                </a:gridCol>
                <a:gridCol w="837313">
                  <a:extLst>
                    <a:ext uri="{9D8B030D-6E8A-4147-A177-3AD203B41FA5}">
                      <a16:colId xmlns:a16="http://schemas.microsoft.com/office/drawing/2014/main" val="969576128"/>
                    </a:ext>
                  </a:extLst>
                </a:gridCol>
                <a:gridCol w="837314">
                  <a:extLst>
                    <a:ext uri="{9D8B030D-6E8A-4147-A177-3AD203B41FA5}">
                      <a16:colId xmlns:a16="http://schemas.microsoft.com/office/drawing/2014/main" val="65668484"/>
                    </a:ext>
                  </a:extLst>
                </a:gridCol>
                <a:gridCol w="1324585">
                  <a:extLst>
                    <a:ext uri="{9D8B030D-6E8A-4147-A177-3AD203B41FA5}">
                      <a16:colId xmlns:a16="http://schemas.microsoft.com/office/drawing/2014/main" val="1672269246"/>
                    </a:ext>
                  </a:extLst>
                </a:gridCol>
              </a:tblGrid>
              <a:tr h="291491">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100" b="1" dirty="0"/>
                        <a:t>Summer Term </a:t>
                      </a:r>
                    </a:p>
                  </a:txBody>
                  <a:tcPr marL="118169" marR="118169" marT="59086" marB="59086" anchor="ctr">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91491">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6</a:t>
                      </a:r>
                    </a:p>
                  </a:txBody>
                  <a:tcPr marL="118169" marR="118169" marT="59086" marB="59086"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7</a:t>
                      </a:r>
                    </a:p>
                  </a:txBody>
                  <a:tcPr marL="118169" marR="118169" marT="59086" marB="59086" anchor="ct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a:t>
                      </a:r>
                      <a:r>
                        <a:rPr lang="en-GB" sz="1100" b="1" baseline="0" dirty="0"/>
                        <a:t> 8</a:t>
                      </a: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13</a:t>
                      </a:r>
                    </a:p>
                  </a:txBody>
                  <a:tcPr marL="118169" marR="118169" marT="59086" marB="59086" anchor="ctr">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457215">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solidFill>
                            <a:schemeClr val="tx1"/>
                          </a:solidFill>
                        </a:rPr>
                        <a:t>The Soviet Union to Modern Russia</a:t>
                      </a:r>
                      <a:br>
                        <a:rPr lang="en-GB" sz="1100" b="1" baseline="0" dirty="0" smtClean="0">
                          <a:solidFill>
                            <a:schemeClr val="tx1"/>
                          </a:solidFill>
                        </a:rPr>
                      </a:br>
                      <a:r>
                        <a:rPr lang="en-GB" sz="1100" b="0" baseline="0" dirty="0" smtClean="0">
                          <a:solidFill>
                            <a:schemeClr val="tx1"/>
                          </a:solidFill>
                        </a:rPr>
                        <a:t>We will</a:t>
                      </a:r>
                      <a:r>
                        <a:rPr lang="en-GB" sz="1100" b="0" baseline="0" dirty="0" smtClean="0">
                          <a:latin typeface="+mn-lt"/>
                        </a:rPr>
                        <a:t> be studying the changes that occurred over time from the Soviet Union to modern Russia and the current crisis in Ukraine. We will study the break up of the Soviet union, allegations of election rigging, the annexation of Crimea, and the break out of war with Russia, including the international sanctions placed on Moscow.</a:t>
                      </a:r>
                    </a:p>
                    <a:p>
                      <a:pPr algn="ctr"/>
                      <a:endParaRPr lang="en-GB" sz="1100" b="1" i="0" dirty="0" smtClean="0"/>
                    </a:p>
                    <a:p>
                      <a:pPr algn="ctr"/>
                      <a:r>
                        <a:rPr lang="en-GB" sz="1100" b="1" i="0" dirty="0" smtClean="0"/>
                        <a:t>Expert Focus Trip: </a:t>
                      </a:r>
                    </a:p>
                    <a:p>
                      <a:pPr algn="ctr"/>
                      <a:r>
                        <a:rPr lang="en-GB" sz="1100" b="1" i="0" dirty="0" smtClean="0"/>
                        <a:t>End Point:</a:t>
                      </a:r>
                      <a:endParaRPr lang="en-GB" sz="1100" b="0" dirty="0" smtClean="0"/>
                    </a:p>
                    <a:p>
                      <a:pPr algn="ctr"/>
                      <a:endParaRPr lang="en-GB" sz="1100" b="0" dirty="0" smtClean="0"/>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marL="0" algn="ctr" defTabSz="1280160" rtl="0" eaLnBrk="1" latinLnBrk="0" hangingPunct="1"/>
                      <a:endParaRPr lang="en-GB" sz="1000" b="1" kern="1200" dirty="0">
                        <a:solidFill>
                          <a:schemeClr val="tx1"/>
                        </a:solidFill>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algn="ctr"/>
                      <a:r>
                        <a:rPr lang="en-GB" sz="1100" b="1" dirty="0" smtClean="0"/>
                        <a:t>How do</a:t>
                      </a:r>
                      <a:r>
                        <a:rPr lang="en-GB" sz="1100" b="1" baseline="0" dirty="0" smtClean="0"/>
                        <a:t> natural disasters affect landforms and </a:t>
                      </a:r>
                      <a:r>
                        <a:rPr lang="en-GB" sz="1100" b="1" dirty="0" smtClean="0"/>
                        <a:t>Landscapes?</a:t>
                      </a:r>
                    </a:p>
                    <a:p>
                      <a:pPr algn="ctr"/>
                      <a:r>
                        <a:rPr lang="en-GB" sz="1100" b="0" dirty="0" smtClean="0"/>
                        <a:t>Children</a:t>
                      </a:r>
                      <a:r>
                        <a:rPr lang="en-GB" sz="1100" b="0" baseline="0" dirty="0" smtClean="0"/>
                        <a:t> will learn to describe and explain the processes that cause natural disasters and</a:t>
                      </a:r>
                    </a:p>
                    <a:p>
                      <a:pPr algn="ctr"/>
                      <a:r>
                        <a:rPr lang="en-GB" sz="1100" b="0" dirty="0" smtClean="0"/>
                        <a:t>Draw conclusions about their impact</a:t>
                      </a:r>
                      <a:r>
                        <a:rPr lang="en-GB" sz="1100" b="0" baseline="0" dirty="0" smtClean="0"/>
                        <a:t> </a:t>
                      </a:r>
                      <a:r>
                        <a:rPr lang="en-GB" sz="1100" b="0" dirty="0" smtClean="0"/>
                        <a:t>through the study of photographs, population numbers and other primary sources</a:t>
                      </a:r>
                      <a:r>
                        <a:rPr lang="en-GB" sz="1100" b="0" baseline="0" dirty="0" smtClean="0"/>
                        <a:t>, including a trip to Pompeii!</a:t>
                      </a:r>
                    </a:p>
                    <a:p>
                      <a:pPr algn="ctr"/>
                      <a:r>
                        <a:rPr lang="en-GB" sz="1100" b="0" baseline="0" dirty="0" smtClean="0"/>
                        <a:t>Back in school we study the work of Georgia O’Keefe, specifically her landscape art, and use this as inspiration to create our own. Finally, turning our hand toward textiles and weaving our own landscapes.</a:t>
                      </a:r>
                      <a:endParaRPr lang="en-GB" sz="1100" b="0" dirty="0" smtClean="0"/>
                    </a:p>
                    <a:p>
                      <a:pPr algn="ctr"/>
                      <a:endParaRPr lang="en-GB" sz="1100" b="1" i="0" dirty="0" smtClean="0"/>
                    </a:p>
                    <a:p>
                      <a:pPr algn="ctr"/>
                      <a:r>
                        <a:rPr lang="en-GB" sz="1100" b="1" i="0" dirty="0" smtClean="0"/>
                        <a:t>Expert Focus Trip: </a:t>
                      </a:r>
                      <a:r>
                        <a:rPr lang="en-GB" sz="1100" b="0" i="0" dirty="0" smtClean="0"/>
                        <a:t>Natural Disasters Workshop</a:t>
                      </a:r>
                      <a:endParaRPr lang="en-GB" sz="1100" b="0" i="0" dirty="0" smtClean="0"/>
                    </a:p>
                    <a:p>
                      <a:pPr algn="ctr"/>
                      <a:r>
                        <a:rPr lang="en-GB" sz="1100" b="1" i="0" dirty="0" smtClean="0"/>
                        <a:t>End Point: </a:t>
                      </a:r>
                      <a:endParaRPr lang="en-GB" sz="1100" b="1" i="0" dirty="0"/>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a:t>The extremes ?? (why can’t a polar bear live in Wheatley Hill?)</a:t>
                      </a:r>
                    </a:p>
                    <a:p>
                      <a:pPr marL="0" algn="ctr" defTabSz="1280160" rtl="0" eaLnBrk="1" latinLnBrk="0" hangingPunct="1"/>
                      <a:endParaRPr lang="en-GB" sz="1000" b="0" kern="1200" dirty="0">
                        <a:solidFill>
                          <a:schemeClr val="tx1"/>
                        </a:solidFill>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r>
                        <a:rPr lang="en-GB" sz="1000" b="0" dirty="0"/>
                        <a:t>Tales with a twist??</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461151">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0" dirty="0" smtClean="0"/>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algn="ctr"/>
                      <a:endParaRPr lang="en-GB" sz="9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smtClean="0"/>
                        <a:t>Earth Shattering Events</a:t>
                      </a:r>
                      <a:r>
                        <a:rPr lang="en-GB" sz="1100" b="0" dirty="0" smtClean="0"/>
                        <a:t>, by Robin Jacobs</a:t>
                      </a:r>
                    </a:p>
                  </a:txBody>
                  <a:tcPr marL="118169" marR="118169" marT="59086" marB="59086" anchor="ct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3"/>
                  </a:ext>
                </a:extLst>
              </a:tr>
              <a:tr h="704659">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0" dirty="0"/>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algn="ctr"/>
                      <a:endParaRPr lang="en-GB" sz="1100" b="0" dirty="0"/>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6140578"/>
                  </a:ext>
                </a:extLst>
              </a:tr>
              <a:tr h="1737579">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solidFill>
                            <a:schemeClr val="tx1"/>
                          </a:solidFill>
                        </a:rPr>
                        <a:t>History:</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baseline="0" dirty="0" smtClean="0">
                          <a:solidFill>
                            <a:schemeClr val="tx1"/>
                          </a:solidFill>
                        </a:rPr>
                        <a:t>No coal down here – the Plague Pits!</a:t>
                      </a:r>
                    </a:p>
                    <a:p>
                      <a:pPr algn="ctr"/>
                      <a:endParaRPr lang="en-GB" sz="1100" b="0" dirty="0" smtClean="0">
                        <a:solidFill>
                          <a:schemeClr val="tx1"/>
                        </a:solidFill>
                      </a:endParaRPr>
                    </a:p>
                    <a:p>
                      <a:pPr algn="ctr"/>
                      <a:r>
                        <a:rPr lang="en-GB" sz="1100" b="1" dirty="0" smtClean="0"/>
                        <a:t>Art: </a:t>
                      </a:r>
                    </a:p>
                    <a:p>
                      <a:pPr algn="ctr"/>
                      <a:r>
                        <a:rPr lang="en-GB" sz="1100" dirty="0" smtClean="0"/>
                        <a:t>Pinch Pots</a:t>
                      </a: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Human and Physical:</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baseline="0" dirty="0" smtClean="0"/>
                        <a:t>Understanding Natural Disasters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Geography: Fieldwork:</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baseline="0" dirty="0" smtClean="0"/>
                        <a:t>Traffic Study</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baseline="0" dirty="0" smtClean="0"/>
                        <a:t>Art: Textiles: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aseline="0" dirty="0" smtClean="0"/>
                        <a:t>Weaving a Landscape</a:t>
                      </a:r>
                      <a:endParaRPr lang="en-GB" sz="1100" baseline="0" dirty="0"/>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366456"/>
                  </a:ext>
                </a:extLst>
              </a:tr>
              <a:tr h="366608">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ctr"/>
                      <a:r>
                        <a:rPr lang="en-GB" sz="1100" b="1" dirty="0" smtClean="0"/>
                        <a:t>Light:</a:t>
                      </a:r>
                    </a:p>
                    <a:p>
                      <a:pPr algn="ctr"/>
                      <a:r>
                        <a:rPr lang="en-GB" sz="1100" b="0" dirty="0" smtClean="0"/>
                        <a:t>The eye and refraction of light</a:t>
                      </a: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aseline="0" dirty="0"/>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T w="12700" cap="flat" cmpd="sng" algn="ctr">
                      <a:solidFill>
                        <a:schemeClr val="tx1"/>
                      </a:solidFill>
                      <a:prstDash val="solid"/>
                      <a:round/>
                      <a:headEnd type="none" w="med" len="med"/>
                      <a:tailEnd type="none" w="med" len="med"/>
                    </a:lnT>
                  </a:tcPr>
                </a:tc>
                <a:tc hMerge="1">
                  <a:txBody>
                    <a:bodyPr/>
                    <a:lstStyle/>
                    <a:p>
                      <a:pPr algn="ctr"/>
                      <a:endParaRPr lang="en-GB" sz="105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557609">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kern="1200" dirty="0" smtClean="0">
                          <a:solidFill>
                            <a:schemeClr val="tx1"/>
                          </a:solidFill>
                          <a:effectLst/>
                          <a:latin typeface="+mn-lt"/>
                          <a:ea typeface="+mn-ea"/>
                          <a:cs typeface="+mn-cs"/>
                        </a:rPr>
                        <a:t>Algebra</a:t>
                      </a:r>
                      <a:endParaRPr lang="en-GB" sz="1100" b="1"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kern="1200" dirty="0" smtClean="0">
                          <a:solidFill>
                            <a:schemeClr val="tx1"/>
                          </a:solidFill>
                          <a:effectLst/>
                          <a:latin typeface="+mn-lt"/>
                          <a:ea typeface="+mn-ea"/>
                          <a:cs typeface="+mn-cs"/>
                        </a:rPr>
                        <a:t>Measures: Converting Units</a:t>
                      </a:r>
                      <a:endParaRPr lang="en-GB" sz="1100" b="1" kern="1200" dirty="0">
                        <a:solidFill>
                          <a:schemeClr val="tx1"/>
                        </a:solidFill>
                        <a:effectLst/>
                        <a:latin typeface="+mn-lt"/>
                        <a:ea typeface="+mn-ea"/>
                        <a:cs typeface="+mn-cs"/>
                      </a:endParaRPr>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Revision</a:t>
                      </a:r>
                      <a:endParaRPr lang="en-GB" sz="1100" b="1" kern="1200" dirty="0">
                        <a:solidFill>
                          <a:schemeClr val="tx1"/>
                        </a:solidFill>
                        <a:effectLst/>
                        <a:latin typeface="+mn-lt"/>
                        <a:ea typeface="+mn-ea"/>
                        <a:cs typeface="+mn-cs"/>
                      </a:endParaRPr>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SATs Week</a:t>
                      </a:r>
                    </a:p>
                  </a:txBody>
                  <a:tcPr marL="118169" marR="118169" marT="59086" marB="59086"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Consolidation and Problem Solving</a:t>
                      </a:r>
                      <a:endParaRPr lang="en-GB" sz="1100" b="1" kern="1200" dirty="0">
                        <a:solidFill>
                          <a:schemeClr val="tx1"/>
                        </a:solidFill>
                        <a:effectLst/>
                        <a:latin typeface="+mn-lt"/>
                        <a:ea typeface="+mn-ea"/>
                        <a:cs typeface="+mn-cs"/>
                      </a:endParaRPr>
                    </a:p>
                  </a:txBody>
                  <a:tcPr marL="118169" marR="118169" marT="59086" marB="59086"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Consolidation and Problem Solving</a:t>
                      </a:r>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1300384">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 </a:t>
                      </a:r>
                      <a:r>
                        <a:rPr lang="en-GB" sz="1100" b="1" kern="1200" dirty="0" smtClean="0">
                          <a:solidFill>
                            <a:schemeClr val="tx1"/>
                          </a:solidFill>
                          <a:effectLst/>
                          <a:latin typeface="+mn-lt"/>
                          <a:ea typeface="+mn-ea"/>
                          <a:cs typeface="+mn-cs"/>
                        </a:rPr>
                        <a:t>Foundation Subjects taught weekly:</a:t>
                      </a:r>
                    </a:p>
                    <a:p>
                      <a:pPr algn="ctr"/>
                      <a:endParaRPr lang="en-GB" sz="1100" b="1" kern="1200" dirty="0" smtClean="0">
                        <a:solidFill>
                          <a:schemeClr val="tx1"/>
                        </a:solidFill>
                        <a:effectLst/>
                        <a:latin typeface="+mn-lt"/>
                        <a:ea typeface="+mn-ea"/>
                        <a:cs typeface="+mn-cs"/>
                      </a:endParaRPr>
                    </a:p>
                    <a:p>
                      <a:pPr algn="ctr"/>
                      <a:r>
                        <a:rPr lang="en-GB" sz="1100" b="1" kern="1200" dirty="0" smtClean="0">
                          <a:solidFill>
                            <a:schemeClr val="tx1"/>
                          </a:solidFill>
                          <a:effectLst/>
                          <a:latin typeface="+mn-lt"/>
                          <a:ea typeface="+mn-ea"/>
                          <a:cs typeface="+mn-cs"/>
                        </a:rPr>
                        <a:t>PSHE:</a:t>
                      </a:r>
                      <a:r>
                        <a:rPr lang="en-GB" sz="1100" b="0" kern="1200" baseline="0" dirty="0" smtClean="0">
                          <a:solidFill>
                            <a:schemeClr val="tx1"/>
                          </a:solidFill>
                          <a:effectLst/>
                          <a:latin typeface="+mn-lt"/>
                          <a:ea typeface="+mn-ea"/>
                          <a:cs typeface="+mn-cs"/>
                        </a:rPr>
                        <a:t> Consent, Feeling Anxious, Ageism, The Power of Negotiation</a:t>
                      </a:r>
                      <a:endParaRPr lang="en-GB" sz="1100" b="0" kern="1200" dirty="0" smtClean="0">
                        <a:solidFill>
                          <a:schemeClr val="tx1"/>
                        </a:solidFill>
                        <a:effectLst/>
                        <a:latin typeface="+mn-lt"/>
                        <a:ea typeface="+mn-ea"/>
                        <a:cs typeface="+mn-cs"/>
                      </a:endParaRPr>
                    </a:p>
                    <a:p>
                      <a:pPr algn="ctr"/>
                      <a:r>
                        <a:rPr lang="en-GB" sz="1100" b="1" kern="1200" baseline="0" dirty="0" smtClean="0">
                          <a:solidFill>
                            <a:schemeClr val="tx1"/>
                          </a:solidFill>
                          <a:effectLst/>
                          <a:latin typeface="+mn-lt"/>
                          <a:ea typeface="+mn-ea"/>
                          <a:cs typeface="+mn-cs"/>
                        </a:rPr>
                        <a:t>MFL: </a:t>
                      </a:r>
                      <a:r>
                        <a:rPr lang="en-GB" sz="1100" b="0" kern="1200" baseline="0" dirty="0" smtClean="0">
                          <a:solidFill>
                            <a:schemeClr val="tx1"/>
                          </a:solidFill>
                          <a:effectLst/>
                          <a:latin typeface="+mn-lt"/>
                          <a:ea typeface="+mn-ea"/>
                          <a:cs typeface="+mn-cs"/>
                        </a:rPr>
                        <a:t>Purchasing Items and Where I live</a:t>
                      </a:r>
                    </a:p>
                    <a:p>
                      <a:pPr algn="ctr"/>
                      <a:r>
                        <a:rPr lang="en-GB" sz="1100" b="1" kern="1200" baseline="0" dirty="0" smtClean="0">
                          <a:solidFill>
                            <a:schemeClr val="tx1"/>
                          </a:solidFill>
                          <a:effectLst/>
                          <a:latin typeface="+mn-lt"/>
                          <a:ea typeface="+mn-ea"/>
                          <a:cs typeface="+mn-cs"/>
                        </a:rPr>
                        <a:t>P.E: </a:t>
                      </a:r>
                      <a:r>
                        <a:rPr lang="en-GB" sz="1100" b="0" kern="1200" baseline="0" dirty="0" smtClean="0">
                          <a:solidFill>
                            <a:schemeClr val="tx1"/>
                          </a:solidFill>
                          <a:effectLst/>
                          <a:latin typeface="+mn-lt"/>
                          <a:ea typeface="+mn-ea"/>
                          <a:cs typeface="+mn-cs"/>
                        </a:rPr>
                        <a:t>Athletics and Cricket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baseline="0" dirty="0" smtClean="0">
                          <a:solidFill>
                            <a:schemeClr val="tx1"/>
                          </a:solidFill>
                          <a:effectLst/>
                          <a:latin typeface="+mn-lt"/>
                          <a:ea typeface="+mn-ea"/>
                          <a:cs typeface="+mn-cs"/>
                        </a:rPr>
                        <a:t>Music: </a:t>
                      </a:r>
                      <a:r>
                        <a:rPr lang="en-GB" sz="1100" dirty="0" smtClean="0"/>
                        <a:t>Active Listening (Daily: song of the day), Composing &amp; Improvising and Performing (with music teacher), Singing (building up to a leavers performance)</a:t>
                      </a:r>
                      <a:endParaRPr lang="en-GB" sz="1100" b="1" kern="1200" baseline="0" dirty="0" smtClean="0">
                        <a:solidFill>
                          <a:schemeClr val="tx1"/>
                        </a:solidFill>
                        <a:effectLst/>
                        <a:latin typeface="+mn-lt"/>
                        <a:ea typeface="+mn-ea"/>
                        <a:cs typeface="+mn-cs"/>
                      </a:endParaRPr>
                    </a:p>
                    <a:p>
                      <a:pPr algn="ctr"/>
                      <a:r>
                        <a:rPr lang="en-GB" sz="1100" b="1" kern="1200" baseline="0" dirty="0" smtClean="0">
                          <a:solidFill>
                            <a:schemeClr val="tx1"/>
                          </a:solidFill>
                          <a:effectLst/>
                          <a:latin typeface="+mn-lt"/>
                          <a:ea typeface="+mn-ea"/>
                          <a:cs typeface="+mn-cs"/>
                        </a:rPr>
                        <a:t> Computing: </a:t>
                      </a:r>
                      <a:r>
                        <a:rPr lang="en-GB" sz="1100" b="0" kern="1200" baseline="0" dirty="0" smtClean="0">
                          <a:solidFill>
                            <a:schemeClr val="tx1"/>
                          </a:solidFill>
                          <a:effectLst/>
                          <a:latin typeface="+mn-lt"/>
                          <a:ea typeface="+mn-ea"/>
                          <a:cs typeface="+mn-cs"/>
                        </a:rPr>
                        <a:t>Recognise acceptable and unacceptable behaviour</a:t>
                      </a:r>
                      <a:endParaRPr lang="en-GB" sz="1100" b="0" kern="120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Foundation Subjects taught weekly:</a:t>
                      </a:r>
                    </a:p>
                    <a:p>
                      <a:pPr algn="ctr"/>
                      <a:endParaRPr lang="en-GB" sz="1100" b="1" kern="1200" dirty="0" smtClean="0">
                        <a:solidFill>
                          <a:schemeClr val="tx1"/>
                        </a:solidFill>
                        <a:effectLst/>
                        <a:latin typeface="+mn-lt"/>
                        <a:ea typeface="+mn-ea"/>
                        <a:cs typeface="+mn-cs"/>
                      </a:endParaRPr>
                    </a:p>
                    <a:p>
                      <a:pPr algn="ctr"/>
                      <a:r>
                        <a:rPr lang="en-GB" sz="1100" b="1" kern="1200" dirty="0" smtClean="0">
                          <a:solidFill>
                            <a:schemeClr val="tx1"/>
                          </a:solidFill>
                          <a:effectLst/>
                          <a:latin typeface="+mn-lt"/>
                          <a:ea typeface="+mn-ea"/>
                          <a:cs typeface="+mn-cs"/>
                        </a:rPr>
                        <a:t>R.E: </a:t>
                      </a:r>
                      <a:r>
                        <a:rPr lang="en-GB" sz="1100" b="0" kern="1200" dirty="0" smtClean="0">
                          <a:solidFill>
                            <a:schemeClr val="tx1"/>
                          </a:solidFill>
                          <a:effectLst/>
                          <a:latin typeface="+mn-lt"/>
                          <a:ea typeface="+mn-ea"/>
                          <a:cs typeface="+mn-cs"/>
                        </a:rPr>
                        <a:t>How and why do people care about the environment?</a:t>
                      </a:r>
                    </a:p>
                    <a:p>
                      <a:pPr algn="ctr"/>
                      <a:r>
                        <a:rPr lang="en-GB" sz="1100" b="1" kern="1200" baseline="0" dirty="0" smtClean="0">
                          <a:solidFill>
                            <a:schemeClr val="tx1"/>
                          </a:solidFill>
                          <a:effectLst/>
                          <a:latin typeface="+mn-lt"/>
                          <a:ea typeface="+mn-ea"/>
                          <a:cs typeface="+mn-cs"/>
                        </a:rPr>
                        <a:t>MFL: </a:t>
                      </a:r>
                      <a:r>
                        <a:rPr lang="en-GB" sz="1100" b="0" kern="1200" baseline="0" dirty="0" smtClean="0">
                          <a:solidFill>
                            <a:schemeClr val="tx1"/>
                          </a:solidFill>
                          <a:effectLst/>
                          <a:latin typeface="+mn-lt"/>
                          <a:ea typeface="+mn-ea"/>
                          <a:cs typeface="+mn-cs"/>
                        </a:rPr>
                        <a:t>French Geography and Opinions</a:t>
                      </a:r>
                    </a:p>
                    <a:p>
                      <a:pPr algn="ctr"/>
                      <a:r>
                        <a:rPr lang="en-GB" sz="1100" b="1" kern="1200" baseline="0" dirty="0" smtClean="0">
                          <a:solidFill>
                            <a:schemeClr val="tx1"/>
                          </a:solidFill>
                          <a:effectLst/>
                          <a:latin typeface="+mn-lt"/>
                          <a:ea typeface="+mn-ea"/>
                          <a:cs typeface="+mn-cs"/>
                        </a:rPr>
                        <a:t> P.E: </a:t>
                      </a:r>
                      <a:r>
                        <a:rPr lang="en-GB" sz="1100" b="0" kern="1200" baseline="0" dirty="0" smtClean="0">
                          <a:solidFill>
                            <a:schemeClr val="tx1"/>
                          </a:solidFill>
                          <a:effectLst/>
                          <a:latin typeface="+mn-lt"/>
                          <a:ea typeface="+mn-ea"/>
                          <a:cs typeface="+mn-cs"/>
                        </a:rPr>
                        <a:t>Athletics and </a:t>
                      </a:r>
                      <a:r>
                        <a:rPr lang="en-GB" sz="1100" b="0" kern="1200" baseline="0" dirty="0" err="1" smtClean="0">
                          <a:solidFill>
                            <a:schemeClr val="tx1"/>
                          </a:solidFill>
                          <a:effectLst/>
                          <a:latin typeface="+mn-lt"/>
                          <a:ea typeface="+mn-ea"/>
                          <a:cs typeface="+mn-cs"/>
                        </a:rPr>
                        <a:t>Rounders</a:t>
                      </a:r>
                      <a:endParaRPr lang="en-GB" sz="1100" b="0" kern="1200" baseline="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baseline="0" dirty="0" err="1" smtClean="0">
                          <a:solidFill>
                            <a:schemeClr val="tx1"/>
                          </a:solidFill>
                          <a:effectLst/>
                          <a:latin typeface="+mn-lt"/>
                          <a:ea typeface="+mn-ea"/>
                          <a:cs typeface="+mn-cs"/>
                        </a:rPr>
                        <a:t>Music:</a:t>
                      </a:r>
                      <a:r>
                        <a:rPr lang="en-GB" sz="1100" dirty="0" err="1" smtClean="0"/>
                        <a:t>Active</a:t>
                      </a:r>
                      <a:r>
                        <a:rPr lang="en-GB" sz="1100" dirty="0" smtClean="0"/>
                        <a:t> Listening (Daily: song of the day), Composing &amp; Improvising and Performing (with music teacher), Singing (building up to a leavers performance)</a:t>
                      </a:r>
                      <a:endParaRPr lang="en-GB" sz="1100" b="0" kern="1200" baseline="0" dirty="0" smtClean="0">
                        <a:solidFill>
                          <a:schemeClr val="tx1"/>
                        </a:solidFill>
                        <a:effectLst/>
                        <a:latin typeface="+mn-lt"/>
                        <a:ea typeface="+mn-ea"/>
                        <a:cs typeface="+mn-cs"/>
                      </a:endParaRPr>
                    </a:p>
                    <a:p>
                      <a:pPr algn="ctr"/>
                      <a:r>
                        <a:rPr lang="en-GB" sz="1100" b="1" kern="1200" baseline="0" dirty="0" smtClean="0">
                          <a:solidFill>
                            <a:schemeClr val="tx1"/>
                          </a:solidFill>
                          <a:effectLst/>
                          <a:latin typeface="+mn-lt"/>
                          <a:ea typeface="+mn-ea"/>
                          <a:cs typeface="+mn-cs"/>
                        </a:rPr>
                        <a:t>Computing: </a:t>
                      </a:r>
                      <a:r>
                        <a:rPr lang="en-GB" sz="1100" b="0" kern="1200" baseline="0" dirty="0" smtClean="0">
                          <a:solidFill>
                            <a:schemeClr val="tx1"/>
                          </a:solidFill>
                          <a:effectLst/>
                          <a:latin typeface="+mn-lt"/>
                          <a:ea typeface="+mn-ea"/>
                          <a:cs typeface="+mn-cs"/>
                        </a:rPr>
                        <a:t>Identify a range of ways to report concerns about content and contact</a:t>
                      </a:r>
                    </a:p>
                    <a:p>
                      <a:pPr algn="ctr"/>
                      <a:r>
                        <a:rPr lang="en-GB" sz="1100" b="1" kern="1200" baseline="0" dirty="0" smtClean="0">
                          <a:solidFill>
                            <a:schemeClr val="tx1"/>
                          </a:solidFill>
                          <a:effectLst/>
                          <a:latin typeface="+mn-lt"/>
                          <a:ea typeface="+mn-ea"/>
                          <a:cs typeface="+mn-cs"/>
                        </a:rPr>
                        <a:t>PSHE: </a:t>
                      </a:r>
                      <a:r>
                        <a:rPr lang="en-GB" sz="1100" b="0" kern="1200" baseline="0" dirty="0" smtClean="0">
                          <a:solidFill>
                            <a:schemeClr val="tx1"/>
                          </a:solidFill>
                          <a:effectLst/>
                          <a:latin typeface="+mn-lt"/>
                          <a:ea typeface="+mn-ea"/>
                          <a:cs typeface="+mn-cs"/>
                        </a:rPr>
                        <a:t>Transition, Learning to Working, Law, Tax, Banks, Pensions, How to Write a CV, Entrepreneurship, Enterprise and Business. </a:t>
                      </a:r>
                      <a:endParaRPr lang="en-GB" sz="1100" b="1"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100" b="1" baseline="0" dirty="0"/>
                    </a:p>
                  </a:txBody>
                  <a:tcPr marL="118169" marR="118169" marT="59086" marB="59086"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24895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Tree>
    <p:extLst>
      <p:ext uri="{BB962C8B-B14F-4D97-AF65-F5344CB8AC3E}">
        <p14:creationId xmlns:p14="http://schemas.microsoft.com/office/powerpoint/2010/main" val="19245614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5948</TotalTime>
  <Words>1494</Words>
  <Application>Microsoft Office PowerPoint</Application>
  <PresentationFormat>A3 Paper (297x420 mm)</PresentationFormat>
  <Paragraphs>243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kdobson</dc:creator>
  <cp:lastModifiedBy>D. Palmer [ Wheatley Hill Primary School ]</cp:lastModifiedBy>
  <cp:revision>154</cp:revision>
  <cp:lastPrinted>2023-07-20T09:33:46Z</cp:lastPrinted>
  <dcterms:created xsi:type="dcterms:W3CDTF">2020-06-30T14:01:22Z</dcterms:created>
  <dcterms:modified xsi:type="dcterms:W3CDTF">2023-09-20T15:44:35Z</dcterms:modified>
</cp:coreProperties>
</file>