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0" r:id="rId7"/>
    <p:sldId id="266" r:id="rId8"/>
    <p:sldId id="267" r:id="rId9"/>
    <p:sldId id="268" r:id="rId10"/>
    <p:sldId id="269" r:id="rId11"/>
    <p:sldId id="270" r:id="rId12"/>
    <p:sldId id="271" r:id="rId13"/>
    <p:sldId id="283" r:id="rId14"/>
    <p:sldId id="284" r:id="rId15"/>
    <p:sldId id="285" r:id="rId16"/>
    <p:sldId id="286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8644D-538C-4D7F-9BFE-5752006CC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31176C-F999-4C74-98CA-79C6C5465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F49FB-9EAD-423C-A3A2-F8EE60046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A469F-A3E6-4756-A787-39168114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CBF16-0766-4F0C-B178-6567BE890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91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217D4-35B2-44F9-8305-9ED48438D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84BE76-734A-4574-B78A-441DE1A18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B27A6-AD13-4AB6-85E7-5088B1169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2419-8ED0-4806-806C-7B6FF15C7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F8095-C1EA-4FB2-844D-8D5396F1A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48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5BCAED-AAD4-4B5D-9B12-948792F0B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385407-9A5D-4393-946F-4622D1682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9D9F6-35BA-4188-AA06-DCB0B4B11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7A3A0-A5F9-43BF-81B5-674F359AC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B9BCB-0F48-4449-B6D2-BB3C2BD6F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260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E9E33-739B-420E-A336-5ABFB46E7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1E695-BB3B-4B09-A7B8-E6F9382FC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F0DA7-D54B-497F-9E97-F6B0E26C0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43DF4-F7F3-4004-A3E9-20D5E14EB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5A62B-FA79-462F-A5D9-574C825DD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68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A2F36-B744-426C-BE28-EADF2EEC5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FCFD5-B9B0-4FE7-A8BD-126DD0BBB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D420D-1340-47AA-A645-C42CC041C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E395-3A3E-4E8F-9757-C859BFA6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43765-EFB9-4C39-A2C7-49B4AB112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61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1A4FD-41CB-4FDE-B348-06FD1878F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7ECCD-8448-44DE-863F-BD0B30C934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DE478-7A70-467E-BB80-C35F2D235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41ECE-E93C-4505-973F-2DE615E88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3FE3A-FB5A-434A-8721-26C6F8715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48C1D-0735-4AB8-AA04-E2E016DCB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7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CCD2F-664D-43D8-91B1-073A7C841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9505F-2FA7-4A5F-ABA9-29F969462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5DB3BC-DB5A-4374-A354-2C6AC9A8B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D51539-C4E7-4CEC-949B-EC806258F9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491F54-8932-4E0E-80B1-8CF3AECE3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7E1254-41F8-4702-BF00-DF025AC6D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28389-7EBF-402E-91A5-25143D5C5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CCF1DA-A5EC-41C5-ABB0-D3CB56D26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85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78E18-C7B3-43C6-AF6C-9C3E3FC3D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B4638F-037F-449C-BB7A-3EB1B015C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A5D266-9B77-40CD-AC6A-CCD8C4B6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0866A-2D76-4BA9-9EF1-FBEFB7F9A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46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05D46D-B086-45BA-AA7A-BFFEBBB55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982715-029E-496F-8510-6560C3DF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DDD196-BDF8-41F3-9CB5-7D171D06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39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AD168-5FC1-4314-BD23-E14047B7F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75E74-2782-4715-951A-F88AFA609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D4CE83-37CF-410B-B6A1-EB63DF89D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24A3F-D84C-44C1-BA23-091947381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E97A96-C484-4347-B4E1-B38185C03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761BD1-51F4-4C7F-A419-E83EC8331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21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55F63-D287-492D-9E6F-1E73D7E17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F9060D-A77C-4C0F-B046-406DF9E99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36CDC-1D8B-4DA8-8E4E-826FC87EF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82E88-E736-4CA3-A30C-216BF275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3251FA-F340-4D9D-9B58-910A6F1DA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D6A55-20C1-44BF-9B98-2B9ACE6FD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41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CD83F-0EF9-495B-962E-EC0A60D6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65187-3AAB-42F2-BA41-E33F438D8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34A7C-34EC-492D-8810-128FB0914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B8B2F-7A8D-42B9-95B4-F8D37EB5247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AE292-EF77-4951-B1CD-7C93C1C10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B564C-F80A-4093-AA6C-8A29895540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AC078-C471-444C-B2A5-4898F0E5B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054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13ED2C3-BE3E-42B3-BC9F-DB79037F1B50}"/>
              </a:ext>
            </a:extLst>
          </p:cNvPr>
          <p:cNvSpPr/>
          <p:nvPr/>
        </p:nvSpPr>
        <p:spPr>
          <a:xfrm>
            <a:off x="273361" y="212979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26D2F4-9A75-4868-9F05-A324236B653A}"/>
              </a:ext>
            </a:extLst>
          </p:cNvPr>
          <p:cNvGrpSpPr/>
          <p:nvPr/>
        </p:nvGrpSpPr>
        <p:grpSpPr>
          <a:xfrm>
            <a:off x="107092" y="90616"/>
            <a:ext cx="11977816" cy="6647935"/>
            <a:chOff x="107092" y="90616"/>
            <a:chExt cx="11977816" cy="664793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C617FBF-4EEE-4D17-BCCA-FF1474EC6240}"/>
                </a:ext>
              </a:extLst>
            </p:cNvPr>
            <p:cNvSpPr/>
            <p:nvPr/>
          </p:nvSpPr>
          <p:spPr>
            <a:xfrm>
              <a:off x="107092" y="90616"/>
              <a:ext cx="11977816" cy="6647935"/>
            </a:xfrm>
            <a:prstGeom prst="rect">
              <a:avLst/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30FD9DB-8107-40D6-B10F-CD08137F59F6}"/>
                </a:ext>
              </a:extLst>
            </p:cNvPr>
            <p:cNvSpPr/>
            <p:nvPr/>
          </p:nvSpPr>
          <p:spPr>
            <a:xfrm>
              <a:off x="189471" y="5905850"/>
              <a:ext cx="5473098" cy="737296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9C25AF-B702-459C-AB63-94C69DA7D03C}"/>
                </a:ext>
              </a:extLst>
            </p:cNvPr>
            <p:cNvSpPr txBox="1"/>
            <p:nvPr/>
          </p:nvSpPr>
          <p:spPr>
            <a:xfrm>
              <a:off x="864066" y="6033803"/>
              <a:ext cx="4028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Subject</a:t>
              </a:r>
              <a:r>
                <a:rPr lang="en-GB" dirty="0"/>
                <a:t>: </a:t>
              </a:r>
              <a:r>
                <a:rPr lang="en-GB" sz="2400" dirty="0"/>
                <a:t>Maths </a:t>
              </a:r>
              <a:endParaRPr lang="en-GB" dirty="0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44A2D15-698E-464F-8CB5-E29C0B96E8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3093" y="1728060"/>
              <a:ext cx="2219325" cy="1104900"/>
            </a:xfrm>
            <a:prstGeom prst="rect">
              <a:avLst/>
            </a:prstGeom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6D62B98-63D4-4EE9-9670-631EA86FE3A8}"/>
                </a:ext>
              </a:extLst>
            </p:cNvPr>
            <p:cNvSpPr/>
            <p:nvPr/>
          </p:nvSpPr>
          <p:spPr>
            <a:xfrm>
              <a:off x="569871" y="2835982"/>
              <a:ext cx="10612654" cy="1752795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D365C32-2139-46BB-A834-69E084CCC9DE}"/>
                </a:ext>
              </a:extLst>
            </p:cNvPr>
            <p:cNvSpPr txBox="1"/>
            <p:nvPr/>
          </p:nvSpPr>
          <p:spPr>
            <a:xfrm>
              <a:off x="635485" y="2832960"/>
              <a:ext cx="1042959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000" dirty="0"/>
                <a:t>LO To be able </a:t>
              </a:r>
              <a:r>
                <a:rPr lang="en-GB" sz="4000" dirty="0" smtClean="0"/>
                <a:t>to complete a fact family for addition problems. </a:t>
              </a:r>
              <a:endParaRPr lang="en-GB" sz="4000" dirty="0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DAC161A-AE73-4E23-8983-5A4292BB48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21657" y="5940593"/>
              <a:ext cx="759101" cy="681642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FA9ECF76-1EEF-466D-A033-D06066776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898" y="5980303"/>
              <a:ext cx="588390" cy="58839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7092114-5C33-4022-B8E6-73C317E0CEE2}"/>
                </a:ext>
              </a:extLst>
            </p:cNvPr>
            <p:cNvSpPr txBox="1"/>
            <p:nvPr/>
          </p:nvSpPr>
          <p:spPr>
            <a:xfrm>
              <a:off x="273361" y="222475"/>
              <a:ext cx="74263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/>
                <a:t>Date</a:t>
              </a:r>
              <a:r>
                <a:rPr lang="en-GB" dirty="0"/>
                <a:t>: </a:t>
              </a:r>
              <a:r>
                <a:rPr lang="en-GB" sz="3200" dirty="0" smtClean="0"/>
                <a:t>5.01.2021</a:t>
              </a:r>
              <a:r>
                <a:rPr lang="en-GB" dirty="0" smtClean="0"/>
                <a:t>  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84903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777691" y="634880"/>
            <a:ext cx="426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3. </a:t>
            </a:r>
            <a:r>
              <a:rPr lang="en-GB" sz="2800" dirty="0" smtClean="0"/>
              <a:t>Use a part whole method 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273484"/>
              </p:ext>
            </p:extLst>
          </p:nvPr>
        </p:nvGraphicFramePr>
        <p:xfrm>
          <a:off x="526601" y="1986844"/>
          <a:ext cx="10868748" cy="4639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374">
                  <a:extLst>
                    <a:ext uri="{9D8B030D-6E8A-4147-A177-3AD203B41FA5}">
                      <a16:colId xmlns:a16="http://schemas.microsoft.com/office/drawing/2014/main" val="829266785"/>
                    </a:ext>
                  </a:extLst>
                </a:gridCol>
                <a:gridCol w="5434374">
                  <a:extLst>
                    <a:ext uri="{9D8B030D-6E8A-4147-A177-3AD203B41FA5}">
                      <a16:colId xmlns:a16="http://schemas.microsoft.com/office/drawing/2014/main" val="214356689"/>
                    </a:ext>
                  </a:extLst>
                </a:gridCol>
              </a:tblGrid>
              <a:tr h="235319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Build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it / Draw it: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Write it using words: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</a:rPr>
                        <a:t>Two hundred add three hundred equals five hundred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83411"/>
                  </a:ext>
                </a:extLst>
              </a:tr>
              <a:tr h="228653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Use a part whole method: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Write it as a number sentence:</a:t>
                      </a: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8494"/>
                  </a:ext>
                </a:extLst>
              </a:tr>
            </a:tbl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2033561" y="4145138"/>
            <a:ext cx="2325699" cy="6897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4028788" y="1340513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        </a:t>
            </a:r>
            <a:endParaRPr lang="en-GB" sz="3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44591" t="56696" r="43955" b="33122"/>
          <a:stretch/>
        </p:blipFill>
        <p:spPr>
          <a:xfrm>
            <a:off x="724043" y="2845530"/>
            <a:ext cx="1997300" cy="899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56193" t="57183" r="27437" b="32589"/>
          <a:stretch/>
        </p:blipFill>
        <p:spPr>
          <a:xfrm>
            <a:off x="2918785" y="2868320"/>
            <a:ext cx="2819459" cy="892222"/>
          </a:xfrm>
          <a:prstGeom prst="rect">
            <a:avLst/>
          </a:prstGeom>
        </p:spPr>
      </p:pic>
      <p:sp>
        <p:nvSpPr>
          <p:cNvPr id="8" name="Flowchart: Connector 7"/>
          <p:cNvSpPr/>
          <p:nvPr/>
        </p:nvSpPr>
        <p:spPr>
          <a:xfrm>
            <a:off x="1520517" y="4786489"/>
            <a:ext cx="1200826" cy="951988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500</a:t>
            </a:r>
            <a:r>
              <a:rPr lang="en-GB" dirty="0" smtClean="0"/>
              <a:t>563</a:t>
            </a:r>
            <a:endParaRPr lang="en-GB" dirty="0"/>
          </a:p>
        </p:txBody>
      </p:sp>
      <p:sp>
        <p:nvSpPr>
          <p:cNvPr id="9" name="Flowchart: Connector 8"/>
          <p:cNvSpPr/>
          <p:nvPr/>
        </p:nvSpPr>
        <p:spPr>
          <a:xfrm>
            <a:off x="4028788" y="4642018"/>
            <a:ext cx="1261168" cy="60249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300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endCxn id="9" idx="2"/>
          </p:cNvCxnSpPr>
          <p:nvPr/>
        </p:nvCxnSpPr>
        <p:spPr>
          <a:xfrm flipV="1">
            <a:off x="2683279" y="4943267"/>
            <a:ext cx="1345509" cy="141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2" idx="2"/>
          </p:cNvCxnSpPr>
          <p:nvPr/>
        </p:nvCxnSpPr>
        <p:spPr>
          <a:xfrm flipH="1" flipV="1">
            <a:off x="2683279" y="5395752"/>
            <a:ext cx="1345509" cy="314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4028788" y="5354256"/>
            <a:ext cx="1261168" cy="711575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200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77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777691" y="634880"/>
            <a:ext cx="426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3. </a:t>
            </a:r>
            <a:r>
              <a:rPr lang="en-GB" sz="2800" dirty="0" smtClean="0"/>
              <a:t>Use a part whole method 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389501"/>
              </p:ext>
            </p:extLst>
          </p:nvPr>
        </p:nvGraphicFramePr>
        <p:xfrm>
          <a:off x="526601" y="1986844"/>
          <a:ext cx="10868748" cy="4639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374">
                  <a:extLst>
                    <a:ext uri="{9D8B030D-6E8A-4147-A177-3AD203B41FA5}">
                      <a16:colId xmlns:a16="http://schemas.microsoft.com/office/drawing/2014/main" val="829266785"/>
                    </a:ext>
                  </a:extLst>
                </a:gridCol>
                <a:gridCol w="5434374">
                  <a:extLst>
                    <a:ext uri="{9D8B030D-6E8A-4147-A177-3AD203B41FA5}">
                      <a16:colId xmlns:a16="http://schemas.microsoft.com/office/drawing/2014/main" val="214356689"/>
                    </a:ext>
                  </a:extLst>
                </a:gridCol>
              </a:tblGrid>
              <a:tr h="235319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Build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it / Draw it: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Write it using words: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</a:rPr>
                        <a:t>Two hundred add three hundred equals five hundred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83411"/>
                  </a:ext>
                </a:extLst>
              </a:tr>
              <a:tr h="228653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Use a part whole method: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Write it as a number sentence:</a:t>
                      </a: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</a:rPr>
                        <a:t>200 + 300 = 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8494"/>
                  </a:ext>
                </a:extLst>
              </a:tr>
            </a:tbl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7361916" y="4253495"/>
            <a:ext cx="2572306" cy="6897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4028788" y="1340513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        </a:t>
            </a:r>
            <a:endParaRPr lang="en-GB" sz="3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44591" t="56696" r="43955" b="33122"/>
          <a:stretch/>
        </p:blipFill>
        <p:spPr>
          <a:xfrm>
            <a:off x="724043" y="2845530"/>
            <a:ext cx="1997300" cy="899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56193" t="57183" r="27437" b="32589"/>
          <a:stretch/>
        </p:blipFill>
        <p:spPr>
          <a:xfrm>
            <a:off x="2918785" y="2868320"/>
            <a:ext cx="2819459" cy="892222"/>
          </a:xfrm>
          <a:prstGeom prst="rect">
            <a:avLst/>
          </a:prstGeom>
        </p:spPr>
      </p:pic>
      <p:sp>
        <p:nvSpPr>
          <p:cNvPr id="8" name="Flowchart: Connector 7"/>
          <p:cNvSpPr/>
          <p:nvPr/>
        </p:nvSpPr>
        <p:spPr>
          <a:xfrm>
            <a:off x="1520517" y="4786489"/>
            <a:ext cx="1200826" cy="951988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500</a:t>
            </a:r>
            <a:r>
              <a:rPr lang="en-GB" dirty="0" smtClean="0"/>
              <a:t>563</a:t>
            </a:r>
            <a:endParaRPr lang="en-GB" dirty="0"/>
          </a:p>
        </p:txBody>
      </p:sp>
      <p:sp>
        <p:nvSpPr>
          <p:cNvPr id="9" name="Flowchart: Connector 8"/>
          <p:cNvSpPr/>
          <p:nvPr/>
        </p:nvSpPr>
        <p:spPr>
          <a:xfrm>
            <a:off x="4028788" y="4642018"/>
            <a:ext cx="1261168" cy="60249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300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endCxn id="9" idx="2"/>
          </p:cNvCxnSpPr>
          <p:nvPr/>
        </p:nvCxnSpPr>
        <p:spPr>
          <a:xfrm flipV="1">
            <a:off x="2683279" y="4943267"/>
            <a:ext cx="1345509" cy="141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2" idx="2"/>
          </p:cNvCxnSpPr>
          <p:nvPr/>
        </p:nvCxnSpPr>
        <p:spPr>
          <a:xfrm flipH="1" flipV="1">
            <a:off x="2683279" y="5395752"/>
            <a:ext cx="1345509" cy="314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4028788" y="5354256"/>
            <a:ext cx="1261168" cy="711575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200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4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65C871-DB24-4709-8113-64F6DA884668}"/>
              </a:ext>
            </a:extLst>
          </p:cNvPr>
          <p:cNvSpPr txBox="1"/>
          <p:nvPr/>
        </p:nvSpPr>
        <p:spPr>
          <a:xfrm>
            <a:off x="575354" y="452061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Try yourself…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5354" y="1098392"/>
            <a:ext cx="223557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en-GB" sz="4000" dirty="0" smtClean="0"/>
              <a:t>100</a:t>
            </a:r>
          </a:p>
          <a:p>
            <a:pPr marL="742950" indent="-742950">
              <a:buAutoNum type="arabicPeriod"/>
            </a:pPr>
            <a:endParaRPr lang="en-GB" sz="4000" dirty="0"/>
          </a:p>
          <a:p>
            <a:r>
              <a:rPr lang="en-GB" sz="4000" dirty="0" smtClean="0"/>
              <a:t>2. 200</a:t>
            </a:r>
          </a:p>
          <a:p>
            <a:endParaRPr lang="en-GB" sz="4000" dirty="0"/>
          </a:p>
          <a:p>
            <a:r>
              <a:rPr lang="en-GB" sz="4000" dirty="0" smtClean="0"/>
              <a:t>3. 230</a:t>
            </a:r>
          </a:p>
          <a:p>
            <a:endParaRPr lang="en-GB" sz="4000" dirty="0"/>
          </a:p>
          <a:p>
            <a:r>
              <a:rPr lang="en-GB" sz="4000" dirty="0" smtClean="0"/>
              <a:t>4. 450</a:t>
            </a:r>
          </a:p>
          <a:p>
            <a:endParaRPr lang="en-GB" sz="4000" dirty="0"/>
          </a:p>
          <a:p>
            <a:r>
              <a:rPr lang="en-GB" sz="4000" dirty="0"/>
              <a:t>5. 570               </a:t>
            </a:r>
          </a:p>
          <a:p>
            <a:endParaRPr lang="en-GB" sz="4000" dirty="0"/>
          </a:p>
        </p:txBody>
      </p:sp>
      <p:sp>
        <p:nvSpPr>
          <p:cNvPr id="13" name="Rectangle 12"/>
          <p:cNvSpPr/>
          <p:nvPr/>
        </p:nvSpPr>
        <p:spPr>
          <a:xfrm>
            <a:off x="5337487" y="970551"/>
            <a:ext cx="31404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/>
              <a:t>6. </a:t>
            </a:r>
            <a:r>
              <a:rPr lang="en-GB" sz="4000" dirty="0" smtClean="0"/>
              <a:t>653</a:t>
            </a:r>
          </a:p>
          <a:p>
            <a:endParaRPr lang="en-GB" sz="4000" dirty="0"/>
          </a:p>
          <a:p>
            <a:r>
              <a:rPr lang="en-GB" sz="4000" dirty="0"/>
              <a:t>7. </a:t>
            </a:r>
            <a:r>
              <a:rPr lang="en-GB" sz="4000" dirty="0" smtClean="0"/>
              <a:t>742</a:t>
            </a:r>
          </a:p>
          <a:p>
            <a:endParaRPr lang="en-GB" sz="4000" dirty="0"/>
          </a:p>
          <a:p>
            <a:r>
              <a:rPr lang="en-GB" sz="4000" dirty="0"/>
              <a:t>8. </a:t>
            </a:r>
            <a:r>
              <a:rPr lang="en-GB" sz="4000" dirty="0" smtClean="0"/>
              <a:t>866</a:t>
            </a:r>
          </a:p>
          <a:p>
            <a:endParaRPr lang="en-GB" sz="4000" dirty="0"/>
          </a:p>
          <a:p>
            <a:r>
              <a:rPr lang="en-GB" sz="4000" dirty="0"/>
              <a:t>9. </a:t>
            </a:r>
            <a:r>
              <a:rPr lang="en-GB" sz="4000" dirty="0" smtClean="0"/>
              <a:t>892</a:t>
            </a:r>
          </a:p>
          <a:p>
            <a:endParaRPr lang="en-GB" sz="4000" dirty="0"/>
          </a:p>
          <a:p>
            <a:r>
              <a:rPr lang="en-GB" sz="4000" dirty="0"/>
              <a:t>10. 961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79294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13ED2C3-BE3E-42B3-BC9F-DB79037F1B50}"/>
              </a:ext>
            </a:extLst>
          </p:cNvPr>
          <p:cNvSpPr/>
          <p:nvPr/>
        </p:nvSpPr>
        <p:spPr>
          <a:xfrm>
            <a:off x="273361" y="212979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26D2F4-9A75-4868-9F05-A324236B653A}"/>
              </a:ext>
            </a:extLst>
          </p:cNvPr>
          <p:cNvGrpSpPr/>
          <p:nvPr/>
        </p:nvGrpSpPr>
        <p:grpSpPr>
          <a:xfrm>
            <a:off x="107092" y="90616"/>
            <a:ext cx="11977816" cy="6647935"/>
            <a:chOff x="107092" y="90616"/>
            <a:chExt cx="11977816" cy="664793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C617FBF-4EEE-4D17-BCCA-FF1474EC6240}"/>
                </a:ext>
              </a:extLst>
            </p:cNvPr>
            <p:cNvSpPr/>
            <p:nvPr/>
          </p:nvSpPr>
          <p:spPr>
            <a:xfrm>
              <a:off x="107092" y="90616"/>
              <a:ext cx="11977816" cy="6647935"/>
            </a:xfrm>
            <a:prstGeom prst="rect">
              <a:avLst/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30FD9DB-8107-40D6-B10F-CD08137F59F6}"/>
                </a:ext>
              </a:extLst>
            </p:cNvPr>
            <p:cNvSpPr/>
            <p:nvPr/>
          </p:nvSpPr>
          <p:spPr>
            <a:xfrm>
              <a:off x="189471" y="5905850"/>
              <a:ext cx="5473098" cy="737296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9C25AF-B702-459C-AB63-94C69DA7D03C}"/>
                </a:ext>
              </a:extLst>
            </p:cNvPr>
            <p:cNvSpPr txBox="1"/>
            <p:nvPr/>
          </p:nvSpPr>
          <p:spPr>
            <a:xfrm>
              <a:off x="864066" y="6033803"/>
              <a:ext cx="4028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Subject</a:t>
              </a:r>
              <a:r>
                <a:rPr lang="en-GB" dirty="0"/>
                <a:t>: </a:t>
              </a:r>
              <a:r>
                <a:rPr lang="en-GB" sz="2400" dirty="0"/>
                <a:t>Maths </a:t>
              </a:r>
              <a:endParaRPr lang="en-GB" dirty="0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44A2D15-698E-464F-8CB5-E29C0B96E8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3093" y="1728060"/>
              <a:ext cx="2219325" cy="1104900"/>
            </a:xfrm>
            <a:prstGeom prst="rect">
              <a:avLst/>
            </a:prstGeom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6D62B98-63D4-4EE9-9670-631EA86FE3A8}"/>
                </a:ext>
              </a:extLst>
            </p:cNvPr>
            <p:cNvSpPr/>
            <p:nvPr/>
          </p:nvSpPr>
          <p:spPr>
            <a:xfrm>
              <a:off x="569871" y="2835982"/>
              <a:ext cx="10612654" cy="1752795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D365C32-2139-46BB-A834-69E084CCC9DE}"/>
                </a:ext>
              </a:extLst>
            </p:cNvPr>
            <p:cNvSpPr txBox="1"/>
            <p:nvPr/>
          </p:nvSpPr>
          <p:spPr>
            <a:xfrm>
              <a:off x="635485" y="2832960"/>
              <a:ext cx="1042959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000" dirty="0"/>
                <a:t>LO To be able </a:t>
              </a:r>
              <a:r>
                <a:rPr lang="en-GB" sz="4000" dirty="0" smtClean="0"/>
                <a:t>to complete addition and subtraction word problems. </a:t>
              </a:r>
              <a:endParaRPr lang="en-GB" sz="4000" dirty="0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DAC161A-AE73-4E23-8983-5A4292BB48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21657" y="5940593"/>
              <a:ext cx="759101" cy="681642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FA9ECF76-1EEF-466D-A033-D06066776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898" y="5980303"/>
              <a:ext cx="588390" cy="58839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7092114-5C33-4022-B8E6-73C317E0CEE2}"/>
                </a:ext>
              </a:extLst>
            </p:cNvPr>
            <p:cNvSpPr txBox="1"/>
            <p:nvPr/>
          </p:nvSpPr>
          <p:spPr>
            <a:xfrm>
              <a:off x="273361" y="222475"/>
              <a:ext cx="74263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/>
                <a:t>Date</a:t>
              </a:r>
              <a:r>
                <a:rPr lang="en-GB" dirty="0"/>
                <a:t>: </a:t>
              </a:r>
              <a:r>
                <a:rPr lang="en-GB" sz="3200" dirty="0"/>
                <a:t>7</a:t>
              </a:r>
              <a:r>
                <a:rPr lang="en-GB" sz="3200" dirty="0" smtClean="0"/>
                <a:t>.01.2021</a:t>
              </a:r>
              <a:r>
                <a:rPr lang="en-GB" dirty="0" smtClean="0"/>
                <a:t>  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22951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518048" y="456367"/>
            <a:ext cx="7883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1. </a:t>
            </a:r>
            <a:r>
              <a:rPr lang="en-GB" sz="2800" dirty="0" smtClean="0"/>
              <a:t>Identify if the problem is addition or subtraction.</a:t>
            </a:r>
            <a:endParaRPr lang="en-GB" sz="28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6443662" y="2386013"/>
            <a:ext cx="2300288" cy="9286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3014663" y="1420065"/>
            <a:ext cx="66151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/>
              <a:t>There are 160 cubes in one box and 330 in another. How many cubes do we have altogether?</a:t>
            </a:r>
            <a:endParaRPr lang="en-GB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472"/>
          <a:stretch/>
        </p:blipFill>
        <p:spPr>
          <a:xfrm>
            <a:off x="4295241" y="3400425"/>
            <a:ext cx="4053953" cy="2812491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99329" y="3614869"/>
            <a:ext cx="3643313" cy="21444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Look for your key </a:t>
            </a:r>
            <a:r>
              <a:rPr lang="en-GB" sz="3600" dirty="0" smtClean="0">
                <a:solidFill>
                  <a:schemeClr val="tx1"/>
                </a:solidFill>
              </a:rPr>
              <a:t>words 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4152899" y="4829298"/>
            <a:ext cx="1476376" cy="2167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491536" y="3614869"/>
            <a:ext cx="3643313" cy="21444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solidFill>
                  <a:schemeClr val="tx1"/>
                </a:solidFill>
              </a:rPr>
              <a:t>Means it is an addition sum. </a:t>
            </a:r>
            <a:endParaRPr lang="en-GB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518048" y="456367"/>
            <a:ext cx="7883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  <a:r>
              <a:rPr lang="en-GB" sz="2800" dirty="0" smtClean="0"/>
              <a:t>. Use your column method to work out the answer.</a:t>
            </a:r>
            <a:endParaRPr lang="en-GB" sz="28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4857749" y="1257301"/>
            <a:ext cx="900114" cy="9286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3014663" y="1420065"/>
            <a:ext cx="66151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There are 160 cubes in one box and 330 in another. How many cubes do we have altogether?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99329" y="3614869"/>
            <a:ext cx="3643313" cy="2144472"/>
          </a:xfrm>
          <a:prstGeom prst="roundRect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solidFill>
                  <a:schemeClr val="tx1"/>
                </a:solidFill>
              </a:rPr>
              <a:t>Identify the numbers, then write out your sum. 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3885490" y="1943099"/>
            <a:ext cx="772233" cy="70008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936018"/>
              </p:ext>
            </p:extLst>
          </p:nvPr>
        </p:nvGraphicFramePr>
        <p:xfrm>
          <a:off x="5456078" y="3762545"/>
          <a:ext cx="2030572" cy="17238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643">
                  <a:extLst>
                    <a:ext uri="{9D8B030D-6E8A-4147-A177-3AD203B41FA5}">
                      <a16:colId xmlns:a16="http://schemas.microsoft.com/office/drawing/2014/main" val="3929783324"/>
                    </a:ext>
                  </a:extLst>
                </a:gridCol>
                <a:gridCol w="507643">
                  <a:extLst>
                    <a:ext uri="{9D8B030D-6E8A-4147-A177-3AD203B41FA5}">
                      <a16:colId xmlns:a16="http://schemas.microsoft.com/office/drawing/2014/main" val="2894970750"/>
                    </a:ext>
                  </a:extLst>
                </a:gridCol>
                <a:gridCol w="507643">
                  <a:extLst>
                    <a:ext uri="{9D8B030D-6E8A-4147-A177-3AD203B41FA5}">
                      <a16:colId xmlns:a16="http://schemas.microsoft.com/office/drawing/2014/main" val="1186590951"/>
                    </a:ext>
                  </a:extLst>
                </a:gridCol>
                <a:gridCol w="507643">
                  <a:extLst>
                    <a:ext uri="{9D8B030D-6E8A-4147-A177-3AD203B41FA5}">
                      <a16:colId xmlns:a16="http://schemas.microsoft.com/office/drawing/2014/main" val="3929393517"/>
                    </a:ext>
                  </a:extLst>
                </a:gridCol>
              </a:tblGrid>
              <a:tr h="5884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2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GB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9739574"/>
                  </a:ext>
                </a:extLst>
              </a:tr>
              <a:tr h="5884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en-GB" sz="2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2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2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213364"/>
                  </a:ext>
                </a:extLst>
              </a:tr>
              <a:tr h="546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endParaRPr lang="en-GB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GB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GB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306864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3942642" y="4357688"/>
            <a:ext cx="1386596" cy="142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7995529" y="3614869"/>
            <a:ext cx="3643313" cy="2144472"/>
          </a:xfrm>
          <a:prstGeom prst="roundRect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solidFill>
                  <a:schemeClr val="tx1"/>
                </a:solidFill>
              </a:rPr>
              <a:t>Remember to work down each column, starting on the right. </a:t>
            </a:r>
            <a:endParaRPr lang="en-GB" sz="3600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29325" y="4986338"/>
            <a:ext cx="1457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29324" y="5338763"/>
            <a:ext cx="1457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 rot="9298660">
            <a:off x="7302412" y="3478544"/>
            <a:ext cx="978776" cy="52722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91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65C871-DB24-4709-8113-64F6DA884668}"/>
              </a:ext>
            </a:extLst>
          </p:cNvPr>
          <p:cNvSpPr txBox="1"/>
          <p:nvPr/>
        </p:nvSpPr>
        <p:spPr>
          <a:xfrm>
            <a:off x="575354" y="452061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Try yourself…</a:t>
            </a:r>
          </a:p>
        </p:txBody>
      </p:sp>
      <p:sp>
        <p:nvSpPr>
          <p:cNvPr id="2" name="Rectangle 1"/>
          <p:cNvSpPr/>
          <p:nvPr/>
        </p:nvSpPr>
        <p:spPr>
          <a:xfrm>
            <a:off x="1276350" y="1435090"/>
            <a:ext cx="94821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Base 1 have 167 and Base 3 have 330 books. How many books are there altogether in both class rooms?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Jay has a collection of 263 Pokémon cards. Bobby has 143. How many fewer cards does Jay have than Bobby?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A family drive 208 miles from London to Manchester, and then 213 on to Glasgow. How far did they travel altogether?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Harry played on his x box for 30 minutes. Fiona played on her PlayStation for 70 minutes. What is the difference in time? </a:t>
            </a:r>
            <a:endParaRPr lang="en-GB" dirty="0" smtClean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r>
              <a:rPr lang="en-GB" dirty="0" smtClean="0"/>
              <a:t>Polly had 108 crackers and Peter had 347 crackers. How many did they have combined?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55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5E2D59-CDF1-446B-95C0-833DDABFC648}"/>
              </a:ext>
            </a:extLst>
          </p:cNvPr>
          <p:cNvSpPr txBox="1"/>
          <p:nvPr/>
        </p:nvSpPr>
        <p:spPr>
          <a:xfrm>
            <a:off x="575354" y="452061"/>
            <a:ext cx="6729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Fun Maths Games!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F3A619-6136-4529-A16B-4EB46A3315DB}"/>
              </a:ext>
            </a:extLst>
          </p:cNvPr>
          <p:cNvSpPr txBox="1"/>
          <p:nvPr/>
        </p:nvSpPr>
        <p:spPr>
          <a:xfrm>
            <a:off x="205484" y="1864424"/>
            <a:ext cx="11044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https://www.topmarks.co.uk/maths-games/hit-the-button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73C24C-1D4C-46CF-ACB6-15EFE84B52D8}"/>
              </a:ext>
            </a:extLst>
          </p:cNvPr>
          <p:cNvSpPr txBox="1"/>
          <p:nvPr/>
        </p:nvSpPr>
        <p:spPr>
          <a:xfrm>
            <a:off x="8983424" y="1725924"/>
            <a:ext cx="29178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Number bonds to make 10</a:t>
            </a:r>
          </a:p>
          <a:p>
            <a:r>
              <a:rPr lang="en-GB" dirty="0"/>
              <a:t>Number bonds to make 20</a:t>
            </a:r>
          </a:p>
          <a:p>
            <a:r>
              <a:rPr lang="en-GB" dirty="0"/>
              <a:t>Number bonds to make 100</a:t>
            </a:r>
          </a:p>
          <a:p>
            <a:r>
              <a:rPr lang="en-GB" dirty="0"/>
              <a:t>Times tables x10, x2, x5</a:t>
            </a:r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25E57323-07F0-4C83-B4AD-D3C62EA8E86F}"/>
              </a:ext>
            </a:extLst>
          </p:cNvPr>
          <p:cNvSpPr/>
          <p:nvPr/>
        </p:nvSpPr>
        <p:spPr>
          <a:xfrm>
            <a:off x="7787811" y="1864424"/>
            <a:ext cx="1027416" cy="4616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641B1B1-91A4-43DE-8AD9-81EC75FA6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7145" y="184666"/>
            <a:ext cx="2308097" cy="149509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8672A75-711A-49FD-8C34-C09ADF6BCF0C}"/>
              </a:ext>
            </a:extLst>
          </p:cNvPr>
          <p:cNvSpPr txBox="1"/>
          <p:nvPr/>
        </p:nvSpPr>
        <p:spPr>
          <a:xfrm>
            <a:off x="3217452" y="3554544"/>
            <a:ext cx="11531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https://www.topmarks.co.uk/learning-to-count/place-value-basketball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DD4254-CEB0-46B9-BFA0-0E97FB930905}"/>
              </a:ext>
            </a:extLst>
          </p:cNvPr>
          <p:cNvSpPr txBox="1"/>
          <p:nvPr/>
        </p:nvSpPr>
        <p:spPr>
          <a:xfrm>
            <a:off x="340635" y="4075869"/>
            <a:ext cx="2420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Numbers up to 100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91ACEE-E4A0-4BC7-9221-0343149E88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484" y="2549246"/>
            <a:ext cx="2323199" cy="1495091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3A90B59C-9AF4-45DE-A386-98A8D11FDA5B}"/>
              </a:ext>
            </a:extLst>
          </p:cNvPr>
          <p:cNvSpPr/>
          <p:nvPr/>
        </p:nvSpPr>
        <p:spPr>
          <a:xfrm>
            <a:off x="2593427" y="3594537"/>
            <a:ext cx="654269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D883196-7460-4D3D-A7CB-ACBAE75F9A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8090" y="4557692"/>
            <a:ext cx="2308097" cy="148430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0F5E7CF-23CF-462A-ADDE-D53E250FD8E9}"/>
              </a:ext>
            </a:extLst>
          </p:cNvPr>
          <p:cNvSpPr txBox="1"/>
          <p:nvPr/>
        </p:nvSpPr>
        <p:spPr>
          <a:xfrm>
            <a:off x="8865802" y="6046075"/>
            <a:ext cx="3153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Odd and even numbers to 100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44B75C-EAB5-4E94-BE09-65A40C52FB23}"/>
              </a:ext>
            </a:extLst>
          </p:cNvPr>
          <p:cNvSpPr txBox="1"/>
          <p:nvPr/>
        </p:nvSpPr>
        <p:spPr>
          <a:xfrm>
            <a:off x="81661" y="5222418"/>
            <a:ext cx="8952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https://www.topmarks.co.uk/learning-to-count/coconut-odd-or-even</a:t>
            </a:r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id="{D234D250-E05B-4723-AC39-EB29E0503FC2}"/>
              </a:ext>
            </a:extLst>
          </p:cNvPr>
          <p:cNvSpPr/>
          <p:nvPr/>
        </p:nvSpPr>
        <p:spPr>
          <a:xfrm>
            <a:off x="8494161" y="5636785"/>
            <a:ext cx="579521" cy="4616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D9D9C2-B101-4EC7-BC79-4F36B929C944}"/>
              </a:ext>
            </a:extLst>
          </p:cNvPr>
          <p:cNvSpPr txBox="1"/>
          <p:nvPr/>
        </p:nvSpPr>
        <p:spPr>
          <a:xfrm>
            <a:off x="4970568" y="472057"/>
            <a:ext cx="3523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Copy and paste the link to play these fun maths games.</a:t>
            </a:r>
          </a:p>
        </p:txBody>
      </p:sp>
    </p:spTree>
    <p:extLst>
      <p:ext uri="{BB962C8B-B14F-4D97-AF65-F5344CB8AC3E}">
        <p14:creationId xmlns:p14="http://schemas.microsoft.com/office/powerpoint/2010/main" val="229873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518048" y="442969"/>
            <a:ext cx="2992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1. Draw it</a:t>
            </a:r>
            <a:endParaRPr lang="en-GB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028531"/>
              </p:ext>
            </p:extLst>
          </p:nvPr>
        </p:nvGraphicFramePr>
        <p:xfrm>
          <a:off x="266957" y="1794933"/>
          <a:ext cx="10868748" cy="4639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374">
                  <a:extLst>
                    <a:ext uri="{9D8B030D-6E8A-4147-A177-3AD203B41FA5}">
                      <a16:colId xmlns:a16="http://schemas.microsoft.com/office/drawing/2014/main" val="829266785"/>
                    </a:ext>
                  </a:extLst>
                </a:gridCol>
                <a:gridCol w="5434374">
                  <a:extLst>
                    <a:ext uri="{9D8B030D-6E8A-4147-A177-3AD203B41FA5}">
                      <a16:colId xmlns:a16="http://schemas.microsoft.com/office/drawing/2014/main" val="214356689"/>
                    </a:ext>
                  </a:extLst>
                </a:gridCol>
              </a:tblGrid>
              <a:tr h="2353196">
                <a:tc>
                  <a:txBody>
                    <a:bodyPr/>
                    <a:lstStyle/>
                    <a:p>
                      <a:pPr algn="ctr"/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Draw it: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Write it using words: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83411"/>
                  </a:ext>
                </a:extLst>
              </a:tr>
              <a:tr h="228653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Use a part whole method: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Write it as a number sentence:</a:t>
                      </a: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8494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1885244" y="1625890"/>
            <a:ext cx="2325699" cy="6897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3769144" y="1148602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       </a:t>
            </a:r>
            <a:endParaRPr lang="en-GB" sz="3600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44591" t="56696" r="43955" b="33122"/>
          <a:stretch/>
        </p:blipFill>
        <p:spPr>
          <a:xfrm>
            <a:off x="464399" y="2653619"/>
            <a:ext cx="1997300" cy="89922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l="56193" t="57183" r="27437" b="32589"/>
          <a:stretch/>
        </p:blipFill>
        <p:spPr>
          <a:xfrm>
            <a:off x="2659141" y="2676409"/>
            <a:ext cx="2819459" cy="89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54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777692" y="634880"/>
            <a:ext cx="2992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  <a:r>
              <a:rPr lang="en-GB" sz="2800" dirty="0" smtClean="0"/>
              <a:t>. Write it </a:t>
            </a:r>
            <a:endParaRPr lang="en-GB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070552"/>
              </p:ext>
            </p:extLst>
          </p:nvPr>
        </p:nvGraphicFramePr>
        <p:xfrm>
          <a:off x="526601" y="1986844"/>
          <a:ext cx="10868748" cy="4663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374">
                  <a:extLst>
                    <a:ext uri="{9D8B030D-6E8A-4147-A177-3AD203B41FA5}">
                      <a16:colId xmlns:a16="http://schemas.microsoft.com/office/drawing/2014/main" val="829266785"/>
                    </a:ext>
                  </a:extLst>
                </a:gridCol>
                <a:gridCol w="5434374">
                  <a:extLst>
                    <a:ext uri="{9D8B030D-6E8A-4147-A177-3AD203B41FA5}">
                      <a16:colId xmlns:a16="http://schemas.microsoft.com/office/drawing/2014/main" val="214356689"/>
                    </a:ext>
                  </a:extLst>
                </a:gridCol>
              </a:tblGrid>
              <a:tr h="235319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Build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it / Draw it: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Write it using words: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600" dirty="0" smtClean="0">
                          <a:solidFill>
                            <a:schemeClr val="tx1"/>
                          </a:solidFill>
                        </a:rPr>
                        <a:t>Six</a:t>
                      </a:r>
                      <a:r>
                        <a:rPr lang="en-GB" sz="3600" baseline="0" dirty="0" smtClean="0">
                          <a:solidFill>
                            <a:schemeClr val="tx1"/>
                          </a:solidFill>
                        </a:rPr>
                        <a:t> hundred takeaway two hundred equals four hundred</a:t>
                      </a:r>
                      <a:endParaRPr lang="en-GB" sz="36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83411"/>
                  </a:ext>
                </a:extLst>
              </a:tr>
              <a:tr h="228653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Use a part whole method: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Write it as a number sentence:</a:t>
                      </a: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8494"/>
                  </a:ext>
                </a:extLst>
              </a:tr>
            </a:tbl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7484533" y="1877103"/>
            <a:ext cx="2325699" cy="6897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4028788" y="1340513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        </a:t>
            </a:r>
            <a:endParaRPr lang="en-GB" sz="3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44591" t="56696" r="43955" b="33122"/>
          <a:stretch/>
        </p:blipFill>
        <p:spPr>
          <a:xfrm>
            <a:off x="724043" y="2845530"/>
            <a:ext cx="1997300" cy="899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56193" t="57183" r="27437" b="32589"/>
          <a:stretch/>
        </p:blipFill>
        <p:spPr>
          <a:xfrm>
            <a:off x="3064665" y="2588236"/>
            <a:ext cx="2819459" cy="89222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l="56193" t="57183" r="38633" b="32589"/>
          <a:stretch/>
        </p:blipFill>
        <p:spPr>
          <a:xfrm>
            <a:off x="4028786" y="3448156"/>
            <a:ext cx="891215" cy="89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59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777691" y="634880"/>
            <a:ext cx="426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3. </a:t>
            </a:r>
            <a:r>
              <a:rPr lang="en-GB" sz="2800" dirty="0" smtClean="0"/>
              <a:t>Use a part whole method 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273484"/>
              </p:ext>
            </p:extLst>
          </p:nvPr>
        </p:nvGraphicFramePr>
        <p:xfrm>
          <a:off x="526601" y="1986844"/>
          <a:ext cx="10868748" cy="4639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374">
                  <a:extLst>
                    <a:ext uri="{9D8B030D-6E8A-4147-A177-3AD203B41FA5}">
                      <a16:colId xmlns:a16="http://schemas.microsoft.com/office/drawing/2014/main" val="829266785"/>
                    </a:ext>
                  </a:extLst>
                </a:gridCol>
                <a:gridCol w="5434374">
                  <a:extLst>
                    <a:ext uri="{9D8B030D-6E8A-4147-A177-3AD203B41FA5}">
                      <a16:colId xmlns:a16="http://schemas.microsoft.com/office/drawing/2014/main" val="214356689"/>
                    </a:ext>
                  </a:extLst>
                </a:gridCol>
              </a:tblGrid>
              <a:tr h="235319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Build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it / Draw it: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Write it using words: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</a:rPr>
                        <a:t>Two hundred add three hundred equals five hundred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83411"/>
                  </a:ext>
                </a:extLst>
              </a:tr>
              <a:tr h="228653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Use a part whole method: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Write it as a number sentence:</a:t>
                      </a: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8494"/>
                  </a:ext>
                </a:extLst>
              </a:tr>
            </a:tbl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2033561" y="4145138"/>
            <a:ext cx="2325699" cy="6897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4028788" y="1340513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        </a:t>
            </a:r>
            <a:endParaRPr lang="en-GB" sz="3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44591" t="56696" r="43955" b="33122"/>
          <a:stretch/>
        </p:blipFill>
        <p:spPr>
          <a:xfrm>
            <a:off x="724043" y="2845530"/>
            <a:ext cx="1997300" cy="899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56193" t="57183" r="27437" b="32589"/>
          <a:stretch/>
        </p:blipFill>
        <p:spPr>
          <a:xfrm>
            <a:off x="2918785" y="2868320"/>
            <a:ext cx="2819459" cy="892222"/>
          </a:xfrm>
          <a:prstGeom prst="rect">
            <a:avLst/>
          </a:prstGeom>
        </p:spPr>
      </p:pic>
      <p:sp>
        <p:nvSpPr>
          <p:cNvPr id="8" name="Flowchart: Connector 7"/>
          <p:cNvSpPr/>
          <p:nvPr/>
        </p:nvSpPr>
        <p:spPr>
          <a:xfrm>
            <a:off x="1520517" y="4778755"/>
            <a:ext cx="1200826" cy="951988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600</a:t>
            </a:r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9" name="Flowchart: Connector 8"/>
          <p:cNvSpPr/>
          <p:nvPr/>
        </p:nvSpPr>
        <p:spPr>
          <a:xfrm>
            <a:off x="4028788" y="4642018"/>
            <a:ext cx="1261168" cy="60249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400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endCxn id="9" idx="2"/>
          </p:cNvCxnSpPr>
          <p:nvPr/>
        </p:nvCxnSpPr>
        <p:spPr>
          <a:xfrm flipV="1">
            <a:off x="2683279" y="4943267"/>
            <a:ext cx="1345509" cy="141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2" idx="2"/>
          </p:cNvCxnSpPr>
          <p:nvPr/>
        </p:nvCxnSpPr>
        <p:spPr>
          <a:xfrm flipH="1" flipV="1">
            <a:off x="2683279" y="5395752"/>
            <a:ext cx="1345509" cy="314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4028788" y="5354256"/>
            <a:ext cx="1261168" cy="711575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200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74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777691" y="634880"/>
            <a:ext cx="426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3. </a:t>
            </a:r>
            <a:r>
              <a:rPr lang="en-GB" sz="2800" dirty="0" smtClean="0"/>
              <a:t>Use a part whole method 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825358"/>
              </p:ext>
            </p:extLst>
          </p:nvPr>
        </p:nvGraphicFramePr>
        <p:xfrm>
          <a:off x="526601" y="1986844"/>
          <a:ext cx="10868748" cy="4639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374">
                  <a:extLst>
                    <a:ext uri="{9D8B030D-6E8A-4147-A177-3AD203B41FA5}">
                      <a16:colId xmlns:a16="http://schemas.microsoft.com/office/drawing/2014/main" val="829266785"/>
                    </a:ext>
                  </a:extLst>
                </a:gridCol>
                <a:gridCol w="5434374">
                  <a:extLst>
                    <a:ext uri="{9D8B030D-6E8A-4147-A177-3AD203B41FA5}">
                      <a16:colId xmlns:a16="http://schemas.microsoft.com/office/drawing/2014/main" val="214356689"/>
                    </a:ext>
                  </a:extLst>
                </a:gridCol>
              </a:tblGrid>
              <a:tr h="235319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Build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it / Draw it: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Write it using words: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</a:rPr>
                        <a:t>Two hundred add three hundred equals five hundred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83411"/>
                  </a:ext>
                </a:extLst>
              </a:tr>
              <a:tr h="228653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Use a part whole method: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Write it as a number sentence:</a:t>
                      </a: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</a:rPr>
                        <a:t>600 + 200 = 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8494"/>
                  </a:ext>
                </a:extLst>
              </a:tr>
            </a:tbl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7361916" y="4253495"/>
            <a:ext cx="2572306" cy="6897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4028788" y="1340513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        </a:t>
            </a:r>
            <a:endParaRPr lang="en-GB" sz="3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44591" t="56696" r="43955" b="33122"/>
          <a:stretch/>
        </p:blipFill>
        <p:spPr>
          <a:xfrm>
            <a:off x="724043" y="2845530"/>
            <a:ext cx="1997300" cy="899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56193" t="57183" r="27437" b="32589"/>
          <a:stretch/>
        </p:blipFill>
        <p:spPr>
          <a:xfrm>
            <a:off x="2918785" y="2868320"/>
            <a:ext cx="2819459" cy="892222"/>
          </a:xfrm>
          <a:prstGeom prst="rect">
            <a:avLst/>
          </a:prstGeom>
        </p:spPr>
      </p:pic>
      <p:sp>
        <p:nvSpPr>
          <p:cNvPr id="8" name="Flowchart: Connector 7"/>
          <p:cNvSpPr/>
          <p:nvPr/>
        </p:nvSpPr>
        <p:spPr>
          <a:xfrm>
            <a:off x="1520517" y="4786489"/>
            <a:ext cx="1200826" cy="951988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6</a:t>
            </a:r>
            <a:r>
              <a:rPr lang="en-GB" dirty="0" smtClean="0">
                <a:solidFill>
                  <a:sysClr val="windowText" lastClr="000000"/>
                </a:solidFill>
              </a:rPr>
              <a:t>00</a:t>
            </a:r>
            <a:r>
              <a:rPr lang="en-GB" dirty="0" smtClean="0"/>
              <a:t>563</a:t>
            </a:r>
            <a:endParaRPr lang="en-GB" dirty="0"/>
          </a:p>
        </p:txBody>
      </p:sp>
      <p:sp>
        <p:nvSpPr>
          <p:cNvPr id="9" name="Flowchart: Connector 8"/>
          <p:cNvSpPr/>
          <p:nvPr/>
        </p:nvSpPr>
        <p:spPr>
          <a:xfrm>
            <a:off x="4028788" y="4642018"/>
            <a:ext cx="1261168" cy="60249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4</a:t>
            </a:r>
            <a:r>
              <a:rPr lang="en-GB" dirty="0" smtClean="0">
                <a:solidFill>
                  <a:schemeClr val="tx1"/>
                </a:solidFill>
              </a:rPr>
              <a:t>00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endCxn id="9" idx="2"/>
          </p:cNvCxnSpPr>
          <p:nvPr/>
        </p:nvCxnSpPr>
        <p:spPr>
          <a:xfrm flipV="1">
            <a:off x="2683279" y="4943267"/>
            <a:ext cx="1345509" cy="141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2" idx="2"/>
          </p:cNvCxnSpPr>
          <p:nvPr/>
        </p:nvCxnSpPr>
        <p:spPr>
          <a:xfrm flipH="1" flipV="1">
            <a:off x="2683279" y="5395752"/>
            <a:ext cx="1345509" cy="314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4028788" y="5354256"/>
            <a:ext cx="1261168" cy="711575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200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99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65C871-DB24-4709-8113-64F6DA884668}"/>
              </a:ext>
            </a:extLst>
          </p:cNvPr>
          <p:cNvSpPr txBox="1"/>
          <p:nvPr/>
        </p:nvSpPr>
        <p:spPr>
          <a:xfrm>
            <a:off x="575354" y="452061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Try yourself…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5354" y="1098392"/>
            <a:ext cx="223557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 smtClean="0"/>
              <a:t>1. 150</a:t>
            </a:r>
          </a:p>
          <a:p>
            <a:pPr marL="742950" indent="-742950">
              <a:buAutoNum type="arabicPeriod"/>
            </a:pPr>
            <a:endParaRPr lang="en-GB" sz="4000" dirty="0"/>
          </a:p>
          <a:p>
            <a:r>
              <a:rPr lang="en-GB" sz="4000" dirty="0" smtClean="0"/>
              <a:t>2. 300</a:t>
            </a:r>
          </a:p>
          <a:p>
            <a:endParaRPr lang="en-GB" sz="4000" dirty="0"/>
          </a:p>
          <a:p>
            <a:r>
              <a:rPr lang="en-GB" sz="4000" dirty="0" smtClean="0"/>
              <a:t>3. 340</a:t>
            </a:r>
          </a:p>
          <a:p>
            <a:endParaRPr lang="en-GB" sz="4000" dirty="0"/>
          </a:p>
          <a:p>
            <a:r>
              <a:rPr lang="en-GB" sz="4000" dirty="0" smtClean="0"/>
              <a:t>4. 470</a:t>
            </a:r>
          </a:p>
          <a:p>
            <a:endParaRPr lang="en-GB" sz="4000" dirty="0"/>
          </a:p>
          <a:p>
            <a:r>
              <a:rPr lang="en-GB" sz="4000" dirty="0"/>
              <a:t>5. </a:t>
            </a:r>
            <a:r>
              <a:rPr lang="en-GB" sz="4000" dirty="0" smtClean="0"/>
              <a:t>580               </a:t>
            </a:r>
            <a:endParaRPr lang="en-GB" sz="4000" dirty="0"/>
          </a:p>
          <a:p>
            <a:endParaRPr lang="en-GB" sz="4000" dirty="0"/>
          </a:p>
        </p:txBody>
      </p:sp>
      <p:sp>
        <p:nvSpPr>
          <p:cNvPr id="13" name="Rectangle 12"/>
          <p:cNvSpPr/>
          <p:nvPr/>
        </p:nvSpPr>
        <p:spPr>
          <a:xfrm>
            <a:off x="5337487" y="970551"/>
            <a:ext cx="31404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/>
              <a:t>6. </a:t>
            </a:r>
            <a:r>
              <a:rPr lang="en-GB" sz="4000" dirty="0" smtClean="0"/>
              <a:t>630</a:t>
            </a:r>
          </a:p>
          <a:p>
            <a:endParaRPr lang="en-GB" sz="4000" dirty="0"/>
          </a:p>
          <a:p>
            <a:r>
              <a:rPr lang="en-GB" sz="4000" dirty="0"/>
              <a:t>7. </a:t>
            </a:r>
            <a:r>
              <a:rPr lang="en-GB" sz="4000" dirty="0" smtClean="0"/>
              <a:t>740</a:t>
            </a:r>
          </a:p>
          <a:p>
            <a:endParaRPr lang="en-GB" sz="4000" dirty="0"/>
          </a:p>
          <a:p>
            <a:r>
              <a:rPr lang="en-GB" sz="4000" dirty="0"/>
              <a:t>8. </a:t>
            </a:r>
            <a:r>
              <a:rPr lang="en-GB" sz="4000" dirty="0" smtClean="0"/>
              <a:t>860</a:t>
            </a:r>
          </a:p>
          <a:p>
            <a:endParaRPr lang="en-GB" sz="4000" dirty="0"/>
          </a:p>
          <a:p>
            <a:r>
              <a:rPr lang="en-GB" sz="4000" dirty="0"/>
              <a:t>9. </a:t>
            </a:r>
            <a:r>
              <a:rPr lang="en-GB" sz="4000" dirty="0" smtClean="0"/>
              <a:t>895</a:t>
            </a:r>
          </a:p>
          <a:p>
            <a:endParaRPr lang="en-GB" sz="4000" dirty="0"/>
          </a:p>
          <a:p>
            <a:r>
              <a:rPr lang="en-GB" sz="4000" dirty="0"/>
              <a:t>10. </a:t>
            </a:r>
            <a:r>
              <a:rPr lang="en-GB" sz="4000" dirty="0" smtClean="0"/>
              <a:t>1000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80555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13ED2C3-BE3E-42B3-BC9F-DB79037F1B50}"/>
              </a:ext>
            </a:extLst>
          </p:cNvPr>
          <p:cNvSpPr/>
          <p:nvPr/>
        </p:nvSpPr>
        <p:spPr>
          <a:xfrm>
            <a:off x="273361" y="212979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26D2F4-9A75-4868-9F05-A324236B653A}"/>
              </a:ext>
            </a:extLst>
          </p:cNvPr>
          <p:cNvGrpSpPr/>
          <p:nvPr/>
        </p:nvGrpSpPr>
        <p:grpSpPr>
          <a:xfrm>
            <a:off x="107092" y="90616"/>
            <a:ext cx="11977816" cy="6647935"/>
            <a:chOff x="107092" y="90616"/>
            <a:chExt cx="11977816" cy="664793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C617FBF-4EEE-4D17-BCCA-FF1474EC6240}"/>
                </a:ext>
              </a:extLst>
            </p:cNvPr>
            <p:cNvSpPr/>
            <p:nvPr/>
          </p:nvSpPr>
          <p:spPr>
            <a:xfrm>
              <a:off x="107092" y="90616"/>
              <a:ext cx="11977816" cy="6647935"/>
            </a:xfrm>
            <a:prstGeom prst="rect">
              <a:avLst/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30FD9DB-8107-40D6-B10F-CD08137F59F6}"/>
                </a:ext>
              </a:extLst>
            </p:cNvPr>
            <p:cNvSpPr/>
            <p:nvPr/>
          </p:nvSpPr>
          <p:spPr>
            <a:xfrm>
              <a:off x="189471" y="5905850"/>
              <a:ext cx="5473098" cy="737296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9C25AF-B702-459C-AB63-94C69DA7D03C}"/>
                </a:ext>
              </a:extLst>
            </p:cNvPr>
            <p:cNvSpPr txBox="1"/>
            <p:nvPr/>
          </p:nvSpPr>
          <p:spPr>
            <a:xfrm>
              <a:off x="864066" y="6033803"/>
              <a:ext cx="4028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Subject</a:t>
              </a:r>
              <a:r>
                <a:rPr lang="en-GB" dirty="0"/>
                <a:t>: </a:t>
              </a:r>
              <a:r>
                <a:rPr lang="en-GB" sz="2400" dirty="0"/>
                <a:t>Maths </a:t>
              </a:r>
              <a:endParaRPr lang="en-GB" dirty="0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44A2D15-698E-464F-8CB5-E29C0B96E8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3093" y="1728060"/>
              <a:ext cx="2219325" cy="1104900"/>
            </a:xfrm>
            <a:prstGeom prst="rect">
              <a:avLst/>
            </a:prstGeom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6D62B98-63D4-4EE9-9670-631EA86FE3A8}"/>
                </a:ext>
              </a:extLst>
            </p:cNvPr>
            <p:cNvSpPr/>
            <p:nvPr/>
          </p:nvSpPr>
          <p:spPr>
            <a:xfrm>
              <a:off x="569871" y="2835982"/>
              <a:ext cx="10612654" cy="1752795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D365C32-2139-46BB-A834-69E084CCC9DE}"/>
                </a:ext>
              </a:extLst>
            </p:cNvPr>
            <p:cNvSpPr txBox="1"/>
            <p:nvPr/>
          </p:nvSpPr>
          <p:spPr>
            <a:xfrm>
              <a:off x="635485" y="2832960"/>
              <a:ext cx="1042959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000" dirty="0"/>
                <a:t>LO To be able </a:t>
              </a:r>
              <a:r>
                <a:rPr lang="en-GB" sz="4000" dirty="0" smtClean="0"/>
                <a:t>to complete a fact family for subtraction problems. </a:t>
              </a:r>
              <a:endParaRPr lang="en-GB" sz="4000" dirty="0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DAC161A-AE73-4E23-8983-5A4292BB48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21657" y="5940593"/>
              <a:ext cx="759101" cy="681642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FA9ECF76-1EEF-466D-A033-D06066776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898" y="5980303"/>
              <a:ext cx="588390" cy="58839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7092114-5C33-4022-B8E6-73C317E0CEE2}"/>
                </a:ext>
              </a:extLst>
            </p:cNvPr>
            <p:cNvSpPr txBox="1"/>
            <p:nvPr/>
          </p:nvSpPr>
          <p:spPr>
            <a:xfrm>
              <a:off x="273361" y="222475"/>
              <a:ext cx="74263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/>
                <a:t>Date</a:t>
              </a:r>
              <a:r>
                <a:rPr lang="en-GB" dirty="0"/>
                <a:t>: </a:t>
              </a:r>
              <a:r>
                <a:rPr lang="en-GB" sz="3200" dirty="0"/>
                <a:t>6</a:t>
              </a:r>
              <a:r>
                <a:rPr lang="en-GB" sz="3200" dirty="0" smtClean="0"/>
                <a:t>.01.2021</a:t>
              </a:r>
              <a:r>
                <a:rPr lang="en-GB" dirty="0" smtClean="0"/>
                <a:t>  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85905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518048" y="442969"/>
            <a:ext cx="2992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1. Draw it</a:t>
            </a:r>
            <a:endParaRPr lang="en-GB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987864"/>
              </p:ext>
            </p:extLst>
          </p:nvPr>
        </p:nvGraphicFramePr>
        <p:xfrm>
          <a:off x="266957" y="1794933"/>
          <a:ext cx="10868748" cy="4639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374">
                  <a:extLst>
                    <a:ext uri="{9D8B030D-6E8A-4147-A177-3AD203B41FA5}">
                      <a16:colId xmlns:a16="http://schemas.microsoft.com/office/drawing/2014/main" val="829266785"/>
                    </a:ext>
                  </a:extLst>
                </a:gridCol>
                <a:gridCol w="5434374">
                  <a:extLst>
                    <a:ext uri="{9D8B030D-6E8A-4147-A177-3AD203B41FA5}">
                      <a16:colId xmlns:a16="http://schemas.microsoft.com/office/drawing/2014/main" val="214356689"/>
                    </a:ext>
                  </a:extLst>
                </a:gridCol>
              </a:tblGrid>
              <a:tr h="2353196">
                <a:tc>
                  <a:txBody>
                    <a:bodyPr/>
                    <a:lstStyle/>
                    <a:p>
                      <a:pPr algn="ctr"/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Draw it: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Write it using words: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83411"/>
                  </a:ext>
                </a:extLst>
              </a:tr>
              <a:tr h="228653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Use a part whole method: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Write it as a number sentence:</a:t>
                      </a: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8494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1885244" y="1625890"/>
            <a:ext cx="2325699" cy="6897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3769144" y="1148602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       </a:t>
            </a:r>
            <a:endParaRPr lang="en-GB" sz="36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44591" t="56696" r="43964" b="32821"/>
          <a:stretch/>
        </p:blipFill>
        <p:spPr>
          <a:xfrm>
            <a:off x="3906307" y="2484676"/>
            <a:ext cx="1705967" cy="92351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56053" t="56696" r="27437" b="32423"/>
          <a:stretch/>
        </p:blipFill>
        <p:spPr>
          <a:xfrm>
            <a:off x="518048" y="2484676"/>
            <a:ext cx="2576113" cy="10035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66729" t="55825" r="27438" b="32589"/>
          <a:stretch/>
        </p:blipFill>
        <p:spPr>
          <a:xfrm>
            <a:off x="3036161" y="2381775"/>
            <a:ext cx="949365" cy="11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40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777692" y="634880"/>
            <a:ext cx="2992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  <a:r>
              <a:rPr lang="en-GB" sz="2800" dirty="0" smtClean="0"/>
              <a:t>. Write it </a:t>
            </a:r>
            <a:endParaRPr lang="en-GB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273484"/>
              </p:ext>
            </p:extLst>
          </p:nvPr>
        </p:nvGraphicFramePr>
        <p:xfrm>
          <a:off x="526601" y="1986844"/>
          <a:ext cx="10868748" cy="4639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374">
                  <a:extLst>
                    <a:ext uri="{9D8B030D-6E8A-4147-A177-3AD203B41FA5}">
                      <a16:colId xmlns:a16="http://schemas.microsoft.com/office/drawing/2014/main" val="829266785"/>
                    </a:ext>
                  </a:extLst>
                </a:gridCol>
                <a:gridCol w="5434374">
                  <a:extLst>
                    <a:ext uri="{9D8B030D-6E8A-4147-A177-3AD203B41FA5}">
                      <a16:colId xmlns:a16="http://schemas.microsoft.com/office/drawing/2014/main" val="214356689"/>
                    </a:ext>
                  </a:extLst>
                </a:gridCol>
              </a:tblGrid>
              <a:tr h="235319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Build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it / Draw it: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Write it using words:</a:t>
                      </a: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</a:rPr>
                        <a:t>Two hundred add three hundred equals five hundred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83411"/>
                  </a:ext>
                </a:extLst>
              </a:tr>
              <a:tr h="228653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Use a part whole method: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Write it as a number sentence:</a:t>
                      </a:r>
                    </a:p>
                    <a:p>
                      <a:pPr algn="ctr"/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8494"/>
                  </a:ext>
                </a:extLst>
              </a:tr>
            </a:tbl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EA06B215-AA97-4A6F-BE07-CF28F81B5D49}"/>
              </a:ext>
            </a:extLst>
          </p:cNvPr>
          <p:cNvSpPr/>
          <p:nvPr/>
        </p:nvSpPr>
        <p:spPr>
          <a:xfrm flipH="1">
            <a:off x="7484533" y="1877103"/>
            <a:ext cx="2325699" cy="6897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BDE69E-3A27-4550-A3E3-38B95A31EF8E}"/>
              </a:ext>
            </a:extLst>
          </p:cNvPr>
          <p:cNvSpPr txBox="1"/>
          <p:nvPr/>
        </p:nvSpPr>
        <p:spPr>
          <a:xfrm>
            <a:off x="4028788" y="1340513"/>
            <a:ext cx="390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        </a:t>
            </a:r>
            <a:endParaRPr lang="en-GB" sz="3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44591" t="56696" r="43955" b="33122"/>
          <a:stretch/>
        </p:blipFill>
        <p:spPr>
          <a:xfrm>
            <a:off x="724043" y="2845530"/>
            <a:ext cx="1997300" cy="899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56193" t="57183" r="27437" b="32589"/>
          <a:stretch/>
        </p:blipFill>
        <p:spPr>
          <a:xfrm>
            <a:off x="2918785" y="2868320"/>
            <a:ext cx="2819459" cy="89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48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709</Words>
  <Application>Microsoft Office PowerPoint</Application>
  <PresentationFormat>Widescreen</PresentationFormat>
  <Paragraphs>214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Stanners</dc:creator>
  <cp:lastModifiedBy>Kimberley Graham</cp:lastModifiedBy>
  <cp:revision>11</cp:revision>
  <dcterms:created xsi:type="dcterms:W3CDTF">2020-11-12T12:03:10Z</dcterms:created>
  <dcterms:modified xsi:type="dcterms:W3CDTF">2021-01-04T13:58:33Z</dcterms:modified>
</cp:coreProperties>
</file>