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7" r:id="rId2"/>
    <p:sldId id="279" r:id="rId3"/>
    <p:sldId id="296" r:id="rId4"/>
    <p:sldId id="288" r:id="rId5"/>
    <p:sldId id="285" r:id="rId6"/>
    <p:sldId id="295" r:id="rId7"/>
    <p:sldId id="286" r:id="rId8"/>
    <p:sldId id="266" r:id="rId9"/>
    <p:sldId id="290" r:id="rId10"/>
    <p:sldId id="300" r:id="rId11"/>
    <p:sldId id="301" r:id="rId12"/>
    <p:sldId id="289" r:id="rId13"/>
    <p:sldId id="287" r:id="rId14"/>
    <p:sldId id="293" r:id="rId15"/>
    <p:sldId id="302" r:id="rId16"/>
    <p:sldId id="303" r:id="rId17"/>
    <p:sldId id="294" r:id="rId18"/>
    <p:sldId id="297" r:id="rId19"/>
    <p:sldId id="298" r:id="rId20"/>
    <p:sldId id="2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3399"/>
    <a:srgbClr val="FF99CC"/>
    <a:srgbClr val="9999FF"/>
    <a:srgbClr val="6699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37E459-1B34-CC40-0A47-E5BCB51D7866}" v="36" dt="2021-01-18T08:56:10.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355" autoAdjust="0"/>
    <p:restoredTop sz="94660"/>
  </p:normalViewPr>
  <p:slideViewPr>
    <p:cSldViewPr snapToGrid="0">
      <p:cViewPr varScale="1">
        <p:scale>
          <a:sx n="103" d="100"/>
          <a:sy n="103" d="100"/>
        </p:scale>
        <p:origin x="138" y="3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Hodgkinson [ Wheatley Hill Primary School ]" userId="S::j.hodgkinson300@whprimary.com::0ab81dbb-74eb-487f-8ae8-682e61e52841" providerId="AD" clId="Web-{F737E459-1B34-CC40-0A47-E5BCB51D7866}"/>
    <pc:docChg chg="modSld">
      <pc:chgData name="J. Hodgkinson [ Wheatley Hill Primary School ]" userId="S::j.hodgkinson300@whprimary.com::0ab81dbb-74eb-487f-8ae8-682e61e52841" providerId="AD" clId="Web-{F737E459-1B34-CC40-0A47-E5BCB51D7866}" dt="2021-01-18T08:56:09.113" v="15" actId="20577"/>
      <pc:docMkLst>
        <pc:docMk/>
      </pc:docMkLst>
      <pc:sldChg chg="modSp">
        <pc:chgData name="J. Hodgkinson [ Wheatley Hill Primary School ]" userId="S::j.hodgkinson300@whprimary.com::0ab81dbb-74eb-487f-8ae8-682e61e52841" providerId="AD" clId="Web-{F737E459-1B34-CC40-0A47-E5BCB51D7866}" dt="2021-01-18T08:54:12.207" v="0" actId="20577"/>
        <pc:sldMkLst>
          <pc:docMk/>
          <pc:sldMk cId="1719574550" sldId="267"/>
        </pc:sldMkLst>
        <pc:spChg chg="mod">
          <ac:chgData name="J. Hodgkinson [ Wheatley Hill Primary School ]" userId="S::j.hodgkinson300@whprimary.com::0ab81dbb-74eb-487f-8ae8-682e61e52841" providerId="AD" clId="Web-{F737E459-1B34-CC40-0A47-E5BCB51D7866}" dt="2021-01-18T08:54:12.207" v="0" actId="20577"/>
          <ac:spMkLst>
            <pc:docMk/>
            <pc:sldMk cId="1719574550" sldId="267"/>
            <ac:spMk id="12" creationId="{7B59A686-26E2-40E6-A962-30D462E7E297}"/>
          </ac:spMkLst>
        </pc:spChg>
      </pc:sldChg>
      <pc:sldChg chg="modSp">
        <pc:chgData name="J. Hodgkinson [ Wheatley Hill Primary School ]" userId="S::j.hodgkinson300@whprimary.com::0ab81dbb-74eb-487f-8ae8-682e61e52841" providerId="AD" clId="Web-{F737E459-1B34-CC40-0A47-E5BCB51D7866}" dt="2021-01-18T08:56:09.113" v="15" actId="20577"/>
        <pc:sldMkLst>
          <pc:docMk/>
          <pc:sldMk cId="271042360" sldId="285"/>
        </pc:sldMkLst>
        <pc:spChg chg="mod">
          <ac:chgData name="J. Hodgkinson [ Wheatley Hill Primary School ]" userId="S::j.hodgkinson300@whprimary.com::0ab81dbb-74eb-487f-8ae8-682e61e52841" providerId="AD" clId="Web-{F737E459-1B34-CC40-0A47-E5BCB51D7866}" dt="2021-01-18T08:54:45.285" v="5" actId="20577"/>
          <ac:spMkLst>
            <pc:docMk/>
            <pc:sldMk cId="271042360" sldId="285"/>
            <ac:spMk id="16" creationId="{00000000-0000-0000-0000-000000000000}"/>
          </ac:spMkLst>
        </pc:spChg>
        <pc:spChg chg="mod">
          <ac:chgData name="J. Hodgkinson [ Wheatley Hill Primary School ]" userId="S::j.hodgkinson300@whprimary.com::0ab81dbb-74eb-487f-8ae8-682e61e52841" providerId="AD" clId="Web-{F737E459-1B34-CC40-0A47-E5BCB51D7866}" dt="2021-01-18T08:56:09.113" v="15" actId="20577"/>
          <ac:spMkLst>
            <pc:docMk/>
            <pc:sldMk cId="271042360" sldId="285"/>
            <ac:spMk id="27" creationId="{00000000-0000-0000-0000-000000000000}"/>
          </ac:spMkLst>
        </pc:spChg>
      </pc:sldChg>
      <pc:sldChg chg="modSp">
        <pc:chgData name="J. Hodgkinson [ Wheatley Hill Primary School ]" userId="S::j.hodgkinson300@whprimary.com::0ab81dbb-74eb-487f-8ae8-682e61e52841" providerId="AD" clId="Web-{F737E459-1B34-CC40-0A47-E5BCB51D7866}" dt="2021-01-18T08:55:20.363" v="7" actId="20577"/>
        <pc:sldMkLst>
          <pc:docMk/>
          <pc:sldMk cId="1454074629" sldId="294"/>
        </pc:sldMkLst>
        <pc:spChg chg="mod">
          <ac:chgData name="J. Hodgkinson [ Wheatley Hill Primary School ]" userId="S::j.hodgkinson300@whprimary.com::0ab81dbb-74eb-487f-8ae8-682e61e52841" providerId="AD" clId="Web-{F737E459-1B34-CC40-0A47-E5BCB51D7866}" dt="2021-01-18T08:55:20.363" v="7" actId="20577"/>
          <ac:spMkLst>
            <pc:docMk/>
            <pc:sldMk cId="1454074629" sldId="294"/>
            <ac:spMk id="12" creationId="{7B59A686-26E2-40E6-A962-30D462E7E297}"/>
          </ac:spMkLst>
        </pc:spChg>
      </pc:sldChg>
      <pc:sldChg chg="modSp">
        <pc:chgData name="J. Hodgkinson [ Wheatley Hill Primary School ]" userId="S::j.hodgkinson300@whprimary.com::0ab81dbb-74eb-487f-8ae8-682e61e52841" providerId="AD" clId="Web-{F737E459-1B34-CC40-0A47-E5BCB51D7866}" dt="2021-01-18T08:54:20.692" v="1" actId="20577"/>
        <pc:sldMkLst>
          <pc:docMk/>
          <pc:sldMk cId="106081181" sldId="296"/>
        </pc:sldMkLst>
        <pc:spChg chg="mod">
          <ac:chgData name="J. Hodgkinson [ Wheatley Hill Primary School ]" userId="S::j.hodgkinson300@whprimary.com::0ab81dbb-74eb-487f-8ae8-682e61e52841" providerId="AD" clId="Web-{F737E459-1B34-CC40-0A47-E5BCB51D7866}" dt="2021-01-18T08:54:20.692" v="1" actId="20577"/>
          <ac:spMkLst>
            <pc:docMk/>
            <pc:sldMk cId="106081181" sldId="296"/>
            <ac:spMk id="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D2C688-8AEA-4C1B-9E52-9DA14D638730}" type="datetimeFigureOut">
              <a:rPr lang="en-GB" smtClean="0"/>
              <a:t>18/01/2021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F0CB84-1A37-461A-BCD7-311D1B4B3D92}" type="slidenum">
              <a:rPr lang="en-GB" smtClean="0"/>
              <a:t>‹#›</a:t>
            </a:fld>
            <a:endParaRPr lang="en-GB"/>
          </a:p>
        </p:txBody>
      </p:sp>
    </p:spTree>
    <p:extLst>
      <p:ext uri="{BB962C8B-B14F-4D97-AF65-F5344CB8AC3E}">
        <p14:creationId xmlns:p14="http://schemas.microsoft.com/office/powerpoint/2010/main" val="314431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18/01/2021</a:t>
            </a:fld>
            <a:endParaRPr lang="en-GB"/>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9713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18/01/2021</a:t>
            </a:fld>
            <a:endParaRPr lang="en-GB"/>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423738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18/01/2021</a:t>
            </a:fld>
            <a:endParaRPr lang="en-GB"/>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84124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18/01/2021</a:t>
            </a:fld>
            <a:endParaRPr lang="en-GB"/>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35108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18/01/2021</a:t>
            </a:fld>
            <a:endParaRPr lang="en-GB"/>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211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18/01/2021</a:t>
            </a:fld>
            <a:endParaRPr lang="en-GB"/>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215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18/01/2021</a:t>
            </a:fld>
            <a:endParaRPr lang="en-GB"/>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59742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18/01/2021</a:t>
            </a:fld>
            <a:endParaRPr lang="en-GB"/>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068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18/01/2021</a:t>
            </a:fld>
            <a:endParaRPr lang="en-GB"/>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36172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18/01/2021</a:t>
            </a:fld>
            <a:endParaRPr lang="en-GB"/>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0483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18/01/2021</a:t>
            </a:fld>
            <a:endParaRPr lang="en-GB"/>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6195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18/01/2021</a:t>
            </a:fld>
            <a:endParaRPr lang="en-GB"/>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a:p>
        </p:txBody>
      </p:sp>
    </p:spTree>
    <p:extLst>
      <p:ext uri="{BB962C8B-B14F-4D97-AF65-F5344CB8AC3E}">
        <p14:creationId xmlns:p14="http://schemas.microsoft.com/office/powerpoint/2010/main" val="162877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phonicsplay.co.uk/" TargetMode="Externa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hyperlink" Target="https://www.natgeokids.com/uk/discover/geography/countries/ng-kids-heads-to-the-galapagos-islands/"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185995"/>
            <a:ext cx="11977816" cy="6647935"/>
          </a:xfrm>
          <a:prstGeom prst="rect">
            <a:avLst/>
          </a:prstGeom>
          <a:solidFill>
            <a:srgbClr val="CC00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21980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357251" y="267043"/>
            <a:ext cx="7426334" cy="584775"/>
          </a:xfrm>
          <a:prstGeom prst="rect">
            <a:avLst/>
          </a:prstGeom>
          <a:noFill/>
        </p:spPr>
        <p:txBody>
          <a:bodyPr wrap="square" rtlCol="0">
            <a:spAutoFit/>
          </a:bodyPr>
          <a:lstStyle/>
          <a:p>
            <a:r>
              <a:rPr lang="en-GB" sz="3200" dirty="0"/>
              <a:t>Date</a:t>
            </a:r>
            <a:r>
              <a:rPr lang="en-GB" dirty="0"/>
              <a:t>:   </a:t>
            </a:r>
            <a:r>
              <a:rPr lang="en-GB" sz="3200" dirty="0"/>
              <a:t>Monday 18</a:t>
            </a:r>
            <a:r>
              <a:rPr lang="en-GB" sz="3200" baseline="30000" dirty="0"/>
              <a:t>th</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lIns="91440" tIns="45720" rIns="91440" bIns="45720" rtlCol="0" anchor="t">
            <a:spAutoFit/>
          </a:bodyPr>
          <a:lstStyle/>
          <a:p>
            <a:r>
              <a:rPr lang="en-GB" sz="4000" dirty="0"/>
              <a:t>LO To be able to read an information text.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171957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5976" y="215711"/>
            <a:ext cx="11766947" cy="48539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528766" y="273255"/>
            <a:ext cx="10429593" cy="400110"/>
          </a:xfrm>
          <a:prstGeom prst="rect">
            <a:avLst/>
          </a:prstGeom>
          <a:solidFill>
            <a:schemeClr val="bg1"/>
          </a:solidFill>
        </p:spPr>
        <p:txBody>
          <a:bodyPr wrap="square" rtlCol="0">
            <a:spAutoFit/>
          </a:bodyPr>
          <a:lstStyle/>
          <a:p>
            <a:r>
              <a:rPr lang="en-US" sz="2000" dirty="0">
                <a:ln>
                  <a:solidFill>
                    <a:prstClr val="black"/>
                  </a:solidFill>
                </a:ln>
                <a:solidFill>
                  <a:srgbClr val="5B9BD5">
                    <a:lumMod val="50000"/>
                  </a:srgbClr>
                </a:solidFill>
              </a:rPr>
              <a:t>Build A Sentence my turn</a:t>
            </a:r>
          </a:p>
        </p:txBody>
      </p:sp>
      <p:sp>
        <p:nvSpPr>
          <p:cNvPr id="6" name="Rectangle 5"/>
          <p:cNvSpPr/>
          <p:nvPr/>
        </p:nvSpPr>
        <p:spPr>
          <a:xfrm>
            <a:off x="180059" y="881448"/>
            <a:ext cx="11792865" cy="583238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6" name="Straight Connector 15"/>
          <p:cNvCxnSpPr/>
          <p:nvPr/>
        </p:nvCxnSpPr>
        <p:spPr>
          <a:xfrm>
            <a:off x="1386726" y="3830973"/>
            <a:ext cx="8550057" cy="823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 r="74958" b="67475"/>
          <a:stretch/>
        </p:blipFill>
        <p:spPr>
          <a:xfrm>
            <a:off x="1386726" y="2021532"/>
            <a:ext cx="1576167" cy="1714640"/>
          </a:xfrm>
          <a:prstGeom prst="rect">
            <a:avLst/>
          </a:prstGeom>
        </p:spPr>
      </p:pic>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75680" b="66058"/>
          <a:stretch/>
        </p:blipFill>
        <p:spPr>
          <a:xfrm>
            <a:off x="6125951" y="2062490"/>
            <a:ext cx="1529622" cy="1788211"/>
          </a:xfrm>
          <a:prstGeom prst="rect">
            <a:avLst/>
          </a:prstGeom>
        </p:spPr>
      </p:pic>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24756" r="50321" b="67277"/>
          <a:stretch/>
        </p:blipFill>
        <p:spPr>
          <a:xfrm>
            <a:off x="3844741" y="2131129"/>
            <a:ext cx="1476375" cy="1623703"/>
          </a:xfrm>
          <a:prstGeom prst="rect">
            <a:avLst/>
          </a:prstGeom>
        </p:spPr>
      </p:pic>
      <p:cxnSp>
        <p:nvCxnSpPr>
          <p:cNvPr id="24" name="Straight Connector 23"/>
          <p:cNvCxnSpPr/>
          <p:nvPr/>
        </p:nvCxnSpPr>
        <p:spPr>
          <a:xfrm>
            <a:off x="1468533" y="5783598"/>
            <a:ext cx="8550057" cy="823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50126" t="33907" r="25468" b="33608"/>
          <a:stretch/>
        </p:blipFill>
        <p:spPr>
          <a:xfrm>
            <a:off x="8403258" y="2090212"/>
            <a:ext cx="1533525" cy="1707431"/>
          </a:xfrm>
          <a:prstGeom prst="rect">
            <a:avLst/>
          </a:prstGeom>
        </p:spPr>
      </p:pic>
      <p:sp>
        <p:nvSpPr>
          <p:cNvPr id="26" name="TextBox 25"/>
          <p:cNvSpPr txBox="1"/>
          <p:nvPr/>
        </p:nvSpPr>
        <p:spPr>
          <a:xfrm>
            <a:off x="1546941" y="5057264"/>
            <a:ext cx="8471649" cy="584775"/>
          </a:xfrm>
          <a:prstGeom prst="rect">
            <a:avLst/>
          </a:prstGeom>
          <a:noFill/>
        </p:spPr>
        <p:txBody>
          <a:bodyPr wrap="square" rtlCol="0">
            <a:spAutoFit/>
          </a:bodyPr>
          <a:lstStyle/>
          <a:p>
            <a:r>
              <a:rPr lang="en-GB" sz="3200" dirty="0"/>
              <a:t>The Giant Tortoise live on the Galapagos Island.</a:t>
            </a:r>
          </a:p>
        </p:txBody>
      </p:sp>
    </p:spTree>
    <p:extLst>
      <p:ext uri="{BB962C8B-B14F-4D97-AF65-F5344CB8AC3E}">
        <p14:creationId xmlns:p14="http://schemas.microsoft.com/office/powerpoint/2010/main" val="416987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5976" y="204897"/>
            <a:ext cx="11738373" cy="58175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297507" y="253906"/>
            <a:ext cx="11437293" cy="461665"/>
          </a:xfrm>
          <a:prstGeom prst="rect">
            <a:avLst/>
          </a:prstGeom>
          <a:solidFill>
            <a:schemeClr val="bg1"/>
          </a:solidFill>
        </p:spPr>
        <p:txBody>
          <a:bodyPr wrap="square" rtlCol="0">
            <a:spAutoFit/>
          </a:bodyPr>
          <a:lstStyle/>
          <a:p>
            <a:r>
              <a:rPr lang="en-US" sz="2400" dirty="0">
                <a:ln>
                  <a:solidFill>
                    <a:prstClr val="black"/>
                  </a:solidFill>
                </a:ln>
                <a:solidFill>
                  <a:srgbClr val="5B9BD5">
                    <a:lumMod val="50000"/>
                  </a:srgbClr>
                </a:solidFill>
              </a:rPr>
              <a:t>Build A Sentence your turn, can you now make and write your own 3 sentences. </a:t>
            </a:r>
          </a:p>
        </p:txBody>
      </p:sp>
      <p:sp>
        <p:nvSpPr>
          <p:cNvPr id="6" name="Rectangle 5"/>
          <p:cNvSpPr/>
          <p:nvPr/>
        </p:nvSpPr>
        <p:spPr>
          <a:xfrm>
            <a:off x="337383" y="914778"/>
            <a:ext cx="11692692" cy="583238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6" name="Straight Connector 15"/>
          <p:cNvCxnSpPr/>
          <p:nvPr/>
        </p:nvCxnSpPr>
        <p:spPr>
          <a:xfrm>
            <a:off x="1386726" y="3830973"/>
            <a:ext cx="8550057" cy="823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 r="74958" b="67475"/>
          <a:stretch/>
        </p:blipFill>
        <p:spPr>
          <a:xfrm>
            <a:off x="2129058" y="2045238"/>
            <a:ext cx="1576167" cy="1714640"/>
          </a:xfrm>
          <a:prstGeom prst="rect">
            <a:avLst/>
          </a:prstGeom>
        </p:spPr>
      </p:pic>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75680" b="66058"/>
          <a:stretch/>
        </p:blipFill>
        <p:spPr>
          <a:xfrm>
            <a:off x="8136171" y="5051716"/>
            <a:ext cx="1248718" cy="1459819"/>
          </a:xfrm>
          <a:prstGeom prst="rect">
            <a:avLst/>
          </a:prstGeom>
        </p:spPr>
      </p:pic>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24756" r="50321" b="67277"/>
          <a:stretch/>
        </p:blipFill>
        <p:spPr>
          <a:xfrm>
            <a:off x="3785657" y="4101972"/>
            <a:ext cx="1318832" cy="145043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641" t="33522" r="50011" b="33970"/>
          <a:stretch/>
        </p:blipFill>
        <p:spPr>
          <a:xfrm>
            <a:off x="572396" y="3967340"/>
            <a:ext cx="1238250" cy="1381449"/>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96" t="33100" r="75603" b="33759"/>
          <a:stretch/>
        </p:blipFill>
        <p:spPr>
          <a:xfrm>
            <a:off x="2045659" y="4905397"/>
            <a:ext cx="1306646" cy="146537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66438" r="75960" b="-1059"/>
          <a:stretch/>
        </p:blipFill>
        <p:spPr>
          <a:xfrm>
            <a:off x="5407487" y="4925893"/>
            <a:ext cx="1183695" cy="1424383"/>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24658" t="66438" r="50387" b="-516"/>
          <a:stretch/>
        </p:blipFill>
        <p:spPr>
          <a:xfrm>
            <a:off x="6798537" y="4097711"/>
            <a:ext cx="1228725" cy="1402066"/>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50126" t="33907" r="25468" b="33608"/>
          <a:stretch/>
        </p:blipFill>
        <p:spPr>
          <a:xfrm>
            <a:off x="9536359" y="4035778"/>
            <a:ext cx="1355994" cy="1509768"/>
          </a:xfrm>
          <a:prstGeom prst="rect">
            <a:avLst/>
          </a:prstGeom>
        </p:spPr>
      </p:pic>
    </p:spTree>
    <p:extLst>
      <p:ext uri="{BB962C8B-B14F-4D97-AF65-F5344CB8AC3E}">
        <p14:creationId xmlns:p14="http://schemas.microsoft.com/office/powerpoint/2010/main" val="242980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CC00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Thursday 21</a:t>
            </a:r>
            <a:r>
              <a:rPr lang="en-GB" sz="3200" baseline="30000" dirty="0"/>
              <a:t>nd</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be able to use question marks.</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231724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400" y="1117600"/>
            <a:ext cx="9966960" cy="5570756"/>
          </a:xfrm>
          <a:prstGeom prst="rect">
            <a:avLst/>
          </a:prstGeom>
          <a:noFill/>
        </p:spPr>
        <p:txBody>
          <a:bodyPr wrap="square" rtlCol="0">
            <a:spAutoFit/>
          </a:bodyPr>
          <a:lstStyle/>
          <a:p>
            <a:r>
              <a:rPr lang="en-GB" b="1" dirty="0">
                <a:solidFill>
                  <a:srgbClr val="202124"/>
                </a:solidFill>
              </a:rPr>
              <a:t>Question marks</a:t>
            </a:r>
            <a:r>
              <a:rPr lang="en-GB" dirty="0">
                <a:solidFill>
                  <a:srgbClr val="202124"/>
                </a:solidFill>
              </a:rPr>
              <a:t> usually end </a:t>
            </a:r>
            <a:r>
              <a:rPr lang="en-GB" b="1" dirty="0">
                <a:solidFill>
                  <a:srgbClr val="202124"/>
                </a:solidFill>
              </a:rPr>
              <a:t>question</a:t>
            </a:r>
            <a:r>
              <a:rPr lang="en-GB" dirty="0">
                <a:solidFill>
                  <a:srgbClr val="202124"/>
                </a:solidFill>
              </a:rPr>
              <a:t> sentences.</a:t>
            </a:r>
          </a:p>
          <a:p>
            <a:r>
              <a:rPr lang="en-GB" dirty="0">
                <a:solidFill>
                  <a:srgbClr val="202124"/>
                </a:solidFill>
              </a:rPr>
              <a:t>A </a:t>
            </a:r>
            <a:r>
              <a:rPr lang="en-GB" b="1" dirty="0">
                <a:solidFill>
                  <a:srgbClr val="202124"/>
                </a:solidFill>
              </a:rPr>
              <a:t>question</a:t>
            </a:r>
            <a:r>
              <a:rPr lang="en-GB" dirty="0">
                <a:solidFill>
                  <a:srgbClr val="202124"/>
                </a:solidFill>
              </a:rPr>
              <a:t> sentence is one that often starts with one of the following words:</a:t>
            </a:r>
          </a:p>
          <a:p>
            <a:endParaRPr lang="en-GB" b="1" dirty="0">
              <a:solidFill>
                <a:srgbClr val="231F20"/>
              </a:solidFill>
            </a:endParaRPr>
          </a:p>
          <a:p>
            <a:r>
              <a:rPr lang="en-GB" b="1" dirty="0">
                <a:solidFill>
                  <a:srgbClr val="231F20"/>
                </a:solidFill>
              </a:rPr>
              <a:t>WHAT?</a:t>
            </a:r>
          </a:p>
          <a:p>
            <a:endParaRPr lang="en-GB" b="1" dirty="0">
              <a:solidFill>
                <a:srgbClr val="231F20"/>
              </a:solidFill>
            </a:endParaRPr>
          </a:p>
          <a:p>
            <a:r>
              <a:rPr lang="en-GB" b="1" dirty="0">
                <a:solidFill>
                  <a:srgbClr val="231F20"/>
                </a:solidFill>
              </a:rPr>
              <a:t>WHO?</a:t>
            </a:r>
          </a:p>
          <a:p>
            <a:endParaRPr lang="en-GB" b="1" dirty="0">
              <a:solidFill>
                <a:srgbClr val="231F20"/>
              </a:solidFill>
            </a:endParaRPr>
          </a:p>
          <a:p>
            <a:r>
              <a:rPr lang="en-GB" b="1" dirty="0">
                <a:solidFill>
                  <a:srgbClr val="231F20"/>
                </a:solidFill>
              </a:rPr>
              <a:t>WHERE?</a:t>
            </a:r>
          </a:p>
          <a:p>
            <a:endParaRPr lang="en-GB" b="1" dirty="0">
              <a:solidFill>
                <a:srgbClr val="231F20"/>
              </a:solidFill>
            </a:endParaRPr>
          </a:p>
          <a:p>
            <a:r>
              <a:rPr lang="en-GB" b="1" dirty="0">
                <a:solidFill>
                  <a:srgbClr val="231F20"/>
                </a:solidFill>
              </a:rPr>
              <a:t>HOW?</a:t>
            </a:r>
            <a:r>
              <a:rPr lang="en-GB" b="1" dirty="0">
                <a:solidFill>
                  <a:srgbClr val="202124"/>
                </a:solidFill>
              </a:rPr>
              <a:t> </a:t>
            </a:r>
          </a:p>
          <a:p>
            <a:endParaRPr lang="en-GB" b="1" dirty="0">
              <a:solidFill>
                <a:srgbClr val="202124"/>
              </a:solidFill>
            </a:endParaRPr>
          </a:p>
          <a:p>
            <a:r>
              <a:rPr lang="en-GB" b="1" dirty="0">
                <a:solidFill>
                  <a:srgbClr val="202124"/>
                </a:solidFill>
              </a:rPr>
              <a:t>Question marks </a:t>
            </a:r>
            <a:r>
              <a:rPr lang="en-GB" dirty="0">
                <a:solidFill>
                  <a:srgbClr val="202124"/>
                </a:solidFill>
              </a:rPr>
              <a:t>can also be used with sentences that start with other words. This is most the time thought speech.</a:t>
            </a:r>
          </a:p>
          <a:p>
            <a:r>
              <a:rPr lang="en-GB" dirty="0">
                <a:solidFill>
                  <a:srgbClr val="202124"/>
                </a:solidFill>
              </a:rPr>
              <a:t>Example:</a:t>
            </a:r>
          </a:p>
          <a:p>
            <a:endParaRPr lang="en-GB" dirty="0">
              <a:solidFill>
                <a:srgbClr val="202124"/>
              </a:solidFill>
            </a:endParaRPr>
          </a:p>
          <a:p>
            <a:r>
              <a:rPr lang="en-GB" dirty="0">
                <a:solidFill>
                  <a:srgbClr val="202124"/>
                </a:solidFill>
              </a:rPr>
              <a:t>“Can you see the Lava </a:t>
            </a:r>
            <a:r>
              <a:rPr lang="en-GB" dirty="0" smtClean="0">
                <a:solidFill>
                  <a:srgbClr val="202124"/>
                </a:solidFill>
              </a:rPr>
              <a:t>Crab</a:t>
            </a:r>
            <a:r>
              <a:rPr lang="en-GB" dirty="0">
                <a:solidFill>
                  <a:srgbClr val="FF0000"/>
                </a:solidFill>
              </a:rPr>
              <a:t>?</a:t>
            </a:r>
            <a:r>
              <a:rPr lang="en-GB" dirty="0">
                <a:solidFill>
                  <a:srgbClr val="202124"/>
                </a:solidFill>
              </a:rPr>
              <a:t>”             </a:t>
            </a:r>
            <a:r>
              <a:rPr lang="en-GB" dirty="0" smtClean="0">
                <a:solidFill>
                  <a:srgbClr val="202124"/>
                </a:solidFill>
              </a:rPr>
              <a:t>“</a:t>
            </a:r>
            <a:r>
              <a:rPr lang="en-GB" dirty="0" smtClean="0">
                <a:solidFill>
                  <a:srgbClr val="202124"/>
                </a:solidFill>
              </a:rPr>
              <a:t>Are</a:t>
            </a:r>
            <a:r>
              <a:rPr lang="en-GB" dirty="0" smtClean="0">
                <a:solidFill>
                  <a:srgbClr val="202124"/>
                </a:solidFill>
              </a:rPr>
              <a:t> </a:t>
            </a:r>
            <a:r>
              <a:rPr lang="en-GB" dirty="0">
                <a:solidFill>
                  <a:srgbClr val="202124"/>
                </a:solidFill>
              </a:rPr>
              <a:t>there any </a:t>
            </a:r>
            <a:r>
              <a:rPr lang="en-GB" dirty="0" smtClean="0">
                <a:solidFill>
                  <a:srgbClr val="202124"/>
                </a:solidFill>
              </a:rPr>
              <a:t>iguanas </a:t>
            </a:r>
            <a:r>
              <a:rPr lang="en-GB" dirty="0">
                <a:solidFill>
                  <a:srgbClr val="202124"/>
                </a:solidFill>
              </a:rPr>
              <a:t>on the rocks</a:t>
            </a:r>
            <a:r>
              <a:rPr lang="en-GB" dirty="0">
                <a:solidFill>
                  <a:srgbClr val="FF0000"/>
                </a:solidFill>
              </a:rPr>
              <a:t>?</a:t>
            </a:r>
            <a:r>
              <a:rPr lang="en-GB" dirty="0">
                <a:solidFill>
                  <a:srgbClr val="202124"/>
                </a:solidFill>
              </a:rPr>
              <a:t>”</a:t>
            </a:r>
          </a:p>
          <a:p>
            <a:endParaRPr lang="en-GB" dirty="0">
              <a:solidFill>
                <a:srgbClr val="202124"/>
              </a:solidFill>
            </a:endParaRPr>
          </a:p>
          <a:p>
            <a:endParaRPr lang="en-GB" dirty="0">
              <a:solidFill>
                <a:srgbClr val="202124"/>
              </a:solidFill>
              <a:latin typeface="arial" panose="020B0604020202020204" pitchFamily="34" charset="0"/>
            </a:endParaRPr>
          </a:p>
          <a:p>
            <a:r>
              <a:rPr lang="en-GB" dirty="0">
                <a:solidFill>
                  <a:srgbClr val="202124"/>
                </a:solidFill>
                <a:latin typeface="arial" panose="020B0604020202020204" pitchFamily="34" charset="0"/>
              </a:rPr>
              <a:t> </a:t>
            </a:r>
            <a:r>
              <a:rPr lang="en-GB" dirty="0">
                <a:solidFill>
                  <a:srgbClr val="231F20"/>
                </a:solidFill>
                <a:latin typeface="ReithSans"/>
              </a:rPr>
              <a:t>h</a:t>
            </a:r>
            <a:r>
              <a:rPr lang="en-GB" sz="1400" b="1" dirty="0">
                <a:solidFill>
                  <a:srgbClr val="231F20"/>
                </a:solidFill>
                <a:latin typeface="ReithSans"/>
              </a:rPr>
              <a:t>ttps://www.theschoolrun.com/what-is-a-question-mark#:~:text=Question%20marks%20usually%20end%20question,that%20start%20with%20other%20words.</a:t>
            </a:r>
          </a:p>
        </p:txBody>
      </p:sp>
      <p:sp>
        <p:nvSpPr>
          <p:cNvPr id="3" name="TextBox 2"/>
          <p:cNvSpPr txBox="1"/>
          <p:nvPr/>
        </p:nvSpPr>
        <p:spPr>
          <a:xfrm>
            <a:off x="3616960" y="294640"/>
            <a:ext cx="4704080" cy="584775"/>
          </a:xfrm>
          <a:prstGeom prst="rect">
            <a:avLst/>
          </a:prstGeom>
          <a:noFill/>
        </p:spPr>
        <p:txBody>
          <a:bodyPr wrap="square" rtlCol="0">
            <a:spAutoFit/>
          </a:bodyPr>
          <a:lstStyle/>
          <a:p>
            <a:r>
              <a:rPr lang="en-GB" sz="3200" dirty="0"/>
              <a:t>What is a Question Mark?</a:t>
            </a:r>
          </a:p>
        </p:txBody>
      </p:sp>
    </p:spTree>
    <p:extLst>
      <p:ext uri="{BB962C8B-B14F-4D97-AF65-F5344CB8AC3E}">
        <p14:creationId xmlns:p14="http://schemas.microsoft.com/office/powerpoint/2010/main" val="319741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1" y="247651"/>
            <a:ext cx="3876674" cy="18097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solidFill>
            </a:endParaRPr>
          </a:p>
          <a:p>
            <a:r>
              <a:rPr lang="en-GB" sz="2000" dirty="0">
                <a:solidFill>
                  <a:schemeClr val="tx1"/>
                </a:solidFill>
              </a:rPr>
              <a:t>Challenge 1:</a:t>
            </a:r>
          </a:p>
          <a:p>
            <a:pPr algn="ctr"/>
            <a:r>
              <a:rPr lang="en-GB" sz="2000" dirty="0">
                <a:solidFill>
                  <a:schemeClr val="tx1"/>
                </a:solidFill>
              </a:rPr>
              <a:t>Can you now point out with is a question and which is not?</a:t>
            </a:r>
          </a:p>
          <a:p>
            <a:pPr algn="ctr"/>
            <a:r>
              <a:rPr lang="en-GB" sz="2000" dirty="0">
                <a:solidFill>
                  <a:schemeClr val="tx1"/>
                </a:solidFill>
              </a:rPr>
              <a:t>Also please put in the full stops</a:t>
            </a:r>
          </a:p>
          <a:p>
            <a:pPr algn="ctr"/>
            <a:endParaRPr lang="en-GB" sz="3600" dirty="0">
              <a:solidFill>
                <a:schemeClr val="tx1"/>
              </a:solidFill>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30732" y1="31398" x2="29878" y2="14218"/>
                        <a14:foregroundMark x1="37805" y1="9005" x2="55366" y2="6517"/>
                        <a14:foregroundMark x1="53293" y1="83886" x2="41951" y2="77844"/>
                        <a14:foregroundMark x1="48659" y1="58294" x2="60000" y2="29384"/>
                        <a14:foregroundMark x1="73415" y1="29384" x2="73049" y2="36611"/>
                        <a14:foregroundMark x1="32805" y1="11848" x2="39878" y2="6872"/>
                        <a14:foregroundMark x1="39024" y1="35071" x2="33171" y2="35900"/>
                      </a14:backgroundRemoval>
                    </a14:imgEffect>
                  </a14:imgLayer>
                </a14:imgProps>
              </a:ext>
            </a:extLst>
          </a:blip>
          <a:stretch>
            <a:fillRect/>
          </a:stretch>
        </p:blipFill>
        <p:spPr>
          <a:xfrm>
            <a:off x="7939895" y="1152526"/>
            <a:ext cx="4077273" cy="4196606"/>
          </a:xfrm>
          <a:prstGeom prst="rect">
            <a:avLst/>
          </a:prstGeom>
        </p:spPr>
      </p:pic>
      <p:sp>
        <p:nvSpPr>
          <p:cNvPr id="9" name="TextBox 8"/>
          <p:cNvSpPr txBox="1"/>
          <p:nvPr/>
        </p:nvSpPr>
        <p:spPr>
          <a:xfrm>
            <a:off x="693348" y="2348230"/>
            <a:ext cx="10487025" cy="4247317"/>
          </a:xfrm>
          <a:prstGeom prst="rect">
            <a:avLst/>
          </a:prstGeom>
          <a:noFill/>
        </p:spPr>
        <p:txBody>
          <a:bodyPr wrap="square" rtlCol="0">
            <a:spAutoFit/>
          </a:bodyPr>
          <a:lstStyle/>
          <a:p>
            <a:endParaRPr lang="en-GB" dirty="0"/>
          </a:p>
          <a:p>
            <a:r>
              <a:rPr lang="en-GB" dirty="0"/>
              <a:t>1, </a:t>
            </a:r>
            <a:r>
              <a:rPr lang="en-GB" sz="2000" dirty="0"/>
              <a:t>What is the length of the Albatrosses wings</a:t>
            </a:r>
          </a:p>
          <a:p>
            <a:endParaRPr lang="en-GB" sz="2000" dirty="0"/>
          </a:p>
          <a:p>
            <a:r>
              <a:rPr lang="en-GB" sz="2000" dirty="0"/>
              <a:t>2, The weather is good </a:t>
            </a:r>
            <a:r>
              <a:rPr lang="en-GB" sz="2000" dirty="0" smtClean="0"/>
              <a:t>today, </a:t>
            </a:r>
            <a:r>
              <a:rPr lang="en-GB" sz="2000" dirty="0"/>
              <a:t>on the island of Galapagos</a:t>
            </a:r>
          </a:p>
          <a:p>
            <a:endParaRPr lang="en-GB" sz="2000" dirty="0"/>
          </a:p>
          <a:p>
            <a:r>
              <a:rPr lang="en-GB" sz="2000" dirty="0"/>
              <a:t>3, “Can you see the Frigate bird flying high in the sky”</a:t>
            </a:r>
          </a:p>
          <a:p>
            <a:endParaRPr lang="en-GB" sz="2000" dirty="0"/>
          </a:p>
          <a:p>
            <a:r>
              <a:rPr lang="en-GB" sz="2000" dirty="0"/>
              <a:t>4, Who discover the Galapagos Islands</a:t>
            </a:r>
          </a:p>
          <a:p>
            <a:endParaRPr lang="en-GB" sz="2000" dirty="0"/>
          </a:p>
          <a:p>
            <a:r>
              <a:rPr lang="en-GB" sz="2000" dirty="0"/>
              <a:t>5, There are now people </a:t>
            </a:r>
            <a:r>
              <a:rPr lang="en-GB" sz="2000" dirty="0" smtClean="0"/>
              <a:t>living on the island</a:t>
            </a:r>
            <a:endParaRPr lang="en-GB" sz="20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4674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5977" y="204897"/>
            <a:ext cx="11652648" cy="58175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205977" y="220147"/>
            <a:ext cx="11652647" cy="523220"/>
          </a:xfrm>
          <a:prstGeom prst="rect">
            <a:avLst/>
          </a:prstGeom>
          <a:solidFill>
            <a:schemeClr val="bg1"/>
          </a:solidFill>
        </p:spPr>
        <p:txBody>
          <a:bodyPr wrap="square" rtlCol="0">
            <a:spAutoFit/>
          </a:bodyPr>
          <a:lstStyle/>
          <a:p>
            <a:r>
              <a:rPr lang="en-US" sz="2800" dirty="0">
                <a:ln>
                  <a:solidFill>
                    <a:prstClr val="black"/>
                  </a:solidFill>
                </a:ln>
                <a:solidFill>
                  <a:srgbClr val="5B9BD5">
                    <a:lumMod val="50000"/>
                  </a:srgbClr>
                </a:solidFill>
              </a:rPr>
              <a:t>Build A Sentence my turn</a:t>
            </a:r>
          </a:p>
        </p:txBody>
      </p:sp>
      <p:sp>
        <p:nvSpPr>
          <p:cNvPr id="6" name="Rectangle 5"/>
          <p:cNvSpPr/>
          <p:nvPr/>
        </p:nvSpPr>
        <p:spPr>
          <a:xfrm>
            <a:off x="180059" y="881448"/>
            <a:ext cx="11773815" cy="587177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6" name="Straight Connector 15"/>
          <p:cNvCxnSpPr/>
          <p:nvPr/>
        </p:nvCxnSpPr>
        <p:spPr>
          <a:xfrm>
            <a:off x="1386726" y="3830973"/>
            <a:ext cx="8550057" cy="823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86726" y="5189060"/>
            <a:ext cx="8550057" cy="823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567701" y="4556884"/>
            <a:ext cx="8471649" cy="769441"/>
          </a:xfrm>
          <a:prstGeom prst="rect">
            <a:avLst/>
          </a:prstGeom>
          <a:noFill/>
        </p:spPr>
        <p:txBody>
          <a:bodyPr wrap="square" rtlCol="0">
            <a:spAutoFit/>
          </a:bodyPr>
          <a:lstStyle/>
          <a:p>
            <a:r>
              <a:rPr lang="en-GB" sz="4400" dirty="0"/>
              <a:t>Who lives on the Galapagos Island?</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5265" b="67421"/>
          <a:stretch/>
        </p:blipFill>
        <p:spPr>
          <a:xfrm>
            <a:off x="8094271" y="2352498"/>
            <a:ext cx="1217903" cy="1340394"/>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92" t="34020" r="75911" b="33135"/>
          <a:stretch/>
        </p:blipFill>
        <p:spPr>
          <a:xfrm>
            <a:off x="1898827" y="2367545"/>
            <a:ext cx="1190625" cy="1323975"/>
          </a:xfrm>
          <a:prstGeom prst="rect">
            <a:avLst/>
          </a:prstGeom>
        </p:spPr>
      </p:pic>
      <p:pic>
        <p:nvPicPr>
          <p:cNvPr id="9" name="Picture 8"/>
          <p:cNvPicPr>
            <a:picLocks noChangeAspect="1"/>
          </p:cNvPicPr>
          <p:nvPr/>
        </p:nvPicPr>
        <p:blipFill rotWithShape="1">
          <a:blip r:embed="rId3"/>
          <a:srcRect l="74788" t="32814" r="-699" b="33624"/>
          <a:stretch/>
        </p:blipFill>
        <p:spPr>
          <a:xfrm>
            <a:off x="5998845" y="2310394"/>
            <a:ext cx="1276350" cy="1381126"/>
          </a:xfrm>
          <a:prstGeom prst="rect">
            <a:avLst/>
          </a:prstGeom>
        </p:spPr>
      </p:pic>
      <p:pic>
        <p:nvPicPr>
          <p:cNvPr id="10" name="Picture 9"/>
          <p:cNvPicPr>
            <a:picLocks noChangeAspect="1"/>
          </p:cNvPicPr>
          <p:nvPr/>
        </p:nvPicPr>
        <p:blipFill rotWithShape="1">
          <a:blip r:embed="rId4"/>
          <a:srcRect l="24078" t="33099" r="50000" b="32637"/>
          <a:stretch/>
        </p:blipFill>
        <p:spPr>
          <a:xfrm>
            <a:off x="3772127" y="2310394"/>
            <a:ext cx="1276350" cy="1409700"/>
          </a:xfrm>
          <a:prstGeom prst="rect">
            <a:avLst/>
          </a:prstGeom>
        </p:spPr>
      </p:pic>
    </p:spTree>
    <p:extLst>
      <p:ext uri="{BB962C8B-B14F-4D97-AF65-F5344CB8AC3E}">
        <p14:creationId xmlns:p14="http://schemas.microsoft.com/office/powerpoint/2010/main" val="9705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93007" y="193862"/>
            <a:ext cx="10612654" cy="58175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784537" y="262733"/>
            <a:ext cx="10429593" cy="461665"/>
          </a:xfrm>
          <a:prstGeom prst="rect">
            <a:avLst/>
          </a:prstGeom>
          <a:solidFill>
            <a:schemeClr val="bg1"/>
          </a:solidFill>
        </p:spPr>
        <p:txBody>
          <a:bodyPr wrap="square" rtlCol="0">
            <a:spAutoFit/>
          </a:bodyPr>
          <a:lstStyle/>
          <a:p>
            <a:r>
              <a:rPr lang="en-US" sz="2400" dirty="0">
                <a:ln>
                  <a:solidFill>
                    <a:prstClr val="black"/>
                  </a:solidFill>
                </a:ln>
                <a:solidFill>
                  <a:srgbClr val="5B9BD5">
                    <a:lumMod val="50000"/>
                  </a:srgbClr>
                </a:solidFill>
              </a:rPr>
              <a:t>Build A Sentence your turn, can you now make and write your own 3 sentences. </a:t>
            </a:r>
          </a:p>
        </p:txBody>
      </p:sp>
      <p:sp>
        <p:nvSpPr>
          <p:cNvPr id="6" name="Rectangle 5"/>
          <p:cNvSpPr/>
          <p:nvPr/>
        </p:nvSpPr>
        <p:spPr>
          <a:xfrm>
            <a:off x="308808" y="1000107"/>
            <a:ext cx="11654592" cy="583238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6" name="Straight Connector 15"/>
          <p:cNvCxnSpPr/>
          <p:nvPr/>
        </p:nvCxnSpPr>
        <p:spPr>
          <a:xfrm>
            <a:off x="2280307" y="3800146"/>
            <a:ext cx="8550057" cy="823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 r="74958" b="67475"/>
          <a:stretch/>
        </p:blipFill>
        <p:spPr>
          <a:xfrm>
            <a:off x="4278379" y="4161470"/>
            <a:ext cx="1105107" cy="1202195"/>
          </a:xfrm>
          <a:prstGeom prst="rect">
            <a:avLst/>
          </a:prstGeom>
        </p:spPr>
      </p:pic>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75680" b="66058"/>
          <a:stretch/>
        </p:blipFill>
        <p:spPr>
          <a:xfrm>
            <a:off x="8326093" y="4999697"/>
            <a:ext cx="1203567" cy="1407035"/>
          </a:xfrm>
          <a:prstGeom prst="rect">
            <a:avLst/>
          </a:prstGeom>
        </p:spPr>
      </p:pic>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24756" r="50321" b="67277"/>
          <a:stretch/>
        </p:blipFill>
        <p:spPr>
          <a:xfrm>
            <a:off x="3179832" y="5371452"/>
            <a:ext cx="973342" cy="107047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641" t="33522" r="50011" b="33970"/>
          <a:stretch/>
        </p:blipFill>
        <p:spPr>
          <a:xfrm>
            <a:off x="572396" y="3967341"/>
            <a:ext cx="1110291" cy="1238692"/>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96" t="33100" r="75603" b="33759"/>
          <a:stretch/>
        </p:blipFill>
        <p:spPr>
          <a:xfrm>
            <a:off x="1313634" y="5345196"/>
            <a:ext cx="1114790" cy="125021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66438" r="75960" b="-1059"/>
          <a:stretch/>
        </p:blipFill>
        <p:spPr>
          <a:xfrm>
            <a:off x="5613572" y="5168183"/>
            <a:ext cx="1139830" cy="1371599"/>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24658" t="66438" r="50387" b="-516"/>
          <a:stretch/>
        </p:blipFill>
        <p:spPr>
          <a:xfrm>
            <a:off x="6843567" y="4097711"/>
            <a:ext cx="1109441" cy="1265954"/>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50126" t="33907" r="25468" b="33608"/>
          <a:stretch/>
        </p:blipFill>
        <p:spPr>
          <a:xfrm>
            <a:off x="9858375" y="3967341"/>
            <a:ext cx="1033978" cy="1151235"/>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592" t="34020" r="75911" b="33135"/>
          <a:stretch/>
        </p:blipFill>
        <p:spPr>
          <a:xfrm>
            <a:off x="693007" y="1779072"/>
            <a:ext cx="1190625" cy="1323975"/>
          </a:xfrm>
          <a:prstGeom prst="rect">
            <a:avLst/>
          </a:prstGeom>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t="66669" r="74955" b="-6"/>
          <a:stretch/>
        </p:blipFill>
        <p:spPr>
          <a:xfrm>
            <a:off x="10490874" y="5206033"/>
            <a:ext cx="1136901" cy="1264513"/>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25045" t="67826" r="50774" b="-237"/>
          <a:stretch/>
        </p:blipFill>
        <p:spPr>
          <a:xfrm>
            <a:off x="2304340" y="4097711"/>
            <a:ext cx="955779" cy="1070472"/>
          </a:xfrm>
          <a:prstGeom prst="rect">
            <a:avLst/>
          </a:prstGeom>
        </p:spPr>
      </p:pic>
    </p:spTree>
    <p:extLst>
      <p:ext uri="{BB962C8B-B14F-4D97-AF65-F5344CB8AC3E}">
        <p14:creationId xmlns:p14="http://schemas.microsoft.com/office/powerpoint/2010/main" val="939846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CC00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err="1"/>
              <a:t>phoincs</a:t>
            </a:r>
            <a:r>
              <a:rPr lang="en-GB" sz="2400" dirty="0"/>
              <a:t>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Friday 22</a:t>
            </a:r>
            <a:r>
              <a:rPr lang="en-GB" sz="3200" baseline="30000" dirty="0"/>
              <a:t>nd</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lIns="91440" tIns="45720" rIns="91440" bIns="45720" rtlCol="0" anchor="t">
            <a:spAutoFit/>
          </a:bodyPr>
          <a:lstStyle/>
          <a:p>
            <a:r>
              <a:rPr lang="en-GB" sz="4000" dirty="0"/>
              <a:t>To be able begin to </a:t>
            </a:r>
            <a:r>
              <a:rPr lang="en-GB" sz="4000" dirty="0" smtClean="0"/>
              <a:t>spell words which contain ‘</a:t>
            </a:r>
            <a:r>
              <a:rPr lang="en-GB" sz="4000" dirty="0" err="1" smtClean="0"/>
              <a:t>ei</a:t>
            </a:r>
            <a:r>
              <a:rPr lang="en-GB" sz="4000" dirty="0" smtClean="0"/>
              <a:t>’</a:t>
            </a:r>
            <a:endParaRPr lang="en-GB" sz="4000" dirty="0"/>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145407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582034" y="2017441"/>
            <a:ext cx="1946030" cy="709247"/>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leisure</a:t>
            </a:r>
          </a:p>
        </p:txBody>
      </p:sp>
      <p:sp>
        <p:nvSpPr>
          <p:cNvPr id="18" name="Rounded Rectangle 17"/>
          <p:cNvSpPr/>
          <p:nvPr/>
        </p:nvSpPr>
        <p:spPr>
          <a:xfrm>
            <a:off x="5187460" y="1752862"/>
            <a:ext cx="2426677" cy="800101"/>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height</a:t>
            </a:r>
          </a:p>
        </p:txBody>
      </p:sp>
      <p:sp>
        <p:nvSpPr>
          <p:cNvPr id="20" name="Rounded Rectangle 19"/>
          <p:cNvSpPr/>
          <p:nvPr/>
        </p:nvSpPr>
        <p:spPr>
          <a:xfrm>
            <a:off x="8786443" y="2505808"/>
            <a:ext cx="2098431" cy="800100"/>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eight</a:t>
            </a:r>
          </a:p>
        </p:txBody>
      </p:sp>
      <p:sp>
        <p:nvSpPr>
          <p:cNvPr id="21" name="Rounded Rectangle 20"/>
          <p:cNvSpPr/>
          <p:nvPr/>
        </p:nvSpPr>
        <p:spPr>
          <a:xfrm>
            <a:off x="2807674" y="2793024"/>
            <a:ext cx="2086709" cy="832338"/>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reign</a:t>
            </a:r>
            <a:endParaRPr lang="en-GB" sz="2800" dirty="0">
              <a:solidFill>
                <a:schemeClr val="tx1"/>
              </a:solidFill>
            </a:endParaRPr>
          </a:p>
        </p:txBody>
      </p:sp>
      <p:sp>
        <p:nvSpPr>
          <p:cNvPr id="22" name="Rounded Rectangle 21"/>
          <p:cNvSpPr/>
          <p:nvPr/>
        </p:nvSpPr>
        <p:spPr>
          <a:xfrm>
            <a:off x="6646985" y="3194539"/>
            <a:ext cx="1887415" cy="861646"/>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their</a:t>
            </a:r>
          </a:p>
        </p:txBody>
      </p:sp>
      <p:sp>
        <p:nvSpPr>
          <p:cNvPr id="23" name="Rounded Rectangle 22"/>
          <p:cNvSpPr/>
          <p:nvPr/>
        </p:nvSpPr>
        <p:spPr>
          <a:xfrm>
            <a:off x="609600" y="3845169"/>
            <a:ext cx="2198074" cy="808893"/>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ceiling</a:t>
            </a:r>
          </a:p>
        </p:txBody>
      </p:sp>
      <p:sp>
        <p:nvSpPr>
          <p:cNvPr id="24" name="Rounded Rectangle 23"/>
          <p:cNvSpPr/>
          <p:nvPr/>
        </p:nvSpPr>
        <p:spPr>
          <a:xfrm>
            <a:off x="4185138" y="4232031"/>
            <a:ext cx="2209804" cy="726600"/>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receipt</a:t>
            </a:r>
          </a:p>
        </p:txBody>
      </p:sp>
      <p:sp>
        <p:nvSpPr>
          <p:cNvPr id="25" name="Rounded Rectangle 24"/>
          <p:cNvSpPr/>
          <p:nvPr/>
        </p:nvSpPr>
        <p:spPr>
          <a:xfrm>
            <a:off x="1934308" y="5416062"/>
            <a:ext cx="2297723" cy="703384"/>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protein</a:t>
            </a:r>
          </a:p>
        </p:txBody>
      </p:sp>
      <p:sp>
        <p:nvSpPr>
          <p:cNvPr id="26" name="Rounded Rectangle 25"/>
          <p:cNvSpPr/>
          <p:nvPr/>
        </p:nvSpPr>
        <p:spPr>
          <a:xfrm>
            <a:off x="6775938" y="5289776"/>
            <a:ext cx="1922585" cy="638646"/>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receive</a:t>
            </a:r>
          </a:p>
        </p:txBody>
      </p:sp>
      <p:sp>
        <p:nvSpPr>
          <p:cNvPr id="27" name="Oval Callout 26"/>
          <p:cNvSpPr/>
          <p:nvPr/>
        </p:nvSpPr>
        <p:spPr>
          <a:xfrm>
            <a:off x="9163180" y="3732882"/>
            <a:ext cx="2800258" cy="2529022"/>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you and your adult take turns </a:t>
            </a:r>
            <a:r>
              <a:rPr lang="en-GB" dirty="0" smtClean="0">
                <a:solidFill>
                  <a:schemeClr val="tx1"/>
                </a:solidFill>
              </a:rPr>
              <a:t>reading some of these words?</a:t>
            </a:r>
            <a:endParaRPr lang="en-GB" dirty="0">
              <a:solidFill>
                <a:schemeClr val="tx1"/>
              </a:solidFill>
            </a:endParaRPr>
          </a:p>
        </p:txBody>
      </p:sp>
      <p:sp>
        <p:nvSpPr>
          <p:cNvPr id="28" name="TextBox 27"/>
          <p:cNvSpPr txBox="1"/>
          <p:nvPr/>
        </p:nvSpPr>
        <p:spPr>
          <a:xfrm>
            <a:off x="2280213" y="1255441"/>
            <a:ext cx="7442521" cy="369332"/>
          </a:xfrm>
          <a:prstGeom prst="rect">
            <a:avLst/>
          </a:prstGeom>
          <a:noFill/>
        </p:spPr>
        <p:txBody>
          <a:bodyPr wrap="square" rtlCol="0">
            <a:spAutoFit/>
          </a:bodyPr>
          <a:lstStyle/>
          <a:p>
            <a:r>
              <a:rPr lang="en-GB" dirty="0"/>
              <a:t>Here are some words </a:t>
            </a:r>
            <a:r>
              <a:rPr lang="en-GB" dirty="0" smtClean="0"/>
              <a:t>that contain ‘</a:t>
            </a:r>
            <a:r>
              <a:rPr lang="en-GB" dirty="0" err="1" smtClean="0"/>
              <a:t>ei</a:t>
            </a:r>
            <a:r>
              <a:rPr lang="en-GB" dirty="0" smtClean="0"/>
              <a:t>’ , </a:t>
            </a:r>
            <a:r>
              <a:rPr lang="en-GB" dirty="0"/>
              <a:t>can you spot </a:t>
            </a:r>
            <a:r>
              <a:rPr lang="en-GB" dirty="0" smtClean="0"/>
              <a:t>them?</a:t>
            </a:r>
            <a:endParaRPr lang="en-GB" dirty="0"/>
          </a:p>
        </p:txBody>
      </p:sp>
      <p:sp>
        <p:nvSpPr>
          <p:cNvPr id="2" name="Rectangle 1"/>
          <p:cNvSpPr/>
          <p:nvPr/>
        </p:nvSpPr>
        <p:spPr>
          <a:xfrm>
            <a:off x="2040889" y="273892"/>
            <a:ext cx="7474547" cy="707886"/>
          </a:xfrm>
          <a:prstGeom prst="rect">
            <a:avLst/>
          </a:prstGeom>
        </p:spPr>
        <p:txBody>
          <a:bodyPr wrap="none">
            <a:spAutoFit/>
          </a:bodyPr>
          <a:lstStyle/>
          <a:p>
            <a:r>
              <a:rPr lang="en-GB" sz="4000" dirty="0" smtClean="0"/>
              <a:t>Today  we are spotting ‘</a:t>
            </a:r>
            <a:r>
              <a:rPr lang="en-GB" sz="4000" dirty="0" err="1" smtClean="0"/>
              <a:t>ei</a:t>
            </a:r>
            <a:r>
              <a:rPr lang="en-GB" sz="4000" dirty="0" smtClean="0"/>
              <a:t>’ in words</a:t>
            </a:r>
            <a:endParaRPr lang="en-GB" sz="4000" dirty="0"/>
          </a:p>
        </p:txBody>
      </p:sp>
    </p:spTree>
    <p:extLst>
      <p:ext uri="{BB962C8B-B14F-4D97-AF65-F5344CB8AC3E}">
        <p14:creationId xmlns:p14="http://schemas.microsoft.com/office/powerpoint/2010/main" val="3615966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65836" t="50186" r="23574" b="28805"/>
          <a:stretch/>
        </p:blipFill>
        <p:spPr>
          <a:xfrm>
            <a:off x="4112765" y="1815324"/>
            <a:ext cx="2095333" cy="3117560"/>
          </a:xfrm>
          <a:prstGeom prst="rect">
            <a:avLst/>
          </a:prstGeom>
        </p:spPr>
      </p:pic>
      <p:pic>
        <p:nvPicPr>
          <p:cNvPr id="15" name="Picture 14"/>
          <p:cNvPicPr>
            <a:picLocks noChangeAspect="1"/>
          </p:cNvPicPr>
          <p:nvPr/>
        </p:nvPicPr>
        <p:blipFill>
          <a:blip r:embed="rId3"/>
          <a:stretch>
            <a:fillRect/>
          </a:stretch>
        </p:blipFill>
        <p:spPr>
          <a:xfrm>
            <a:off x="6586634" y="1828948"/>
            <a:ext cx="1310754" cy="3127519"/>
          </a:xfrm>
          <a:prstGeom prst="rect">
            <a:avLst/>
          </a:prstGeom>
        </p:spPr>
      </p:pic>
      <p:sp>
        <p:nvSpPr>
          <p:cNvPr id="16" name="Oval Callout 15"/>
          <p:cNvSpPr/>
          <p:nvPr/>
        </p:nvSpPr>
        <p:spPr>
          <a:xfrm>
            <a:off x="8524397" y="847845"/>
            <a:ext cx="3376302" cy="2272937"/>
          </a:xfrm>
          <a:prstGeom prst="wedgeEllipseCallout">
            <a:avLst>
              <a:gd name="adj1" fmla="val -59910"/>
              <a:gd name="adj2" fmla="val 78592"/>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Down the insects body and dot for hit head.</a:t>
            </a:r>
          </a:p>
        </p:txBody>
      </p:sp>
      <p:sp>
        <p:nvSpPr>
          <p:cNvPr id="18" name="TextBox 17"/>
          <p:cNvSpPr txBox="1"/>
          <p:nvPr/>
        </p:nvSpPr>
        <p:spPr>
          <a:xfrm>
            <a:off x="535577" y="5329646"/>
            <a:ext cx="11234326" cy="1200329"/>
          </a:xfrm>
          <a:prstGeom prst="rect">
            <a:avLst/>
          </a:prstGeom>
          <a:noFill/>
        </p:spPr>
        <p:txBody>
          <a:bodyPr wrap="square" rtlCol="0">
            <a:spAutoFit/>
          </a:bodyPr>
          <a:lstStyle/>
          <a:p>
            <a:pPr algn="ctr"/>
            <a:r>
              <a:rPr lang="en-GB" sz="2400" dirty="0"/>
              <a:t>Remember </a:t>
            </a:r>
            <a:r>
              <a:rPr lang="en-GB" sz="2400" dirty="0" smtClean="0"/>
              <a:t>guys, </a:t>
            </a:r>
            <a:r>
              <a:rPr lang="en-GB" sz="2400" dirty="0"/>
              <a:t>when writing the </a:t>
            </a:r>
            <a:r>
              <a:rPr lang="en-GB" sz="2400" dirty="0" smtClean="0"/>
              <a:t>letters, they </a:t>
            </a:r>
            <a:r>
              <a:rPr lang="en-GB" sz="2400" dirty="0"/>
              <a:t>sit together on the line.  Just like this </a:t>
            </a:r>
            <a:r>
              <a:rPr lang="en-GB" sz="2400" u="sng" dirty="0" err="1">
                <a:latin typeface="XCCW Joined Solid Lined 4a" panose="03050602040000000000" pitchFamily="66" charset="0"/>
              </a:rPr>
              <a:t>ei</a:t>
            </a:r>
            <a:r>
              <a:rPr lang="en-GB" sz="2400" u="sng" dirty="0">
                <a:latin typeface="XCCW Joined Solid Lined 4a" panose="03050602040000000000" pitchFamily="66" charset="0"/>
              </a:rPr>
              <a:t>___</a:t>
            </a:r>
            <a:r>
              <a:rPr lang="en-GB" sz="2400" u="sng" dirty="0" err="1">
                <a:latin typeface="XCCW Joined Solid Lined 4a" panose="03050602040000000000" pitchFamily="66" charset="0"/>
              </a:rPr>
              <a:t>ei</a:t>
            </a:r>
            <a:r>
              <a:rPr lang="en-GB" sz="2400" u="sng" dirty="0">
                <a:latin typeface="XCCW Joined Solid Lined 4a" panose="03050602040000000000" pitchFamily="66" charset="0"/>
              </a:rPr>
              <a:t>___</a:t>
            </a:r>
            <a:r>
              <a:rPr lang="en-GB" sz="2400" u="sng" dirty="0" err="1">
                <a:latin typeface="XCCW Joined Solid Lined 4a" panose="03050602040000000000" pitchFamily="66" charset="0"/>
              </a:rPr>
              <a:t>ei</a:t>
            </a:r>
            <a:endParaRPr lang="en-GB" sz="2400" u="sng" dirty="0">
              <a:latin typeface="XCCW Joined Solid Lined 4a" panose="03050602040000000000" pitchFamily="66" charset="0"/>
            </a:endParaRPr>
          </a:p>
          <a:p>
            <a:pPr algn="ctr"/>
            <a:r>
              <a:rPr lang="en-GB" sz="2400" dirty="0"/>
              <a:t>Also don’t forget your finger spaces. </a:t>
            </a:r>
          </a:p>
        </p:txBody>
      </p:sp>
      <p:sp>
        <p:nvSpPr>
          <p:cNvPr id="19" name="Oval Callout 18"/>
          <p:cNvSpPr/>
          <p:nvPr/>
        </p:nvSpPr>
        <p:spPr>
          <a:xfrm flipH="1">
            <a:off x="267719" y="999987"/>
            <a:ext cx="3057493" cy="2357005"/>
          </a:xfrm>
          <a:prstGeom prst="wedgeEllipseCallout">
            <a:avLst>
              <a:gd name="adj1" fmla="val -59416"/>
              <a:gd name="adj2" fmla="val 7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Crack the egg and scoop it out</a:t>
            </a:r>
          </a:p>
        </p:txBody>
      </p:sp>
      <p:sp>
        <p:nvSpPr>
          <p:cNvPr id="3" name="Rectangle 2"/>
          <p:cNvSpPr/>
          <p:nvPr/>
        </p:nvSpPr>
        <p:spPr>
          <a:xfrm>
            <a:off x="3744965" y="290388"/>
            <a:ext cx="4815549" cy="954107"/>
          </a:xfrm>
          <a:prstGeom prst="rect">
            <a:avLst/>
          </a:prstGeom>
        </p:spPr>
        <p:txBody>
          <a:bodyPr wrap="none">
            <a:spAutoFit/>
          </a:bodyPr>
          <a:lstStyle/>
          <a:p>
            <a:pPr algn="ctr"/>
            <a:r>
              <a:rPr lang="en-GB" sz="3200" dirty="0" smtClean="0"/>
              <a:t>Practise writing task</a:t>
            </a:r>
          </a:p>
          <a:p>
            <a:pPr algn="ctr"/>
            <a:r>
              <a:rPr lang="en-GB" sz="2400" dirty="0" smtClean="0"/>
              <a:t>How many more words can you find?</a:t>
            </a:r>
            <a:endParaRPr lang="en-GB" sz="2400" dirty="0"/>
          </a:p>
        </p:txBody>
      </p:sp>
    </p:spTree>
    <p:extLst>
      <p:ext uri="{BB962C8B-B14F-4D97-AF65-F5344CB8AC3E}">
        <p14:creationId xmlns:p14="http://schemas.microsoft.com/office/powerpoint/2010/main" val="91561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639" y="255639"/>
            <a:ext cx="11474245" cy="1200329"/>
          </a:xfrm>
          <a:prstGeom prst="rect">
            <a:avLst/>
          </a:prstGeom>
          <a:noFill/>
        </p:spPr>
        <p:txBody>
          <a:bodyPr wrap="square" rtlCol="0">
            <a:spAutoFit/>
          </a:bodyPr>
          <a:lstStyle/>
          <a:p>
            <a:pPr algn="ctr"/>
            <a:r>
              <a:rPr lang="en-GB" dirty="0"/>
              <a:t>Over the next two weeks we are going to look at, investigate and create your own </a:t>
            </a:r>
            <a:r>
              <a:rPr lang="en-GB" dirty="0" smtClean="0"/>
              <a:t>information </a:t>
            </a:r>
            <a:r>
              <a:rPr lang="en-GB" dirty="0"/>
              <a:t>text on the Galapagos island.</a:t>
            </a:r>
          </a:p>
          <a:p>
            <a:endParaRPr lang="en-GB" dirty="0"/>
          </a:p>
          <a:p>
            <a:endParaRPr lang="en-GB" dirty="0"/>
          </a:p>
        </p:txBody>
      </p:sp>
      <p:sp>
        <p:nvSpPr>
          <p:cNvPr id="5" name="AutoShape 2" descr="How to Travel to the Galapagos Islands | Travel + Lei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852415" y="838680"/>
            <a:ext cx="4303060" cy="2251038"/>
          </a:xfrm>
          <a:prstGeom prst="rect">
            <a:avLst/>
          </a:prstGeom>
        </p:spPr>
      </p:pic>
      <p:pic>
        <p:nvPicPr>
          <p:cNvPr id="10" name="Picture 9"/>
          <p:cNvPicPr>
            <a:picLocks noChangeAspect="1"/>
          </p:cNvPicPr>
          <p:nvPr/>
        </p:nvPicPr>
        <p:blipFill>
          <a:blip r:embed="rId3"/>
          <a:stretch>
            <a:fillRect/>
          </a:stretch>
        </p:blipFill>
        <p:spPr>
          <a:xfrm>
            <a:off x="7776754" y="838680"/>
            <a:ext cx="2642014" cy="2196174"/>
          </a:xfrm>
          <a:prstGeom prst="rect">
            <a:avLst/>
          </a:prstGeom>
        </p:spPr>
      </p:pic>
      <p:sp>
        <p:nvSpPr>
          <p:cNvPr id="12" name="TextBox 11"/>
          <p:cNvSpPr txBox="1"/>
          <p:nvPr/>
        </p:nvSpPr>
        <p:spPr>
          <a:xfrm>
            <a:off x="905973" y="3211388"/>
            <a:ext cx="10554788" cy="3046988"/>
          </a:xfrm>
          <a:prstGeom prst="rect">
            <a:avLst/>
          </a:prstGeom>
          <a:noFill/>
        </p:spPr>
        <p:txBody>
          <a:bodyPr wrap="square" rtlCol="0">
            <a:spAutoFit/>
          </a:bodyPr>
          <a:lstStyle/>
          <a:p>
            <a:r>
              <a:rPr lang="en-GB" sz="2400" dirty="0">
                <a:solidFill>
                  <a:prstClr val="black"/>
                </a:solidFill>
              </a:rPr>
              <a:t>The Galapagos Islands</a:t>
            </a:r>
            <a:endParaRPr lang="en-GB" sz="2400" dirty="0"/>
          </a:p>
          <a:p>
            <a:endParaRPr lang="en-GB" sz="2400" dirty="0"/>
          </a:p>
          <a:p>
            <a:r>
              <a:rPr lang="en-GB" sz="2400" dirty="0"/>
              <a:t>The Galapagos Islands belong to the South American country of Ecuador, located in the Pacific Ocean. The Islands are formed from underwater volcanoes that spew lava up from the bottom of the sea. The Galapagos Islands are home to a variety of plants, animals and birds that have gradually adapted to life there.  The Island’s do not have big palm tress or lots of beach; only small bushes, desert plants and strips of sand. </a:t>
            </a:r>
          </a:p>
        </p:txBody>
      </p:sp>
    </p:spTree>
    <p:extLst>
      <p:ext uri="{BB962C8B-B14F-4D97-AF65-F5344CB8AC3E}">
        <p14:creationId xmlns:p14="http://schemas.microsoft.com/office/powerpoint/2010/main" val="355038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068" y="538635"/>
            <a:ext cx="11439646" cy="4308872"/>
          </a:xfrm>
          <a:prstGeom prst="rect">
            <a:avLst/>
          </a:prstGeom>
        </p:spPr>
        <p:txBody>
          <a:bodyPr wrap="square">
            <a:spAutoFit/>
          </a:bodyPr>
          <a:lstStyle/>
          <a:p>
            <a:r>
              <a:rPr lang="en-GB" sz="3200" dirty="0"/>
              <a:t>Here is a link for you to access some fun phonics games online.</a:t>
            </a:r>
          </a:p>
          <a:p>
            <a:pPr algn="ctr"/>
            <a:endParaRPr lang="en-GB" sz="3200" dirty="0"/>
          </a:p>
          <a:p>
            <a:pPr algn="ctr"/>
            <a:r>
              <a:rPr lang="en-GB" sz="3200" dirty="0">
                <a:hlinkClick r:id="rId2"/>
              </a:rPr>
              <a:t>https://www.phonicsplay.co.uk/</a:t>
            </a:r>
            <a:endParaRPr lang="en-GB" sz="3200" dirty="0"/>
          </a:p>
          <a:p>
            <a:pPr algn="ctr"/>
            <a:endParaRPr lang="en-GB" sz="3200" dirty="0"/>
          </a:p>
          <a:p>
            <a:pPr algn="ctr"/>
            <a:r>
              <a:rPr lang="en-GB" sz="3200" dirty="0"/>
              <a:t>At the moment there is a free login for parent to use at home.</a:t>
            </a:r>
          </a:p>
          <a:p>
            <a:pPr algn="ctr"/>
            <a:endParaRPr lang="en-GB" sz="3200" dirty="0"/>
          </a:p>
          <a:p>
            <a:pPr algn="ctr"/>
            <a:r>
              <a:rPr lang="en-GB" sz="3200"/>
              <a:t>Username</a:t>
            </a:r>
            <a:r>
              <a:rPr lang="en-GB" sz="3200" dirty="0"/>
              <a:t>: jan21</a:t>
            </a:r>
          </a:p>
          <a:p>
            <a:pPr algn="ctr"/>
            <a:r>
              <a:rPr lang="en-GB" sz="3200" dirty="0"/>
              <a:t>Password: home</a:t>
            </a:r>
          </a:p>
          <a:p>
            <a:endParaRPr lang="en-GB" dirty="0"/>
          </a:p>
        </p:txBody>
      </p:sp>
      <p:pic>
        <p:nvPicPr>
          <p:cNvPr id="3" name="Picture 2"/>
          <p:cNvPicPr>
            <a:picLocks noChangeAspect="1"/>
          </p:cNvPicPr>
          <p:nvPr/>
        </p:nvPicPr>
        <p:blipFill>
          <a:blip r:embed="rId3"/>
          <a:stretch>
            <a:fillRect/>
          </a:stretch>
        </p:blipFill>
        <p:spPr>
          <a:xfrm>
            <a:off x="8578607" y="4343408"/>
            <a:ext cx="2859272" cy="1597290"/>
          </a:xfrm>
          <a:prstGeom prst="rect">
            <a:avLst/>
          </a:prstGeom>
        </p:spPr>
      </p:pic>
      <p:pic>
        <p:nvPicPr>
          <p:cNvPr id="10" name="Picture 9"/>
          <p:cNvPicPr>
            <a:picLocks noChangeAspect="1"/>
          </p:cNvPicPr>
          <p:nvPr/>
        </p:nvPicPr>
        <p:blipFill>
          <a:blip r:embed="rId4"/>
          <a:stretch>
            <a:fillRect/>
          </a:stretch>
        </p:blipFill>
        <p:spPr>
          <a:xfrm>
            <a:off x="615225" y="4340498"/>
            <a:ext cx="2857500" cy="1600200"/>
          </a:xfrm>
          <a:prstGeom prst="rect">
            <a:avLst/>
          </a:prstGeom>
        </p:spPr>
      </p:pic>
    </p:spTree>
    <p:extLst>
      <p:ext uri="{BB962C8B-B14F-4D97-AF65-F5344CB8AC3E}">
        <p14:creationId xmlns:p14="http://schemas.microsoft.com/office/powerpoint/2010/main" val="223212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ow to Travel to the Galapagos Islands | Travel + Lei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ounded Rectangle 2"/>
          <p:cNvSpPr/>
          <p:nvPr/>
        </p:nvSpPr>
        <p:spPr>
          <a:xfrm>
            <a:off x="518160" y="653309"/>
            <a:ext cx="10952480" cy="5892800"/>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628649" y="446779"/>
            <a:ext cx="3623945" cy="220136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dirty="0">
                <a:solidFill>
                  <a:srgbClr val="FF0000"/>
                </a:solidFill>
              </a:rPr>
              <a:t>Challenge:</a:t>
            </a:r>
          </a:p>
          <a:p>
            <a:endParaRPr lang="en-GB" dirty="0">
              <a:solidFill>
                <a:srgbClr val="FF0000"/>
              </a:solidFill>
            </a:endParaRPr>
          </a:p>
          <a:p>
            <a:pPr algn="ctr"/>
            <a:r>
              <a:rPr lang="en-GB" dirty="0">
                <a:solidFill>
                  <a:srgbClr val="FF0000"/>
                </a:solidFill>
              </a:rPr>
              <a:t>Please take a look at the two websites for more information? Remember to take notes you will need them later on in the week.</a:t>
            </a:r>
          </a:p>
        </p:txBody>
      </p:sp>
      <p:pic>
        <p:nvPicPr>
          <p:cNvPr id="6" name="Picture 5"/>
          <p:cNvPicPr>
            <a:picLocks noChangeAspect="1"/>
          </p:cNvPicPr>
          <p:nvPr/>
        </p:nvPicPr>
        <p:blipFill>
          <a:blip r:embed="rId2"/>
          <a:stretch>
            <a:fillRect/>
          </a:stretch>
        </p:blipFill>
        <p:spPr>
          <a:xfrm>
            <a:off x="4798108" y="857320"/>
            <a:ext cx="6127018" cy="482147"/>
          </a:xfrm>
          <a:prstGeom prst="rect">
            <a:avLst/>
          </a:prstGeom>
        </p:spPr>
      </p:pic>
      <p:sp>
        <p:nvSpPr>
          <p:cNvPr id="16" name="TextBox 15"/>
          <p:cNvSpPr txBox="1"/>
          <p:nvPr/>
        </p:nvSpPr>
        <p:spPr>
          <a:xfrm>
            <a:off x="5134464" y="1422243"/>
            <a:ext cx="4679315" cy="923330"/>
          </a:xfrm>
          <a:prstGeom prst="rect">
            <a:avLst/>
          </a:prstGeom>
          <a:noFill/>
        </p:spPr>
        <p:txBody>
          <a:bodyPr wrap="square" rtlCol="0">
            <a:spAutoFit/>
          </a:bodyPr>
          <a:lstStyle/>
          <a:p>
            <a:r>
              <a:rPr lang="en-GB" dirty="0">
                <a:hlinkClick r:id="rId3"/>
              </a:rPr>
              <a:t>https://www.natgeokids.com/uk/discover/geography/countries/ng-kids-heads-to-the-galapagos-islands/</a:t>
            </a:r>
            <a:r>
              <a:rPr lang="en-GB" dirty="0"/>
              <a:t> </a:t>
            </a:r>
          </a:p>
        </p:txBody>
      </p:sp>
      <p:sp>
        <p:nvSpPr>
          <p:cNvPr id="8" name="TextBox 7"/>
          <p:cNvSpPr txBox="1"/>
          <p:nvPr/>
        </p:nvSpPr>
        <p:spPr>
          <a:xfrm>
            <a:off x="6807689" y="3240796"/>
            <a:ext cx="2682240" cy="2862322"/>
          </a:xfrm>
          <a:prstGeom prst="rect">
            <a:avLst/>
          </a:prstGeom>
          <a:noFill/>
        </p:spPr>
        <p:txBody>
          <a:bodyPr wrap="square" rtlCol="0">
            <a:spAutoFit/>
          </a:bodyPr>
          <a:lstStyle/>
          <a:p>
            <a:r>
              <a:rPr lang="en-GB" dirty="0"/>
              <a:t>What you can look for?</a:t>
            </a:r>
          </a:p>
          <a:p>
            <a:endParaRPr lang="en-GB" dirty="0"/>
          </a:p>
          <a:p>
            <a:r>
              <a:rPr lang="en-GB" dirty="0"/>
              <a:t>The animals</a:t>
            </a:r>
          </a:p>
          <a:p>
            <a:endParaRPr lang="en-GB" dirty="0"/>
          </a:p>
          <a:p>
            <a:r>
              <a:rPr lang="en-GB" dirty="0"/>
              <a:t>The climate</a:t>
            </a:r>
          </a:p>
          <a:p>
            <a:endParaRPr lang="en-GB" dirty="0"/>
          </a:p>
          <a:p>
            <a:r>
              <a:rPr lang="en-GB" dirty="0"/>
              <a:t>Who discovered  them?</a:t>
            </a:r>
          </a:p>
          <a:p>
            <a:endParaRPr lang="en-GB" dirty="0"/>
          </a:p>
          <a:p>
            <a:r>
              <a:rPr lang="en-GB" dirty="0"/>
              <a:t>How many islands there are?</a:t>
            </a:r>
          </a:p>
        </p:txBody>
      </p:sp>
      <p:sp>
        <p:nvSpPr>
          <p:cNvPr id="11" name="Rounded Rectangle 10"/>
          <p:cNvSpPr/>
          <p:nvPr/>
        </p:nvSpPr>
        <p:spPr>
          <a:xfrm>
            <a:off x="628649" y="3315807"/>
            <a:ext cx="5191126" cy="2970694"/>
          </a:xfrm>
          <a:prstGeom prst="round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351804" y="3643054"/>
            <a:ext cx="4182777" cy="369332"/>
          </a:xfrm>
          <a:prstGeom prst="rect">
            <a:avLst/>
          </a:prstGeom>
          <a:noFill/>
        </p:spPr>
        <p:txBody>
          <a:bodyPr wrap="square" rtlCol="0">
            <a:spAutoFit/>
          </a:bodyPr>
          <a:lstStyle/>
          <a:p>
            <a:r>
              <a:rPr lang="en-GB" dirty="0"/>
              <a:t>What information I have found out?</a:t>
            </a:r>
          </a:p>
        </p:txBody>
      </p:sp>
      <p:sp>
        <p:nvSpPr>
          <p:cNvPr id="18" name="TextBox 17"/>
          <p:cNvSpPr txBox="1"/>
          <p:nvPr/>
        </p:nvSpPr>
        <p:spPr>
          <a:xfrm>
            <a:off x="1368720" y="4012386"/>
            <a:ext cx="4145431" cy="1754326"/>
          </a:xfrm>
          <a:prstGeom prst="rect">
            <a:avLst/>
          </a:prstGeom>
          <a:noFill/>
        </p:spPr>
        <p:txBody>
          <a:bodyPr wrap="square" rtlCol="0">
            <a:spAutoFit/>
          </a:bodyPr>
          <a:lstStyle/>
          <a:p>
            <a:r>
              <a:rPr lang="en-GB" dirty="0"/>
              <a:t>1, The islands belong to the South American country of Ecuador.</a:t>
            </a:r>
          </a:p>
          <a:p>
            <a:endParaRPr lang="en-GB" dirty="0"/>
          </a:p>
          <a:p>
            <a:r>
              <a:rPr lang="en-GB" dirty="0"/>
              <a:t>2, Charles Darwin  discovered the Islands.</a:t>
            </a:r>
          </a:p>
          <a:p>
            <a:endParaRPr lang="en-GB" dirty="0"/>
          </a:p>
          <a:p>
            <a:r>
              <a:rPr lang="en-GB" dirty="0"/>
              <a:t>3, There are located in the Pacific Oceans</a:t>
            </a:r>
          </a:p>
        </p:txBody>
      </p:sp>
    </p:spTree>
    <p:extLst>
      <p:ext uri="{BB962C8B-B14F-4D97-AF65-F5344CB8AC3E}">
        <p14:creationId xmlns:p14="http://schemas.microsoft.com/office/powerpoint/2010/main" val="106081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68746"/>
            <a:ext cx="11977816" cy="6647935"/>
          </a:xfrm>
          <a:prstGeom prst="rect">
            <a:avLst/>
          </a:prstGeom>
          <a:solidFill>
            <a:srgbClr val="CC00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Tuesday 19</a:t>
            </a:r>
            <a:r>
              <a:rPr lang="en-GB" sz="3200" baseline="30000" dirty="0"/>
              <a:t>th</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1323439"/>
          </a:xfrm>
          <a:prstGeom prst="rect">
            <a:avLst/>
          </a:prstGeom>
          <a:noFill/>
        </p:spPr>
        <p:txBody>
          <a:bodyPr wrap="square" rtlCol="0">
            <a:spAutoFit/>
          </a:bodyPr>
          <a:lstStyle/>
          <a:p>
            <a:r>
              <a:rPr lang="en-GB" sz="4000" dirty="0"/>
              <a:t>LO To be able to explore and identify features in an </a:t>
            </a:r>
            <a:r>
              <a:rPr lang="en-GB" sz="4000" dirty="0" smtClean="0"/>
              <a:t>information </a:t>
            </a:r>
            <a:r>
              <a:rPr lang="en-GB" sz="4000" dirty="0"/>
              <a:t>text.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340974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ow to Travel to the Galapagos Islands | Travel + Lei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ounded Rectangle 5"/>
          <p:cNvSpPr/>
          <p:nvPr/>
        </p:nvSpPr>
        <p:spPr>
          <a:xfrm>
            <a:off x="634506" y="2686050"/>
            <a:ext cx="2915445" cy="406302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The Galapagos Islands belong to the South American country of Ecuador, located in the Pacific Ocean. The Islands are formed </a:t>
            </a:r>
            <a:r>
              <a:rPr lang="en-GB" sz="1400" dirty="0" smtClean="0">
                <a:solidFill>
                  <a:schemeClr val="tx1"/>
                </a:solidFill>
              </a:rPr>
              <a:t>form </a:t>
            </a:r>
            <a:r>
              <a:rPr lang="en-GB" sz="1400" dirty="0">
                <a:solidFill>
                  <a:schemeClr val="tx1"/>
                </a:solidFill>
              </a:rPr>
              <a:t>underwater </a:t>
            </a:r>
            <a:r>
              <a:rPr lang="en-GB" sz="1400" dirty="0" smtClean="0">
                <a:solidFill>
                  <a:schemeClr val="tx1"/>
                </a:solidFill>
              </a:rPr>
              <a:t>volcanoes, </a:t>
            </a:r>
            <a:r>
              <a:rPr lang="en-GB" sz="1400" dirty="0">
                <a:solidFill>
                  <a:schemeClr val="tx1"/>
                </a:solidFill>
              </a:rPr>
              <a:t>that spew lava up form the bottom of the sea. The Galapagos Islands are home to a variety of plants, animals and birds that have gradually adapted to life there.  The </a:t>
            </a:r>
            <a:r>
              <a:rPr lang="en-GB" sz="1400" dirty="0" smtClean="0">
                <a:solidFill>
                  <a:schemeClr val="tx1"/>
                </a:solidFill>
              </a:rPr>
              <a:t>Islands </a:t>
            </a:r>
            <a:r>
              <a:rPr lang="en-GB" sz="1400" dirty="0">
                <a:solidFill>
                  <a:schemeClr val="tx1"/>
                </a:solidFill>
              </a:rPr>
              <a:t>do not have big palm </a:t>
            </a:r>
            <a:r>
              <a:rPr lang="en-GB" sz="1400" dirty="0" smtClean="0">
                <a:solidFill>
                  <a:schemeClr val="tx1"/>
                </a:solidFill>
              </a:rPr>
              <a:t>trees, </a:t>
            </a:r>
            <a:r>
              <a:rPr lang="en-GB" sz="1400" dirty="0">
                <a:solidFill>
                  <a:schemeClr val="tx1"/>
                </a:solidFill>
              </a:rPr>
              <a:t>or lots of </a:t>
            </a:r>
            <a:r>
              <a:rPr lang="en-GB" sz="1400" dirty="0" smtClean="0">
                <a:solidFill>
                  <a:schemeClr val="tx1"/>
                </a:solidFill>
              </a:rPr>
              <a:t>beach, </a:t>
            </a:r>
            <a:r>
              <a:rPr lang="en-GB" sz="1400" dirty="0">
                <a:solidFill>
                  <a:schemeClr val="tx1"/>
                </a:solidFill>
              </a:rPr>
              <a:t>only small bushes, desert plants and strips of sand. </a:t>
            </a:r>
          </a:p>
        </p:txBody>
      </p:sp>
      <p:sp>
        <p:nvSpPr>
          <p:cNvPr id="8" name="Rounded Rectangle 7"/>
          <p:cNvSpPr/>
          <p:nvPr/>
        </p:nvSpPr>
        <p:spPr>
          <a:xfrm>
            <a:off x="3935555" y="1551892"/>
            <a:ext cx="3084435" cy="135128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4" name="Rounded Rectangle 13"/>
          <p:cNvSpPr/>
          <p:nvPr/>
        </p:nvSpPr>
        <p:spPr>
          <a:xfrm>
            <a:off x="3925221" y="3115303"/>
            <a:ext cx="3245800" cy="136214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Rounded Rectangle 14"/>
          <p:cNvSpPr/>
          <p:nvPr/>
        </p:nvSpPr>
        <p:spPr>
          <a:xfrm>
            <a:off x="3873852" y="4796538"/>
            <a:ext cx="3344412" cy="130188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Box 15"/>
          <p:cNvSpPr txBox="1"/>
          <p:nvPr/>
        </p:nvSpPr>
        <p:spPr>
          <a:xfrm>
            <a:off x="4348122" y="1699168"/>
            <a:ext cx="2478817" cy="1200329"/>
          </a:xfrm>
          <a:prstGeom prst="rect">
            <a:avLst/>
          </a:prstGeom>
          <a:noFill/>
        </p:spPr>
        <p:txBody>
          <a:bodyPr wrap="square" lIns="91440" tIns="45720" rIns="91440" bIns="45720" rtlCol="0" anchor="t">
            <a:spAutoFit/>
          </a:bodyPr>
          <a:lstStyle/>
          <a:p>
            <a:r>
              <a:rPr lang="en-GB" dirty="0"/>
              <a:t>Information 1, </a:t>
            </a:r>
          </a:p>
          <a:p>
            <a:r>
              <a:rPr lang="en-GB" dirty="0"/>
              <a:t>The Lava crab </a:t>
            </a:r>
            <a:r>
              <a:rPr lang="en-GB" dirty="0" smtClean="0"/>
              <a:t>is also known as the Sally Lightfoot crab</a:t>
            </a:r>
            <a:endParaRPr lang="en-GB" dirty="0"/>
          </a:p>
        </p:txBody>
      </p:sp>
      <p:sp>
        <p:nvSpPr>
          <p:cNvPr id="19" name="TextBox 18"/>
          <p:cNvSpPr txBox="1"/>
          <p:nvPr/>
        </p:nvSpPr>
        <p:spPr>
          <a:xfrm>
            <a:off x="4124153" y="3251996"/>
            <a:ext cx="2863000" cy="1200329"/>
          </a:xfrm>
          <a:prstGeom prst="rect">
            <a:avLst/>
          </a:prstGeom>
          <a:noFill/>
        </p:spPr>
        <p:txBody>
          <a:bodyPr wrap="square" rtlCol="0">
            <a:spAutoFit/>
          </a:bodyPr>
          <a:lstStyle/>
          <a:p>
            <a:r>
              <a:rPr lang="en-GB" dirty="0"/>
              <a:t>Information 2, </a:t>
            </a:r>
          </a:p>
          <a:p>
            <a:r>
              <a:rPr lang="en-GB" dirty="0"/>
              <a:t>The </a:t>
            </a:r>
            <a:r>
              <a:rPr lang="en-GB" dirty="0" smtClean="0"/>
              <a:t>weather is a different temperature throughout the year.</a:t>
            </a:r>
            <a:endParaRPr lang="en-GB" dirty="0"/>
          </a:p>
        </p:txBody>
      </p:sp>
      <p:sp>
        <p:nvSpPr>
          <p:cNvPr id="20" name="TextBox 19"/>
          <p:cNvSpPr txBox="1"/>
          <p:nvPr/>
        </p:nvSpPr>
        <p:spPr>
          <a:xfrm>
            <a:off x="4176160" y="4898091"/>
            <a:ext cx="2903369" cy="1200329"/>
          </a:xfrm>
          <a:prstGeom prst="rect">
            <a:avLst/>
          </a:prstGeom>
          <a:noFill/>
        </p:spPr>
        <p:txBody>
          <a:bodyPr wrap="square" rtlCol="0">
            <a:spAutoFit/>
          </a:bodyPr>
          <a:lstStyle/>
          <a:p>
            <a:r>
              <a:rPr lang="en-GB" dirty="0"/>
              <a:t>Information 3</a:t>
            </a:r>
          </a:p>
          <a:p>
            <a:r>
              <a:rPr lang="en-GB" dirty="0"/>
              <a:t>The Marine iguanas are the only sea going lizards in the world.</a:t>
            </a:r>
          </a:p>
        </p:txBody>
      </p:sp>
      <p:sp>
        <p:nvSpPr>
          <p:cNvPr id="22" name="TextBox 21"/>
          <p:cNvSpPr txBox="1"/>
          <p:nvPr/>
        </p:nvSpPr>
        <p:spPr>
          <a:xfrm>
            <a:off x="1789981" y="138976"/>
            <a:ext cx="3344411" cy="523220"/>
          </a:xfrm>
          <a:prstGeom prst="rect">
            <a:avLst/>
          </a:prstGeom>
          <a:noFill/>
        </p:spPr>
        <p:txBody>
          <a:bodyPr wrap="square" rtlCol="0">
            <a:spAutoFit/>
          </a:bodyPr>
          <a:lstStyle/>
          <a:p>
            <a:r>
              <a:rPr lang="en-GB" sz="2800" u="sng" dirty="0"/>
              <a:t>The Galapagos Island </a:t>
            </a:r>
          </a:p>
        </p:txBody>
      </p:sp>
      <p:sp>
        <p:nvSpPr>
          <p:cNvPr id="29" name="Rectangle 28"/>
          <p:cNvSpPr/>
          <p:nvPr/>
        </p:nvSpPr>
        <p:spPr>
          <a:xfrm>
            <a:off x="756521" y="2058636"/>
            <a:ext cx="2671413" cy="1015253"/>
          </a:xfrm>
          <a:prstGeom prst="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a:p>
            <a:pPr algn="ctr"/>
            <a:r>
              <a:rPr lang="en-GB" sz="2000" dirty="0">
                <a:solidFill>
                  <a:schemeClr val="tx1"/>
                </a:solidFill>
              </a:rPr>
              <a:t>Short statement.</a:t>
            </a:r>
          </a:p>
          <a:p>
            <a:pPr algn="ctr"/>
            <a:r>
              <a:rPr lang="en-GB" sz="2000" dirty="0">
                <a:solidFill>
                  <a:schemeClr val="tx1"/>
                </a:solidFill>
              </a:rPr>
              <a:t>What you are writing about?</a:t>
            </a:r>
          </a:p>
          <a:p>
            <a:pPr algn="ctr"/>
            <a:r>
              <a:rPr lang="en-GB" sz="2000" dirty="0">
                <a:solidFill>
                  <a:schemeClr val="tx1"/>
                </a:solidFill>
              </a:rPr>
              <a:t> </a:t>
            </a:r>
          </a:p>
        </p:txBody>
      </p:sp>
      <p:sp>
        <p:nvSpPr>
          <p:cNvPr id="32" name="Rectangle 31"/>
          <p:cNvSpPr/>
          <p:nvPr/>
        </p:nvSpPr>
        <p:spPr>
          <a:xfrm>
            <a:off x="4416402" y="996162"/>
            <a:ext cx="2080555" cy="504953"/>
          </a:xfrm>
          <a:prstGeom prst="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have you found out?</a:t>
            </a:r>
          </a:p>
        </p:txBody>
      </p:sp>
      <p:pic>
        <p:nvPicPr>
          <p:cNvPr id="9" name="Picture 8"/>
          <p:cNvPicPr>
            <a:picLocks noChangeAspect="1"/>
          </p:cNvPicPr>
          <p:nvPr/>
        </p:nvPicPr>
        <p:blipFill>
          <a:blip r:embed="rId2"/>
          <a:stretch>
            <a:fillRect/>
          </a:stretch>
        </p:blipFill>
        <p:spPr>
          <a:xfrm>
            <a:off x="8813716" y="457359"/>
            <a:ext cx="2898113" cy="1846129"/>
          </a:xfrm>
          <a:prstGeom prst="rect">
            <a:avLst/>
          </a:prstGeom>
        </p:spPr>
      </p:pic>
      <p:pic>
        <p:nvPicPr>
          <p:cNvPr id="11" name="Picture 10"/>
          <p:cNvPicPr>
            <a:picLocks noChangeAspect="1"/>
          </p:cNvPicPr>
          <p:nvPr/>
        </p:nvPicPr>
        <p:blipFill>
          <a:blip r:embed="rId3"/>
          <a:stretch>
            <a:fillRect/>
          </a:stretch>
        </p:blipFill>
        <p:spPr>
          <a:xfrm>
            <a:off x="9090501" y="4341152"/>
            <a:ext cx="2761727" cy="1658256"/>
          </a:xfrm>
          <a:prstGeom prst="rect">
            <a:avLst/>
          </a:prstGeom>
        </p:spPr>
      </p:pic>
      <p:sp>
        <p:nvSpPr>
          <p:cNvPr id="12" name="Rounded Rectangle 11"/>
          <p:cNvSpPr/>
          <p:nvPr/>
        </p:nvSpPr>
        <p:spPr>
          <a:xfrm>
            <a:off x="9471240" y="3068955"/>
            <a:ext cx="2000250" cy="506730"/>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Illustrations</a:t>
            </a:r>
            <a:r>
              <a:rPr lang="en-GB" dirty="0"/>
              <a:t> </a:t>
            </a:r>
          </a:p>
        </p:txBody>
      </p:sp>
      <p:sp>
        <p:nvSpPr>
          <p:cNvPr id="18" name="Rounded Rectangle 17"/>
          <p:cNvSpPr/>
          <p:nvPr/>
        </p:nvSpPr>
        <p:spPr>
          <a:xfrm>
            <a:off x="551470" y="105708"/>
            <a:ext cx="1238511" cy="676275"/>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Title</a:t>
            </a:r>
            <a:r>
              <a:rPr lang="en-GB" sz="3600" dirty="0">
                <a:solidFill>
                  <a:schemeClr val="tx1"/>
                </a:solidFill>
              </a:rPr>
              <a:t> </a:t>
            </a:r>
            <a:r>
              <a:rPr lang="en-GB" dirty="0"/>
              <a:t> </a:t>
            </a:r>
          </a:p>
        </p:txBody>
      </p:sp>
      <p:cxnSp>
        <p:nvCxnSpPr>
          <p:cNvPr id="25" name="Straight Arrow Connector 24"/>
          <p:cNvCxnSpPr/>
          <p:nvPr/>
        </p:nvCxnSpPr>
        <p:spPr>
          <a:xfrm flipH="1" flipV="1">
            <a:off x="10391775" y="2463165"/>
            <a:ext cx="9526" cy="480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10471364" y="3691652"/>
            <a:ext cx="0" cy="4898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Rounded Rectangle 32"/>
          <p:cNvSpPr/>
          <p:nvPr/>
        </p:nvSpPr>
        <p:spPr>
          <a:xfrm>
            <a:off x="7212616" y="2886459"/>
            <a:ext cx="1684422" cy="3622133"/>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Animals that live on the island?</a:t>
            </a:r>
          </a:p>
          <a:p>
            <a:pPr algn="ctr"/>
            <a:endParaRPr lang="en-GB" dirty="0">
              <a:solidFill>
                <a:schemeClr val="tx1"/>
              </a:solidFill>
            </a:endParaRPr>
          </a:p>
          <a:p>
            <a:pPr algn="ctr"/>
            <a:r>
              <a:rPr lang="en-GB" dirty="0">
                <a:solidFill>
                  <a:schemeClr val="tx1"/>
                </a:solidFill>
              </a:rPr>
              <a:t>Iguanas</a:t>
            </a:r>
          </a:p>
          <a:p>
            <a:pPr algn="ctr"/>
            <a:r>
              <a:rPr lang="en-GB" dirty="0">
                <a:solidFill>
                  <a:schemeClr val="tx1"/>
                </a:solidFill>
              </a:rPr>
              <a:t>Seals</a:t>
            </a:r>
          </a:p>
          <a:p>
            <a:pPr algn="ctr"/>
            <a:r>
              <a:rPr lang="en-GB" dirty="0">
                <a:solidFill>
                  <a:schemeClr val="tx1"/>
                </a:solidFill>
              </a:rPr>
              <a:t>Tortoise</a:t>
            </a:r>
          </a:p>
          <a:p>
            <a:pPr algn="ctr"/>
            <a:r>
              <a:rPr lang="en-GB" dirty="0">
                <a:solidFill>
                  <a:schemeClr val="tx1"/>
                </a:solidFill>
              </a:rPr>
              <a:t>Lava Crab</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pic>
        <p:nvPicPr>
          <p:cNvPr id="10" name="Picture 9"/>
          <p:cNvPicPr>
            <a:picLocks noChangeAspect="1"/>
          </p:cNvPicPr>
          <p:nvPr/>
        </p:nvPicPr>
        <p:blipFill rotWithShape="1">
          <a:blip r:embed="rId4"/>
          <a:srcRect l="6839" t="67627" r="76829" b="14005"/>
          <a:stretch/>
        </p:blipFill>
        <p:spPr>
          <a:xfrm>
            <a:off x="7659544" y="5485849"/>
            <a:ext cx="995681" cy="629921"/>
          </a:xfrm>
          <a:prstGeom prst="rect">
            <a:avLst/>
          </a:prstGeom>
        </p:spPr>
      </p:pic>
      <p:sp>
        <p:nvSpPr>
          <p:cNvPr id="27" name="TextBox 26"/>
          <p:cNvSpPr txBox="1"/>
          <p:nvPr/>
        </p:nvSpPr>
        <p:spPr>
          <a:xfrm>
            <a:off x="3698890" y="6290745"/>
            <a:ext cx="4834276" cy="369332"/>
          </a:xfrm>
          <a:prstGeom prst="rect">
            <a:avLst/>
          </a:prstGeom>
          <a:noFill/>
        </p:spPr>
        <p:txBody>
          <a:bodyPr wrap="square" lIns="91440" tIns="45720" rIns="91440" bIns="45720" rtlCol="0" anchor="t">
            <a:spAutoFit/>
          </a:bodyPr>
          <a:lstStyle/>
          <a:p>
            <a:r>
              <a:rPr lang="en-GB" dirty="0"/>
              <a:t>This is </a:t>
            </a:r>
            <a:r>
              <a:rPr lang="en-GB" dirty="0" smtClean="0"/>
              <a:t>an </a:t>
            </a:r>
            <a:r>
              <a:rPr lang="en-GB" dirty="0"/>
              <a:t>example of information text</a:t>
            </a:r>
          </a:p>
        </p:txBody>
      </p:sp>
    </p:spTree>
    <p:extLst>
      <p:ext uri="{BB962C8B-B14F-4D97-AF65-F5344CB8AC3E}">
        <p14:creationId xmlns:p14="http://schemas.microsoft.com/office/powerpoint/2010/main" val="27104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ow to Travel to the Galapagos Islands | Travel + Lei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ounded Rectangle 5"/>
          <p:cNvSpPr/>
          <p:nvPr/>
        </p:nvSpPr>
        <p:spPr>
          <a:xfrm>
            <a:off x="721360" y="1452880"/>
            <a:ext cx="1859280" cy="481584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3181894" y="1452880"/>
            <a:ext cx="3084435" cy="135128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4" name="Rounded Rectangle 13"/>
          <p:cNvSpPr/>
          <p:nvPr/>
        </p:nvSpPr>
        <p:spPr>
          <a:xfrm>
            <a:off x="3181894" y="3209858"/>
            <a:ext cx="3245800" cy="136214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p:txBody>
      </p:sp>
      <p:sp>
        <p:nvSpPr>
          <p:cNvPr id="15" name="Rounded Rectangle 14"/>
          <p:cNvSpPr/>
          <p:nvPr/>
        </p:nvSpPr>
        <p:spPr>
          <a:xfrm>
            <a:off x="3181894" y="4966838"/>
            <a:ext cx="3344412" cy="130188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Box 15"/>
          <p:cNvSpPr txBox="1"/>
          <p:nvPr/>
        </p:nvSpPr>
        <p:spPr>
          <a:xfrm>
            <a:off x="3362960" y="1574800"/>
            <a:ext cx="1889760" cy="369332"/>
          </a:xfrm>
          <a:prstGeom prst="rect">
            <a:avLst/>
          </a:prstGeom>
          <a:noFill/>
        </p:spPr>
        <p:txBody>
          <a:bodyPr wrap="square" rtlCol="0">
            <a:spAutoFit/>
          </a:bodyPr>
          <a:lstStyle/>
          <a:p>
            <a:r>
              <a:rPr lang="en-GB" dirty="0"/>
              <a:t>Information 1</a:t>
            </a:r>
          </a:p>
        </p:txBody>
      </p:sp>
      <p:sp>
        <p:nvSpPr>
          <p:cNvPr id="19" name="TextBox 18"/>
          <p:cNvSpPr txBox="1"/>
          <p:nvPr/>
        </p:nvSpPr>
        <p:spPr>
          <a:xfrm>
            <a:off x="3362960" y="3322320"/>
            <a:ext cx="1763727" cy="369332"/>
          </a:xfrm>
          <a:prstGeom prst="rect">
            <a:avLst/>
          </a:prstGeom>
          <a:noFill/>
        </p:spPr>
        <p:txBody>
          <a:bodyPr wrap="square" rtlCol="0">
            <a:spAutoFit/>
          </a:bodyPr>
          <a:lstStyle/>
          <a:p>
            <a:r>
              <a:rPr lang="en-GB" dirty="0"/>
              <a:t>Information 2</a:t>
            </a:r>
          </a:p>
        </p:txBody>
      </p:sp>
      <p:sp>
        <p:nvSpPr>
          <p:cNvPr id="20" name="TextBox 19"/>
          <p:cNvSpPr txBox="1"/>
          <p:nvPr/>
        </p:nvSpPr>
        <p:spPr>
          <a:xfrm>
            <a:off x="3362960" y="5130800"/>
            <a:ext cx="1605280" cy="369332"/>
          </a:xfrm>
          <a:prstGeom prst="rect">
            <a:avLst/>
          </a:prstGeom>
          <a:noFill/>
        </p:spPr>
        <p:txBody>
          <a:bodyPr wrap="square" rtlCol="0">
            <a:spAutoFit/>
          </a:bodyPr>
          <a:lstStyle/>
          <a:p>
            <a:r>
              <a:rPr lang="en-GB" dirty="0"/>
              <a:t>Information 3</a:t>
            </a:r>
          </a:p>
        </p:txBody>
      </p:sp>
      <p:sp>
        <p:nvSpPr>
          <p:cNvPr id="22" name="TextBox 21"/>
          <p:cNvSpPr txBox="1"/>
          <p:nvPr/>
        </p:nvSpPr>
        <p:spPr>
          <a:xfrm>
            <a:off x="3181894" y="270039"/>
            <a:ext cx="3344411" cy="523220"/>
          </a:xfrm>
          <a:prstGeom prst="rect">
            <a:avLst/>
          </a:prstGeom>
          <a:noFill/>
        </p:spPr>
        <p:txBody>
          <a:bodyPr wrap="square" rtlCol="0">
            <a:spAutoFit/>
          </a:bodyPr>
          <a:lstStyle/>
          <a:p>
            <a:r>
              <a:rPr lang="en-GB" sz="2800" u="sng" dirty="0"/>
              <a:t>The Galapagos Island </a:t>
            </a:r>
          </a:p>
        </p:txBody>
      </p:sp>
      <p:cxnSp>
        <p:nvCxnSpPr>
          <p:cNvPr id="24" name="Straight Arrow Connector 23"/>
          <p:cNvCxnSpPr/>
          <p:nvPr/>
        </p:nvCxnSpPr>
        <p:spPr>
          <a:xfrm>
            <a:off x="5965720" y="760929"/>
            <a:ext cx="1121170" cy="280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81040" y="253303"/>
            <a:ext cx="2671413" cy="1015253"/>
          </a:xfrm>
          <a:prstGeom prst="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 </a:t>
            </a:r>
          </a:p>
        </p:txBody>
      </p:sp>
      <p:cxnSp>
        <p:nvCxnSpPr>
          <p:cNvPr id="31" name="Straight Arrow Connector 30"/>
          <p:cNvCxnSpPr>
            <a:stCxn id="16" idx="2"/>
          </p:cNvCxnSpPr>
          <p:nvPr/>
        </p:nvCxnSpPr>
        <p:spPr>
          <a:xfrm>
            <a:off x="4307840" y="1944132"/>
            <a:ext cx="0" cy="184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575155" y="2080253"/>
            <a:ext cx="2352051" cy="587786"/>
          </a:xfrm>
          <a:prstGeom prst="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Rectangle 1"/>
          <p:cNvSpPr/>
          <p:nvPr/>
        </p:nvSpPr>
        <p:spPr>
          <a:xfrm>
            <a:off x="949235" y="1759466"/>
            <a:ext cx="1393372" cy="4380077"/>
          </a:xfrm>
          <a:prstGeom prst="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7" name="Straight Arrow Connector 6"/>
          <p:cNvCxnSpPr/>
          <p:nvPr/>
        </p:nvCxnSpPr>
        <p:spPr>
          <a:xfrm>
            <a:off x="4815840" y="1767840"/>
            <a:ext cx="310847" cy="176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8813716" y="457359"/>
            <a:ext cx="2898113" cy="1846129"/>
          </a:xfrm>
          <a:prstGeom prst="rect">
            <a:avLst/>
          </a:prstGeom>
        </p:spPr>
      </p:pic>
      <p:pic>
        <p:nvPicPr>
          <p:cNvPr id="11" name="Picture 10"/>
          <p:cNvPicPr>
            <a:picLocks noChangeAspect="1"/>
          </p:cNvPicPr>
          <p:nvPr/>
        </p:nvPicPr>
        <p:blipFill>
          <a:blip r:embed="rId3"/>
          <a:stretch>
            <a:fillRect/>
          </a:stretch>
        </p:blipFill>
        <p:spPr>
          <a:xfrm>
            <a:off x="9090501" y="4341152"/>
            <a:ext cx="2761727" cy="1658256"/>
          </a:xfrm>
          <a:prstGeom prst="rect">
            <a:avLst/>
          </a:prstGeom>
        </p:spPr>
      </p:pic>
      <p:sp>
        <p:nvSpPr>
          <p:cNvPr id="12" name="Rounded Rectangle 11"/>
          <p:cNvSpPr/>
          <p:nvPr/>
        </p:nvSpPr>
        <p:spPr>
          <a:xfrm>
            <a:off x="9471240" y="3068955"/>
            <a:ext cx="2000250" cy="506730"/>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cxnSp>
        <p:nvCxnSpPr>
          <p:cNvPr id="17" name="Straight Arrow Connector 16"/>
          <p:cNvCxnSpPr/>
          <p:nvPr/>
        </p:nvCxnSpPr>
        <p:spPr>
          <a:xfrm flipH="1">
            <a:off x="2342607" y="1268556"/>
            <a:ext cx="572043" cy="490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131445" y="457359"/>
            <a:ext cx="1238511" cy="676275"/>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 </a:t>
            </a:r>
            <a:r>
              <a:rPr lang="en-GB" dirty="0"/>
              <a:t> </a:t>
            </a:r>
          </a:p>
        </p:txBody>
      </p:sp>
      <p:cxnSp>
        <p:nvCxnSpPr>
          <p:cNvPr id="25" name="Straight Arrow Connector 24"/>
          <p:cNvCxnSpPr/>
          <p:nvPr/>
        </p:nvCxnSpPr>
        <p:spPr>
          <a:xfrm flipH="1" flipV="1">
            <a:off x="10391775" y="2463165"/>
            <a:ext cx="9526" cy="480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471364" y="3691652"/>
            <a:ext cx="0" cy="489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7200900" y="2121442"/>
            <a:ext cx="1295400" cy="387796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r>
              <a:rPr lang="en-GB" dirty="0">
                <a:solidFill>
                  <a:schemeClr val="tx1"/>
                </a:solidFill>
              </a:rPr>
              <a:t>Challenge:</a:t>
            </a:r>
          </a:p>
          <a:p>
            <a:pPr algn="ctr"/>
            <a:endParaRPr lang="en-GB" dirty="0">
              <a:solidFill>
                <a:schemeClr val="tx1"/>
              </a:solidFill>
            </a:endParaRPr>
          </a:p>
          <a:p>
            <a:pPr algn="ctr"/>
            <a:r>
              <a:rPr lang="en-GB" dirty="0">
                <a:solidFill>
                  <a:schemeClr val="tx1"/>
                </a:solidFill>
              </a:rPr>
              <a:t>Can you and your adult  now discuss  the different features.</a:t>
            </a:r>
          </a:p>
          <a:p>
            <a:pPr algn="ctr"/>
            <a:endParaRPr lang="en-GB" dirty="0">
              <a:solidFill>
                <a:schemeClr val="tx1"/>
              </a:solidFill>
            </a:endParaRPr>
          </a:p>
          <a:p>
            <a:pPr algn="ctr"/>
            <a:r>
              <a:rPr lang="en-GB" dirty="0" smtClean="0">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328442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CC00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Wednesday 20</a:t>
            </a:r>
            <a:r>
              <a:rPr lang="en-GB" sz="3200" baseline="30000" dirty="0"/>
              <a:t>th</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be able to use capital letters and full stops.</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84090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0425" y="371475"/>
            <a:ext cx="7219950" cy="584775"/>
          </a:xfrm>
          <a:prstGeom prst="rect">
            <a:avLst/>
          </a:prstGeom>
          <a:noFill/>
        </p:spPr>
        <p:txBody>
          <a:bodyPr wrap="square" rtlCol="0">
            <a:spAutoFit/>
          </a:bodyPr>
          <a:lstStyle/>
          <a:p>
            <a:r>
              <a:rPr lang="en-GB" sz="3200" dirty="0"/>
              <a:t>Capital letters and full stops</a:t>
            </a:r>
          </a:p>
        </p:txBody>
      </p:sp>
      <p:sp>
        <p:nvSpPr>
          <p:cNvPr id="3" name="TextBox 2"/>
          <p:cNvSpPr txBox="1"/>
          <p:nvPr/>
        </p:nvSpPr>
        <p:spPr>
          <a:xfrm>
            <a:off x="542925" y="1533525"/>
            <a:ext cx="3895725" cy="4247317"/>
          </a:xfrm>
          <a:prstGeom prst="rect">
            <a:avLst/>
          </a:prstGeom>
          <a:noFill/>
        </p:spPr>
        <p:txBody>
          <a:bodyPr wrap="square" rtlCol="0">
            <a:spAutoFit/>
          </a:bodyPr>
          <a:lstStyle/>
          <a:p>
            <a:r>
              <a:rPr lang="en-GB" dirty="0"/>
              <a:t>When do you use a capital letter? </a:t>
            </a:r>
          </a:p>
          <a:p>
            <a:endParaRPr lang="en-GB" dirty="0"/>
          </a:p>
          <a:p>
            <a:pPr marL="342900" indent="-342900">
              <a:buAutoNum type="arabicPeriod"/>
            </a:pPr>
            <a:r>
              <a:rPr lang="en-GB" dirty="0"/>
              <a:t>A sentence always begins with a capital letter. </a:t>
            </a:r>
          </a:p>
          <a:p>
            <a:pPr marL="342900" indent="-342900">
              <a:buAutoNum type="arabicPeriod"/>
            </a:pPr>
            <a:endParaRPr lang="en-GB" dirty="0"/>
          </a:p>
          <a:p>
            <a:pPr marL="342900" indent="-342900">
              <a:buAutoNum type="arabicPeriod"/>
            </a:pPr>
            <a:r>
              <a:rPr lang="en-GB" dirty="0"/>
              <a:t>2. A proper noun, like a person’s name, begins with a capital letter.</a:t>
            </a:r>
          </a:p>
          <a:p>
            <a:pPr marL="342900" indent="-342900">
              <a:buAutoNum type="arabicPeriod"/>
            </a:pPr>
            <a:endParaRPr lang="en-GB" dirty="0"/>
          </a:p>
          <a:p>
            <a:pPr marL="342900" indent="-342900">
              <a:buAutoNum type="arabicPeriod"/>
            </a:pPr>
            <a:r>
              <a:rPr lang="en-GB" dirty="0"/>
              <a:t> 3. A proper noun, like a place, begins with a capital letter. </a:t>
            </a:r>
          </a:p>
          <a:p>
            <a:pPr marL="342900" indent="-342900">
              <a:buAutoNum type="arabicPeriod"/>
            </a:pPr>
            <a:endParaRPr lang="en-GB" dirty="0"/>
          </a:p>
          <a:p>
            <a:pPr marL="342900" indent="-342900">
              <a:buAutoNum type="arabicPeriod"/>
            </a:pPr>
            <a:r>
              <a:rPr lang="en-GB" dirty="0"/>
              <a:t>4. Proper nouns, which are SPECIAL names, begin with a capital letter. (Christmas, Easter, June, Monday etc.)</a:t>
            </a:r>
          </a:p>
        </p:txBody>
      </p:sp>
      <p:sp>
        <p:nvSpPr>
          <p:cNvPr id="4" name="TextBox 3"/>
          <p:cNvSpPr txBox="1"/>
          <p:nvPr/>
        </p:nvSpPr>
        <p:spPr>
          <a:xfrm>
            <a:off x="5943600" y="1400175"/>
            <a:ext cx="4343400" cy="923330"/>
          </a:xfrm>
          <a:prstGeom prst="rect">
            <a:avLst/>
          </a:prstGeom>
          <a:noFill/>
        </p:spPr>
        <p:txBody>
          <a:bodyPr wrap="square" rtlCol="0">
            <a:spAutoFit/>
          </a:bodyPr>
          <a:lstStyle/>
          <a:p>
            <a:r>
              <a:rPr lang="en-GB" dirty="0"/>
              <a:t>When do you use a full stop.</a:t>
            </a:r>
          </a:p>
          <a:p>
            <a:endParaRPr lang="en-GB" dirty="0"/>
          </a:p>
          <a:p>
            <a:r>
              <a:rPr lang="en-GB" dirty="0"/>
              <a:t>1. At the end of a sentences. </a:t>
            </a:r>
          </a:p>
        </p:txBody>
      </p:sp>
      <p:sp>
        <p:nvSpPr>
          <p:cNvPr id="5" name="TextBox 4"/>
          <p:cNvSpPr txBox="1"/>
          <p:nvPr/>
        </p:nvSpPr>
        <p:spPr>
          <a:xfrm>
            <a:off x="6559232" y="4512004"/>
            <a:ext cx="5343525" cy="707886"/>
          </a:xfrm>
          <a:prstGeom prst="rect">
            <a:avLst/>
          </a:prstGeom>
          <a:noFill/>
        </p:spPr>
        <p:txBody>
          <a:bodyPr wrap="square" rtlCol="0">
            <a:spAutoFit/>
          </a:bodyPr>
          <a:lstStyle/>
          <a:p>
            <a:pPr algn="ctr"/>
            <a:r>
              <a:rPr lang="en-GB" sz="2000" dirty="0"/>
              <a:t>The location of the Galapagos island are in the Pacific Ocean</a:t>
            </a:r>
            <a:r>
              <a:rPr lang="en-GB" sz="2000" b="1" dirty="0"/>
              <a:t>. </a:t>
            </a:r>
          </a:p>
        </p:txBody>
      </p:sp>
      <p:cxnSp>
        <p:nvCxnSpPr>
          <p:cNvPr id="7" name="Straight Arrow Connector 6"/>
          <p:cNvCxnSpPr/>
          <p:nvPr/>
        </p:nvCxnSpPr>
        <p:spPr>
          <a:xfrm flipH="1">
            <a:off x="8583295" y="5209641"/>
            <a:ext cx="233680" cy="731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559233" y="4098389"/>
            <a:ext cx="279717" cy="458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9192896" y="4114383"/>
            <a:ext cx="289559" cy="409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973695" y="5977456"/>
            <a:ext cx="1686560" cy="59944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Name of the Ocean</a:t>
            </a:r>
          </a:p>
        </p:txBody>
      </p:sp>
      <p:sp>
        <p:nvSpPr>
          <p:cNvPr id="13" name="Rounded Rectangle 12"/>
          <p:cNvSpPr/>
          <p:nvPr/>
        </p:nvSpPr>
        <p:spPr>
          <a:xfrm>
            <a:off x="8029575" y="3581851"/>
            <a:ext cx="1341120" cy="44899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Place </a:t>
            </a:r>
          </a:p>
        </p:txBody>
      </p:sp>
      <p:sp>
        <p:nvSpPr>
          <p:cNvPr id="14" name="Rounded Rectangle 13"/>
          <p:cNvSpPr/>
          <p:nvPr/>
        </p:nvSpPr>
        <p:spPr>
          <a:xfrm>
            <a:off x="5552440" y="3224630"/>
            <a:ext cx="2067560" cy="82184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beginning of the sentence</a:t>
            </a:r>
          </a:p>
          <a:p>
            <a:pPr algn="ctr"/>
            <a:r>
              <a:rPr lang="en-GB" dirty="0">
                <a:solidFill>
                  <a:schemeClr val="tx1"/>
                </a:solidFill>
              </a:rPr>
              <a:t>( capital letter)</a:t>
            </a:r>
          </a:p>
        </p:txBody>
      </p:sp>
      <p:sp>
        <p:nvSpPr>
          <p:cNvPr id="15" name="Rounded Rectangle 14"/>
          <p:cNvSpPr/>
          <p:nvPr/>
        </p:nvSpPr>
        <p:spPr>
          <a:xfrm>
            <a:off x="10277475" y="5409231"/>
            <a:ext cx="1368425" cy="41656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Full stop</a:t>
            </a:r>
          </a:p>
        </p:txBody>
      </p:sp>
      <p:cxnSp>
        <p:nvCxnSpPr>
          <p:cNvPr id="17" name="Straight Arrow Connector 16"/>
          <p:cNvCxnSpPr/>
          <p:nvPr/>
        </p:nvCxnSpPr>
        <p:spPr>
          <a:xfrm>
            <a:off x="10026490" y="5138588"/>
            <a:ext cx="333375" cy="162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5-Point Star 17"/>
          <p:cNvSpPr/>
          <p:nvPr/>
        </p:nvSpPr>
        <p:spPr>
          <a:xfrm>
            <a:off x="9297827" y="263436"/>
            <a:ext cx="542925" cy="5181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9952912" y="238129"/>
            <a:ext cx="2114550" cy="646331"/>
          </a:xfrm>
          <a:prstGeom prst="rect">
            <a:avLst/>
          </a:prstGeom>
          <a:noFill/>
        </p:spPr>
        <p:txBody>
          <a:bodyPr wrap="square" rtlCol="0">
            <a:spAutoFit/>
          </a:bodyPr>
          <a:lstStyle/>
          <a:p>
            <a:pPr algn="ctr"/>
            <a:r>
              <a:rPr lang="en-GB" b="1" dirty="0"/>
              <a:t>Location</a:t>
            </a:r>
            <a:r>
              <a:rPr lang="en-GB" dirty="0"/>
              <a:t> </a:t>
            </a:r>
          </a:p>
          <a:p>
            <a:r>
              <a:rPr lang="en-GB" dirty="0"/>
              <a:t>Word of the week</a:t>
            </a:r>
          </a:p>
        </p:txBody>
      </p:sp>
    </p:spTree>
    <p:extLst>
      <p:ext uri="{BB962C8B-B14F-4D97-AF65-F5344CB8AC3E}">
        <p14:creationId xmlns:p14="http://schemas.microsoft.com/office/powerpoint/2010/main" val="231281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76474" y="248920"/>
            <a:ext cx="7487285" cy="876300"/>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Can you now point to all the capital letters and full stops </a:t>
            </a:r>
          </a:p>
        </p:txBody>
      </p:sp>
      <p:sp>
        <p:nvSpPr>
          <p:cNvPr id="4" name="TextBox 3"/>
          <p:cNvSpPr txBox="1"/>
          <p:nvPr/>
        </p:nvSpPr>
        <p:spPr>
          <a:xfrm>
            <a:off x="670560" y="1950720"/>
            <a:ext cx="10078720" cy="369332"/>
          </a:xfrm>
          <a:prstGeom prst="rect">
            <a:avLst/>
          </a:prstGeom>
          <a:noFill/>
        </p:spPr>
        <p:txBody>
          <a:bodyPr wrap="square" rtlCol="0">
            <a:spAutoFit/>
          </a:bodyPr>
          <a:lstStyle/>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364" y="1733398"/>
            <a:ext cx="4636876" cy="165882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19" y="1733398"/>
            <a:ext cx="6010455" cy="160843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09" y="4409748"/>
            <a:ext cx="6035565" cy="133382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3990" y="4199912"/>
            <a:ext cx="4162210" cy="1527056"/>
          </a:xfrm>
          <a:prstGeom prst="rect">
            <a:avLst/>
          </a:prstGeom>
        </p:spPr>
      </p:pic>
      <p:sp>
        <p:nvSpPr>
          <p:cNvPr id="13" name="TextBox 12"/>
          <p:cNvSpPr txBox="1"/>
          <p:nvPr/>
        </p:nvSpPr>
        <p:spPr>
          <a:xfrm>
            <a:off x="5755956" y="4963440"/>
            <a:ext cx="264160" cy="369332"/>
          </a:xfrm>
          <a:prstGeom prst="rect">
            <a:avLst/>
          </a:prstGeom>
          <a:noFill/>
        </p:spPr>
        <p:txBody>
          <a:bodyPr wrap="square" rtlCol="0">
            <a:spAutoFit/>
          </a:bodyPr>
          <a:lstStyle/>
          <a:p>
            <a:r>
              <a:rPr lang="en-GB" dirty="0"/>
              <a:t>.</a:t>
            </a:r>
          </a:p>
        </p:txBody>
      </p:sp>
      <p:pic>
        <p:nvPicPr>
          <p:cNvPr id="5" name="Picture 4"/>
          <p:cNvPicPr>
            <a:picLocks noChangeAspect="1"/>
          </p:cNvPicPr>
          <p:nvPr/>
        </p:nvPicPr>
        <p:blipFill>
          <a:blip r:embed="rId6"/>
          <a:stretch>
            <a:fillRect/>
          </a:stretch>
        </p:blipFill>
        <p:spPr>
          <a:xfrm>
            <a:off x="8367033" y="4219531"/>
            <a:ext cx="441066" cy="600762"/>
          </a:xfrm>
          <a:prstGeom prst="rect">
            <a:avLst/>
          </a:prstGeom>
        </p:spPr>
      </p:pic>
    </p:spTree>
    <p:extLst>
      <p:ext uri="{BB962C8B-B14F-4D97-AF65-F5344CB8AC3E}">
        <p14:creationId xmlns:p14="http://schemas.microsoft.com/office/powerpoint/2010/main" val="3181618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2263</TotalTime>
  <Words>1008</Words>
  <Application>Microsoft Office PowerPoint</Application>
  <PresentationFormat>Widescreen</PresentationFormat>
  <Paragraphs>164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vt:lpstr>
      <vt:lpstr>Calibri</vt:lpstr>
      <vt:lpstr>Calibri Light</vt:lpstr>
      <vt:lpstr>ReithSans</vt:lpstr>
      <vt:lpstr>XCCW Joined Solid Lined 4a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J. Hodgkinson [ Wheatley Hill Primary School ]</cp:lastModifiedBy>
  <cp:revision>172</cp:revision>
  <dcterms:created xsi:type="dcterms:W3CDTF">2020-11-12T10:31:00Z</dcterms:created>
  <dcterms:modified xsi:type="dcterms:W3CDTF">2021-01-18T11:35:05Z</dcterms:modified>
</cp:coreProperties>
</file>