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05"/>
  </p:notesMasterIdLst>
  <p:sldIdLst>
    <p:sldId id="491" r:id="rId4"/>
    <p:sldId id="492" r:id="rId5"/>
    <p:sldId id="395" r:id="rId6"/>
    <p:sldId id="306" r:id="rId7"/>
    <p:sldId id="499" r:id="rId8"/>
    <p:sldId id="261" r:id="rId9"/>
    <p:sldId id="437" r:id="rId10"/>
    <p:sldId id="438" r:id="rId11"/>
    <p:sldId id="439" r:id="rId12"/>
    <p:sldId id="440" r:id="rId13"/>
    <p:sldId id="441" r:id="rId14"/>
    <p:sldId id="442" r:id="rId15"/>
    <p:sldId id="443" r:id="rId16"/>
    <p:sldId id="444" r:id="rId17"/>
    <p:sldId id="483" r:id="rId18"/>
    <p:sldId id="484" r:id="rId19"/>
    <p:sldId id="445" r:id="rId20"/>
    <p:sldId id="490" r:id="rId21"/>
    <p:sldId id="488" r:id="rId22"/>
    <p:sldId id="486" r:id="rId23"/>
    <p:sldId id="489" r:id="rId24"/>
    <p:sldId id="487" r:id="rId25"/>
    <p:sldId id="485" r:id="rId26"/>
    <p:sldId id="404" r:id="rId27"/>
    <p:sldId id="497" r:id="rId28"/>
    <p:sldId id="396" r:id="rId29"/>
    <p:sldId id="397" r:id="rId30"/>
    <p:sldId id="500" r:id="rId31"/>
    <p:sldId id="452" r:id="rId32"/>
    <p:sldId id="453" r:id="rId33"/>
    <p:sldId id="464" r:id="rId34"/>
    <p:sldId id="267" r:id="rId35"/>
    <p:sldId id="465" r:id="rId36"/>
    <p:sldId id="467" r:id="rId37"/>
    <p:sldId id="468" r:id="rId38"/>
    <p:sldId id="466" r:id="rId39"/>
    <p:sldId id="469" r:id="rId40"/>
    <p:sldId id="424" r:id="rId41"/>
    <p:sldId id="454" r:id="rId42"/>
    <p:sldId id="470" r:id="rId43"/>
    <p:sldId id="471" r:id="rId44"/>
    <p:sldId id="268" r:id="rId45"/>
    <p:sldId id="405" r:id="rId46"/>
    <p:sldId id="496" r:id="rId47"/>
    <p:sldId id="398" r:id="rId48"/>
    <p:sldId id="399" r:id="rId49"/>
    <p:sldId id="501" r:id="rId50"/>
    <p:sldId id="263" r:id="rId51"/>
    <p:sldId id="269" r:id="rId52"/>
    <p:sldId id="419" r:id="rId53"/>
    <p:sldId id="413" r:id="rId54"/>
    <p:sldId id="420" r:id="rId55"/>
    <p:sldId id="421" r:id="rId56"/>
    <p:sldId id="414" r:id="rId57"/>
    <p:sldId id="270" r:id="rId58"/>
    <p:sldId id="474" r:id="rId59"/>
    <p:sldId id="475" r:id="rId60"/>
    <p:sldId id="415" r:id="rId61"/>
    <p:sldId id="418" r:id="rId62"/>
    <p:sldId id="416" r:id="rId63"/>
    <p:sldId id="417" r:id="rId64"/>
    <p:sldId id="271" r:id="rId65"/>
    <p:sldId id="423" r:id="rId66"/>
    <p:sldId id="422" r:id="rId67"/>
    <p:sldId id="407" r:id="rId68"/>
    <p:sldId id="495" r:id="rId69"/>
    <p:sldId id="400" r:id="rId70"/>
    <p:sldId id="401" r:id="rId71"/>
    <p:sldId id="502" r:id="rId72"/>
    <p:sldId id="264" r:id="rId73"/>
    <p:sldId id="456" r:id="rId74"/>
    <p:sldId id="457" r:id="rId75"/>
    <p:sldId id="458" r:id="rId76"/>
    <p:sldId id="427" r:id="rId77"/>
    <p:sldId id="459" r:id="rId78"/>
    <p:sldId id="429" r:id="rId79"/>
    <p:sldId id="460" r:id="rId80"/>
    <p:sldId id="430" r:id="rId81"/>
    <p:sldId id="461" r:id="rId82"/>
    <p:sldId id="463" r:id="rId83"/>
    <p:sldId id="472" r:id="rId84"/>
    <p:sldId id="473" r:id="rId85"/>
    <p:sldId id="432" r:id="rId86"/>
    <p:sldId id="433" r:id="rId87"/>
    <p:sldId id="425" r:id="rId88"/>
    <p:sldId id="409" r:id="rId89"/>
    <p:sldId id="494" r:id="rId90"/>
    <p:sldId id="402" r:id="rId91"/>
    <p:sldId id="403" r:id="rId92"/>
    <p:sldId id="503" r:id="rId93"/>
    <p:sldId id="476" r:id="rId94"/>
    <p:sldId id="479" r:id="rId95"/>
    <p:sldId id="480" r:id="rId96"/>
    <p:sldId id="481" r:id="rId97"/>
    <p:sldId id="477" r:id="rId98"/>
    <p:sldId id="482" r:id="rId99"/>
    <p:sldId id="455" r:id="rId100"/>
    <p:sldId id="478" r:id="rId101"/>
    <p:sldId id="498" r:id="rId102"/>
    <p:sldId id="411" r:id="rId103"/>
    <p:sldId id="493"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5490"/>
    <a:srgbClr val="45CDBA"/>
    <a:srgbClr val="AF71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837FD-1F0E-A4E1-AEC9-C898ACB995D3}" v="50" dt="2021-02-10T15:09:05.106"/>
    <p1510:client id="{2063001C-C8D6-3DA4-3758-B3BB67454A3C}" v="4" dt="2021-02-10T20:16:38.711"/>
    <p1510:client id="{422CE3BA-2305-9D41-D925-20278F7079FE}" v="8" dt="2021-02-10T15:11:00.139"/>
    <p1510:client id="{B917E65F-992A-F4B1-FE48-31C5C6F3429B}" v="11" dt="2021-02-10T15:03:23.126"/>
    <p1510:client id="{CE2EAA76-6331-369F-0AE5-FF8EE2725173}" v="32" dt="2021-02-10T16:14:55.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719"/>
  </p:normalViewPr>
  <p:slideViewPr>
    <p:cSldViewPr snapToGrid="0" snapToObjects="1">
      <p:cViewPr>
        <p:scale>
          <a:sx n="50" d="100"/>
          <a:sy n="50" d="100"/>
        </p:scale>
        <p:origin x="1410"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Umpleby" userId="S::judith.umpleby_shottonhallscitt.co.uk#ext#@durhamschools.onmicrosoft.com::595de4aa-84d7-4d68-970d-7c0d61591ffd" providerId="AD" clId="Web-{CE2EAA76-6331-369F-0AE5-FF8EE2725173}"/>
    <pc:docChg chg="addSld delSld modSld sldOrd">
      <pc:chgData name="J Umpleby" userId="S::judith.umpleby_shottonhallscitt.co.uk#ext#@durhamschools.onmicrosoft.com::595de4aa-84d7-4d68-970d-7c0d61591ffd" providerId="AD" clId="Web-{CE2EAA76-6331-369F-0AE5-FF8EE2725173}" dt="2021-02-10T16:14:55.006" v="25"/>
      <pc:docMkLst>
        <pc:docMk/>
      </pc:docMkLst>
      <pc:sldChg chg="addSp modSp">
        <pc:chgData name="J Umpleby" userId="S::judith.umpleby_shottonhallscitt.co.uk#ext#@durhamschools.onmicrosoft.com::595de4aa-84d7-4d68-970d-7c0d61591ffd" providerId="AD" clId="Web-{CE2EAA76-6331-369F-0AE5-FF8EE2725173}" dt="2021-02-10T16:11:34.815" v="18" actId="1076"/>
        <pc:sldMkLst>
          <pc:docMk/>
          <pc:sldMk cId="3568687140" sldId="267"/>
        </pc:sldMkLst>
        <pc:spChg chg="mod">
          <ac:chgData name="J Umpleby" userId="S::judith.umpleby_shottonhallscitt.co.uk#ext#@durhamschools.onmicrosoft.com::595de4aa-84d7-4d68-970d-7c0d61591ffd" providerId="AD" clId="Web-{CE2EAA76-6331-369F-0AE5-FF8EE2725173}" dt="2021-02-10T16:11:27.565" v="12" actId="1076"/>
          <ac:spMkLst>
            <pc:docMk/>
            <pc:sldMk cId="3568687140" sldId="267"/>
            <ac:spMk id="2" creationId="{9ECE7760-F312-ED40-A08E-D38103090845}"/>
          </ac:spMkLst>
        </pc:spChg>
        <pc:picChg chg="add mod">
          <ac:chgData name="J Umpleby" userId="S::judith.umpleby_shottonhallscitt.co.uk#ext#@durhamschools.onmicrosoft.com::595de4aa-84d7-4d68-970d-7c0d61591ffd" providerId="AD" clId="Web-{CE2EAA76-6331-369F-0AE5-FF8EE2725173}" dt="2021-02-10T16:11:34.815" v="18" actId="1076"/>
          <ac:picMkLst>
            <pc:docMk/>
            <pc:sldMk cId="3568687140" sldId="267"/>
            <ac:picMk id="3" creationId="{F9538CB0-8290-4980-9AF2-DAFEB9FF8C30}"/>
          </ac:picMkLst>
        </pc:picChg>
        <pc:picChg chg="add mod">
          <ac:chgData name="J Umpleby" userId="S::judith.umpleby_shottonhallscitt.co.uk#ext#@durhamschools.onmicrosoft.com::595de4aa-84d7-4d68-970d-7c0d61591ffd" providerId="AD" clId="Web-{CE2EAA76-6331-369F-0AE5-FF8EE2725173}" dt="2021-02-10T16:11:33.612" v="17" actId="1076"/>
          <ac:picMkLst>
            <pc:docMk/>
            <pc:sldMk cId="3568687140" sldId="267"/>
            <ac:picMk id="4" creationId="{8767DECF-E94A-4436-BB46-36C148705515}"/>
          </ac:picMkLst>
        </pc:picChg>
      </pc:sldChg>
      <pc:sldChg chg="del">
        <pc:chgData name="J Umpleby" userId="S::judith.umpleby_shottonhallscitt.co.uk#ext#@durhamschools.onmicrosoft.com::595de4aa-84d7-4d68-970d-7c0d61591ffd" providerId="AD" clId="Web-{CE2EAA76-6331-369F-0AE5-FF8EE2725173}" dt="2021-02-10T16:10:52.517" v="3"/>
        <pc:sldMkLst>
          <pc:docMk/>
          <pc:sldMk cId="2344797538" sldId="446"/>
        </pc:sldMkLst>
      </pc:sldChg>
      <pc:sldChg chg="del">
        <pc:chgData name="J Umpleby" userId="S::judith.umpleby_shottonhallscitt.co.uk#ext#@durhamschools.onmicrosoft.com::595de4aa-84d7-4d68-970d-7c0d61591ffd" providerId="AD" clId="Web-{CE2EAA76-6331-369F-0AE5-FF8EE2725173}" dt="2021-02-10T16:10:53.236" v="4"/>
        <pc:sldMkLst>
          <pc:docMk/>
          <pc:sldMk cId="2689731702" sldId="447"/>
        </pc:sldMkLst>
      </pc:sldChg>
      <pc:sldChg chg="del">
        <pc:chgData name="J Umpleby" userId="S::judith.umpleby_shottonhallscitt.co.uk#ext#@durhamschools.onmicrosoft.com::595de4aa-84d7-4d68-970d-7c0d61591ffd" providerId="AD" clId="Web-{CE2EAA76-6331-369F-0AE5-FF8EE2725173}" dt="2021-02-10T16:10:53.767" v="5"/>
        <pc:sldMkLst>
          <pc:docMk/>
          <pc:sldMk cId="1271498676" sldId="448"/>
        </pc:sldMkLst>
      </pc:sldChg>
      <pc:sldChg chg="del">
        <pc:chgData name="J Umpleby" userId="S::judith.umpleby_shottonhallscitt.co.uk#ext#@durhamschools.onmicrosoft.com::595de4aa-84d7-4d68-970d-7c0d61591ffd" providerId="AD" clId="Web-{CE2EAA76-6331-369F-0AE5-FF8EE2725173}" dt="2021-02-10T16:10:47.049" v="0"/>
        <pc:sldMkLst>
          <pc:docMk/>
          <pc:sldMk cId="2915572399" sldId="449"/>
        </pc:sldMkLst>
      </pc:sldChg>
      <pc:sldChg chg="del">
        <pc:chgData name="J Umpleby" userId="S::judith.umpleby_shottonhallscitt.co.uk#ext#@durhamschools.onmicrosoft.com::595de4aa-84d7-4d68-970d-7c0d61591ffd" providerId="AD" clId="Web-{CE2EAA76-6331-369F-0AE5-FF8EE2725173}" dt="2021-02-10T16:10:48.580" v="1"/>
        <pc:sldMkLst>
          <pc:docMk/>
          <pc:sldMk cId="1577846274" sldId="450"/>
        </pc:sldMkLst>
      </pc:sldChg>
      <pc:sldChg chg="del">
        <pc:chgData name="J Umpleby" userId="S::judith.umpleby_shottonhallscitt.co.uk#ext#@durhamschools.onmicrosoft.com::595de4aa-84d7-4d68-970d-7c0d61591ffd" providerId="AD" clId="Web-{CE2EAA76-6331-369F-0AE5-FF8EE2725173}" dt="2021-02-10T16:10:49.986" v="2"/>
        <pc:sldMkLst>
          <pc:docMk/>
          <pc:sldMk cId="4088008304" sldId="451"/>
        </pc:sldMkLst>
      </pc:sldChg>
      <pc:sldChg chg="modSp">
        <pc:chgData name="J Umpleby" userId="S::judith.umpleby_shottonhallscitt.co.uk#ext#@durhamschools.onmicrosoft.com::595de4aa-84d7-4d68-970d-7c0d61591ffd" providerId="AD" clId="Web-{CE2EAA76-6331-369F-0AE5-FF8EE2725173}" dt="2021-02-10T16:12:30.535" v="23" actId="20577"/>
        <pc:sldMkLst>
          <pc:docMk/>
          <pc:sldMk cId="1123816855" sldId="467"/>
        </pc:sldMkLst>
        <pc:spChg chg="mod">
          <ac:chgData name="J Umpleby" userId="S::judith.umpleby_shottonhallscitt.co.uk#ext#@durhamschools.onmicrosoft.com::595de4aa-84d7-4d68-970d-7c0d61591ffd" providerId="AD" clId="Web-{CE2EAA76-6331-369F-0AE5-FF8EE2725173}" dt="2021-02-10T16:12:30.535" v="23" actId="20577"/>
          <ac:spMkLst>
            <pc:docMk/>
            <pc:sldMk cId="1123816855" sldId="467"/>
            <ac:spMk id="4" creationId="{7A124110-AF95-D14D-A604-7A2CB7A04D49}"/>
          </ac:spMkLst>
        </pc:spChg>
      </pc:sldChg>
      <pc:sldChg chg="add">
        <pc:chgData name="J Umpleby" userId="S::judith.umpleby_shottonhallscitt.co.uk#ext#@durhamschools.onmicrosoft.com::595de4aa-84d7-4d68-970d-7c0d61591ffd" providerId="AD" clId="Web-{CE2EAA76-6331-369F-0AE5-FF8EE2725173}" dt="2021-02-10T16:10:58.346" v="6"/>
        <pc:sldMkLst>
          <pc:docMk/>
          <pc:sldMk cId="3605924621" sldId="485"/>
        </pc:sldMkLst>
      </pc:sldChg>
      <pc:sldChg chg="add">
        <pc:chgData name="J Umpleby" userId="S::judith.umpleby_shottonhallscitt.co.uk#ext#@durhamschools.onmicrosoft.com::595de4aa-84d7-4d68-970d-7c0d61591ffd" providerId="AD" clId="Web-{CE2EAA76-6331-369F-0AE5-FF8EE2725173}" dt="2021-02-10T16:10:58.408" v="7"/>
        <pc:sldMkLst>
          <pc:docMk/>
          <pc:sldMk cId="1965223401" sldId="486"/>
        </pc:sldMkLst>
      </pc:sldChg>
      <pc:sldChg chg="add ord">
        <pc:chgData name="J Umpleby" userId="S::judith.umpleby_shottonhallscitt.co.uk#ext#@durhamschools.onmicrosoft.com::595de4aa-84d7-4d68-970d-7c0d61591ffd" providerId="AD" clId="Web-{CE2EAA76-6331-369F-0AE5-FF8EE2725173}" dt="2021-02-10T16:14:52.053" v="24"/>
        <pc:sldMkLst>
          <pc:docMk/>
          <pc:sldMk cId="686162045" sldId="487"/>
        </pc:sldMkLst>
      </pc:sldChg>
      <pc:sldChg chg="add">
        <pc:chgData name="J Umpleby" userId="S::judith.umpleby_shottonhallscitt.co.uk#ext#@durhamschools.onmicrosoft.com::595de4aa-84d7-4d68-970d-7c0d61591ffd" providerId="AD" clId="Web-{CE2EAA76-6331-369F-0AE5-FF8EE2725173}" dt="2021-02-10T16:10:58.564" v="9"/>
        <pc:sldMkLst>
          <pc:docMk/>
          <pc:sldMk cId="2029669215" sldId="488"/>
        </pc:sldMkLst>
      </pc:sldChg>
      <pc:sldChg chg="add ord">
        <pc:chgData name="J Umpleby" userId="S::judith.umpleby_shottonhallscitt.co.uk#ext#@durhamschools.onmicrosoft.com::595de4aa-84d7-4d68-970d-7c0d61591ffd" providerId="AD" clId="Web-{CE2EAA76-6331-369F-0AE5-FF8EE2725173}" dt="2021-02-10T16:14:55.006" v="25"/>
        <pc:sldMkLst>
          <pc:docMk/>
          <pc:sldMk cId="1941650760" sldId="489"/>
        </pc:sldMkLst>
      </pc:sldChg>
      <pc:sldChg chg="add">
        <pc:chgData name="J Umpleby" userId="S::judith.umpleby_shottonhallscitt.co.uk#ext#@durhamschools.onmicrosoft.com::595de4aa-84d7-4d68-970d-7c0d61591ffd" providerId="AD" clId="Web-{CE2EAA76-6331-369F-0AE5-FF8EE2725173}" dt="2021-02-10T16:10:58.721" v="11"/>
        <pc:sldMkLst>
          <pc:docMk/>
          <pc:sldMk cId="366848891" sldId="490"/>
        </pc:sldMkLst>
      </pc:sldChg>
    </pc:docChg>
  </pc:docChgLst>
  <pc:docChgLst>
    <pc:chgData name="J Umpleby" userId="S::judith.umpleby_shottonhallscitt.co.uk#ext#@durhamschools.onmicrosoft.com::595de4aa-84d7-4d68-970d-7c0d61591ffd" providerId="AD" clId="Web-{422CE3BA-2305-9D41-D925-20278F7079FE}"/>
    <pc:docChg chg="modSld">
      <pc:chgData name="J Umpleby" userId="S::judith.umpleby_shottonhallscitt.co.uk#ext#@durhamschools.onmicrosoft.com::595de4aa-84d7-4d68-970d-7c0d61591ffd" providerId="AD" clId="Web-{422CE3BA-2305-9D41-D925-20278F7079FE}" dt="2021-02-10T15:10:57.249" v="1" actId="20577"/>
      <pc:docMkLst>
        <pc:docMk/>
      </pc:docMkLst>
      <pc:sldChg chg="modSp">
        <pc:chgData name="J Umpleby" userId="S::judith.umpleby_shottonhallscitt.co.uk#ext#@durhamschools.onmicrosoft.com::595de4aa-84d7-4d68-970d-7c0d61591ffd" providerId="AD" clId="Web-{422CE3BA-2305-9D41-D925-20278F7079FE}" dt="2021-02-10T15:10:53.530" v="0" actId="20577"/>
        <pc:sldMkLst>
          <pc:docMk/>
          <pc:sldMk cId="1737790748" sldId="483"/>
        </pc:sldMkLst>
        <pc:spChg chg="mod">
          <ac:chgData name="J Umpleby" userId="S::judith.umpleby_shottonhallscitt.co.uk#ext#@durhamschools.onmicrosoft.com::595de4aa-84d7-4d68-970d-7c0d61591ffd" providerId="AD" clId="Web-{422CE3BA-2305-9D41-D925-20278F7079FE}" dt="2021-02-10T15:10:53.530" v="0" actId="20577"/>
          <ac:spMkLst>
            <pc:docMk/>
            <pc:sldMk cId="1737790748" sldId="483"/>
            <ac:spMk id="2" creationId="{F857A143-9E39-264A-8701-5E83FFA08297}"/>
          </ac:spMkLst>
        </pc:spChg>
      </pc:sldChg>
      <pc:sldChg chg="modSp">
        <pc:chgData name="J Umpleby" userId="S::judith.umpleby_shottonhallscitt.co.uk#ext#@durhamschools.onmicrosoft.com::595de4aa-84d7-4d68-970d-7c0d61591ffd" providerId="AD" clId="Web-{422CE3BA-2305-9D41-D925-20278F7079FE}" dt="2021-02-10T15:10:57.249" v="1" actId="20577"/>
        <pc:sldMkLst>
          <pc:docMk/>
          <pc:sldMk cId="2907745674" sldId="484"/>
        </pc:sldMkLst>
        <pc:spChg chg="mod">
          <ac:chgData name="J Umpleby" userId="S::judith.umpleby_shottonhallscitt.co.uk#ext#@durhamschools.onmicrosoft.com::595de4aa-84d7-4d68-970d-7c0d61591ffd" providerId="AD" clId="Web-{422CE3BA-2305-9D41-D925-20278F7079FE}" dt="2021-02-10T15:10:57.249" v="1" actId="20577"/>
          <ac:spMkLst>
            <pc:docMk/>
            <pc:sldMk cId="2907745674" sldId="484"/>
            <ac:spMk id="2" creationId="{F857A143-9E39-264A-8701-5E83FFA08297}"/>
          </ac:spMkLst>
        </pc:spChg>
      </pc:sldChg>
    </pc:docChg>
  </pc:docChgLst>
  <pc:docChgLst>
    <pc:chgData name="J Umpleby" userId="S::judith.umpleby_shottonhallscitt.co.uk#ext#@durhamschools.onmicrosoft.com::595de4aa-84d7-4d68-970d-7c0d61591ffd" providerId="AD" clId="Web-{2063001C-C8D6-3DA4-3758-B3BB67454A3C}"/>
    <pc:docChg chg="modSld">
      <pc:chgData name="J Umpleby" userId="S::judith.umpleby_shottonhallscitt.co.uk#ext#@durhamschools.onmicrosoft.com::595de4aa-84d7-4d68-970d-7c0d61591ffd" providerId="AD" clId="Web-{2063001C-C8D6-3DA4-3758-B3BB67454A3C}" dt="2021-02-10T20:16:36.867" v="0" actId="20577"/>
      <pc:docMkLst>
        <pc:docMk/>
      </pc:docMkLst>
      <pc:sldChg chg="modSp">
        <pc:chgData name="J Umpleby" userId="S::judith.umpleby_shottonhallscitt.co.uk#ext#@durhamschools.onmicrosoft.com::595de4aa-84d7-4d68-970d-7c0d61591ffd" providerId="AD" clId="Web-{2063001C-C8D6-3DA4-3758-B3BB67454A3C}" dt="2021-02-10T20:16:36.867" v="0" actId="20577"/>
        <pc:sldMkLst>
          <pc:docMk/>
          <pc:sldMk cId="822161441" sldId="427"/>
        </pc:sldMkLst>
        <pc:spChg chg="mod">
          <ac:chgData name="J Umpleby" userId="S::judith.umpleby_shottonhallscitt.co.uk#ext#@durhamschools.onmicrosoft.com::595de4aa-84d7-4d68-970d-7c0d61591ffd" providerId="AD" clId="Web-{2063001C-C8D6-3DA4-3758-B3BB67454A3C}" dt="2021-02-10T20:16:36.867" v="0" actId="20577"/>
          <ac:spMkLst>
            <pc:docMk/>
            <pc:sldMk cId="822161441" sldId="427"/>
            <ac:spMk id="3" creationId="{58372DC4-040B-C64F-9028-36FD68091952}"/>
          </ac:spMkLst>
        </pc:spChg>
      </pc:sldChg>
    </pc:docChg>
  </pc:docChgLst>
  <pc:docChgLst>
    <pc:chgData name="J Umpleby" userId="S::judith.umpleby_shottonhallscitt.co.uk#ext#@durhamschools.onmicrosoft.com::595de4aa-84d7-4d68-970d-7c0d61591ffd" providerId="AD" clId="Web-{B917E65F-992A-F4B1-FE48-31C5C6F3429B}"/>
    <pc:docChg chg="modSld">
      <pc:chgData name="J Umpleby" userId="S::judith.umpleby_shottonhallscitt.co.uk#ext#@durhamschools.onmicrosoft.com::595de4aa-84d7-4d68-970d-7c0d61591ffd" providerId="AD" clId="Web-{B917E65F-992A-F4B1-FE48-31C5C6F3429B}" dt="2021-02-10T15:03:22.688" v="4" actId="20577"/>
      <pc:docMkLst>
        <pc:docMk/>
      </pc:docMkLst>
      <pc:sldChg chg="modSp">
        <pc:chgData name="J Umpleby" userId="S::judith.umpleby_shottonhallscitt.co.uk#ext#@durhamschools.onmicrosoft.com::595de4aa-84d7-4d68-970d-7c0d61591ffd" providerId="AD" clId="Web-{B917E65F-992A-F4B1-FE48-31C5C6F3429B}" dt="2021-02-10T15:03:22.688" v="4" actId="20577"/>
        <pc:sldMkLst>
          <pc:docMk/>
          <pc:sldMk cId="2659008677" sldId="445"/>
        </pc:sldMkLst>
        <pc:spChg chg="mod">
          <ac:chgData name="J Umpleby" userId="S::judith.umpleby_shottonhallscitt.co.uk#ext#@durhamschools.onmicrosoft.com::595de4aa-84d7-4d68-970d-7c0d61591ffd" providerId="AD" clId="Web-{B917E65F-992A-F4B1-FE48-31C5C6F3429B}" dt="2021-02-10T15:03:22.688" v="4" actId="20577"/>
          <ac:spMkLst>
            <pc:docMk/>
            <pc:sldMk cId="2659008677" sldId="445"/>
            <ac:spMk id="3" creationId="{6E53C1D4-0BD5-0A49-8F68-A66813FF320B}"/>
          </ac:spMkLst>
        </pc:spChg>
      </pc:sldChg>
    </pc:docChg>
  </pc:docChgLst>
  <pc:docChgLst>
    <pc:chgData name="J Umpleby" userId="S::judith.umpleby_shottonhallscitt.co.uk#ext#@durhamschools.onmicrosoft.com::595de4aa-84d7-4d68-970d-7c0d61591ffd" providerId="AD" clId="Web-{091837FD-1F0E-A4E1-AEC9-C898ACB995D3}"/>
    <pc:docChg chg="modSld">
      <pc:chgData name="J Umpleby" userId="S::judith.umpleby_shottonhallscitt.co.uk#ext#@durhamschools.onmicrosoft.com::595de4aa-84d7-4d68-970d-7c0d61591ffd" providerId="AD" clId="Web-{091837FD-1F0E-A4E1-AEC9-C898ACB995D3}" dt="2021-02-10T15:09:04.778" v="28" actId="20577"/>
      <pc:docMkLst>
        <pc:docMk/>
      </pc:docMkLst>
      <pc:sldChg chg="modSp">
        <pc:chgData name="J Umpleby" userId="S::judith.umpleby_shottonhallscitt.co.uk#ext#@durhamschools.onmicrosoft.com::595de4aa-84d7-4d68-970d-7c0d61591ffd" providerId="AD" clId="Web-{091837FD-1F0E-A4E1-AEC9-C898ACB995D3}" dt="2021-02-10T15:08:00.136" v="13" actId="20577"/>
        <pc:sldMkLst>
          <pc:docMk/>
          <pc:sldMk cId="1432413320" sldId="306"/>
        </pc:sldMkLst>
        <pc:spChg chg="mod">
          <ac:chgData name="J Umpleby" userId="S::judith.umpleby_shottonhallscitt.co.uk#ext#@durhamschools.onmicrosoft.com::595de4aa-84d7-4d68-970d-7c0d61591ffd" providerId="AD" clId="Web-{091837FD-1F0E-A4E1-AEC9-C898ACB995D3}" dt="2021-02-10T15:07:20.838" v="5" actId="14100"/>
          <ac:spMkLst>
            <pc:docMk/>
            <pc:sldMk cId="1432413320" sldId="306"/>
            <ac:spMk id="11" creationId="{6C685BB1-0FDC-2C4E-88C4-758F9F85D7C3}"/>
          </ac:spMkLst>
        </pc:spChg>
        <pc:spChg chg="mod">
          <ac:chgData name="J Umpleby" userId="S::judith.umpleby_shottonhallscitt.co.uk#ext#@durhamschools.onmicrosoft.com::595de4aa-84d7-4d68-970d-7c0d61591ffd" providerId="AD" clId="Web-{091837FD-1F0E-A4E1-AEC9-C898ACB995D3}" dt="2021-02-10T15:08:00.136" v="13" actId="20577"/>
          <ac:spMkLst>
            <pc:docMk/>
            <pc:sldMk cId="1432413320" sldId="306"/>
            <ac:spMk id="12" creationId="{E9789B41-3B2E-A14F-B21B-D71C1C1D0CEB}"/>
          </ac:spMkLst>
        </pc:spChg>
      </pc:sldChg>
      <pc:sldChg chg="modSp">
        <pc:chgData name="J Umpleby" userId="S::judith.umpleby_shottonhallscitt.co.uk#ext#@durhamschools.onmicrosoft.com::595de4aa-84d7-4d68-970d-7c0d61591ffd" providerId="AD" clId="Web-{091837FD-1F0E-A4E1-AEC9-C898ACB995D3}" dt="2021-02-10T15:08:07.496" v="14" actId="20577"/>
        <pc:sldMkLst>
          <pc:docMk/>
          <pc:sldMk cId="3586323370" sldId="397"/>
        </pc:sldMkLst>
        <pc:spChg chg="mod">
          <ac:chgData name="J Umpleby" userId="S::judith.umpleby_shottonhallscitt.co.uk#ext#@durhamschools.onmicrosoft.com::595de4aa-84d7-4d68-970d-7c0d61591ffd" providerId="AD" clId="Web-{091837FD-1F0E-A4E1-AEC9-C898ACB995D3}" dt="2021-02-10T15:07:42.542" v="7" actId="14100"/>
          <ac:spMkLst>
            <pc:docMk/>
            <pc:sldMk cId="3586323370" sldId="397"/>
            <ac:spMk id="11" creationId="{6C685BB1-0FDC-2C4E-88C4-758F9F85D7C3}"/>
          </ac:spMkLst>
        </pc:spChg>
        <pc:spChg chg="mod">
          <ac:chgData name="J Umpleby" userId="S::judith.umpleby_shottonhallscitt.co.uk#ext#@durhamschools.onmicrosoft.com::595de4aa-84d7-4d68-970d-7c0d61591ffd" providerId="AD" clId="Web-{091837FD-1F0E-A4E1-AEC9-C898ACB995D3}" dt="2021-02-10T15:08:07.496" v="14" actId="20577"/>
          <ac:spMkLst>
            <pc:docMk/>
            <pc:sldMk cId="3586323370" sldId="397"/>
            <ac:spMk id="12" creationId="{E9789B41-3B2E-A14F-B21B-D71C1C1D0CEB}"/>
          </ac:spMkLst>
        </pc:spChg>
      </pc:sldChg>
      <pc:sldChg chg="modSp">
        <pc:chgData name="J Umpleby" userId="S::judith.umpleby_shottonhallscitt.co.uk#ext#@durhamschools.onmicrosoft.com::595de4aa-84d7-4d68-970d-7c0d61591ffd" providerId="AD" clId="Web-{091837FD-1F0E-A4E1-AEC9-C898ACB995D3}" dt="2021-02-10T15:08:28.871" v="19" actId="1076"/>
        <pc:sldMkLst>
          <pc:docMk/>
          <pc:sldMk cId="3094984167" sldId="399"/>
        </pc:sldMkLst>
        <pc:spChg chg="mod">
          <ac:chgData name="J Umpleby" userId="S::judith.umpleby_shottonhallscitt.co.uk#ext#@durhamschools.onmicrosoft.com::595de4aa-84d7-4d68-970d-7c0d61591ffd" providerId="AD" clId="Web-{091837FD-1F0E-A4E1-AEC9-C898ACB995D3}" dt="2021-02-10T15:08:28.871" v="19" actId="1076"/>
          <ac:spMkLst>
            <pc:docMk/>
            <pc:sldMk cId="3094984167" sldId="399"/>
            <ac:spMk id="12" creationId="{E9789B41-3B2E-A14F-B21B-D71C1C1D0CEB}"/>
          </ac:spMkLst>
        </pc:spChg>
      </pc:sldChg>
      <pc:sldChg chg="modSp">
        <pc:chgData name="J Umpleby" userId="S::judith.umpleby_shottonhallscitt.co.uk#ext#@durhamschools.onmicrosoft.com::595de4aa-84d7-4d68-970d-7c0d61591ffd" providerId="AD" clId="Web-{091837FD-1F0E-A4E1-AEC9-C898ACB995D3}" dt="2021-02-10T15:08:43.184" v="21" actId="20577"/>
        <pc:sldMkLst>
          <pc:docMk/>
          <pc:sldMk cId="2660729884" sldId="401"/>
        </pc:sldMkLst>
        <pc:spChg chg="mod">
          <ac:chgData name="J Umpleby" userId="S::judith.umpleby_shottonhallscitt.co.uk#ext#@durhamschools.onmicrosoft.com::595de4aa-84d7-4d68-970d-7c0d61591ffd" providerId="AD" clId="Web-{091837FD-1F0E-A4E1-AEC9-C898ACB995D3}" dt="2021-02-10T15:08:43.184" v="21" actId="20577"/>
          <ac:spMkLst>
            <pc:docMk/>
            <pc:sldMk cId="2660729884" sldId="401"/>
            <ac:spMk id="12" creationId="{E9789B41-3B2E-A14F-B21B-D71C1C1D0CEB}"/>
          </ac:spMkLst>
        </pc:spChg>
      </pc:sldChg>
      <pc:sldChg chg="modSp">
        <pc:chgData name="J Umpleby" userId="S::judith.umpleby_shottonhallscitt.co.uk#ext#@durhamschools.onmicrosoft.com::595de4aa-84d7-4d68-970d-7c0d61591ffd" providerId="AD" clId="Web-{091837FD-1F0E-A4E1-AEC9-C898ACB995D3}" dt="2021-02-10T15:09:04.778" v="28" actId="20577"/>
        <pc:sldMkLst>
          <pc:docMk/>
          <pc:sldMk cId="1884231519" sldId="403"/>
        </pc:sldMkLst>
        <pc:spChg chg="mod">
          <ac:chgData name="J Umpleby" userId="S::judith.umpleby_shottonhallscitt.co.uk#ext#@durhamschools.onmicrosoft.com::595de4aa-84d7-4d68-970d-7c0d61591ffd" providerId="AD" clId="Web-{091837FD-1F0E-A4E1-AEC9-C898ACB995D3}" dt="2021-02-10T15:09:00.247" v="26" actId="14100"/>
          <ac:spMkLst>
            <pc:docMk/>
            <pc:sldMk cId="1884231519" sldId="403"/>
            <ac:spMk id="11" creationId="{6C685BB1-0FDC-2C4E-88C4-758F9F85D7C3}"/>
          </ac:spMkLst>
        </pc:spChg>
        <pc:spChg chg="mod">
          <ac:chgData name="J Umpleby" userId="S::judith.umpleby_shottonhallscitt.co.uk#ext#@durhamschools.onmicrosoft.com::595de4aa-84d7-4d68-970d-7c0d61591ffd" providerId="AD" clId="Web-{091837FD-1F0E-A4E1-AEC9-C898ACB995D3}" dt="2021-02-10T15:09:04.778" v="28" actId="20577"/>
          <ac:spMkLst>
            <pc:docMk/>
            <pc:sldMk cId="1884231519" sldId="403"/>
            <ac:spMk id="12" creationId="{E9789B41-3B2E-A14F-B21B-D71C1C1D0CE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75130-9B85-0C48-925C-C8E666940C7E}" type="datetimeFigureOut">
              <a:rPr lang="en-US" smtClean="0"/>
              <a:t>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A11F47-69C5-744C-8879-7327D91F38A2}" type="slidenum">
              <a:rPr lang="en-US" smtClean="0"/>
              <a:t>‹#›</a:t>
            </a:fld>
            <a:endParaRPr lang="en-US"/>
          </a:p>
        </p:txBody>
      </p:sp>
    </p:spTree>
    <p:extLst>
      <p:ext uri="{BB962C8B-B14F-4D97-AF65-F5344CB8AC3E}">
        <p14:creationId xmlns:p14="http://schemas.microsoft.com/office/powerpoint/2010/main" val="1481217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44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DBF01-2E21-4778-B3AE-9CE212D2F4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26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4</a:t>
            </a:fld>
            <a:endParaRPr lang="en-GB" altLang="en-US" sz="800">
              <a:solidFill>
                <a:srgbClr val="000000"/>
              </a:solidFill>
            </a:endParaRPr>
          </a:p>
        </p:txBody>
      </p:sp>
    </p:spTree>
    <p:extLst>
      <p:ext uri="{BB962C8B-B14F-4D97-AF65-F5344CB8AC3E}">
        <p14:creationId xmlns:p14="http://schemas.microsoft.com/office/powerpoint/2010/main" val="66910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27</a:t>
            </a:fld>
            <a:endParaRPr lang="en-GB" altLang="en-US" sz="800">
              <a:solidFill>
                <a:srgbClr val="000000"/>
              </a:solidFill>
            </a:endParaRPr>
          </a:p>
        </p:txBody>
      </p:sp>
    </p:spTree>
    <p:extLst>
      <p:ext uri="{BB962C8B-B14F-4D97-AF65-F5344CB8AC3E}">
        <p14:creationId xmlns:p14="http://schemas.microsoft.com/office/powerpoint/2010/main" val="398589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46</a:t>
            </a:fld>
            <a:endParaRPr lang="en-GB" altLang="en-US" sz="800">
              <a:solidFill>
                <a:srgbClr val="000000"/>
              </a:solidFill>
            </a:endParaRPr>
          </a:p>
        </p:txBody>
      </p:sp>
    </p:spTree>
    <p:extLst>
      <p:ext uri="{BB962C8B-B14F-4D97-AF65-F5344CB8AC3E}">
        <p14:creationId xmlns:p14="http://schemas.microsoft.com/office/powerpoint/2010/main" val="422949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68</a:t>
            </a:fld>
            <a:endParaRPr lang="en-GB" altLang="en-US" sz="800">
              <a:solidFill>
                <a:srgbClr val="000000"/>
              </a:solidFill>
            </a:endParaRPr>
          </a:p>
        </p:txBody>
      </p:sp>
    </p:spTree>
    <p:extLst>
      <p:ext uri="{BB962C8B-B14F-4D97-AF65-F5344CB8AC3E}">
        <p14:creationId xmlns:p14="http://schemas.microsoft.com/office/powerpoint/2010/main" val="3838149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02D78C3-7EEB-3C42-8041-BA7ABC190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8F8EBD2-9697-474B-81D4-E3DB69BFAF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00" name="Slide Number Placeholder 3">
            <a:extLst>
              <a:ext uri="{FF2B5EF4-FFF2-40B4-BE49-F238E27FC236}">
                <a16:creationId xmlns:a16="http://schemas.microsoft.com/office/drawing/2014/main" id="{6824EE67-0265-614A-A786-D31748A84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A87A78A0-A43D-D847-82C5-09FC9C4C13BA}" type="slidenum">
              <a:rPr lang="en-GB" altLang="en-US" sz="800" smtClean="0">
                <a:solidFill>
                  <a:srgbClr val="000000"/>
                </a:solidFill>
              </a:rPr>
              <a:pPr eaLnBrk="1" hangingPunct="1"/>
              <a:t>89</a:t>
            </a:fld>
            <a:endParaRPr lang="en-GB" altLang="en-US" sz="800">
              <a:solidFill>
                <a:srgbClr val="000000"/>
              </a:solidFill>
            </a:endParaRPr>
          </a:p>
        </p:txBody>
      </p:sp>
    </p:spTree>
    <p:extLst>
      <p:ext uri="{BB962C8B-B14F-4D97-AF65-F5344CB8AC3E}">
        <p14:creationId xmlns:p14="http://schemas.microsoft.com/office/powerpoint/2010/main" val="1338237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3A72-3F73-9045-94CC-1391AE86A7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08DB5A3-2F4A-BE43-8BAB-2593ED6E0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E94EE14-F0DB-5947-9E82-73B8AFCACA8B}"/>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AF320725-59DC-EB48-940D-4CC71CA47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612E0-5FD8-8E4E-ABE4-4D771722F970}"/>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404975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348A0-73DD-D845-8FBA-7A29721B32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B35A0B0-91A6-4943-B660-A594426408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8756228-7056-504C-BA24-FA4D500EF78B}"/>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8E6D1EFD-9870-A74F-B7E7-8733C88CD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B4FA60-4851-704D-821B-732EF7D6578A}"/>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3884229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2ED3E1-20CF-5B43-A2B7-A6AF100E7E4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085826-F07B-6544-BFBF-0E336692BB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3643AF-3849-0349-9E9E-EB900079976D}"/>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0CC69887-67B3-FD4F-94D7-771B81A1B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920DCF-262B-9548-9F0A-EBB494FBF6C4}"/>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2318116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352622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83234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132347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691511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12/02/2021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736080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12/02/2021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634960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12/02/2021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961587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81388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9023-433F-1242-9158-CBD821A2EE6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08AFF58-5986-5541-B722-B5F3961AA3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0C65FA-BB7B-B647-A246-1C4F4F1FC830}"/>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0F639E63-E203-CB4C-8E04-F8C2E3FE9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1DE39-585B-8148-85B0-84947FA12165}"/>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2104989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260198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299736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40187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69182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740834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703313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589660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12/02/2021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347427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12/02/2021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407096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12/02/2021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817714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12F3F-B388-E94C-BE2A-E64B676CB8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8A6A909-443B-B144-81A1-BED24381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86C6A6-CF60-E240-8AED-C36D1B0B5CB0}"/>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6A71CE58-90D8-4841-A9EF-5F603EEF0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6C061-F6AD-B849-97C9-62140CA59065}"/>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3312969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269097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12/02/2021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271382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728480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12/02/2021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81561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3212998691"/>
      </p:ext>
    </p:extLst>
  </p:cSld>
  <p:clrMapOvr>
    <a:masterClrMapping/>
  </p:clrMapOvr>
  <p:transition spd="slow"/>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2517093406"/>
      </p:ext>
    </p:extLst>
  </p:cSld>
  <p:clrMapOvr>
    <a:masterClrMapping/>
  </p:clrMapOvr>
  <p:transition spd="slow"/>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485974549"/>
      </p:ext>
    </p:extLst>
  </p:cSld>
  <p:clrMapOvr>
    <a:masterClrMapping/>
  </p:clrMapOvr>
  <p:transition spd="slow"/>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3145395090"/>
      </p:ext>
    </p:extLst>
  </p:cSld>
  <p:clrMapOvr>
    <a:masterClrMapping/>
  </p:clrMapOvr>
  <p:transition spd="slow"/>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Rounded Rectangle 4"/>
          <p:cNvSpPr/>
          <p:nvPr/>
        </p:nvSpPr>
        <p:spPr>
          <a:xfrm>
            <a:off x="609601" y="438150"/>
            <a:ext cx="10960100" cy="5957888"/>
          </a:xfrm>
          <a:custGeom>
            <a:avLst>
              <a:gd name="f0" fmla="val 572"/>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alpha val="90000"/>
            </a:srgbClr>
          </a:solidFill>
          <a:ln w="25402" cap="rnd">
            <a:solidFill>
              <a:srgbClr val="FFFFFF"/>
            </a:solidFill>
            <a:prstDash val="solid"/>
            <a:miter/>
          </a:ln>
        </p:spPr>
        <p:txBody>
          <a:bodyPr anchor="ctr" anchorCtr="1"/>
          <a:lstStyle/>
          <a:p>
            <a:pPr algn="ctr" eaLnBrk="1" fontAlgn="auto" hangingPunct="1">
              <a:spcBef>
                <a:spcPts val="0"/>
              </a:spcBef>
              <a:spcAft>
                <a:spcPts val="0"/>
              </a:spcAft>
              <a:defRPr sz="1800" b="0" i="0" u="none" strike="noStrike" kern="0" cap="none" spc="0" baseline="0">
                <a:solidFill>
                  <a:srgbClr val="000000"/>
                </a:solidFill>
                <a:uFillTx/>
              </a:defRPr>
            </a:pPr>
            <a:r>
              <a:rPr lang="en-GB" sz="1350" kern="0">
                <a:solidFill>
                  <a:srgbClr val="FFFFFF"/>
                </a:solidFill>
                <a:latin typeface="Twinkl" pitchFamily="50"/>
              </a:rPr>
              <a:t> </a:t>
            </a:r>
          </a:p>
        </p:txBody>
      </p:sp>
      <p:sp>
        <p:nvSpPr>
          <p:cNvPr id="3" name="Title 5"/>
          <p:cNvSpPr txBox="1">
            <a:spLocks noGrp="1"/>
          </p:cNvSpPr>
          <p:nvPr>
            <p:ph type="title"/>
          </p:nvPr>
        </p:nvSpPr>
        <p:spPr>
          <a:xfrm>
            <a:off x="609601" y="478899"/>
            <a:ext cx="10960095" cy="994309"/>
          </a:xfrm>
        </p:spPr>
        <p:txBody>
          <a:bodyPr>
            <a:noAutofit/>
          </a:bodyPr>
          <a:lstStyle>
            <a:lvl1pPr>
              <a:defRPr>
                <a:latin typeface="Twinkl SemiBold" pitchFamily="2"/>
              </a:defRPr>
            </a:lvl1pPr>
          </a:lstStyle>
          <a:p>
            <a:pPr lvl="0"/>
            <a:r>
              <a:rPr lang="en-US"/>
              <a:t>Click to edit Master title style</a:t>
            </a:r>
            <a:endParaRPr lang="en-GB"/>
          </a:p>
        </p:txBody>
      </p:sp>
    </p:spTree>
    <p:extLst>
      <p:ext uri="{BB962C8B-B14F-4D97-AF65-F5344CB8AC3E}">
        <p14:creationId xmlns:p14="http://schemas.microsoft.com/office/powerpoint/2010/main" val="648221604"/>
      </p:ext>
    </p:extLst>
  </p:cSld>
  <p:clrMapOvr>
    <a:masterClrMapping/>
  </p:clrMapOvr>
  <p:transition spd="slow"/>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8688-EC97-694D-92BA-6E3950317AD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1E24537-1009-B749-97AF-6FB631DE993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640540F-6E58-A843-BE70-19C80E1583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AF1072F-B0BD-B245-8099-FCAECDBA27F5}"/>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6" name="Footer Placeholder 5">
            <a:extLst>
              <a:ext uri="{FF2B5EF4-FFF2-40B4-BE49-F238E27FC236}">
                <a16:creationId xmlns:a16="http://schemas.microsoft.com/office/drawing/2014/main" id="{23FB433C-233D-2C42-BB25-7BD9C6931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9AB8B-63EE-7F47-8760-F2C4C3314BAA}"/>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1540018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762FE-9FEE-2347-AFAC-13DD7610463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B7A26C-830C-9442-8563-16F87896B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F578E2F-EF23-6F44-9395-C8A6DAD1647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44C08BD-BA33-CB41-AD59-2FAF238482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1F209D-2FC7-7C45-99C1-3C3090D513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C9B024A-CDCD-F547-9F1D-98C73D8807B2}"/>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8" name="Footer Placeholder 7">
            <a:extLst>
              <a:ext uri="{FF2B5EF4-FFF2-40B4-BE49-F238E27FC236}">
                <a16:creationId xmlns:a16="http://schemas.microsoft.com/office/drawing/2014/main" id="{8FEA883A-16CE-4641-A42F-8053541EE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3C0E47-687C-914A-9F63-E86DDBD2093D}"/>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147618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D6BE8-3B1C-4042-A3D5-2F4F4FE074E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057133D-A571-B441-9597-46E2B13F6AA9}"/>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4" name="Footer Placeholder 3">
            <a:extLst>
              <a:ext uri="{FF2B5EF4-FFF2-40B4-BE49-F238E27FC236}">
                <a16:creationId xmlns:a16="http://schemas.microsoft.com/office/drawing/2014/main" id="{F2518FF5-7741-D94C-9252-BBF4DEDDBA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6E269E-D53B-D945-B46E-563B051291BD}"/>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80432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F10B2-C126-7D42-AD4F-5ED46EA5B9F2}"/>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3" name="Footer Placeholder 2">
            <a:extLst>
              <a:ext uri="{FF2B5EF4-FFF2-40B4-BE49-F238E27FC236}">
                <a16:creationId xmlns:a16="http://schemas.microsoft.com/office/drawing/2014/main" id="{B35234FD-C31A-AB48-B9C8-D56A269238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11760A-8031-C049-A71D-F732E6E8BBEB}"/>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397295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B6DB1-140D-8D44-874B-B648B17DF4D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15C2E85-17C8-8F41-BF5A-CCD18A4B27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ED39587-2CE2-C44F-8585-AAD4E0A0F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2A08F2-9B8F-0A4D-94E2-79A292295210}"/>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6" name="Footer Placeholder 5">
            <a:extLst>
              <a:ext uri="{FF2B5EF4-FFF2-40B4-BE49-F238E27FC236}">
                <a16:creationId xmlns:a16="http://schemas.microsoft.com/office/drawing/2014/main" id="{A61DEAB9-EDAE-5940-A310-5D7E70BB6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FC95F4-3D4A-9649-8B4B-8BA3AAACC91E}"/>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289797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BAB5-7533-684F-A70D-CE617C7244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9D9B95D-10ED-2140-9D49-FC8C255CEF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70696C-FA15-FB47-BA6B-B8607D6B4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17461B3-D13D-8346-B50A-C0E437EB3329}"/>
              </a:ext>
            </a:extLst>
          </p:cNvPr>
          <p:cNvSpPr>
            <a:spLocks noGrp="1"/>
          </p:cNvSpPr>
          <p:nvPr>
            <p:ph type="dt" sz="half" idx="10"/>
          </p:nvPr>
        </p:nvSpPr>
        <p:spPr/>
        <p:txBody>
          <a:bodyPr/>
          <a:lstStyle/>
          <a:p>
            <a:fld id="{25EA36C0-ADB6-824D-882B-F957FF99E60D}" type="datetimeFigureOut">
              <a:rPr lang="en-US" smtClean="0"/>
              <a:t>2/12/2021</a:t>
            </a:fld>
            <a:endParaRPr lang="en-US"/>
          </a:p>
        </p:txBody>
      </p:sp>
      <p:sp>
        <p:nvSpPr>
          <p:cNvPr id="6" name="Footer Placeholder 5">
            <a:extLst>
              <a:ext uri="{FF2B5EF4-FFF2-40B4-BE49-F238E27FC236}">
                <a16:creationId xmlns:a16="http://schemas.microsoft.com/office/drawing/2014/main" id="{4C62D15B-6CDC-424E-A074-A339D72AB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646EE-36B3-5443-B513-2A9606B5F2E4}"/>
              </a:ext>
            </a:extLst>
          </p:cNvPr>
          <p:cNvSpPr>
            <a:spLocks noGrp="1"/>
          </p:cNvSpPr>
          <p:nvPr>
            <p:ph type="sldNum" sz="quarter" idx="12"/>
          </p:nvPr>
        </p:nvSpPr>
        <p:spPr/>
        <p:txBody>
          <a:bodyPr/>
          <a:lstStyle/>
          <a:p>
            <a:fld id="{DCBEE89F-1014-C542-AC36-1B349D5E4850}" type="slidenum">
              <a:rPr lang="en-US" smtClean="0"/>
              <a:t>‹#›</a:t>
            </a:fld>
            <a:endParaRPr lang="en-US"/>
          </a:p>
        </p:txBody>
      </p:sp>
    </p:spTree>
    <p:extLst>
      <p:ext uri="{BB962C8B-B14F-4D97-AF65-F5344CB8AC3E}">
        <p14:creationId xmlns:p14="http://schemas.microsoft.com/office/powerpoint/2010/main" val="441147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FFA4F9-8D4D-6345-8EE4-E15707157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B3280AD-7706-964B-999A-C59136D4B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2D399A-1055-F044-A6B7-C6159BD86E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A36C0-ADB6-824D-882B-F957FF99E60D}" type="datetimeFigureOut">
              <a:rPr lang="en-US" smtClean="0"/>
              <a:t>2/12/2021</a:t>
            </a:fld>
            <a:endParaRPr lang="en-US"/>
          </a:p>
        </p:txBody>
      </p:sp>
      <p:sp>
        <p:nvSpPr>
          <p:cNvPr id="5" name="Footer Placeholder 4">
            <a:extLst>
              <a:ext uri="{FF2B5EF4-FFF2-40B4-BE49-F238E27FC236}">
                <a16:creationId xmlns:a16="http://schemas.microsoft.com/office/drawing/2014/main" id="{E5C5C10F-0C1B-DC42-8C88-9455A8989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92A161-E61A-7F4E-B31F-BE7F5C43E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EE89F-1014-C542-AC36-1B349D5E4850}" type="slidenum">
              <a:rPr lang="en-US" smtClean="0"/>
              <a:t>‹#›</a:t>
            </a:fld>
            <a:endParaRPr lang="en-US"/>
          </a:p>
        </p:txBody>
      </p:sp>
    </p:spTree>
    <p:extLst>
      <p:ext uri="{BB962C8B-B14F-4D97-AF65-F5344CB8AC3E}">
        <p14:creationId xmlns:p14="http://schemas.microsoft.com/office/powerpoint/2010/main" val="205950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12/02/2021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338166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12/02/2021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528565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tiff"/></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15.tiff"/></Relationships>
</file>

<file path=ppt/slides/_rels/slide43.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whprimary.com/copy-4-of-covid19" TargetMode="External"/><Relationship Id="rId1" Type="http://schemas.openxmlformats.org/officeDocument/2006/relationships/slideLayout" Target="../slideLayouts/slideLayout13.xml"/><Relationship Id="rId4" Type="http://schemas.openxmlformats.org/officeDocument/2006/relationships/hyperlink" Target="https://classroom.thenational.academy/lessons/to-recognise-and-describe-repeating-patterns-6hjk4c?step=1&amp;activity=video"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tiff"/><Relationship Id="rId4" Type="http://schemas.openxmlformats.org/officeDocument/2006/relationships/image" Target="../media/image15.tiff"/></Relationships>
</file>

<file path=ppt/slides/_rels/slide65.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85.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tiff"/><Relationship Id="rId4" Type="http://schemas.openxmlformats.org/officeDocument/2006/relationships/image" Target="../media/image15.tiff"/></Relationships>
</file>

<file path=ppt/slides/_rels/slide86.xml.rels><?xml version="1.0" encoding="UTF-8" standalone="yes"?>
<Relationships xmlns="http://schemas.openxmlformats.org/package/2006/relationships"><Relationship Id="rId3" Type="http://schemas.openxmlformats.org/officeDocument/2006/relationships/hyperlink" Target="mailto:trailblazerspupils@gmail.com" TargetMode="External"/><Relationship Id="rId2" Type="http://schemas.openxmlformats.org/officeDocument/2006/relationships/hyperlink" Target="https://www.myon.co.uk/login/index.html"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tiff"/></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Pack: A</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Subject: English</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2" name="Picture 1"/>
          <p:cNvPicPr>
            <a:picLocks noChangeAspect="1"/>
          </p:cNvPicPr>
          <p:nvPr/>
        </p:nvPicPr>
        <p:blipFill>
          <a:blip r:embed="rId4"/>
          <a:stretch>
            <a:fillRect/>
          </a:stretch>
        </p:blipFill>
        <p:spPr>
          <a:xfrm>
            <a:off x="3759200" y="1092200"/>
            <a:ext cx="4638239" cy="4638239"/>
          </a:xfrm>
          <a:prstGeom prst="rect">
            <a:avLst/>
          </a:prstGeom>
        </p:spPr>
      </p:pic>
    </p:spTree>
    <p:extLst>
      <p:ext uri="{BB962C8B-B14F-4D97-AF65-F5344CB8AC3E}">
        <p14:creationId xmlns:p14="http://schemas.microsoft.com/office/powerpoint/2010/main" val="107530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a:xfrm>
            <a:off x="838200" y="237535"/>
            <a:ext cx="10515600" cy="1325563"/>
          </a:xfrm>
        </p:spPr>
        <p:txBody>
          <a:bodyPr/>
          <a:lstStyle/>
          <a:p>
            <a:r>
              <a:rPr lang="en-US" dirty="0">
                <a:latin typeface="Calibri" panose="020F0502020204030204" pitchFamily="34" charset="0"/>
                <a:cs typeface="Calibri" panose="020F0502020204030204" pitchFamily="34" charset="0"/>
              </a:rPr>
              <a:t>Formal Language </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a:xfrm>
            <a:off x="838200" y="1424041"/>
            <a:ext cx="10515600" cy="4351338"/>
          </a:xfrm>
        </p:spPr>
        <p:txBody>
          <a:bodyPr/>
          <a:lstStyle/>
          <a:p>
            <a:pPr marL="0" indent="0">
              <a:buNone/>
            </a:pPr>
            <a:r>
              <a:rPr lang="en-US" dirty="0">
                <a:latin typeface="Calibri" panose="020F0502020204030204" pitchFamily="34" charset="0"/>
                <a:cs typeface="Calibri" panose="020F0502020204030204" pitchFamily="34" charset="0"/>
              </a:rPr>
              <a:t>Arthur Conan Doyle uses formal language in his stories.</a:t>
            </a:r>
          </a:p>
          <a:p>
            <a:pPr marL="0" indent="0">
              <a:buNone/>
            </a:pPr>
            <a:r>
              <a:rPr lang="en-US" dirty="0">
                <a:latin typeface="Calibri" panose="020F0502020204030204" pitchFamily="34" charset="0"/>
                <a:cs typeface="Calibri" panose="020F0502020204030204" pitchFamily="34" charset="0"/>
              </a:rPr>
              <a:t>He uses language such as:</a:t>
            </a:r>
          </a:p>
          <a:p>
            <a:pPr lvl="1"/>
            <a:r>
              <a:rPr lang="en-US" dirty="0">
                <a:solidFill>
                  <a:srgbClr val="FF0000"/>
                </a:solidFill>
                <a:latin typeface="Calibri" panose="020F0502020204030204" pitchFamily="34" charset="0"/>
                <a:cs typeface="Calibri" panose="020F0502020204030204" pitchFamily="34" charset="0"/>
              </a:rPr>
              <a:t>Companions,</a:t>
            </a:r>
          </a:p>
          <a:p>
            <a:pPr lvl="1"/>
            <a:r>
              <a:rPr lang="en-US" dirty="0">
                <a:solidFill>
                  <a:srgbClr val="FF0000"/>
                </a:solidFill>
                <a:latin typeface="Calibri" panose="020F0502020204030204" pitchFamily="34" charset="0"/>
                <a:cs typeface="Calibri" panose="020F0502020204030204" pitchFamily="34" charset="0"/>
              </a:rPr>
              <a:t>Sir,</a:t>
            </a:r>
          </a:p>
          <a:p>
            <a:pPr lvl="1"/>
            <a:r>
              <a:rPr lang="en-US" dirty="0">
                <a:solidFill>
                  <a:srgbClr val="FF0000"/>
                </a:solidFill>
                <a:latin typeface="Calibri" panose="020F0502020204030204" pitchFamily="34" charset="0"/>
                <a:cs typeface="Calibri" panose="020F0502020204030204" pitchFamily="34" charset="0"/>
              </a:rPr>
              <a:t>Fortunate, </a:t>
            </a:r>
          </a:p>
          <a:p>
            <a:pPr lvl="1"/>
            <a:r>
              <a:rPr lang="en-US" dirty="0">
                <a:solidFill>
                  <a:srgbClr val="FF0000"/>
                </a:solidFill>
                <a:latin typeface="Calibri" panose="020F0502020204030204" pitchFamily="34" charset="0"/>
                <a:cs typeface="Calibri" panose="020F0502020204030204" pitchFamily="34" charset="0"/>
              </a:rPr>
              <a:t>Pleasant.</a:t>
            </a:r>
          </a:p>
          <a:p>
            <a:pPr marL="0" indent="0">
              <a:buNone/>
            </a:pPr>
            <a:r>
              <a:rPr lang="en-US" dirty="0">
                <a:latin typeface="Calibri" panose="020F0502020204030204" pitchFamily="34" charset="0"/>
                <a:cs typeface="Calibri" panose="020F0502020204030204" pitchFamily="34" charset="0"/>
              </a:rPr>
              <a:t>Formal language is associated with particular choices of grammar and vocabulary.</a:t>
            </a:r>
          </a:p>
          <a:p>
            <a:pPr marL="0" indent="0">
              <a:buNone/>
            </a:pPr>
            <a:r>
              <a:rPr lang="en-US" dirty="0">
                <a:latin typeface="Calibri" panose="020F0502020204030204" pitchFamily="34" charset="0"/>
                <a:cs typeface="Calibri" panose="020F0502020204030204" pitchFamily="34" charset="0"/>
              </a:rPr>
              <a:t>We use formal language in situations that are serious or when we don’t know people very well.</a:t>
            </a:r>
          </a:p>
          <a:p>
            <a:pPr lvl="1"/>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3330BEA-5C9C-0048-8A12-92263F8BF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6920667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32775132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600468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a:xfrm>
            <a:off x="537152" y="220375"/>
            <a:ext cx="10515600" cy="1325563"/>
          </a:xfrm>
        </p:spPr>
        <p:txBody>
          <a:bodyPr/>
          <a:lstStyle/>
          <a:p>
            <a:r>
              <a:rPr lang="en-US" dirty="0">
                <a:latin typeface="Calibri" panose="020F0502020204030204" pitchFamily="34" charset="0"/>
                <a:cs typeface="Calibri" panose="020F0502020204030204" pitchFamily="34" charset="0"/>
              </a:rPr>
              <a:t>Mystery vocabulary </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a:xfrm>
            <a:off x="1139248" y="1412574"/>
            <a:ext cx="10515600" cy="4351338"/>
          </a:xfrm>
        </p:spPr>
        <p:txBody>
          <a:bodyPr>
            <a:normAutofit lnSpcReduction="10000"/>
          </a:bodyPr>
          <a:lstStyle/>
          <a:p>
            <a:pPr marL="0" indent="0">
              <a:buNone/>
            </a:pPr>
            <a:r>
              <a:rPr lang="en-US" dirty="0"/>
              <a:t>We would expect to see vocabulary that adds suspense, drama and tension. </a:t>
            </a:r>
          </a:p>
          <a:p>
            <a:pPr marL="0" indent="0">
              <a:buNone/>
            </a:pPr>
            <a:r>
              <a:rPr lang="en-US" dirty="0"/>
              <a:t>For example:</a:t>
            </a:r>
          </a:p>
          <a:p>
            <a:pPr lvl="1"/>
            <a:r>
              <a:rPr lang="en-US" dirty="0"/>
              <a:t>Motive</a:t>
            </a:r>
          </a:p>
          <a:p>
            <a:pPr lvl="1"/>
            <a:r>
              <a:rPr lang="en-US" dirty="0"/>
              <a:t>Evidence</a:t>
            </a:r>
          </a:p>
          <a:p>
            <a:pPr lvl="1"/>
            <a:r>
              <a:rPr lang="en-US" dirty="0"/>
              <a:t>Detective </a:t>
            </a:r>
          </a:p>
          <a:p>
            <a:pPr lvl="1"/>
            <a:r>
              <a:rPr lang="en-US" dirty="0"/>
              <a:t>Witness</a:t>
            </a:r>
          </a:p>
          <a:p>
            <a:pPr lvl="1"/>
            <a:r>
              <a:rPr lang="en-US" dirty="0"/>
              <a:t>Suspicion</a:t>
            </a:r>
          </a:p>
          <a:p>
            <a:pPr lvl="1"/>
            <a:r>
              <a:rPr lang="en-US" dirty="0"/>
              <a:t>Discovery</a:t>
            </a:r>
          </a:p>
          <a:p>
            <a:pPr lvl="1"/>
            <a:r>
              <a:rPr lang="en-US" dirty="0"/>
              <a:t>Mystery </a:t>
            </a:r>
          </a:p>
          <a:p>
            <a:pPr lvl="1"/>
            <a:r>
              <a:rPr lang="en-US" dirty="0"/>
              <a:t>Quest </a:t>
            </a:r>
          </a:p>
          <a:p>
            <a:pPr lvl="1"/>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336EF523-6ED7-384F-9E2C-47CFE25A9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978639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Personification</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US" dirty="0"/>
              <a:t>Personification is describing objects as if they are people.</a:t>
            </a:r>
          </a:p>
          <a:p>
            <a:pPr marL="0" indent="0">
              <a:buNone/>
            </a:pPr>
            <a:r>
              <a:rPr lang="en-US" dirty="0"/>
              <a:t>It makes sentences more exciting.</a:t>
            </a:r>
          </a:p>
          <a:p>
            <a:pPr marL="0" indent="0">
              <a:buNone/>
            </a:pPr>
            <a:r>
              <a:rPr lang="en-US" dirty="0"/>
              <a:t>Examples:</a:t>
            </a:r>
          </a:p>
          <a:p>
            <a:pPr marL="457200" lvl="1" indent="0">
              <a:buNone/>
            </a:pPr>
            <a:r>
              <a:rPr lang="en-GB" dirty="0"/>
              <a:t>Lightning </a:t>
            </a:r>
            <a:r>
              <a:rPr lang="en-GB" dirty="0">
                <a:solidFill>
                  <a:srgbClr val="FF0000"/>
                </a:solidFill>
              </a:rPr>
              <a:t>danced</a:t>
            </a:r>
            <a:r>
              <a:rPr lang="en-GB" dirty="0"/>
              <a:t> across the sky.</a:t>
            </a:r>
          </a:p>
          <a:p>
            <a:pPr marL="457200" lvl="1" indent="0">
              <a:buNone/>
            </a:pPr>
            <a:r>
              <a:rPr lang="en-GB" dirty="0"/>
              <a:t>The wind </a:t>
            </a:r>
            <a:r>
              <a:rPr lang="en-GB" dirty="0">
                <a:solidFill>
                  <a:srgbClr val="FF0000"/>
                </a:solidFill>
              </a:rPr>
              <a:t>howled</a:t>
            </a:r>
            <a:r>
              <a:rPr lang="en-GB" dirty="0"/>
              <a:t> in the night.</a:t>
            </a:r>
          </a:p>
          <a:p>
            <a:pPr lvl="1"/>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C287B8E6-AF65-6249-A0A0-89A680172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2044576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Narrative voice</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US" dirty="0"/>
              <a:t>Arthur </a:t>
            </a:r>
            <a:r>
              <a:rPr lang="en-GB" dirty="0"/>
              <a:t>Conan Doyle uses Holmes' companion, John Watson, as a narrator.</a:t>
            </a:r>
          </a:p>
          <a:p>
            <a:pPr marL="0" indent="0">
              <a:buNone/>
            </a:pPr>
            <a:r>
              <a:rPr lang="en-GB" dirty="0"/>
              <a:t>Watson's viewpoint allows us to share his wonder at Holmes' skills as a detective.</a:t>
            </a:r>
          </a:p>
          <a:p>
            <a:pPr marL="0" indent="0">
              <a:buNone/>
            </a:pPr>
            <a:r>
              <a:rPr lang="en-GB" dirty="0"/>
              <a:t>Example:</a:t>
            </a:r>
          </a:p>
          <a:p>
            <a:pPr marL="457200" lvl="1" indent="0">
              <a:buNone/>
            </a:pPr>
            <a:r>
              <a:rPr lang="en-GB" dirty="0">
                <a:solidFill>
                  <a:srgbClr val="FF0000"/>
                </a:solidFill>
              </a:rPr>
              <a:t>Holmes walked </a:t>
            </a:r>
            <a:r>
              <a:rPr lang="en-GB" dirty="0"/>
              <a:t>slowly up and down the ill-trimmed lawn and examined with deep attention the outsides of the windows.</a:t>
            </a:r>
          </a:p>
          <a:p>
            <a:pPr lvl="1"/>
            <a:endParaRPr lang="en-GB"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732DEC2F-5D5B-1744-B911-6C4FC488D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2801235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Onomatopoeia</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US" dirty="0"/>
              <a:t>Onomatopoeia is when a word sounds like the noise it is describing. </a:t>
            </a:r>
          </a:p>
          <a:p>
            <a:pPr marL="0" indent="0">
              <a:buNone/>
            </a:pPr>
            <a:r>
              <a:rPr lang="en-US" dirty="0"/>
              <a:t>It can help to bring a story to life for the reader.</a:t>
            </a:r>
          </a:p>
          <a:p>
            <a:pPr marL="0" indent="0">
              <a:buNone/>
            </a:pPr>
            <a:r>
              <a:rPr lang="en-US" dirty="0"/>
              <a:t>Examples:</a:t>
            </a:r>
          </a:p>
          <a:p>
            <a:pPr lvl="1"/>
            <a:r>
              <a:rPr lang="en-US" dirty="0"/>
              <a:t>The owl </a:t>
            </a:r>
            <a:r>
              <a:rPr lang="en-US" dirty="0">
                <a:solidFill>
                  <a:srgbClr val="FF0000"/>
                </a:solidFill>
              </a:rPr>
              <a:t>hooted</a:t>
            </a:r>
            <a:r>
              <a:rPr lang="en-US" dirty="0"/>
              <a:t> in the tree.</a:t>
            </a:r>
          </a:p>
          <a:p>
            <a:pPr lvl="1"/>
            <a:r>
              <a:rPr lang="en-US" dirty="0"/>
              <a:t>The leaves </a:t>
            </a:r>
            <a:r>
              <a:rPr lang="en-US" dirty="0">
                <a:solidFill>
                  <a:srgbClr val="FF0000"/>
                </a:solidFill>
              </a:rPr>
              <a:t>crunched</a:t>
            </a:r>
            <a:r>
              <a:rPr lang="en-US" dirty="0"/>
              <a:t> under my feet as I walked through the woods.</a:t>
            </a:r>
          </a:p>
          <a:p>
            <a:pPr lvl="1"/>
            <a:r>
              <a:rPr lang="en-US" dirty="0"/>
              <a:t>The wind was </a:t>
            </a:r>
            <a:r>
              <a:rPr lang="en-US" dirty="0">
                <a:solidFill>
                  <a:srgbClr val="FF0000"/>
                </a:solidFill>
              </a:rPr>
              <a:t>howling</a:t>
            </a:r>
            <a:r>
              <a:rPr lang="en-US" dirty="0"/>
              <a:t> in the darkens. </a:t>
            </a:r>
          </a:p>
          <a:p>
            <a:pPr lvl="1"/>
            <a:r>
              <a:rPr lang="en-US" dirty="0"/>
              <a:t>There was a loud </a:t>
            </a:r>
            <a:r>
              <a:rPr lang="en-US" dirty="0">
                <a:solidFill>
                  <a:srgbClr val="FF0000"/>
                </a:solidFill>
              </a:rPr>
              <a:t>bang</a:t>
            </a:r>
            <a:r>
              <a:rPr lang="en-US" dirty="0"/>
              <a:t> at the door.</a:t>
            </a:r>
          </a:p>
          <a:p>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038F0AB-1C7F-E64E-8559-461512069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174492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A143-9E39-264A-8701-5E83FFA08297}"/>
              </a:ext>
            </a:extLst>
          </p:cNvPr>
          <p:cNvSpPr>
            <a:spLocks noGrp="1"/>
          </p:cNvSpPr>
          <p:nvPr>
            <p:ph type="title"/>
          </p:nvPr>
        </p:nvSpPr>
        <p:spPr/>
        <p:txBody>
          <a:bodyPr>
            <a:normAutofit/>
          </a:bodyPr>
          <a:lstStyle/>
          <a:p>
            <a:r>
              <a:rPr lang="en-US" sz="3600" dirty="0">
                <a:latin typeface="Calibri"/>
                <a:cs typeface="Calibri"/>
              </a:rPr>
              <a:t>Create a spider diagram with the language Arthur Conan Doyle uses. </a:t>
            </a:r>
            <a:endParaRPr lang="en-US" sz="360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00D1DB54-A13E-B94E-B77F-322A3630B55F}"/>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BFBEC80-13C9-594B-820F-D069C85E3D6E}"/>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D2C1624A-6EDB-9543-8D46-B0A971BCCD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0EE7EF2-110A-A24A-AC1B-12A786956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sp>
        <p:nvSpPr>
          <p:cNvPr id="8" name="Rounded Rectangle 7">
            <a:extLst>
              <a:ext uri="{FF2B5EF4-FFF2-40B4-BE49-F238E27FC236}">
                <a16:creationId xmlns:a16="http://schemas.microsoft.com/office/drawing/2014/main" id="{81E9AA25-1367-ED48-A3EE-FF963BCD571C}"/>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cxnSp>
        <p:nvCxnSpPr>
          <p:cNvPr id="9" name="Curved Connector 8">
            <a:extLst>
              <a:ext uri="{FF2B5EF4-FFF2-40B4-BE49-F238E27FC236}">
                <a16:creationId xmlns:a16="http://schemas.microsoft.com/office/drawing/2014/main" id="{5A801A0B-FB9E-854D-A837-6A6A095AC9CB}"/>
              </a:ext>
            </a:extLst>
          </p:cNvPr>
          <p:cNvCxnSpPr>
            <a:cxnSpLocks/>
            <a:stCxn id="8" idx="0"/>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0" name="Curved Connector 9">
            <a:extLst>
              <a:ext uri="{FF2B5EF4-FFF2-40B4-BE49-F238E27FC236}">
                <a16:creationId xmlns:a16="http://schemas.microsoft.com/office/drawing/2014/main" id="{AAA017D8-D367-5F4F-A06C-A17DE99CB03F}"/>
              </a:ext>
            </a:extLst>
          </p:cNvPr>
          <p:cNvCxnSpPr>
            <a:cxnSpLocks/>
            <a:stCxn id="8" idx="0"/>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1" name="Curved Connector 10">
            <a:extLst>
              <a:ext uri="{FF2B5EF4-FFF2-40B4-BE49-F238E27FC236}">
                <a16:creationId xmlns:a16="http://schemas.microsoft.com/office/drawing/2014/main" id="{022D03BB-3373-934E-B9F9-2279E153A048}"/>
              </a:ext>
            </a:extLst>
          </p:cNvPr>
          <p:cNvCxnSpPr>
            <a:cxnSpLocks/>
            <a:stCxn id="8" idx="0"/>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2" name="Curved Connector 11">
            <a:extLst>
              <a:ext uri="{FF2B5EF4-FFF2-40B4-BE49-F238E27FC236}">
                <a16:creationId xmlns:a16="http://schemas.microsoft.com/office/drawing/2014/main" id="{F76A036B-AE65-6E42-BC73-E4C90E8BF958}"/>
              </a:ext>
            </a:extLst>
          </p:cNvPr>
          <p:cNvCxnSpPr>
            <a:cxnSpLocks/>
            <a:stCxn id="8" idx="0"/>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3" name="Curved Connector 12">
            <a:extLst>
              <a:ext uri="{FF2B5EF4-FFF2-40B4-BE49-F238E27FC236}">
                <a16:creationId xmlns:a16="http://schemas.microsoft.com/office/drawing/2014/main" id="{FD95D40C-6166-C14E-B080-839B8EE62010}"/>
              </a:ext>
            </a:extLst>
          </p:cNvPr>
          <p:cNvCxnSpPr>
            <a:cxnSpLocks/>
            <a:stCxn id="8" idx="2"/>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4" name="Curved Connector 13">
            <a:extLst>
              <a:ext uri="{FF2B5EF4-FFF2-40B4-BE49-F238E27FC236}">
                <a16:creationId xmlns:a16="http://schemas.microsoft.com/office/drawing/2014/main" id="{DA2955DB-F185-2043-826C-D7F5FF639E4D}"/>
              </a:ext>
            </a:extLst>
          </p:cNvPr>
          <p:cNvCxnSpPr>
            <a:cxnSpLocks/>
            <a:stCxn id="8" idx="2"/>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5" name="Curved Connector 14">
            <a:extLst>
              <a:ext uri="{FF2B5EF4-FFF2-40B4-BE49-F238E27FC236}">
                <a16:creationId xmlns:a16="http://schemas.microsoft.com/office/drawing/2014/main" id="{28312A62-263C-684E-A27B-1366BB9306AD}"/>
              </a:ext>
            </a:extLst>
          </p:cNvPr>
          <p:cNvCxnSpPr>
            <a:cxnSpLocks/>
            <a:stCxn id="8" idx="2"/>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37790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A143-9E39-264A-8701-5E83FFA08297}"/>
              </a:ext>
            </a:extLst>
          </p:cNvPr>
          <p:cNvSpPr>
            <a:spLocks noGrp="1"/>
          </p:cNvSpPr>
          <p:nvPr>
            <p:ph type="title"/>
          </p:nvPr>
        </p:nvSpPr>
        <p:spPr/>
        <p:txBody>
          <a:bodyPr>
            <a:normAutofit/>
          </a:bodyPr>
          <a:lstStyle/>
          <a:p>
            <a:r>
              <a:rPr lang="en-US" sz="3600" dirty="0">
                <a:latin typeface="Calibri"/>
                <a:cs typeface="Calibri"/>
              </a:rPr>
              <a:t>Create a spider diagram with the language Arthur Conan Doyle uses. </a:t>
            </a:r>
            <a:endParaRPr lang="en-US" sz="3600"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00D1DB54-A13E-B94E-B77F-322A3630B55F}"/>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BFBEC80-13C9-594B-820F-D069C85E3D6E}"/>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D2C1624A-6EDB-9543-8D46-B0A971BCCD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0EE7EF2-110A-A24A-AC1B-12A786956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sp>
        <p:nvSpPr>
          <p:cNvPr id="31" name="Rounded Rectangle 30">
            <a:extLst>
              <a:ext uri="{FF2B5EF4-FFF2-40B4-BE49-F238E27FC236}">
                <a16:creationId xmlns:a16="http://schemas.microsoft.com/office/drawing/2014/main" id="{2933FB8E-4689-5642-AB2D-5746E4BDFDBE}"/>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sp>
        <p:nvSpPr>
          <p:cNvPr id="32" name="Rectangle 31">
            <a:extLst>
              <a:ext uri="{FF2B5EF4-FFF2-40B4-BE49-F238E27FC236}">
                <a16:creationId xmlns:a16="http://schemas.microsoft.com/office/drawing/2014/main" id="{44BC15DC-5151-7B42-A2F9-0A5172FD86C5}"/>
              </a:ext>
            </a:extLst>
          </p:cNvPr>
          <p:cNvSpPr/>
          <p:nvPr/>
        </p:nvSpPr>
        <p:spPr>
          <a:xfrm>
            <a:off x="6544469" y="1936972"/>
            <a:ext cx="1284326" cy="461665"/>
          </a:xfrm>
          <a:prstGeom prst="rect">
            <a:avLst/>
          </a:prstGeom>
        </p:spPr>
        <p:txBody>
          <a:bodyPr wrap="none">
            <a:spAutoFit/>
          </a:bodyPr>
          <a:lstStyle/>
          <a:p>
            <a:r>
              <a:rPr lang="en-US" sz="2400" dirty="0"/>
              <a:t>Dialogue</a:t>
            </a:r>
          </a:p>
        </p:txBody>
      </p:sp>
      <p:sp>
        <p:nvSpPr>
          <p:cNvPr id="33" name="Rectangle 32">
            <a:extLst>
              <a:ext uri="{FF2B5EF4-FFF2-40B4-BE49-F238E27FC236}">
                <a16:creationId xmlns:a16="http://schemas.microsoft.com/office/drawing/2014/main" id="{5DF1D624-7808-A84F-BFDD-4C8CC0112E2B}"/>
              </a:ext>
            </a:extLst>
          </p:cNvPr>
          <p:cNvSpPr/>
          <p:nvPr/>
        </p:nvSpPr>
        <p:spPr>
          <a:xfrm>
            <a:off x="7828795" y="4604327"/>
            <a:ext cx="2634696" cy="461665"/>
          </a:xfrm>
          <a:prstGeom prst="rect">
            <a:avLst/>
          </a:prstGeom>
        </p:spPr>
        <p:txBody>
          <a:bodyPr wrap="none">
            <a:spAutoFit/>
          </a:bodyPr>
          <a:lstStyle/>
          <a:p>
            <a:r>
              <a:rPr lang="en-US" sz="2400" dirty="0"/>
              <a:t>Mystery vocabulary</a:t>
            </a:r>
          </a:p>
        </p:txBody>
      </p:sp>
      <p:sp>
        <p:nvSpPr>
          <p:cNvPr id="34" name="Rectangle 33">
            <a:extLst>
              <a:ext uri="{FF2B5EF4-FFF2-40B4-BE49-F238E27FC236}">
                <a16:creationId xmlns:a16="http://schemas.microsoft.com/office/drawing/2014/main" id="{3FDE1918-AF0A-F047-8116-738DF35EB6DE}"/>
              </a:ext>
            </a:extLst>
          </p:cNvPr>
          <p:cNvSpPr/>
          <p:nvPr/>
        </p:nvSpPr>
        <p:spPr>
          <a:xfrm>
            <a:off x="2108849" y="4686321"/>
            <a:ext cx="2069156" cy="461665"/>
          </a:xfrm>
          <a:prstGeom prst="rect">
            <a:avLst/>
          </a:prstGeom>
        </p:spPr>
        <p:txBody>
          <a:bodyPr wrap="none">
            <a:spAutoFit/>
          </a:bodyPr>
          <a:lstStyle/>
          <a:p>
            <a:r>
              <a:rPr lang="en-US" sz="2400" dirty="0"/>
              <a:t>Narrative voice</a:t>
            </a:r>
          </a:p>
        </p:txBody>
      </p:sp>
      <p:sp>
        <p:nvSpPr>
          <p:cNvPr id="35" name="Rectangle 34">
            <a:extLst>
              <a:ext uri="{FF2B5EF4-FFF2-40B4-BE49-F238E27FC236}">
                <a16:creationId xmlns:a16="http://schemas.microsoft.com/office/drawing/2014/main" id="{79E16FFD-C084-0847-9693-5EDC9AC95E97}"/>
              </a:ext>
            </a:extLst>
          </p:cNvPr>
          <p:cNvSpPr/>
          <p:nvPr/>
        </p:nvSpPr>
        <p:spPr>
          <a:xfrm>
            <a:off x="4308185" y="1803076"/>
            <a:ext cx="936475" cy="461665"/>
          </a:xfrm>
          <a:prstGeom prst="rect">
            <a:avLst/>
          </a:prstGeom>
        </p:spPr>
        <p:txBody>
          <a:bodyPr wrap="none">
            <a:spAutoFit/>
          </a:bodyPr>
          <a:lstStyle/>
          <a:p>
            <a:r>
              <a:rPr lang="en-US" sz="2400" dirty="0"/>
              <a:t>Simile</a:t>
            </a:r>
          </a:p>
        </p:txBody>
      </p:sp>
      <p:sp>
        <p:nvSpPr>
          <p:cNvPr id="36" name="TextBox 35">
            <a:extLst>
              <a:ext uri="{FF2B5EF4-FFF2-40B4-BE49-F238E27FC236}">
                <a16:creationId xmlns:a16="http://schemas.microsoft.com/office/drawing/2014/main" id="{0F2DC58E-AB8D-2E4F-888F-7E68BCE7D27D}"/>
              </a:ext>
            </a:extLst>
          </p:cNvPr>
          <p:cNvSpPr txBox="1"/>
          <p:nvPr/>
        </p:nvSpPr>
        <p:spPr>
          <a:xfrm>
            <a:off x="5075142" y="5564015"/>
            <a:ext cx="2041713" cy="461665"/>
          </a:xfrm>
          <a:prstGeom prst="rect">
            <a:avLst/>
          </a:prstGeom>
          <a:noFill/>
        </p:spPr>
        <p:txBody>
          <a:bodyPr wrap="none" rtlCol="0">
            <a:spAutoFit/>
          </a:bodyPr>
          <a:lstStyle/>
          <a:p>
            <a:r>
              <a:rPr lang="en-US" sz="2400" dirty="0"/>
              <a:t>Personification</a:t>
            </a:r>
          </a:p>
        </p:txBody>
      </p:sp>
      <p:sp>
        <p:nvSpPr>
          <p:cNvPr id="37" name="TextBox 36">
            <a:extLst>
              <a:ext uri="{FF2B5EF4-FFF2-40B4-BE49-F238E27FC236}">
                <a16:creationId xmlns:a16="http://schemas.microsoft.com/office/drawing/2014/main" id="{C9389F53-B8A9-9B4A-BAE9-F168367015E7}"/>
              </a:ext>
            </a:extLst>
          </p:cNvPr>
          <p:cNvSpPr txBox="1"/>
          <p:nvPr/>
        </p:nvSpPr>
        <p:spPr>
          <a:xfrm>
            <a:off x="8387287" y="2933828"/>
            <a:ext cx="2252155" cy="461665"/>
          </a:xfrm>
          <a:prstGeom prst="rect">
            <a:avLst/>
          </a:prstGeom>
          <a:noFill/>
        </p:spPr>
        <p:txBody>
          <a:bodyPr wrap="none" rtlCol="0">
            <a:spAutoFit/>
          </a:bodyPr>
          <a:lstStyle/>
          <a:p>
            <a:r>
              <a:rPr lang="en-US" sz="2400" dirty="0"/>
              <a:t>Formal language</a:t>
            </a:r>
          </a:p>
        </p:txBody>
      </p:sp>
      <p:sp>
        <p:nvSpPr>
          <p:cNvPr id="38" name="TextBox 37">
            <a:extLst>
              <a:ext uri="{FF2B5EF4-FFF2-40B4-BE49-F238E27FC236}">
                <a16:creationId xmlns:a16="http://schemas.microsoft.com/office/drawing/2014/main" id="{DC86C13D-FEC2-014C-B8ED-E043E1419945}"/>
              </a:ext>
            </a:extLst>
          </p:cNvPr>
          <p:cNvSpPr txBox="1"/>
          <p:nvPr/>
        </p:nvSpPr>
        <p:spPr>
          <a:xfrm>
            <a:off x="1754880" y="3082992"/>
            <a:ext cx="2128018" cy="461665"/>
          </a:xfrm>
          <a:prstGeom prst="rect">
            <a:avLst/>
          </a:prstGeom>
          <a:noFill/>
        </p:spPr>
        <p:txBody>
          <a:bodyPr wrap="none" rtlCol="0">
            <a:spAutoFit/>
          </a:bodyPr>
          <a:lstStyle/>
          <a:p>
            <a:r>
              <a:rPr lang="en-US" sz="2400" dirty="0"/>
              <a:t>Onomatopoeia </a:t>
            </a:r>
          </a:p>
        </p:txBody>
      </p:sp>
      <p:cxnSp>
        <p:nvCxnSpPr>
          <p:cNvPr id="39" name="Curved Connector 38">
            <a:extLst>
              <a:ext uri="{FF2B5EF4-FFF2-40B4-BE49-F238E27FC236}">
                <a16:creationId xmlns:a16="http://schemas.microsoft.com/office/drawing/2014/main" id="{EF7120B1-B162-C140-A2BD-A329EFF93404}"/>
              </a:ext>
            </a:extLst>
          </p:cNvPr>
          <p:cNvCxnSpPr>
            <a:stCxn id="31" idx="0"/>
            <a:endCxn id="32" idx="2"/>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0" name="Curved Connector 39">
            <a:extLst>
              <a:ext uri="{FF2B5EF4-FFF2-40B4-BE49-F238E27FC236}">
                <a16:creationId xmlns:a16="http://schemas.microsoft.com/office/drawing/2014/main" id="{C1B867CB-0611-4749-A2F7-354CE98FD335}"/>
              </a:ext>
            </a:extLst>
          </p:cNvPr>
          <p:cNvCxnSpPr>
            <a:stCxn id="31" idx="0"/>
            <a:endCxn id="35" idx="2"/>
          </p:cNvCxnSpPr>
          <p:nvPr/>
        </p:nvCxnSpPr>
        <p:spPr>
          <a:xfrm rot="16200000" flipV="1">
            <a:off x="4825046" y="2216118"/>
            <a:ext cx="1222330" cy="131957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1" name="Curved Connector 40">
            <a:extLst>
              <a:ext uri="{FF2B5EF4-FFF2-40B4-BE49-F238E27FC236}">
                <a16:creationId xmlns:a16="http://schemas.microsoft.com/office/drawing/2014/main" id="{6630DA78-BFAD-2B4C-A344-6C46669975F5}"/>
              </a:ext>
            </a:extLst>
          </p:cNvPr>
          <p:cNvCxnSpPr>
            <a:stCxn id="31" idx="0"/>
            <a:endCxn id="37" idx="1"/>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2" name="Curved Connector 41">
            <a:extLst>
              <a:ext uri="{FF2B5EF4-FFF2-40B4-BE49-F238E27FC236}">
                <a16:creationId xmlns:a16="http://schemas.microsoft.com/office/drawing/2014/main" id="{D979C918-0ED9-5544-AFFE-9D58D773678A}"/>
              </a:ext>
            </a:extLst>
          </p:cNvPr>
          <p:cNvCxnSpPr>
            <a:stCxn id="31" idx="0"/>
            <a:endCxn id="38" idx="3"/>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3" name="Curved Connector 42">
            <a:extLst>
              <a:ext uri="{FF2B5EF4-FFF2-40B4-BE49-F238E27FC236}">
                <a16:creationId xmlns:a16="http://schemas.microsoft.com/office/drawing/2014/main" id="{D9019EE7-848D-C84E-A4D7-D61E9F61C45E}"/>
              </a:ext>
            </a:extLst>
          </p:cNvPr>
          <p:cNvCxnSpPr>
            <a:stCxn id="31" idx="2"/>
            <a:endCxn id="34" idx="3"/>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44" name="Curved Connector 43">
            <a:extLst>
              <a:ext uri="{FF2B5EF4-FFF2-40B4-BE49-F238E27FC236}">
                <a16:creationId xmlns:a16="http://schemas.microsoft.com/office/drawing/2014/main" id="{948FB4F4-D297-9445-8A48-DDCF6F3E98DC}"/>
              </a:ext>
            </a:extLst>
          </p:cNvPr>
          <p:cNvCxnSpPr>
            <a:stCxn id="31" idx="2"/>
            <a:endCxn id="36" idx="0"/>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45" name="Curved Connector 44">
            <a:extLst>
              <a:ext uri="{FF2B5EF4-FFF2-40B4-BE49-F238E27FC236}">
                <a16:creationId xmlns:a16="http://schemas.microsoft.com/office/drawing/2014/main" id="{34726E31-64C8-A840-A42E-C9DDC996267C}"/>
              </a:ext>
            </a:extLst>
          </p:cNvPr>
          <p:cNvCxnSpPr>
            <a:stCxn id="31" idx="2"/>
            <a:endCxn id="33" idx="1"/>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942CA002-96AF-B447-91FC-A499E4661EB4}"/>
              </a:ext>
            </a:extLst>
          </p:cNvPr>
          <p:cNvSpPr/>
          <p:nvPr/>
        </p:nvSpPr>
        <p:spPr>
          <a:xfrm>
            <a:off x="3002905" y="1958285"/>
            <a:ext cx="1957363" cy="830997"/>
          </a:xfrm>
          <a:prstGeom prst="rect">
            <a:avLst/>
          </a:prstGeom>
        </p:spPr>
        <p:txBody>
          <a:bodyPr wrap="square">
            <a:spAutoFit/>
          </a:bodyPr>
          <a:lstStyle/>
          <a:p>
            <a:r>
              <a:rPr lang="en-US" sz="1200" dirty="0"/>
              <a:t>A simile is a way of comparing two things.</a:t>
            </a:r>
          </a:p>
          <a:p>
            <a:r>
              <a:rPr lang="en-US" sz="1200" dirty="0"/>
              <a:t>We use the words like or as to compare two things.</a:t>
            </a:r>
          </a:p>
        </p:txBody>
      </p:sp>
      <p:sp>
        <p:nvSpPr>
          <p:cNvPr id="47" name="Rectangle 46">
            <a:extLst>
              <a:ext uri="{FF2B5EF4-FFF2-40B4-BE49-F238E27FC236}">
                <a16:creationId xmlns:a16="http://schemas.microsoft.com/office/drawing/2014/main" id="{6928227D-8DFB-514E-94F3-2D3B9BB52F85}"/>
              </a:ext>
            </a:extLst>
          </p:cNvPr>
          <p:cNvSpPr/>
          <p:nvPr/>
        </p:nvSpPr>
        <p:spPr>
          <a:xfrm>
            <a:off x="7310163" y="1618651"/>
            <a:ext cx="1284326" cy="646331"/>
          </a:xfrm>
          <a:prstGeom prst="rect">
            <a:avLst/>
          </a:prstGeom>
        </p:spPr>
        <p:txBody>
          <a:bodyPr wrap="square">
            <a:spAutoFit/>
          </a:bodyPr>
          <a:lstStyle/>
          <a:p>
            <a:pPr algn="r"/>
            <a:r>
              <a:rPr lang="en-GB" sz="1200" dirty="0"/>
              <a:t>Dialogue is what the characters say aloud. </a:t>
            </a:r>
          </a:p>
        </p:txBody>
      </p:sp>
      <p:sp>
        <p:nvSpPr>
          <p:cNvPr id="48" name="Rectangle 47">
            <a:extLst>
              <a:ext uri="{FF2B5EF4-FFF2-40B4-BE49-F238E27FC236}">
                <a16:creationId xmlns:a16="http://schemas.microsoft.com/office/drawing/2014/main" id="{BC3E97F4-7E86-6B44-839B-A3DAFCD3F79D}"/>
              </a:ext>
            </a:extLst>
          </p:cNvPr>
          <p:cNvSpPr/>
          <p:nvPr/>
        </p:nvSpPr>
        <p:spPr>
          <a:xfrm>
            <a:off x="8387287" y="4976634"/>
            <a:ext cx="2161693" cy="1200329"/>
          </a:xfrm>
          <a:prstGeom prst="rect">
            <a:avLst/>
          </a:prstGeom>
        </p:spPr>
        <p:txBody>
          <a:bodyPr wrap="square">
            <a:spAutoFit/>
          </a:bodyPr>
          <a:lstStyle/>
          <a:p>
            <a:r>
              <a:rPr lang="en-US" sz="1200" dirty="0"/>
              <a:t>We would expect to see vocabulary that adds suspense, drama and tension. </a:t>
            </a:r>
          </a:p>
          <a:p>
            <a:r>
              <a:rPr lang="en-US" sz="1200" dirty="0"/>
              <a:t>For example: Suspicion, evidence, examine etc.</a:t>
            </a:r>
          </a:p>
          <a:p>
            <a:pPr lvl="1"/>
            <a:endParaRPr lang="en-US" sz="1200" dirty="0"/>
          </a:p>
        </p:txBody>
      </p:sp>
      <p:sp>
        <p:nvSpPr>
          <p:cNvPr id="49" name="Rectangle 48">
            <a:extLst>
              <a:ext uri="{FF2B5EF4-FFF2-40B4-BE49-F238E27FC236}">
                <a16:creationId xmlns:a16="http://schemas.microsoft.com/office/drawing/2014/main" id="{6486E7BE-3EDE-6740-B062-F4CCADE36EDD}"/>
              </a:ext>
            </a:extLst>
          </p:cNvPr>
          <p:cNvSpPr/>
          <p:nvPr/>
        </p:nvSpPr>
        <p:spPr>
          <a:xfrm>
            <a:off x="5556159" y="5857797"/>
            <a:ext cx="1406237" cy="830997"/>
          </a:xfrm>
          <a:prstGeom prst="rect">
            <a:avLst/>
          </a:prstGeom>
        </p:spPr>
        <p:txBody>
          <a:bodyPr wrap="square">
            <a:spAutoFit/>
          </a:bodyPr>
          <a:lstStyle/>
          <a:p>
            <a:r>
              <a:rPr lang="en-US" sz="1200" dirty="0"/>
              <a:t>Personification is describing objects as if they are people.</a:t>
            </a:r>
          </a:p>
        </p:txBody>
      </p:sp>
      <p:sp>
        <p:nvSpPr>
          <p:cNvPr id="50" name="Rectangle 49">
            <a:extLst>
              <a:ext uri="{FF2B5EF4-FFF2-40B4-BE49-F238E27FC236}">
                <a16:creationId xmlns:a16="http://schemas.microsoft.com/office/drawing/2014/main" id="{C6BE3AC8-6A72-204C-A71D-0E2817CC8168}"/>
              </a:ext>
            </a:extLst>
          </p:cNvPr>
          <p:cNvSpPr/>
          <p:nvPr/>
        </p:nvSpPr>
        <p:spPr>
          <a:xfrm>
            <a:off x="1780840" y="3434855"/>
            <a:ext cx="1555631" cy="830997"/>
          </a:xfrm>
          <a:prstGeom prst="rect">
            <a:avLst/>
          </a:prstGeom>
        </p:spPr>
        <p:txBody>
          <a:bodyPr wrap="square">
            <a:spAutoFit/>
          </a:bodyPr>
          <a:lstStyle/>
          <a:p>
            <a:r>
              <a:rPr lang="en-US" sz="1200" dirty="0"/>
              <a:t>Onomatopoeia is when a word sounds like the noise it is describing. </a:t>
            </a:r>
          </a:p>
        </p:txBody>
      </p:sp>
      <p:sp>
        <p:nvSpPr>
          <p:cNvPr id="51" name="Rectangle 50">
            <a:extLst>
              <a:ext uri="{FF2B5EF4-FFF2-40B4-BE49-F238E27FC236}">
                <a16:creationId xmlns:a16="http://schemas.microsoft.com/office/drawing/2014/main" id="{CA6D5B14-27CD-F949-9351-BB7DC8A68AC9}"/>
              </a:ext>
            </a:extLst>
          </p:cNvPr>
          <p:cNvSpPr/>
          <p:nvPr/>
        </p:nvSpPr>
        <p:spPr>
          <a:xfrm>
            <a:off x="9482978" y="3297377"/>
            <a:ext cx="2371170" cy="1015663"/>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rPr>
              <a:t>Arthur Conan Doyle uses formal language in his stories.</a:t>
            </a:r>
          </a:p>
          <a:p>
            <a:r>
              <a:rPr lang="en-US" sz="1200" dirty="0">
                <a:latin typeface="Calibri" panose="020F0502020204030204" pitchFamily="34" charset="0"/>
                <a:cs typeface="Calibri" panose="020F0502020204030204" pitchFamily="34" charset="0"/>
              </a:rPr>
              <a:t>He uses language such as: Companions, Sir, Fortunate,  Pleasant.</a:t>
            </a:r>
          </a:p>
        </p:txBody>
      </p:sp>
      <p:sp>
        <p:nvSpPr>
          <p:cNvPr id="52" name="Rectangle 51">
            <a:extLst>
              <a:ext uri="{FF2B5EF4-FFF2-40B4-BE49-F238E27FC236}">
                <a16:creationId xmlns:a16="http://schemas.microsoft.com/office/drawing/2014/main" id="{F2BBB640-6528-9645-8529-40A09CEF96E1}"/>
              </a:ext>
            </a:extLst>
          </p:cNvPr>
          <p:cNvSpPr/>
          <p:nvPr/>
        </p:nvSpPr>
        <p:spPr>
          <a:xfrm>
            <a:off x="1825359" y="5068772"/>
            <a:ext cx="2824114" cy="646331"/>
          </a:xfrm>
          <a:prstGeom prst="rect">
            <a:avLst/>
          </a:prstGeom>
        </p:spPr>
        <p:txBody>
          <a:bodyPr wrap="square">
            <a:spAutoFit/>
          </a:bodyPr>
          <a:lstStyle/>
          <a:p>
            <a:r>
              <a:rPr lang="en-US" sz="1200" dirty="0"/>
              <a:t>Arthur </a:t>
            </a:r>
            <a:r>
              <a:rPr lang="en-GB" sz="1200" dirty="0"/>
              <a:t>Conan Doyle uses Holmes' companion, John Watson as a narrator. The story is told through his eyes.</a:t>
            </a:r>
          </a:p>
        </p:txBody>
      </p:sp>
    </p:spTree>
    <p:extLst>
      <p:ext uri="{BB962C8B-B14F-4D97-AF65-F5344CB8AC3E}">
        <p14:creationId xmlns:p14="http://schemas.microsoft.com/office/powerpoint/2010/main" val="2907745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The Adventure of the Speckled Band.</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vert="horz" lIns="91440" tIns="45720" rIns="91440" bIns="45720" rtlCol="0" anchor="t">
            <a:normAutofit/>
          </a:bodyPr>
          <a:lstStyle/>
          <a:p>
            <a:pPr marL="0" indent="0" algn="ctr">
              <a:buNone/>
            </a:pPr>
            <a:r>
              <a:rPr lang="en-US" dirty="0"/>
              <a:t>A young woman named Helen Stoner contacts Sherlock Holmes and Dr. Watson for help in stopping the villainous plans of her stepfather, </a:t>
            </a:r>
            <a:r>
              <a:rPr lang="en-US" dirty="0" err="1"/>
              <a:t>Grimesby</a:t>
            </a:r>
            <a:r>
              <a:rPr lang="en-US" dirty="0"/>
              <a:t> Roylott.</a:t>
            </a:r>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F1DCE194-61D9-5E42-B837-B2EC9F204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2659008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1320873" y="1373079"/>
            <a:ext cx="9550254" cy="4154984"/>
          </a:xfrm>
          <a:prstGeom prst="rect">
            <a:avLst/>
          </a:prstGeom>
          <a:noFill/>
        </p:spPr>
        <p:txBody>
          <a:bodyPr wrap="square" rtlCol="0">
            <a:spAutoFit/>
          </a:bodyPr>
          <a:lstStyle/>
          <a:p>
            <a:r>
              <a:rPr lang="en-GB" sz="2400" dirty="0"/>
              <a:t>At Waterloo we were fortunate in catching a train for Leatherhead, where we hired a trap at the station inn and drove for four or five miles through the lovely Surrey lanes. It was a perfect day, with a bright sun and a few fleecy clouds in the heavens. The trees and wayside hedges were just throwing out their first green shoots, and the air was full of the pleasant smell of the moist earth. To me at least there was a strange contrast between the sweet promise of the spring and this sinister quest upon which we were engaged. My companion sat in the front of the trap, his arms folded, his hat pulled down over his eyes, and his chin sunk upon his breast, buried in the deepest thought. Suddenly, however, he started, tapped me on the shoulder, and pointed over the meadows. </a:t>
            </a:r>
          </a:p>
        </p:txBody>
      </p:sp>
      <p:sp>
        <p:nvSpPr>
          <p:cNvPr id="8" name="TextBox 7">
            <a:extLst>
              <a:ext uri="{FF2B5EF4-FFF2-40B4-BE49-F238E27FC236}">
                <a16:creationId xmlns:a16="http://schemas.microsoft.com/office/drawing/2014/main" id="{111F949F-6FB2-D64C-9D91-C058B03F3285}"/>
              </a:ext>
            </a:extLst>
          </p:cNvPr>
          <p:cNvSpPr txBox="1"/>
          <p:nvPr/>
        </p:nvSpPr>
        <p:spPr>
          <a:xfrm>
            <a:off x="258763" y="288047"/>
            <a:ext cx="9269930" cy="1323439"/>
          </a:xfrm>
          <a:prstGeom prst="rect">
            <a:avLst/>
          </a:prstGeom>
          <a:noFill/>
        </p:spPr>
        <p:txBody>
          <a:bodyPr wrap="square" lIns="91440" tIns="45720" rIns="91440" bIns="45720" rtlCol="0" anchor="t">
            <a:spAutoFit/>
          </a:bodyPr>
          <a:lstStyle/>
          <a:p>
            <a:r>
              <a:rPr lang="en-US" sz="2000" dirty="0">
                <a:ea typeface="+mn-lt"/>
                <a:cs typeface="+mn-lt"/>
              </a:rPr>
              <a:t>Can you spot any language used by Arthur Conan Doyle? Using the </a:t>
            </a:r>
            <a:r>
              <a:rPr lang="en-US" sz="2000" dirty="0" err="1">
                <a:ea typeface="+mn-lt"/>
                <a:cs typeface="+mn-lt"/>
              </a:rPr>
              <a:t>colours</a:t>
            </a:r>
            <a:r>
              <a:rPr lang="en-US" sz="2000" dirty="0">
                <a:ea typeface="+mn-lt"/>
                <a:cs typeface="+mn-lt"/>
              </a:rPr>
              <a:t> you have at home, highlight or underline the key language features.</a:t>
            </a:r>
            <a:endParaRPr lang="en-US" sz="1600" dirty="0"/>
          </a:p>
          <a:p>
            <a:endParaRPr lang="en-US" sz="2000" dirty="0">
              <a:ea typeface="+mn-lt"/>
              <a:cs typeface="+mn-lt"/>
            </a:endParaRPr>
          </a:p>
          <a:p>
            <a:endParaRPr lang="en-US" sz="2000" dirty="0">
              <a:cs typeface="Calibri"/>
            </a:endParaRPr>
          </a:p>
        </p:txBody>
      </p:sp>
      <p:pic>
        <p:nvPicPr>
          <p:cNvPr id="2" name="Picture 1" descr="A picture containing text, screenshot&#10;&#10;Description automatically generated">
            <a:extLst>
              <a:ext uri="{FF2B5EF4-FFF2-40B4-BE49-F238E27FC236}">
                <a16:creationId xmlns:a16="http://schemas.microsoft.com/office/drawing/2014/main" id="{13E88E3D-7C10-4AC4-A2A9-C8EC748F6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9737" y="222076"/>
            <a:ext cx="1299108" cy="964684"/>
          </a:xfrm>
          <a:prstGeom prst="rect">
            <a:avLst/>
          </a:prstGeom>
        </p:spPr>
      </p:pic>
      <p:sp>
        <p:nvSpPr>
          <p:cNvPr id="3" name="Rectangle 2">
            <a:extLst>
              <a:ext uri="{FF2B5EF4-FFF2-40B4-BE49-F238E27FC236}">
                <a16:creationId xmlns:a16="http://schemas.microsoft.com/office/drawing/2014/main" id="{739824BB-0D0F-463A-A018-BE2FF5F9A3A4}"/>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4" name="Rectangle 3">
            <a:extLst>
              <a:ext uri="{FF2B5EF4-FFF2-40B4-BE49-F238E27FC236}">
                <a16:creationId xmlns:a16="http://schemas.microsoft.com/office/drawing/2014/main" id="{37FC4EE4-65D8-4736-959B-D7C544CFC780}"/>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4" name="Rectangle 13">
            <a:extLst>
              <a:ext uri="{FF2B5EF4-FFF2-40B4-BE49-F238E27FC236}">
                <a16:creationId xmlns:a16="http://schemas.microsoft.com/office/drawing/2014/main" id="{C2571DBB-BC25-4C5A-9A3A-E3C3F191ED3F}"/>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6" name="Rectangle 15">
            <a:extLst>
              <a:ext uri="{FF2B5EF4-FFF2-40B4-BE49-F238E27FC236}">
                <a16:creationId xmlns:a16="http://schemas.microsoft.com/office/drawing/2014/main" id="{6C59AFA9-D08C-469B-B2FB-8C17754618AF}"/>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8" name="TextBox 17">
            <a:extLst>
              <a:ext uri="{FF2B5EF4-FFF2-40B4-BE49-F238E27FC236}">
                <a16:creationId xmlns:a16="http://schemas.microsoft.com/office/drawing/2014/main" id="{C80BE8EE-F538-41F6-B73E-F797D45EF1EE}"/>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20" name="TextBox 19">
            <a:extLst>
              <a:ext uri="{FF2B5EF4-FFF2-40B4-BE49-F238E27FC236}">
                <a16:creationId xmlns:a16="http://schemas.microsoft.com/office/drawing/2014/main" id="{BE566569-CC9B-452D-9328-59F0E018ECC4}"/>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22" name="TextBox 21">
            <a:extLst>
              <a:ext uri="{FF2B5EF4-FFF2-40B4-BE49-F238E27FC236}">
                <a16:creationId xmlns:a16="http://schemas.microsoft.com/office/drawing/2014/main" id="{677214A8-8F99-4AE6-AA9D-2DCB0EE74E45}"/>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spTree>
    <p:extLst>
      <p:ext uri="{BB962C8B-B14F-4D97-AF65-F5344CB8AC3E}">
        <p14:creationId xmlns:p14="http://schemas.microsoft.com/office/powerpoint/2010/main" val="366848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1708842" y="1048917"/>
            <a:ext cx="8774315" cy="5632311"/>
          </a:xfrm>
          <a:prstGeom prst="rect">
            <a:avLst/>
          </a:prstGeom>
          <a:noFill/>
        </p:spPr>
        <p:txBody>
          <a:bodyPr wrap="square" rtlCol="0">
            <a:spAutoFit/>
          </a:bodyPr>
          <a:lstStyle/>
          <a:p>
            <a:r>
              <a:rPr lang="en-GB" sz="2400" dirty="0"/>
              <a:t>“Look there!” said he. </a:t>
            </a:r>
          </a:p>
          <a:p>
            <a:r>
              <a:rPr lang="en-GB" sz="2400" dirty="0"/>
              <a:t> </a:t>
            </a:r>
          </a:p>
          <a:p>
            <a:r>
              <a:rPr lang="en-GB" sz="2400" dirty="0"/>
              <a:t>A heavily timbered park stretched up in a gentle slope, thickening into a grove at the highest point. From amid the branches there jutted out the grey gables and high rooftree of a very old mansion.</a:t>
            </a:r>
          </a:p>
          <a:p>
            <a:r>
              <a:rPr lang="en-GB" sz="2400" dirty="0"/>
              <a:t> </a:t>
            </a:r>
          </a:p>
          <a:p>
            <a:r>
              <a:rPr lang="en-GB" sz="2400" dirty="0"/>
              <a:t>“Stoke Moran?” said he. </a:t>
            </a:r>
          </a:p>
          <a:p>
            <a:r>
              <a:rPr lang="en-GB" sz="2400" dirty="0"/>
              <a:t> </a:t>
            </a:r>
          </a:p>
          <a:p>
            <a:r>
              <a:rPr lang="en-GB" sz="2400" dirty="0"/>
              <a:t>“Yes, sir, that be the house of </a:t>
            </a:r>
            <a:r>
              <a:rPr lang="en-GB" sz="2400" dirty="0" err="1"/>
              <a:t>Dr.</a:t>
            </a:r>
            <a:r>
              <a:rPr lang="en-GB" sz="2400" dirty="0"/>
              <a:t> </a:t>
            </a:r>
            <a:r>
              <a:rPr lang="en-GB" sz="2400" dirty="0" err="1"/>
              <a:t>Grimesby</a:t>
            </a:r>
            <a:r>
              <a:rPr lang="en-GB" sz="2400" dirty="0"/>
              <a:t> Roylott,” remarked the driver. </a:t>
            </a:r>
          </a:p>
          <a:p>
            <a:r>
              <a:rPr lang="en-GB" sz="2400" dirty="0"/>
              <a:t> </a:t>
            </a:r>
          </a:p>
          <a:p>
            <a:r>
              <a:rPr lang="en-GB" sz="2400" dirty="0"/>
              <a:t>“There is some building going on there,” said Holmes; “that is where we are going.”</a:t>
            </a:r>
          </a:p>
          <a:p>
            <a:r>
              <a:rPr lang="en-GB" sz="2400" dirty="0"/>
              <a:t> </a:t>
            </a:r>
          </a:p>
          <a:p>
            <a:endParaRPr lang="en-US" sz="2400" dirty="0"/>
          </a:p>
        </p:txBody>
      </p:sp>
      <p:pic>
        <p:nvPicPr>
          <p:cNvPr id="2" name="Picture 1" descr="A picture containing text, screenshot&#10;&#10;Description automatically generated">
            <a:extLst>
              <a:ext uri="{FF2B5EF4-FFF2-40B4-BE49-F238E27FC236}">
                <a16:creationId xmlns:a16="http://schemas.microsoft.com/office/drawing/2014/main" id="{1A2CE5BB-AA56-4D1E-B634-FE17E432A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664" y="291348"/>
            <a:ext cx="1299108" cy="964684"/>
          </a:xfrm>
          <a:prstGeom prst="rect">
            <a:avLst/>
          </a:prstGeom>
        </p:spPr>
      </p:pic>
      <p:sp>
        <p:nvSpPr>
          <p:cNvPr id="3" name="Rectangle 2">
            <a:extLst>
              <a:ext uri="{FF2B5EF4-FFF2-40B4-BE49-F238E27FC236}">
                <a16:creationId xmlns:a16="http://schemas.microsoft.com/office/drawing/2014/main" id="{A472369F-7B9F-4817-9F7B-FCFDD981A647}"/>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4" name="Rectangle 3">
            <a:extLst>
              <a:ext uri="{FF2B5EF4-FFF2-40B4-BE49-F238E27FC236}">
                <a16:creationId xmlns:a16="http://schemas.microsoft.com/office/drawing/2014/main" id="{D41C6889-D935-40C4-AEDF-7D2DA4143984}"/>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4" name="Rectangle 13">
            <a:extLst>
              <a:ext uri="{FF2B5EF4-FFF2-40B4-BE49-F238E27FC236}">
                <a16:creationId xmlns:a16="http://schemas.microsoft.com/office/drawing/2014/main" id="{00331279-C23A-4021-A3A3-2A0A88D79049}"/>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6" name="Rectangle 15">
            <a:extLst>
              <a:ext uri="{FF2B5EF4-FFF2-40B4-BE49-F238E27FC236}">
                <a16:creationId xmlns:a16="http://schemas.microsoft.com/office/drawing/2014/main" id="{06865EF3-6399-44F0-AD3C-CF1ED0E16864}"/>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8" name="TextBox 17">
            <a:extLst>
              <a:ext uri="{FF2B5EF4-FFF2-40B4-BE49-F238E27FC236}">
                <a16:creationId xmlns:a16="http://schemas.microsoft.com/office/drawing/2014/main" id="{719AABD7-1F16-4646-AFDC-DDC39B71CADE}"/>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20" name="TextBox 19">
            <a:extLst>
              <a:ext uri="{FF2B5EF4-FFF2-40B4-BE49-F238E27FC236}">
                <a16:creationId xmlns:a16="http://schemas.microsoft.com/office/drawing/2014/main" id="{415770C0-1BF3-472F-8229-ADD6368F8C15}"/>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22" name="TextBox 21">
            <a:extLst>
              <a:ext uri="{FF2B5EF4-FFF2-40B4-BE49-F238E27FC236}">
                <a16:creationId xmlns:a16="http://schemas.microsoft.com/office/drawing/2014/main" id="{9BEC0FF7-7B37-48E9-90EB-81F59815957B}"/>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sp>
        <p:nvSpPr>
          <p:cNvPr id="24" name="TextBox 23">
            <a:extLst>
              <a:ext uri="{FF2B5EF4-FFF2-40B4-BE49-F238E27FC236}">
                <a16:creationId xmlns:a16="http://schemas.microsoft.com/office/drawing/2014/main" id="{62CFC721-FE1A-47B0-AF44-E94775725FA7}"/>
              </a:ext>
            </a:extLst>
          </p:cNvPr>
          <p:cNvSpPr txBox="1"/>
          <p:nvPr/>
        </p:nvSpPr>
        <p:spPr>
          <a:xfrm>
            <a:off x="184282" y="173461"/>
            <a:ext cx="9269930" cy="1323439"/>
          </a:xfrm>
          <a:prstGeom prst="rect">
            <a:avLst/>
          </a:prstGeom>
          <a:noFill/>
        </p:spPr>
        <p:txBody>
          <a:bodyPr wrap="square" lIns="91440" tIns="45720" rIns="91440" bIns="45720" rtlCol="0" anchor="t">
            <a:spAutoFit/>
          </a:bodyPr>
          <a:lstStyle/>
          <a:p>
            <a:r>
              <a:rPr lang="en-US" sz="2000" dirty="0">
                <a:ea typeface="+mn-lt"/>
                <a:cs typeface="+mn-lt"/>
              </a:rPr>
              <a:t>Can you spot any language used by Arthur Conan Doyle? Using the </a:t>
            </a:r>
            <a:r>
              <a:rPr lang="en-US" sz="2000" dirty="0" err="1">
                <a:ea typeface="+mn-lt"/>
                <a:cs typeface="+mn-lt"/>
              </a:rPr>
              <a:t>colours</a:t>
            </a:r>
            <a:r>
              <a:rPr lang="en-US" sz="2000" dirty="0">
                <a:ea typeface="+mn-lt"/>
                <a:cs typeface="+mn-lt"/>
              </a:rPr>
              <a:t> you have at home, highlight or underline the key language features.</a:t>
            </a:r>
            <a:endParaRPr lang="en-US" sz="1600" dirty="0"/>
          </a:p>
          <a:p>
            <a:endParaRPr lang="en-US" sz="2000" dirty="0">
              <a:ea typeface="+mn-lt"/>
              <a:cs typeface="+mn-lt"/>
            </a:endParaRPr>
          </a:p>
          <a:p>
            <a:endParaRPr lang="en-US" sz="2000" dirty="0">
              <a:cs typeface="Calibri"/>
            </a:endParaRPr>
          </a:p>
        </p:txBody>
      </p:sp>
    </p:spTree>
    <p:extLst>
      <p:ext uri="{BB962C8B-B14F-4D97-AF65-F5344CB8AC3E}">
        <p14:creationId xmlns:p14="http://schemas.microsoft.com/office/powerpoint/2010/main" val="202966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100985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panose="020F0502020204030204"/>
                <a:ea typeface="+mn-ea"/>
                <a:cs typeface="+mn-cs"/>
              </a:rPr>
              <a:t>Text type: Mystery Narrative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44355677"/>
              </p:ext>
            </p:extLst>
          </p:nvPr>
        </p:nvGraphicFramePr>
        <p:xfrm>
          <a:off x="273361" y="1856031"/>
          <a:ext cx="11658085" cy="2545080"/>
        </p:xfrm>
        <a:graphic>
          <a:graphicData uri="http://schemas.openxmlformats.org/drawingml/2006/table">
            <a:tbl>
              <a:tblPr firstRow="1" bandRow="1">
                <a:tableStyleId>{5940675A-B579-460E-94D1-54222C63F5DA}</a:tableStyleId>
              </a:tblPr>
              <a:tblGrid>
                <a:gridCol w="2331617">
                  <a:extLst>
                    <a:ext uri="{9D8B030D-6E8A-4147-A177-3AD203B41FA5}">
                      <a16:colId xmlns:a16="http://schemas.microsoft.com/office/drawing/2014/main" val="2037785431"/>
                    </a:ext>
                  </a:extLst>
                </a:gridCol>
                <a:gridCol w="2331617">
                  <a:extLst>
                    <a:ext uri="{9D8B030D-6E8A-4147-A177-3AD203B41FA5}">
                      <a16:colId xmlns:a16="http://schemas.microsoft.com/office/drawing/2014/main" val="2821576141"/>
                    </a:ext>
                  </a:extLst>
                </a:gridCol>
                <a:gridCol w="2331617">
                  <a:extLst>
                    <a:ext uri="{9D8B030D-6E8A-4147-A177-3AD203B41FA5}">
                      <a16:colId xmlns:a16="http://schemas.microsoft.com/office/drawing/2014/main" val="2826759600"/>
                    </a:ext>
                  </a:extLst>
                </a:gridCol>
                <a:gridCol w="2331617">
                  <a:extLst>
                    <a:ext uri="{9D8B030D-6E8A-4147-A177-3AD203B41FA5}">
                      <a16:colId xmlns:a16="http://schemas.microsoft.com/office/drawing/2014/main" val="2586170046"/>
                    </a:ext>
                  </a:extLst>
                </a:gridCol>
                <a:gridCol w="2331617">
                  <a:extLst>
                    <a:ext uri="{9D8B030D-6E8A-4147-A177-3AD203B41FA5}">
                      <a16:colId xmlns:a16="http://schemas.microsoft.com/office/drawing/2014/main" val="1637883358"/>
                    </a:ext>
                  </a:extLst>
                </a:gridCol>
              </a:tblGrid>
              <a:tr h="281483">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smtClean="0"/>
                        <a:t>Trailblazers </a:t>
                      </a:r>
                      <a:endParaRPr lang="en-GB" sz="20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endParaRPr lang="en-GB" sz="18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18579625"/>
                  </a:ext>
                </a:extLst>
              </a:tr>
              <a:tr h="307072">
                <a:tc>
                  <a:txBody>
                    <a:bodyPr/>
                    <a:lstStyle/>
                    <a:p>
                      <a:pPr algn="ctr"/>
                      <a:r>
                        <a:rPr lang="en-US" sz="2000" dirty="0"/>
                        <a:t>Monday</a:t>
                      </a:r>
                      <a:endParaRPr lang="en-GB" sz="2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Tuesday</a:t>
                      </a:r>
                      <a:endParaRPr lang="en-GB" sz="2000" dirty="0">
                        <a:solidFill>
                          <a:schemeClr val="bg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2000" dirty="0"/>
                        <a:t>Wednesday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a:t>Thursday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tc>
                  <a:txBody>
                    <a:bodyPr/>
                    <a:lstStyle/>
                    <a:p>
                      <a:pPr algn="ctr"/>
                      <a:r>
                        <a:rPr lang="en-US" sz="2000" dirty="0"/>
                        <a:t>Friday</a:t>
                      </a:r>
                      <a:endParaRPr lang="en-GB" sz="2000" dirty="0">
                        <a:solidFill>
                          <a:schemeClr val="bg1"/>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662803903"/>
                  </a:ext>
                </a:extLst>
              </a:tr>
              <a:tr h="1299964">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identify common features in Arthur Conan Doyle’s books.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develop vocabulary for a mystery narrative.</a:t>
                      </a:r>
                    </a:p>
                    <a:p>
                      <a:pPr algn="l">
                        <a:lnSpc>
                          <a:spcPct val="115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use figurative language.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a:t>
                      </a:r>
                      <a:r>
                        <a:rPr lang="en-GB" sz="2000" baseline="0" dirty="0" smtClean="0">
                          <a:effectLst/>
                          <a:latin typeface="Calibri" panose="020F0502020204030204" pitchFamily="34" charset="0"/>
                          <a:ea typeface="Calibri" panose="020F0502020204030204" pitchFamily="34" charset="0"/>
                          <a:cs typeface="Times New Roman" panose="02020603050405020304" pitchFamily="18" charset="0"/>
                        </a:rPr>
                        <a:t> vary sentence length for effect.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L.O</a:t>
                      </a:r>
                      <a:r>
                        <a:rPr lang="en-GB" sz="2000" dirty="0">
                          <a:effectLst/>
                          <a:latin typeface="Calibri" panose="020F0502020204030204" pitchFamily="34" charset="0"/>
                          <a:ea typeface="Calibri" panose="020F0502020204030204" pitchFamily="34" charset="0"/>
                          <a:cs typeface="Times New Roman" panose="02020603050405020304" pitchFamily="18" charset="0"/>
                        </a:rPr>
                        <a:t>. To be able </a:t>
                      </a:r>
                      <a:r>
                        <a:rPr lang="en-GB" sz="2000" dirty="0" smtClean="0">
                          <a:effectLst/>
                          <a:latin typeface="Calibri" panose="020F0502020204030204" pitchFamily="34" charset="0"/>
                          <a:ea typeface="Calibri" panose="020F0502020204030204" pitchFamily="34" charset="0"/>
                          <a:cs typeface="Times New Roman" panose="02020603050405020304" pitchFamily="18" charset="0"/>
                        </a:rPr>
                        <a:t>to write a setting description for a mystery narrative. </a:t>
                      </a:r>
                    </a:p>
                    <a:p>
                      <a:pPr algn="l">
                        <a:lnSpc>
                          <a:spcPct val="115000"/>
                        </a:lnSpc>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3795782"/>
                  </a:ext>
                </a:extLst>
              </a:tr>
            </a:tbl>
          </a:graphicData>
        </a:graphic>
      </p:graphicFrame>
    </p:spTree>
    <p:extLst>
      <p:ext uri="{BB962C8B-B14F-4D97-AF65-F5344CB8AC3E}">
        <p14:creationId xmlns:p14="http://schemas.microsoft.com/office/powerpoint/2010/main" val="344346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909103" y="1194889"/>
            <a:ext cx="10373794" cy="4524315"/>
          </a:xfrm>
          <a:prstGeom prst="rect">
            <a:avLst/>
          </a:prstGeom>
          <a:noFill/>
        </p:spPr>
        <p:txBody>
          <a:bodyPr wrap="square" rtlCol="0">
            <a:spAutoFit/>
          </a:bodyPr>
          <a:lstStyle/>
          <a:p>
            <a:r>
              <a:rPr lang="en-GB" sz="2400" dirty="0"/>
              <a:t> </a:t>
            </a:r>
          </a:p>
          <a:p>
            <a:r>
              <a:rPr lang="en-GB" sz="2400" dirty="0"/>
              <a:t>The building was of grey, lichen-blotched stone, with a high central portion and two curving wings, like the claws of a crab, thrown out on each side. In one of these wings the windows were broken and blocked with wooden boards, while the roof was partly caved in, a picture of ruin. The central portion was in little better repair, but the right-hand block was comparatively modern, and the blinds in the windows, with the blue smoke curling up from the chimneys, showed that this was where the family resided. Some scaffolding had been erected against the end wall, and the stone-work had been broken into, but there were no signs of any workmen at the moment of our visit. Holmes walked slowly up and down the ill-trimmed lawn and examined with deep attention the outsides of the windows.</a:t>
            </a:r>
          </a:p>
          <a:p>
            <a:endParaRPr lang="en-US" sz="2400" dirty="0"/>
          </a:p>
        </p:txBody>
      </p:sp>
      <p:pic>
        <p:nvPicPr>
          <p:cNvPr id="2" name="Picture 1" descr="A picture containing text, screenshot&#10;&#10;Description automatically generated">
            <a:extLst>
              <a:ext uri="{FF2B5EF4-FFF2-40B4-BE49-F238E27FC236}">
                <a16:creationId xmlns:a16="http://schemas.microsoft.com/office/drawing/2014/main" id="{4E8AA31B-1B54-4926-AEB5-C237DAA18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1301" y="291348"/>
            <a:ext cx="1299108" cy="964684"/>
          </a:xfrm>
          <a:prstGeom prst="rect">
            <a:avLst/>
          </a:prstGeom>
        </p:spPr>
      </p:pic>
      <p:sp>
        <p:nvSpPr>
          <p:cNvPr id="3" name="Rectangle 2">
            <a:extLst>
              <a:ext uri="{FF2B5EF4-FFF2-40B4-BE49-F238E27FC236}">
                <a16:creationId xmlns:a16="http://schemas.microsoft.com/office/drawing/2014/main" id="{76953EF7-9922-443B-A35B-B8B04DF16AC1}"/>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4" name="Rectangle 3">
            <a:extLst>
              <a:ext uri="{FF2B5EF4-FFF2-40B4-BE49-F238E27FC236}">
                <a16:creationId xmlns:a16="http://schemas.microsoft.com/office/drawing/2014/main" id="{CED05F2B-3D70-4EB3-A525-8F017B11E22F}"/>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4" name="Rectangle 13">
            <a:extLst>
              <a:ext uri="{FF2B5EF4-FFF2-40B4-BE49-F238E27FC236}">
                <a16:creationId xmlns:a16="http://schemas.microsoft.com/office/drawing/2014/main" id="{A8C9D411-6A02-4C31-9864-AF2B6C9D1B1B}"/>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6" name="Rectangle 15">
            <a:extLst>
              <a:ext uri="{FF2B5EF4-FFF2-40B4-BE49-F238E27FC236}">
                <a16:creationId xmlns:a16="http://schemas.microsoft.com/office/drawing/2014/main" id="{D6ED10D8-3FA1-444D-8462-F410FBBC4BC6}"/>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8" name="TextBox 17">
            <a:extLst>
              <a:ext uri="{FF2B5EF4-FFF2-40B4-BE49-F238E27FC236}">
                <a16:creationId xmlns:a16="http://schemas.microsoft.com/office/drawing/2014/main" id="{E6288880-A066-4ABF-9C8D-23CD26040AB5}"/>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20" name="TextBox 19">
            <a:extLst>
              <a:ext uri="{FF2B5EF4-FFF2-40B4-BE49-F238E27FC236}">
                <a16:creationId xmlns:a16="http://schemas.microsoft.com/office/drawing/2014/main" id="{29BF5349-B30B-4E6A-A5AF-EA20D1962A03}"/>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22" name="TextBox 21">
            <a:extLst>
              <a:ext uri="{FF2B5EF4-FFF2-40B4-BE49-F238E27FC236}">
                <a16:creationId xmlns:a16="http://schemas.microsoft.com/office/drawing/2014/main" id="{9C884A84-6807-4B88-8E78-919D1DC84EDD}"/>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sp>
        <p:nvSpPr>
          <p:cNvPr id="24" name="TextBox 23">
            <a:extLst>
              <a:ext uri="{FF2B5EF4-FFF2-40B4-BE49-F238E27FC236}">
                <a16:creationId xmlns:a16="http://schemas.microsoft.com/office/drawing/2014/main" id="{4F2EA68C-B09F-4225-8A19-FA448AD7870E}"/>
              </a:ext>
            </a:extLst>
          </p:cNvPr>
          <p:cNvSpPr txBox="1"/>
          <p:nvPr/>
        </p:nvSpPr>
        <p:spPr>
          <a:xfrm>
            <a:off x="258763" y="288047"/>
            <a:ext cx="9269930" cy="1323439"/>
          </a:xfrm>
          <a:prstGeom prst="rect">
            <a:avLst/>
          </a:prstGeom>
          <a:noFill/>
        </p:spPr>
        <p:txBody>
          <a:bodyPr wrap="square" lIns="91440" tIns="45720" rIns="91440" bIns="45720" rtlCol="0" anchor="t">
            <a:spAutoFit/>
          </a:bodyPr>
          <a:lstStyle/>
          <a:p>
            <a:r>
              <a:rPr lang="en-US" sz="2000" dirty="0">
                <a:ea typeface="+mn-lt"/>
                <a:cs typeface="+mn-lt"/>
              </a:rPr>
              <a:t>Can you spot any language used by Arthur Conan Doyle? Using the </a:t>
            </a:r>
            <a:r>
              <a:rPr lang="en-US" sz="2000" dirty="0" err="1">
                <a:ea typeface="+mn-lt"/>
                <a:cs typeface="+mn-lt"/>
              </a:rPr>
              <a:t>colours</a:t>
            </a:r>
            <a:r>
              <a:rPr lang="en-US" sz="2000" dirty="0">
                <a:ea typeface="+mn-lt"/>
                <a:cs typeface="+mn-lt"/>
              </a:rPr>
              <a:t> you have at home, highlight or underline the key language features.</a:t>
            </a:r>
            <a:endParaRPr lang="en-US" sz="1600" dirty="0"/>
          </a:p>
          <a:p>
            <a:endParaRPr lang="en-US" sz="2000" dirty="0">
              <a:ea typeface="+mn-lt"/>
              <a:cs typeface="+mn-lt"/>
            </a:endParaRPr>
          </a:p>
          <a:p>
            <a:endParaRPr lang="en-US" sz="2000" dirty="0">
              <a:cs typeface="Calibri"/>
            </a:endParaRPr>
          </a:p>
        </p:txBody>
      </p:sp>
    </p:spTree>
    <p:extLst>
      <p:ext uri="{BB962C8B-B14F-4D97-AF65-F5344CB8AC3E}">
        <p14:creationId xmlns:p14="http://schemas.microsoft.com/office/powerpoint/2010/main" val="196522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20E15AB-179E-3F42-8CA1-B759691AA060}"/>
              </a:ext>
            </a:extLst>
          </p:cNvPr>
          <p:cNvSpPr/>
          <p:nvPr/>
        </p:nvSpPr>
        <p:spPr>
          <a:xfrm>
            <a:off x="6171523" y="4714906"/>
            <a:ext cx="1219877" cy="369332"/>
          </a:xfrm>
          <a:prstGeom prst="rect">
            <a:avLst/>
          </a:prstGeom>
          <a:solidFill>
            <a:srgbClr val="DD5490">
              <a:alpha val="56078"/>
            </a:srgbClr>
          </a:solidFill>
        </p:spPr>
        <p:txBody>
          <a:bodyPr wrap="square">
            <a:spAutoFit/>
          </a:bodyPr>
          <a:lstStyle/>
          <a:p>
            <a:endParaRPr lang="en-US" dirty="0"/>
          </a:p>
        </p:txBody>
      </p:sp>
      <p:sp>
        <p:nvSpPr>
          <p:cNvPr id="16" name="TextBox 15">
            <a:extLst>
              <a:ext uri="{FF2B5EF4-FFF2-40B4-BE49-F238E27FC236}">
                <a16:creationId xmlns:a16="http://schemas.microsoft.com/office/drawing/2014/main" id="{B56A2CA1-89A4-A742-A7E8-37A77F72C751}"/>
              </a:ext>
            </a:extLst>
          </p:cNvPr>
          <p:cNvSpPr txBox="1"/>
          <p:nvPr/>
        </p:nvSpPr>
        <p:spPr>
          <a:xfrm>
            <a:off x="1320872" y="2870373"/>
            <a:ext cx="4614261" cy="369332"/>
          </a:xfrm>
          <a:prstGeom prst="rect">
            <a:avLst/>
          </a:prstGeom>
          <a:solidFill>
            <a:schemeClr val="accent6">
              <a:lumMod val="20000"/>
              <a:lumOff val="80000"/>
            </a:schemeClr>
          </a:solidFill>
        </p:spPr>
        <p:txBody>
          <a:bodyPr wrap="square" rtlCol="0">
            <a:spAutoFit/>
          </a:bodyPr>
          <a:lstStyle/>
          <a:p>
            <a:endParaRPr lang="en-US" dirty="0"/>
          </a:p>
        </p:txBody>
      </p:sp>
      <p:sp>
        <p:nvSpPr>
          <p:cNvPr id="18" name="Rectangle 17">
            <a:extLst>
              <a:ext uri="{FF2B5EF4-FFF2-40B4-BE49-F238E27FC236}">
                <a16:creationId xmlns:a16="http://schemas.microsoft.com/office/drawing/2014/main" id="{F8D640A4-6287-344E-A13D-899D2A6C1E3B}"/>
              </a:ext>
            </a:extLst>
          </p:cNvPr>
          <p:cNvSpPr/>
          <p:nvPr/>
        </p:nvSpPr>
        <p:spPr>
          <a:xfrm>
            <a:off x="1404555" y="1438974"/>
            <a:ext cx="1944932" cy="369332"/>
          </a:xfrm>
          <a:prstGeom prst="rect">
            <a:avLst/>
          </a:prstGeom>
          <a:solidFill>
            <a:schemeClr val="accent2">
              <a:lumMod val="20000"/>
              <a:lumOff val="80000"/>
            </a:schemeClr>
          </a:solidFill>
        </p:spPr>
        <p:txBody>
          <a:bodyPr wrap="square">
            <a:spAutoFit/>
          </a:bodyPr>
          <a:lstStyle/>
          <a:p>
            <a:endParaRPr lang="en-US" dirty="0"/>
          </a:p>
        </p:txBody>
      </p:sp>
      <p:sp>
        <p:nvSpPr>
          <p:cNvPr id="19" name="Rectangle 18">
            <a:extLst>
              <a:ext uri="{FF2B5EF4-FFF2-40B4-BE49-F238E27FC236}">
                <a16:creationId xmlns:a16="http://schemas.microsoft.com/office/drawing/2014/main" id="{BC4124A4-A3F2-1441-8787-74E0F57F8085}"/>
              </a:ext>
            </a:extLst>
          </p:cNvPr>
          <p:cNvSpPr/>
          <p:nvPr/>
        </p:nvSpPr>
        <p:spPr>
          <a:xfrm>
            <a:off x="4533164" y="4014552"/>
            <a:ext cx="2374531" cy="369332"/>
          </a:xfrm>
          <a:prstGeom prst="rect">
            <a:avLst/>
          </a:prstGeom>
          <a:solidFill>
            <a:schemeClr val="accent2">
              <a:lumMod val="20000"/>
              <a:lumOff val="80000"/>
            </a:schemeClr>
          </a:solidFill>
        </p:spPr>
        <p:txBody>
          <a:bodyPr wrap="square">
            <a:spAutoFit/>
          </a:bodyPr>
          <a:lstStyle/>
          <a:p>
            <a:endParaRPr lang="en-US" dirty="0"/>
          </a:p>
        </p:txBody>
      </p:sp>
      <p:sp>
        <p:nvSpPr>
          <p:cNvPr id="20" name="Rectangle 19">
            <a:extLst>
              <a:ext uri="{FF2B5EF4-FFF2-40B4-BE49-F238E27FC236}">
                <a16:creationId xmlns:a16="http://schemas.microsoft.com/office/drawing/2014/main" id="{E1C45436-990B-A24B-84B3-4D76E686958D}"/>
              </a:ext>
            </a:extLst>
          </p:cNvPr>
          <p:cNvSpPr/>
          <p:nvPr/>
        </p:nvSpPr>
        <p:spPr>
          <a:xfrm>
            <a:off x="7596875" y="3619820"/>
            <a:ext cx="2374531" cy="369332"/>
          </a:xfrm>
          <a:prstGeom prst="rect">
            <a:avLst/>
          </a:prstGeom>
          <a:solidFill>
            <a:srgbClr val="DD5490">
              <a:alpha val="56078"/>
            </a:srgbClr>
          </a:solidFill>
        </p:spPr>
        <p:txBody>
          <a:bodyPr wrap="square">
            <a:spAutoFit/>
          </a:bodyPr>
          <a:lstStyle/>
          <a:p>
            <a:endParaRPr lang="en-US" dirty="0"/>
          </a:p>
        </p:txBody>
      </p:sp>
      <p:sp>
        <p:nvSpPr>
          <p:cNvPr id="21" name="Rectangle 20">
            <a:extLst>
              <a:ext uri="{FF2B5EF4-FFF2-40B4-BE49-F238E27FC236}">
                <a16:creationId xmlns:a16="http://schemas.microsoft.com/office/drawing/2014/main" id="{27698D83-655C-D24E-AFDE-6CFDB94DE3C2}"/>
              </a:ext>
            </a:extLst>
          </p:cNvPr>
          <p:cNvSpPr/>
          <p:nvPr/>
        </p:nvSpPr>
        <p:spPr>
          <a:xfrm>
            <a:off x="1352402" y="4006138"/>
            <a:ext cx="3125004" cy="369332"/>
          </a:xfrm>
          <a:prstGeom prst="rect">
            <a:avLst/>
          </a:prstGeom>
          <a:solidFill>
            <a:srgbClr val="DD5490">
              <a:alpha val="56078"/>
            </a:srgbClr>
          </a:solidFill>
        </p:spPr>
        <p:txBody>
          <a:bodyPr wrap="square">
            <a:spAutoFit/>
          </a:bodyPr>
          <a:lstStyle/>
          <a:p>
            <a:endParaRPr lang="en-US" dirty="0"/>
          </a:p>
        </p:txBody>
      </p:sp>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1320873" y="1373079"/>
            <a:ext cx="9550254" cy="4154984"/>
          </a:xfrm>
          <a:prstGeom prst="rect">
            <a:avLst/>
          </a:prstGeom>
          <a:noFill/>
        </p:spPr>
        <p:txBody>
          <a:bodyPr wrap="square" rtlCol="0">
            <a:spAutoFit/>
          </a:bodyPr>
          <a:lstStyle/>
          <a:p>
            <a:r>
              <a:rPr lang="en-GB" sz="2400" dirty="0"/>
              <a:t>At Waterloo we were fortunate in catching a train for Leatherhead, where we hired a trap at the station inn and drove for four or five miles through the lovely Surrey lanes. It was a perfect day, with a bright sun and a few fleecy clouds in the heavens. The trees and wayside hedges were just throwing out their first green shoots, and the air was full of the pleasant smell of the moist earth. To me at least there was a strange contrast between the sweet promise of the spring and this sinister quest upon which we were engaged. My companion sat in the front of the trap, his arms folded, his hat pulled down over his eyes, and his chin sunk upon his breast, buried in the deepest thought. Suddenly, however, he started, tapped me on the shoulder, and pointed over the meadows. </a:t>
            </a:r>
          </a:p>
        </p:txBody>
      </p:sp>
      <p:sp>
        <p:nvSpPr>
          <p:cNvPr id="8" name="TextBox 7">
            <a:extLst>
              <a:ext uri="{FF2B5EF4-FFF2-40B4-BE49-F238E27FC236}">
                <a16:creationId xmlns:a16="http://schemas.microsoft.com/office/drawing/2014/main" id="{111F949F-6FB2-D64C-9D91-C058B03F3285}"/>
              </a:ext>
            </a:extLst>
          </p:cNvPr>
          <p:cNvSpPr txBox="1"/>
          <p:nvPr/>
        </p:nvSpPr>
        <p:spPr>
          <a:xfrm>
            <a:off x="258763" y="288047"/>
            <a:ext cx="7226081" cy="461665"/>
          </a:xfrm>
          <a:prstGeom prst="rect">
            <a:avLst/>
          </a:prstGeom>
          <a:noFill/>
        </p:spPr>
        <p:txBody>
          <a:bodyPr wrap="none" rtlCol="0">
            <a:spAutoFit/>
          </a:bodyPr>
          <a:lstStyle/>
          <a:p>
            <a:r>
              <a:rPr lang="en-US" sz="2400" dirty="0"/>
              <a:t>Can you spot any language used by Arthur Conan Doyle?</a:t>
            </a:r>
          </a:p>
        </p:txBody>
      </p:sp>
      <p:sp>
        <p:nvSpPr>
          <p:cNvPr id="9" name="Rectangle 8">
            <a:extLst>
              <a:ext uri="{FF2B5EF4-FFF2-40B4-BE49-F238E27FC236}">
                <a16:creationId xmlns:a16="http://schemas.microsoft.com/office/drawing/2014/main" id="{7D92DA2D-3FFD-004C-BECE-6EA96C133E41}"/>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10" name="Rectangle 9">
            <a:extLst>
              <a:ext uri="{FF2B5EF4-FFF2-40B4-BE49-F238E27FC236}">
                <a16:creationId xmlns:a16="http://schemas.microsoft.com/office/drawing/2014/main" id="{6FD186C8-77CF-EB4B-91CE-64E14F04AE6D}"/>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1" name="Rectangle 10">
            <a:extLst>
              <a:ext uri="{FF2B5EF4-FFF2-40B4-BE49-F238E27FC236}">
                <a16:creationId xmlns:a16="http://schemas.microsoft.com/office/drawing/2014/main" id="{B5382E39-4084-5E4A-8B93-2709A7601CD2}"/>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2" name="Rectangle 11">
            <a:extLst>
              <a:ext uri="{FF2B5EF4-FFF2-40B4-BE49-F238E27FC236}">
                <a16:creationId xmlns:a16="http://schemas.microsoft.com/office/drawing/2014/main" id="{ADA8D138-8DE8-A44F-AAC1-9CE9E10AB995}"/>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3" name="TextBox 12">
            <a:extLst>
              <a:ext uri="{FF2B5EF4-FFF2-40B4-BE49-F238E27FC236}">
                <a16:creationId xmlns:a16="http://schemas.microsoft.com/office/drawing/2014/main" id="{8A364E2F-EE6A-CE47-8528-1A76EC77FDD8}"/>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14" name="TextBox 13">
            <a:extLst>
              <a:ext uri="{FF2B5EF4-FFF2-40B4-BE49-F238E27FC236}">
                <a16:creationId xmlns:a16="http://schemas.microsoft.com/office/drawing/2014/main" id="{355C4D2D-A222-BA4A-B9AF-71CC09355BA8}"/>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15" name="TextBox 14">
            <a:extLst>
              <a:ext uri="{FF2B5EF4-FFF2-40B4-BE49-F238E27FC236}">
                <a16:creationId xmlns:a16="http://schemas.microsoft.com/office/drawing/2014/main" id="{4CD6A87D-81F2-3742-88B7-B0AEB00A1D7F}"/>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pic>
        <p:nvPicPr>
          <p:cNvPr id="2" name="Picture 1" descr="A picture containing text, screenshot&#10;&#10;Description automatically generated">
            <a:extLst>
              <a:ext uri="{FF2B5EF4-FFF2-40B4-BE49-F238E27FC236}">
                <a16:creationId xmlns:a16="http://schemas.microsoft.com/office/drawing/2014/main" id="{90CEFE14-3CA4-4A74-AA9B-0587BF61F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664" y="291348"/>
            <a:ext cx="1299108" cy="964684"/>
          </a:xfrm>
          <a:prstGeom prst="rect">
            <a:avLst/>
          </a:prstGeom>
        </p:spPr>
      </p:pic>
    </p:spTree>
    <p:extLst>
      <p:ext uri="{BB962C8B-B14F-4D97-AF65-F5344CB8AC3E}">
        <p14:creationId xmlns:p14="http://schemas.microsoft.com/office/powerpoint/2010/main" val="1941650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5DE05B-E6F0-464B-A950-F245B225E9AE}"/>
              </a:ext>
            </a:extLst>
          </p:cNvPr>
          <p:cNvSpPr/>
          <p:nvPr/>
        </p:nvSpPr>
        <p:spPr>
          <a:xfrm>
            <a:off x="1708842" y="916194"/>
            <a:ext cx="2712329" cy="369332"/>
          </a:xfrm>
          <a:prstGeom prst="rect">
            <a:avLst/>
          </a:prstGeom>
          <a:solidFill>
            <a:srgbClr val="AF71DB">
              <a:alpha val="60000"/>
            </a:srgbClr>
          </a:solidFill>
        </p:spPr>
        <p:txBody>
          <a:bodyPr wrap="square">
            <a:spAutoFit/>
          </a:bodyPr>
          <a:lstStyle/>
          <a:p>
            <a:endParaRPr lang="en-US" dirty="0"/>
          </a:p>
        </p:txBody>
      </p:sp>
      <p:sp>
        <p:nvSpPr>
          <p:cNvPr id="18" name="Rectangle 17">
            <a:extLst>
              <a:ext uri="{FF2B5EF4-FFF2-40B4-BE49-F238E27FC236}">
                <a16:creationId xmlns:a16="http://schemas.microsoft.com/office/drawing/2014/main" id="{A81DF207-6047-284A-B49A-5DD1B14529D9}"/>
              </a:ext>
            </a:extLst>
          </p:cNvPr>
          <p:cNvSpPr/>
          <p:nvPr/>
        </p:nvSpPr>
        <p:spPr>
          <a:xfrm>
            <a:off x="1820836" y="3081239"/>
            <a:ext cx="3015115" cy="369332"/>
          </a:xfrm>
          <a:prstGeom prst="rect">
            <a:avLst/>
          </a:prstGeom>
          <a:solidFill>
            <a:srgbClr val="AF71DB">
              <a:alpha val="60000"/>
            </a:srgbClr>
          </a:solidFill>
        </p:spPr>
        <p:txBody>
          <a:bodyPr wrap="square">
            <a:spAutoFit/>
          </a:bodyPr>
          <a:lstStyle/>
          <a:p>
            <a:endParaRPr lang="en-US" dirty="0"/>
          </a:p>
        </p:txBody>
      </p:sp>
      <p:sp>
        <p:nvSpPr>
          <p:cNvPr id="19" name="Rectangle 18">
            <a:extLst>
              <a:ext uri="{FF2B5EF4-FFF2-40B4-BE49-F238E27FC236}">
                <a16:creationId xmlns:a16="http://schemas.microsoft.com/office/drawing/2014/main" id="{48A766A8-2D2C-7B4B-A0EE-AB3D55C73071}"/>
              </a:ext>
            </a:extLst>
          </p:cNvPr>
          <p:cNvSpPr/>
          <p:nvPr/>
        </p:nvSpPr>
        <p:spPr>
          <a:xfrm>
            <a:off x="2913613" y="3828288"/>
            <a:ext cx="7057105" cy="369332"/>
          </a:xfrm>
          <a:prstGeom prst="rect">
            <a:avLst/>
          </a:prstGeom>
          <a:solidFill>
            <a:srgbClr val="AF71DB">
              <a:alpha val="60000"/>
            </a:srgbClr>
          </a:solidFill>
        </p:spPr>
        <p:txBody>
          <a:bodyPr wrap="square">
            <a:spAutoFit/>
          </a:bodyPr>
          <a:lstStyle/>
          <a:p>
            <a:endParaRPr lang="en-US" dirty="0"/>
          </a:p>
        </p:txBody>
      </p:sp>
      <p:sp>
        <p:nvSpPr>
          <p:cNvPr id="20" name="Rectangle 19">
            <a:extLst>
              <a:ext uri="{FF2B5EF4-FFF2-40B4-BE49-F238E27FC236}">
                <a16:creationId xmlns:a16="http://schemas.microsoft.com/office/drawing/2014/main" id="{C2A40E6B-1CBB-7F4E-89CD-922C2FAEC870}"/>
              </a:ext>
            </a:extLst>
          </p:cNvPr>
          <p:cNvSpPr/>
          <p:nvPr/>
        </p:nvSpPr>
        <p:spPr>
          <a:xfrm>
            <a:off x="1784779" y="4191544"/>
            <a:ext cx="801403" cy="369332"/>
          </a:xfrm>
          <a:prstGeom prst="rect">
            <a:avLst/>
          </a:prstGeom>
          <a:solidFill>
            <a:srgbClr val="AF71DB">
              <a:alpha val="60000"/>
            </a:srgbClr>
          </a:solidFill>
        </p:spPr>
        <p:txBody>
          <a:bodyPr wrap="square">
            <a:spAutoFit/>
          </a:bodyPr>
          <a:lstStyle/>
          <a:p>
            <a:endParaRPr lang="en-US" dirty="0"/>
          </a:p>
        </p:txBody>
      </p:sp>
      <p:sp>
        <p:nvSpPr>
          <p:cNvPr id="21" name="Rectangle 20">
            <a:extLst>
              <a:ext uri="{FF2B5EF4-FFF2-40B4-BE49-F238E27FC236}">
                <a16:creationId xmlns:a16="http://schemas.microsoft.com/office/drawing/2014/main" id="{94DDCBAD-30EC-644F-88CB-4085CA781C93}"/>
              </a:ext>
            </a:extLst>
          </p:cNvPr>
          <p:cNvSpPr/>
          <p:nvPr/>
        </p:nvSpPr>
        <p:spPr>
          <a:xfrm>
            <a:off x="1784777" y="4930592"/>
            <a:ext cx="8485658" cy="369332"/>
          </a:xfrm>
          <a:prstGeom prst="rect">
            <a:avLst/>
          </a:prstGeom>
          <a:solidFill>
            <a:srgbClr val="AF71DB">
              <a:alpha val="60000"/>
            </a:srgbClr>
          </a:solidFill>
        </p:spPr>
        <p:txBody>
          <a:bodyPr wrap="square">
            <a:spAutoFit/>
          </a:bodyPr>
          <a:lstStyle/>
          <a:p>
            <a:endParaRPr lang="en-US" dirty="0"/>
          </a:p>
        </p:txBody>
      </p:sp>
      <p:sp>
        <p:nvSpPr>
          <p:cNvPr id="22" name="Rectangle 21">
            <a:extLst>
              <a:ext uri="{FF2B5EF4-FFF2-40B4-BE49-F238E27FC236}">
                <a16:creationId xmlns:a16="http://schemas.microsoft.com/office/drawing/2014/main" id="{BBAA92E2-69DF-FF41-AA59-99F81AD04D23}"/>
              </a:ext>
            </a:extLst>
          </p:cNvPr>
          <p:cNvSpPr/>
          <p:nvPr/>
        </p:nvSpPr>
        <p:spPr>
          <a:xfrm>
            <a:off x="1784777" y="5334608"/>
            <a:ext cx="1859571" cy="369332"/>
          </a:xfrm>
          <a:prstGeom prst="rect">
            <a:avLst/>
          </a:prstGeom>
          <a:solidFill>
            <a:srgbClr val="AF71DB">
              <a:alpha val="60000"/>
            </a:srgbClr>
          </a:solidFill>
        </p:spPr>
        <p:txBody>
          <a:bodyPr wrap="square">
            <a:spAutoFit/>
          </a:bodyPr>
          <a:lstStyle/>
          <a:p>
            <a:endParaRPr lang="en-US" dirty="0"/>
          </a:p>
        </p:txBody>
      </p:sp>
      <p:sp>
        <p:nvSpPr>
          <p:cNvPr id="23" name="TextBox 22">
            <a:extLst>
              <a:ext uri="{FF2B5EF4-FFF2-40B4-BE49-F238E27FC236}">
                <a16:creationId xmlns:a16="http://schemas.microsoft.com/office/drawing/2014/main" id="{893B9B0F-A4FB-3A47-9C2C-F6FFF28ADFCB}"/>
              </a:ext>
            </a:extLst>
          </p:cNvPr>
          <p:cNvSpPr txBox="1"/>
          <p:nvPr/>
        </p:nvSpPr>
        <p:spPr>
          <a:xfrm>
            <a:off x="1784777" y="3828288"/>
            <a:ext cx="1128836" cy="369332"/>
          </a:xfrm>
          <a:prstGeom prst="rect">
            <a:avLst/>
          </a:prstGeom>
          <a:solidFill>
            <a:srgbClr val="45CDBA">
              <a:alpha val="72157"/>
            </a:srgbClr>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1708842" y="865394"/>
            <a:ext cx="8774315" cy="5632311"/>
          </a:xfrm>
          <a:prstGeom prst="rect">
            <a:avLst/>
          </a:prstGeom>
          <a:noFill/>
        </p:spPr>
        <p:txBody>
          <a:bodyPr wrap="square" rtlCol="0">
            <a:spAutoFit/>
          </a:bodyPr>
          <a:lstStyle/>
          <a:p>
            <a:r>
              <a:rPr lang="en-GB" sz="2400" dirty="0"/>
              <a:t>“Look there!” said he. </a:t>
            </a:r>
          </a:p>
          <a:p>
            <a:r>
              <a:rPr lang="en-GB" sz="2400" dirty="0"/>
              <a:t> </a:t>
            </a:r>
          </a:p>
          <a:p>
            <a:r>
              <a:rPr lang="en-GB" sz="2400" dirty="0"/>
              <a:t>A heavily timbered park stretched up in a gentle slope, thickening into a grove at the highest point. From amid the branches there jutted out the grey gables and high rooftree of a very old mansion.</a:t>
            </a:r>
          </a:p>
          <a:p>
            <a:r>
              <a:rPr lang="en-GB" sz="2400" dirty="0"/>
              <a:t> </a:t>
            </a:r>
          </a:p>
          <a:p>
            <a:r>
              <a:rPr lang="en-GB" sz="2400" dirty="0"/>
              <a:t>“Stoke Moran?” said he. </a:t>
            </a:r>
          </a:p>
          <a:p>
            <a:r>
              <a:rPr lang="en-GB" sz="2400" dirty="0"/>
              <a:t> </a:t>
            </a:r>
          </a:p>
          <a:p>
            <a:r>
              <a:rPr lang="en-GB" sz="2400" dirty="0"/>
              <a:t>“Yes, sir, that be the house of </a:t>
            </a:r>
            <a:r>
              <a:rPr lang="en-GB" sz="2400" dirty="0" err="1"/>
              <a:t>Dr.</a:t>
            </a:r>
            <a:r>
              <a:rPr lang="en-GB" sz="2400" dirty="0"/>
              <a:t> </a:t>
            </a:r>
            <a:r>
              <a:rPr lang="en-GB" sz="2400" dirty="0" err="1"/>
              <a:t>Grimesby</a:t>
            </a:r>
            <a:r>
              <a:rPr lang="en-GB" sz="2400" dirty="0"/>
              <a:t> Roylott,” remarked the driver. </a:t>
            </a:r>
          </a:p>
          <a:p>
            <a:r>
              <a:rPr lang="en-GB" sz="2400" dirty="0"/>
              <a:t> </a:t>
            </a:r>
          </a:p>
          <a:p>
            <a:r>
              <a:rPr lang="en-GB" sz="2400" dirty="0"/>
              <a:t>“There is some building going on there,” said Holmes; “that is where we are going.”</a:t>
            </a:r>
          </a:p>
          <a:p>
            <a:r>
              <a:rPr lang="en-GB" sz="2400" dirty="0"/>
              <a:t> </a:t>
            </a:r>
          </a:p>
          <a:p>
            <a:endParaRPr lang="en-US" sz="2400" dirty="0"/>
          </a:p>
        </p:txBody>
      </p:sp>
      <p:sp>
        <p:nvSpPr>
          <p:cNvPr id="9" name="TextBox 8">
            <a:extLst>
              <a:ext uri="{FF2B5EF4-FFF2-40B4-BE49-F238E27FC236}">
                <a16:creationId xmlns:a16="http://schemas.microsoft.com/office/drawing/2014/main" id="{9118AD20-D7D5-8F42-85CA-A97B15C6E417}"/>
              </a:ext>
            </a:extLst>
          </p:cNvPr>
          <p:cNvSpPr txBox="1"/>
          <p:nvPr/>
        </p:nvSpPr>
        <p:spPr>
          <a:xfrm>
            <a:off x="258763" y="288047"/>
            <a:ext cx="7226081" cy="461665"/>
          </a:xfrm>
          <a:prstGeom prst="rect">
            <a:avLst/>
          </a:prstGeom>
          <a:noFill/>
        </p:spPr>
        <p:txBody>
          <a:bodyPr wrap="none" rtlCol="0">
            <a:spAutoFit/>
          </a:bodyPr>
          <a:lstStyle/>
          <a:p>
            <a:r>
              <a:rPr lang="en-US" sz="2400" dirty="0"/>
              <a:t>Can you spot any language used by Arthur Conan Doyle?</a:t>
            </a:r>
          </a:p>
        </p:txBody>
      </p:sp>
      <p:sp>
        <p:nvSpPr>
          <p:cNvPr id="10" name="Rectangle 9">
            <a:extLst>
              <a:ext uri="{FF2B5EF4-FFF2-40B4-BE49-F238E27FC236}">
                <a16:creationId xmlns:a16="http://schemas.microsoft.com/office/drawing/2014/main" id="{3AEA49D6-F4F3-C448-9E7F-BAA7712BC936}"/>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11" name="Rectangle 10">
            <a:extLst>
              <a:ext uri="{FF2B5EF4-FFF2-40B4-BE49-F238E27FC236}">
                <a16:creationId xmlns:a16="http://schemas.microsoft.com/office/drawing/2014/main" id="{290A991C-A57B-2A4C-9B87-DAAE13454CC2}"/>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2" name="Rectangle 11">
            <a:extLst>
              <a:ext uri="{FF2B5EF4-FFF2-40B4-BE49-F238E27FC236}">
                <a16:creationId xmlns:a16="http://schemas.microsoft.com/office/drawing/2014/main" id="{2CE571D9-0B80-BC4A-AEA2-F3B9B5D732C9}"/>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3" name="Rectangle 12">
            <a:extLst>
              <a:ext uri="{FF2B5EF4-FFF2-40B4-BE49-F238E27FC236}">
                <a16:creationId xmlns:a16="http://schemas.microsoft.com/office/drawing/2014/main" id="{6E268EA7-3394-D24D-B169-C3C7DB04A8DC}"/>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4" name="TextBox 13">
            <a:extLst>
              <a:ext uri="{FF2B5EF4-FFF2-40B4-BE49-F238E27FC236}">
                <a16:creationId xmlns:a16="http://schemas.microsoft.com/office/drawing/2014/main" id="{F57B0D5E-C2BD-F14D-9032-416BC77C1272}"/>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15" name="TextBox 14">
            <a:extLst>
              <a:ext uri="{FF2B5EF4-FFF2-40B4-BE49-F238E27FC236}">
                <a16:creationId xmlns:a16="http://schemas.microsoft.com/office/drawing/2014/main" id="{254263A7-AA04-8844-BE48-E8DA72FDC25B}"/>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16" name="TextBox 15">
            <a:extLst>
              <a:ext uri="{FF2B5EF4-FFF2-40B4-BE49-F238E27FC236}">
                <a16:creationId xmlns:a16="http://schemas.microsoft.com/office/drawing/2014/main" id="{D3990FF8-F371-AE4C-82C1-1218015B12F6}"/>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pic>
        <p:nvPicPr>
          <p:cNvPr id="2" name="Picture 1" descr="A picture containing text, screenshot&#10;&#10;Description automatically generated">
            <a:extLst>
              <a:ext uri="{FF2B5EF4-FFF2-40B4-BE49-F238E27FC236}">
                <a16:creationId xmlns:a16="http://schemas.microsoft.com/office/drawing/2014/main" id="{F6D4216C-C980-4763-B4FA-86ED4DDB8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664" y="325985"/>
            <a:ext cx="1299108" cy="964684"/>
          </a:xfrm>
          <a:prstGeom prst="rect">
            <a:avLst/>
          </a:prstGeom>
        </p:spPr>
      </p:pic>
    </p:spTree>
    <p:extLst>
      <p:ext uri="{BB962C8B-B14F-4D97-AF65-F5344CB8AC3E}">
        <p14:creationId xmlns:p14="http://schemas.microsoft.com/office/powerpoint/2010/main" val="686162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0F44D9-9603-224B-B58B-54F5A0D025C7}"/>
              </a:ext>
            </a:extLst>
          </p:cNvPr>
          <p:cNvSpPr/>
          <p:nvPr/>
        </p:nvSpPr>
        <p:spPr>
          <a:xfrm>
            <a:off x="3314117" y="2004364"/>
            <a:ext cx="2950759" cy="369332"/>
          </a:xfrm>
          <a:prstGeom prst="rect">
            <a:avLst/>
          </a:prstGeom>
          <a:solidFill>
            <a:schemeClr val="accent1">
              <a:lumMod val="40000"/>
              <a:lumOff val="60000"/>
            </a:schemeClr>
          </a:solidFill>
        </p:spPr>
        <p:txBody>
          <a:bodyPr wrap="square">
            <a:spAutoFit/>
          </a:bodyPr>
          <a:lstStyle/>
          <a:p>
            <a:endParaRPr lang="en-US" dirty="0"/>
          </a:p>
        </p:txBody>
      </p:sp>
      <p:sp>
        <p:nvSpPr>
          <p:cNvPr id="18" name="Rectangle 17">
            <a:extLst>
              <a:ext uri="{FF2B5EF4-FFF2-40B4-BE49-F238E27FC236}">
                <a16:creationId xmlns:a16="http://schemas.microsoft.com/office/drawing/2014/main" id="{8A420549-3232-2B44-89B9-64C181638155}"/>
              </a:ext>
            </a:extLst>
          </p:cNvPr>
          <p:cNvSpPr/>
          <p:nvPr/>
        </p:nvSpPr>
        <p:spPr>
          <a:xfrm>
            <a:off x="6096000" y="4574570"/>
            <a:ext cx="4956752" cy="369332"/>
          </a:xfrm>
          <a:prstGeom prst="rect">
            <a:avLst/>
          </a:prstGeom>
          <a:solidFill>
            <a:schemeClr val="accent2">
              <a:lumMod val="20000"/>
              <a:lumOff val="80000"/>
            </a:schemeClr>
          </a:solidFill>
        </p:spPr>
        <p:txBody>
          <a:bodyPr wrap="square">
            <a:spAutoFit/>
          </a:bodyPr>
          <a:lstStyle/>
          <a:p>
            <a:endParaRPr lang="en-US" dirty="0"/>
          </a:p>
        </p:txBody>
      </p:sp>
      <p:sp>
        <p:nvSpPr>
          <p:cNvPr id="19" name="Rectangle 18">
            <a:extLst>
              <a:ext uri="{FF2B5EF4-FFF2-40B4-BE49-F238E27FC236}">
                <a16:creationId xmlns:a16="http://schemas.microsoft.com/office/drawing/2014/main" id="{E20922B4-C46B-6E44-9F09-E7EA0CF47DD0}"/>
              </a:ext>
            </a:extLst>
          </p:cNvPr>
          <p:cNvSpPr/>
          <p:nvPr/>
        </p:nvSpPr>
        <p:spPr>
          <a:xfrm>
            <a:off x="3521958" y="4943902"/>
            <a:ext cx="3962886" cy="369332"/>
          </a:xfrm>
          <a:prstGeom prst="rect">
            <a:avLst/>
          </a:prstGeom>
          <a:solidFill>
            <a:srgbClr val="DD5490">
              <a:alpha val="56078"/>
            </a:srgbClr>
          </a:solidFill>
        </p:spPr>
        <p:txBody>
          <a:bodyPr wrap="square">
            <a:spAutoFit/>
          </a:bodyPr>
          <a:lstStyle/>
          <a:p>
            <a:endParaRPr lang="en-US" dirty="0"/>
          </a:p>
        </p:txBody>
      </p:sp>
      <p:sp>
        <p:nvSpPr>
          <p:cNvPr id="5" name="Rectangle 4">
            <a:extLst>
              <a:ext uri="{FF2B5EF4-FFF2-40B4-BE49-F238E27FC236}">
                <a16:creationId xmlns:a16="http://schemas.microsoft.com/office/drawing/2014/main" id="{BA51F37F-D6F0-D64A-85EF-39DA79DC06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D1D6F03-D2C5-D740-8EDE-C57932F1F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7B45B6-F192-884C-BE02-263C39DA634C}"/>
              </a:ext>
            </a:extLst>
          </p:cNvPr>
          <p:cNvSpPr txBox="1"/>
          <p:nvPr/>
        </p:nvSpPr>
        <p:spPr>
          <a:xfrm>
            <a:off x="909103" y="1194889"/>
            <a:ext cx="10373794" cy="4524315"/>
          </a:xfrm>
          <a:prstGeom prst="rect">
            <a:avLst/>
          </a:prstGeom>
          <a:noFill/>
        </p:spPr>
        <p:txBody>
          <a:bodyPr wrap="square" rtlCol="0">
            <a:spAutoFit/>
          </a:bodyPr>
          <a:lstStyle/>
          <a:p>
            <a:r>
              <a:rPr lang="en-GB" sz="2400" dirty="0"/>
              <a:t> </a:t>
            </a:r>
          </a:p>
          <a:p>
            <a:r>
              <a:rPr lang="en-GB" sz="2400" dirty="0"/>
              <a:t>The building was of grey, lichen-blotched stone, with a high central portion and two curving wings, like the claws of a crab, thrown out on each side. In one of these wings the windows were broken and blocked with wooden boards, while the roof was partly caved in, a picture of ruin. The central portion was in little better repair, but the right-hand block was comparatively modern, and the blinds in the windows, with the blue smoke curling up from the chimneys, showed that this was where the family resided. Some scaffolding had been erected against the end wall, and the stone-work had been broken into, but there were no signs of any workmen at the moment of our visit. Holmes walked slowly up and down the ill-trimmed lawn and examined with deep attention the outsides of the windows.</a:t>
            </a:r>
          </a:p>
          <a:p>
            <a:endParaRPr lang="en-US" sz="2400" dirty="0"/>
          </a:p>
        </p:txBody>
      </p:sp>
      <p:sp>
        <p:nvSpPr>
          <p:cNvPr id="9" name="TextBox 8">
            <a:extLst>
              <a:ext uri="{FF2B5EF4-FFF2-40B4-BE49-F238E27FC236}">
                <a16:creationId xmlns:a16="http://schemas.microsoft.com/office/drawing/2014/main" id="{FED6DA3F-83DB-C642-9541-63CE36583942}"/>
              </a:ext>
            </a:extLst>
          </p:cNvPr>
          <p:cNvSpPr txBox="1"/>
          <p:nvPr/>
        </p:nvSpPr>
        <p:spPr>
          <a:xfrm>
            <a:off x="258763" y="288047"/>
            <a:ext cx="7226081" cy="461665"/>
          </a:xfrm>
          <a:prstGeom prst="rect">
            <a:avLst/>
          </a:prstGeom>
          <a:noFill/>
        </p:spPr>
        <p:txBody>
          <a:bodyPr wrap="none" rtlCol="0">
            <a:spAutoFit/>
          </a:bodyPr>
          <a:lstStyle/>
          <a:p>
            <a:r>
              <a:rPr lang="en-US" sz="2400" dirty="0"/>
              <a:t>Can you spot any language used by Arthur Conan Doyle?</a:t>
            </a:r>
          </a:p>
        </p:txBody>
      </p:sp>
      <p:sp>
        <p:nvSpPr>
          <p:cNvPr id="10" name="Rectangle 9">
            <a:extLst>
              <a:ext uri="{FF2B5EF4-FFF2-40B4-BE49-F238E27FC236}">
                <a16:creationId xmlns:a16="http://schemas.microsoft.com/office/drawing/2014/main" id="{DE5A857E-222E-DF4B-9432-AFCBA31049B3}"/>
              </a:ext>
            </a:extLst>
          </p:cNvPr>
          <p:cNvSpPr/>
          <p:nvPr/>
        </p:nvSpPr>
        <p:spPr>
          <a:xfrm>
            <a:off x="6676823" y="5966764"/>
            <a:ext cx="1011815" cy="369332"/>
          </a:xfrm>
          <a:prstGeom prst="rect">
            <a:avLst/>
          </a:prstGeom>
          <a:solidFill>
            <a:srgbClr val="AF71DB">
              <a:alpha val="60000"/>
            </a:srgbClr>
          </a:solidFill>
        </p:spPr>
        <p:txBody>
          <a:bodyPr wrap="none">
            <a:spAutoFit/>
          </a:bodyPr>
          <a:lstStyle/>
          <a:p>
            <a:r>
              <a:rPr lang="en-US" dirty="0"/>
              <a:t>Dialogue</a:t>
            </a:r>
          </a:p>
        </p:txBody>
      </p:sp>
      <p:sp>
        <p:nvSpPr>
          <p:cNvPr id="11" name="Rectangle 10">
            <a:extLst>
              <a:ext uri="{FF2B5EF4-FFF2-40B4-BE49-F238E27FC236}">
                <a16:creationId xmlns:a16="http://schemas.microsoft.com/office/drawing/2014/main" id="{0987DED3-1964-E94B-A0E0-DB5063CB0D10}"/>
              </a:ext>
            </a:extLst>
          </p:cNvPr>
          <p:cNvSpPr/>
          <p:nvPr/>
        </p:nvSpPr>
        <p:spPr>
          <a:xfrm>
            <a:off x="9619288" y="5966764"/>
            <a:ext cx="2022413" cy="369332"/>
          </a:xfrm>
          <a:prstGeom prst="rect">
            <a:avLst/>
          </a:prstGeom>
          <a:solidFill>
            <a:srgbClr val="DD5490">
              <a:alpha val="56078"/>
            </a:srgbClr>
          </a:solidFill>
        </p:spPr>
        <p:txBody>
          <a:bodyPr wrap="none">
            <a:spAutoFit/>
          </a:bodyPr>
          <a:lstStyle/>
          <a:p>
            <a:r>
              <a:rPr lang="en-US" dirty="0"/>
              <a:t>Mystery vocabulary</a:t>
            </a:r>
          </a:p>
        </p:txBody>
      </p:sp>
      <p:sp>
        <p:nvSpPr>
          <p:cNvPr id="12" name="Rectangle 11">
            <a:extLst>
              <a:ext uri="{FF2B5EF4-FFF2-40B4-BE49-F238E27FC236}">
                <a16:creationId xmlns:a16="http://schemas.microsoft.com/office/drawing/2014/main" id="{6D516B6F-D7C5-7548-AE29-661963650DB7}"/>
              </a:ext>
            </a:extLst>
          </p:cNvPr>
          <p:cNvSpPr/>
          <p:nvPr/>
        </p:nvSpPr>
        <p:spPr>
          <a:xfrm>
            <a:off x="2464525" y="5966764"/>
            <a:ext cx="1598515" cy="369332"/>
          </a:xfrm>
          <a:prstGeom prst="rect">
            <a:avLst/>
          </a:prstGeom>
          <a:solidFill>
            <a:schemeClr val="accent2">
              <a:lumMod val="20000"/>
              <a:lumOff val="80000"/>
            </a:schemeClr>
          </a:solidFill>
        </p:spPr>
        <p:txBody>
          <a:bodyPr wrap="none">
            <a:spAutoFit/>
          </a:bodyPr>
          <a:lstStyle/>
          <a:p>
            <a:r>
              <a:rPr lang="en-US" dirty="0"/>
              <a:t>Narrative voice</a:t>
            </a:r>
          </a:p>
        </p:txBody>
      </p:sp>
      <p:sp>
        <p:nvSpPr>
          <p:cNvPr id="13" name="Rectangle 12">
            <a:extLst>
              <a:ext uri="{FF2B5EF4-FFF2-40B4-BE49-F238E27FC236}">
                <a16:creationId xmlns:a16="http://schemas.microsoft.com/office/drawing/2014/main" id="{3CF8C988-5AF4-FD49-AE1D-4F887257F82A}"/>
              </a:ext>
            </a:extLst>
          </p:cNvPr>
          <p:cNvSpPr/>
          <p:nvPr/>
        </p:nvSpPr>
        <p:spPr>
          <a:xfrm>
            <a:off x="4158704" y="5966764"/>
            <a:ext cx="748923" cy="369332"/>
          </a:xfrm>
          <a:prstGeom prst="rect">
            <a:avLst/>
          </a:prstGeom>
          <a:solidFill>
            <a:schemeClr val="accent1">
              <a:lumMod val="40000"/>
              <a:lumOff val="60000"/>
            </a:schemeClr>
          </a:solidFill>
        </p:spPr>
        <p:txBody>
          <a:bodyPr wrap="none">
            <a:spAutoFit/>
          </a:bodyPr>
          <a:lstStyle/>
          <a:p>
            <a:r>
              <a:rPr lang="en-US" dirty="0"/>
              <a:t>Simile</a:t>
            </a:r>
          </a:p>
        </p:txBody>
      </p:sp>
      <p:sp>
        <p:nvSpPr>
          <p:cNvPr id="14" name="TextBox 13">
            <a:extLst>
              <a:ext uri="{FF2B5EF4-FFF2-40B4-BE49-F238E27FC236}">
                <a16:creationId xmlns:a16="http://schemas.microsoft.com/office/drawing/2014/main" id="{AF336B31-9506-424B-A39E-4183358CF380}"/>
              </a:ext>
            </a:extLst>
          </p:cNvPr>
          <p:cNvSpPr txBox="1"/>
          <p:nvPr/>
        </p:nvSpPr>
        <p:spPr>
          <a:xfrm>
            <a:off x="5003291" y="5966764"/>
            <a:ext cx="1577868" cy="369332"/>
          </a:xfrm>
          <a:prstGeom prst="rect">
            <a:avLst/>
          </a:prstGeom>
          <a:solidFill>
            <a:schemeClr val="accent6">
              <a:lumMod val="20000"/>
              <a:lumOff val="80000"/>
            </a:schemeClr>
          </a:solidFill>
        </p:spPr>
        <p:txBody>
          <a:bodyPr wrap="none" rtlCol="0">
            <a:spAutoFit/>
          </a:bodyPr>
          <a:lstStyle/>
          <a:p>
            <a:r>
              <a:rPr lang="en-US" dirty="0"/>
              <a:t>Personification</a:t>
            </a:r>
          </a:p>
        </p:txBody>
      </p:sp>
      <p:sp>
        <p:nvSpPr>
          <p:cNvPr id="15" name="TextBox 14">
            <a:extLst>
              <a:ext uri="{FF2B5EF4-FFF2-40B4-BE49-F238E27FC236}">
                <a16:creationId xmlns:a16="http://schemas.microsoft.com/office/drawing/2014/main" id="{CA999FA2-9283-7A43-A1E6-0E32951D6926}"/>
              </a:ext>
            </a:extLst>
          </p:cNvPr>
          <p:cNvSpPr txBox="1"/>
          <p:nvPr/>
        </p:nvSpPr>
        <p:spPr>
          <a:xfrm>
            <a:off x="7784302" y="5966764"/>
            <a:ext cx="1739322" cy="369332"/>
          </a:xfrm>
          <a:prstGeom prst="rect">
            <a:avLst/>
          </a:prstGeom>
          <a:solidFill>
            <a:srgbClr val="45CDBA">
              <a:alpha val="72157"/>
            </a:srgbClr>
          </a:solidFill>
        </p:spPr>
        <p:txBody>
          <a:bodyPr wrap="none" rtlCol="0">
            <a:spAutoFit/>
          </a:bodyPr>
          <a:lstStyle/>
          <a:p>
            <a:r>
              <a:rPr lang="en-US" dirty="0"/>
              <a:t>Formal language</a:t>
            </a:r>
          </a:p>
        </p:txBody>
      </p:sp>
      <p:sp>
        <p:nvSpPr>
          <p:cNvPr id="16" name="TextBox 15">
            <a:extLst>
              <a:ext uri="{FF2B5EF4-FFF2-40B4-BE49-F238E27FC236}">
                <a16:creationId xmlns:a16="http://schemas.microsoft.com/office/drawing/2014/main" id="{CD1A3E5A-0C50-1243-B111-9C6F1D9E9233}"/>
              </a:ext>
            </a:extLst>
          </p:cNvPr>
          <p:cNvSpPr txBox="1"/>
          <p:nvPr/>
        </p:nvSpPr>
        <p:spPr>
          <a:xfrm>
            <a:off x="723411" y="5966764"/>
            <a:ext cx="1645450" cy="369332"/>
          </a:xfrm>
          <a:prstGeom prst="rect">
            <a:avLst/>
          </a:prstGeom>
          <a:solidFill>
            <a:schemeClr val="accent4">
              <a:lumMod val="20000"/>
              <a:lumOff val="80000"/>
            </a:schemeClr>
          </a:solidFill>
        </p:spPr>
        <p:txBody>
          <a:bodyPr wrap="none" rtlCol="0">
            <a:spAutoFit/>
          </a:bodyPr>
          <a:lstStyle/>
          <a:p>
            <a:r>
              <a:rPr lang="en-US" dirty="0"/>
              <a:t>Onomatopoeia </a:t>
            </a:r>
          </a:p>
        </p:txBody>
      </p:sp>
      <p:pic>
        <p:nvPicPr>
          <p:cNvPr id="2" name="Picture 1" descr="A picture containing text, screenshot&#10;&#10;Description automatically generated">
            <a:extLst>
              <a:ext uri="{FF2B5EF4-FFF2-40B4-BE49-F238E27FC236}">
                <a16:creationId xmlns:a16="http://schemas.microsoft.com/office/drawing/2014/main" id="{130B2EF2-632D-4CAF-92FC-1EF542665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664" y="291348"/>
            <a:ext cx="1299108" cy="964684"/>
          </a:xfrm>
          <a:prstGeom prst="rect">
            <a:avLst/>
          </a:prstGeom>
        </p:spPr>
      </p:pic>
    </p:spTree>
    <p:extLst>
      <p:ext uri="{BB962C8B-B14F-4D97-AF65-F5344CB8AC3E}">
        <p14:creationId xmlns:p14="http://schemas.microsoft.com/office/powerpoint/2010/main" val="3605924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1996186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480901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Tuesday 23</a:t>
            </a:r>
            <a:r>
              <a:rPr kumimoji="0" lang="en-GB" sz="3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1" name="Rectangle 10"/>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12" name="Rectangle 11"/>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782709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Tuesday 23</a:t>
            </a:r>
            <a:r>
              <a:rPr lang="en-GB" sz="3200" u="sng" baseline="30000" dirty="0">
                <a:solidFill>
                  <a:prstClr val="black"/>
                </a:solidFill>
                <a:latin typeface="Calibri" panose="020F0502020204030204"/>
              </a:rPr>
              <a:t>nd</a:t>
            </a:r>
            <a:r>
              <a:rPr lang="en-GB" sz="3200" u="sng" dirty="0">
                <a:solidFill>
                  <a:prstClr val="black"/>
                </a:solidFill>
                <a:latin typeface="Calibri" panose="020F0502020204030204"/>
              </a:rPr>
              <a:t>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2986" y="2835275"/>
            <a:ext cx="10619364" cy="129395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1323439"/>
          </a:xfrm>
          <a:prstGeom prst="rect">
            <a:avLst/>
          </a:prstGeom>
          <a:noFill/>
        </p:spPr>
        <p:txBody>
          <a:bodyPr lIns="91440" tIns="45720" rIns="91440" bIns="45720" anchor="t">
            <a:spAutoFit/>
          </a:bodyPr>
          <a:lstStyle/>
          <a:p>
            <a:pPr>
              <a:defRPr/>
            </a:pPr>
            <a:r>
              <a:rPr lang="en-GB" sz="4000" u="sng" dirty="0">
                <a:ea typeface="+mn-lt"/>
                <a:cs typeface="+mn-lt"/>
              </a:rPr>
              <a:t>L.O. To be able to develop vocabulary for a mystery narrative.</a:t>
            </a:r>
            <a:endParaRPr lang="en-US" sz="4000" u="sng" dirty="0">
              <a:ea typeface="+mn-lt"/>
              <a:cs typeface="+mn-lt"/>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6323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Miss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Umpleby’s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online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teaching video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is on our school website. It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hlinkClick r:id="rId3"/>
          </p:cNvPr>
          <p:cNvPicPr>
            <a:picLocks noChangeAspect="1"/>
          </p:cNvPicPr>
          <p:nvPr/>
        </p:nvPicPr>
        <p:blipFill>
          <a:blip r:embed="rId4"/>
          <a:stretch>
            <a:fillRect/>
          </a:stretch>
        </p:blipFill>
        <p:spPr>
          <a:xfrm>
            <a:off x="3346697" y="3140775"/>
            <a:ext cx="4997438" cy="2809687"/>
          </a:xfrm>
          <a:prstGeom prst="rect">
            <a:avLst/>
          </a:prstGeom>
        </p:spPr>
      </p:pic>
      <p:sp>
        <p:nvSpPr>
          <p:cNvPr id="3" name="Action Button: Forward or Next 2">
            <a:hlinkClick r:id="rId3" highlightClick="1"/>
          </p:cNvPr>
          <p:cNvSpPr/>
          <p:nvPr/>
        </p:nvSpPr>
        <p:spPr>
          <a:xfrm>
            <a:off x="5359389" y="4854519"/>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69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DF13-F69F-F449-9DB3-E338662F05EB}"/>
              </a:ext>
            </a:extLst>
          </p:cNvPr>
          <p:cNvSpPr>
            <a:spLocks noGrp="1"/>
          </p:cNvSpPr>
          <p:nvPr>
            <p:ph type="title"/>
          </p:nvPr>
        </p:nvSpPr>
        <p:spPr>
          <a:xfrm>
            <a:off x="838200" y="80751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language did Arthur Conan Doyle use?</a:t>
            </a:r>
          </a:p>
        </p:txBody>
      </p:sp>
      <p:grpSp>
        <p:nvGrpSpPr>
          <p:cNvPr id="6" name="Group 5">
            <a:extLst>
              <a:ext uri="{FF2B5EF4-FFF2-40B4-BE49-F238E27FC236}">
                <a16:creationId xmlns:a16="http://schemas.microsoft.com/office/drawing/2014/main" id="{CED7DFC7-8524-DD48-B773-5A752085B7FA}"/>
              </a:ext>
            </a:extLst>
          </p:cNvPr>
          <p:cNvGrpSpPr/>
          <p:nvPr/>
        </p:nvGrpSpPr>
        <p:grpSpPr>
          <a:xfrm>
            <a:off x="106363" y="126346"/>
            <a:ext cx="11979275" cy="6648450"/>
            <a:chOff x="106363" y="126346"/>
            <a:chExt cx="11979275" cy="6648450"/>
          </a:xfrm>
        </p:grpSpPr>
        <p:sp>
          <p:nvSpPr>
            <p:cNvPr id="4" name="Rectangle 3">
              <a:extLst>
                <a:ext uri="{FF2B5EF4-FFF2-40B4-BE49-F238E27FC236}">
                  <a16:creationId xmlns:a16="http://schemas.microsoft.com/office/drawing/2014/main" id="{777DEC06-1FB3-F04A-944F-AB48ABFBA69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FF26FC0D-516D-0C4E-912E-8D06DCBA2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ounded Rectangle 6">
            <a:extLst>
              <a:ext uri="{FF2B5EF4-FFF2-40B4-BE49-F238E27FC236}">
                <a16:creationId xmlns:a16="http://schemas.microsoft.com/office/drawing/2014/main" id="{59AEED4F-EC23-784B-AFD8-6CD6A926F3D4}"/>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cxnSp>
        <p:nvCxnSpPr>
          <p:cNvPr id="18" name="Curved Connector 17">
            <a:extLst>
              <a:ext uri="{FF2B5EF4-FFF2-40B4-BE49-F238E27FC236}">
                <a16:creationId xmlns:a16="http://schemas.microsoft.com/office/drawing/2014/main" id="{C534006A-7C34-6945-AE17-082FCE5BC31A}"/>
              </a:ext>
            </a:extLst>
          </p:cNvPr>
          <p:cNvCxnSpPr>
            <a:cxnSpLocks/>
            <a:stCxn id="7" idx="0"/>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9E8FA9FF-3310-DD49-8175-22C0C38E2161}"/>
              </a:ext>
            </a:extLst>
          </p:cNvPr>
          <p:cNvCxnSpPr>
            <a:cxnSpLocks/>
            <a:stCxn id="7" idx="0"/>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0218F4DC-F0D2-FC47-8DAA-89D4A2286A68}"/>
              </a:ext>
            </a:extLst>
          </p:cNvPr>
          <p:cNvCxnSpPr>
            <a:cxnSpLocks/>
            <a:stCxn id="7" idx="0"/>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Curved Connector 23">
            <a:extLst>
              <a:ext uri="{FF2B5EF4-FFF2-40B4-BE49-F238E27FC236}">
                <a16:creationId xmlns:a16="http://schemas.microsoft.com/office/drawing/2014/main" id="{64358424-11F0-7647-9F6E-11BEAB4CEFD0}"/>
              </a:ext>
            </a:extLst>
          </p:cNvPr>
          <p:cNvCxnSpPr>
            <a:cxnSpLocks/>
            <a:stCxn id="7" idx="0"/>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6" name="Curved Connector 25">
            <a:extLst>
              <a:ext uri="{FF2B5EF4-FFF2-40B4-BE49-F238E27FC236}">
                <a16:creationId xmlns:a16="http://schemas.microsoft.com/office/drawing/2014/main" id="{75FB396D-BAF2-9649-9A97-05874BD94991}"/>
              </a:ext>
            </a:extLst>
          </p:cNvPr>
          <p:cNvCxnSpPr>
            <a:cxnSpLocks/>
            <a:stCxn id="7" idx="2"/>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99996A41-B240-0247-91F8-B6B7C27BC5E5}"/>
              </a:ext>
            </a:extLst>
          </p:cNvPr>
          <p:cNvCxnSpPr>
            <a:cxnSpLocks/>
            <a:stCxn id="7" idx="2"/>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0" name="Curved Connector 29">
            <a:extLst>
              <a:ext uri="{FF2B5EF4-FFF2-40B4-BE49-F238E27FC236}">
                <a16:creationId xmlns:a16="http://schemas.microsoft.com/office/drawing/2014/main" id="{B8ADA328-4F7C-324E-9130-C944708855C9}"/>
              </a:ext>
            </a:extLst>
          </p:cNvPr>
          <p:cNvCxnSpPr>
            <a:cxnSpLocks/>
            <a:stCxn id="7" idx="2"/>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65F1169A-4B47-E944-815B-9FDC5F59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3" name="TextBox 2">
            <a:extLst>
              <a:ext uri="{FF2B5EF4-FFF2-40B4-BE49-F238E27FC236}">
                <a16:creationId xmlns:a16="http://schemas.microsoft.com/office/drawing/2014/main" id="{4F59769B-5683-9640-9C71-1FDBDA1B1749}"/>
              </a:ext>
            </a:extLst>
          </p:cNvPr>
          <p:cNvSpPr txBox="1"/>
          <p:nvPr/>
        </p:nvSpPr>
        <p:spPr>
          <a:xfrm>
            <a:off x="258763" y="307789"/>
            <a:ext cx="1610762" cy="707886"/>
          </a:xfrm>
          <a:prstGeom prst="rect">
            <a:avLst/>
          </a:prstGeom>
          <a:noFill/>
        </p:spPr>
        <p:txBody>
          <a:bodyPr wrap="none" rtlCol="0">
            <a:spAutoFit/>
          </a:bodyPr>
          <a:lstStyle/>
          <a:p>
            <a:r>
              <a:rPr lang="en-US" sz="4000" dirty="0"/>
              <a:t>Starter</a:t>
            </a:r>
          </a:p>
        </p:txBody>
      </p:sp>
    </p:spTree>
    <p:extLst>
      <p:ext uri="{BB962C8B-B14F-4D97-AF65-F5344CB8AC3E}">
        <p14:creationId xmlns:p14="http://schemas.microsoft.com/office/powerpoint/2010/main" val="461725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Monday 22</a:t>
            </a:r>
            <a:r>
              <a:rPr kumimoji="0" lang="en-GB" sz="32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 name="Rectangle 2"/>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4" name="Rectangle 3"/>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2577138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DF13-F69F-F449-9DB3-E338662F05EB}"/>
              </a:ext>
            </a:extLst>
          </p:cNvPr>
          <p:cNvSpPr>
            <a:spLocks noGrp="1"/>
          </p:cNvSpPr>
          <p:nvPr>
            <p:ph type="title"/>
          </p:nvPr>
        </p:nvSpPr>
        <p:spPr>
          <a:xfrm>
            <a:off x="838200" y="807519"/>
            <a:ext cx="10515600" cy="1325563"/>
          </a:xfrm>
        </p:spPr>
        <p:txBody>
          <a:bodyPr>
            <a:normAutofit/>
          </a:bodyPr>
          <a:lstStyle/>
          <a:p>
            <a:pPr algn="ctr"/>
            <a:r>
              <a:rPr lang="en-US" sz="3600" dirty="0">
                <a:latin typeface="Calibri" panose="020F0502020204030204" pitchFamily="34" charset="0"/>
                <a:cs typeface="Calibri" panose="020F0502020204030204" pitchFamily="34" charset="0"/>
              </a:rPr>
              <a:t>What language did Arthur Conan Doyle use?</a:t>
            </a:r>
          </a:p>
        </p:txBody>
      </p:sp>
      <p:grpSp>
        <p:nvGrpSpPr>
          <p:cNvPr id="6" name="Group 5">
            <a:extLst>
              <a:ext uri="{FF2B5EF4-FFF2-40B4-BE49-F238E27FC236}">
                <a16:creationId xmlns:a16="http://schemas.microsoft.com/office/drawing/2014/main" id="{CED7DFC7-8524-DD48-B773-5A752085B7FA}"/>
              </a:ext>
            </a:extLst>
          </p:cNvPr>
          <p:cNvGrpSpPr/>
          <p:nvPr/>
        </p:nvGrpSpPr>
        <p:grpSpPr>
          <a:xfrm>
            <a:off x="106363" y="126346"/>
            <a:ext cx="11979275" cy="6648450"/>
            <a:chOff x="106363" y="126346"/>
            <a:chExt cx="11979275" cy="6648450"/>
          </a:xfrm>
        </p:grpSpPr>
        <p:sp>
          <p:nvSpPr>
            <p:cNvPr id="4" name="Rectangle 3">
              <a:extLst>
                <a:ext uri="{FF2B5EF4-FFF2-40B4-BE49-F238E27FC236}">
                  <a16:creationId xmlns:a16="http://schemas.microsoft.com/office/drawing/2014/main" id="{777DEC06-1FB3-F04A-944F-AB48ABFBA69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FF26FC0D-516D-0C4E-912E-8D06DCBA2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ounded Rectangle 6">
            <a:extLst>
              <a:ext uri="{FF2B5EF4-FFF2-40B4-BE49-F238E27FC236}">
                <a16:creationId xmlns:a16="http://schemas.microsoft.com/office/drawing/2014/main" id="{59AEED4F-EC23-784B-AFD8-6CD6A926F3D4}"/>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sp>
        <p:nvSpPr>
          <p:cNvPr id="8" name="Rectangle 7">
            <a:extLst>
              <a:ext uri="{FF2B5EF4-FFF2-40B4-BE49-F238E27FC236}">
                <a16:creationId xmlns:a16="http://schemas.microsoft.com/office/drawing/2014/main" id="{3D975445-1DE5-9141-87B5-1BC8B90A7952}"/>
              </a:ext>
            </a:extLst>
          </p:cNvPr>
          <p:cNvSpPr/>
          <p:nvPr/>
        </p:nvSpPr>
        <p:spPr>
          <a:xfrm>
            <a:off x="6544469" y="1936972"/>
            <a:ext cx="1284326" cy="461665"/>
          </a:xfrm>
          <a:prstGeom prst="rect">
            <a:avLst/>
          </a:prstGeom>
        </p:spPr>
        <p:txBody>
          <a:bodyPr wrap="none">
            <a:spAutoFit/>
          </a:bodyPr>
          <a:lstStyle/>
          <a:p>
            <a:r>
              <a:rPr lang="en-US" sz="2400" dirty="0"/>
              <a:t>Dialogue</a:t>
            </a:r>
          </a:p>
        </p:txBody>
      </p:sp>
      <p:sp>
        <p:nvSpPr>
          <p:cNvPr id="9" name="Rectangle 8">
            <a:extLst>
              <a:ext uri="{FF2B5EF4-FFF2-40B4-BE49-F238E27FC236}">
                <a16:creationId xmlns:a16="http://schemas.microsoft.com/office/drawing/2014/main" id="{816E1077-010D-FE4B-8254-CA65C352BDD9}"/>
              </a:ext>
            </a:extLst>
          </p:cNvPr>
          <p:cNvSpPr/>
          <p:nvPr/>
        </p:nvSpPr>
        <p:spPr>
          <a:xfrm>
            <a:off x="7828795" y="4604327"/>
            <a:ext cx="2634696" cy="461665"/>
          </a:xfrm>
          <a:prstGeom prst="rect">
            <a:avLst/>
          </a:prstGeom>
        </p:spPr>
        <p:txBody>
          <a:bodyPr wrap="none">
            <a:spAutoFit/>
          </a:bodyPr>
          <a:lstStyle/>
          <a:p>
            <a:r>
              <a:rPr lang="en-US" sz="2400" dirty="0"/>
              <a:t>Mystery vocabulary</a:t>
            </a:r>
          </a:p>
        </p:txBody>
      </p:sp>
      <p:sp>
        <p:nvSpPr>
          <p:cNvPr id="10" name="Rectangle 9">
            <a:extLst>
              <a:ext uri="{FF2B5EF4-FFF2-40B4-BE49-F238E27FC236}">
                <a16:creationId xmlns:a16="http://schemas.microsoft.com/office/drawing/2014/main" id="{0ED69D19-2D5E-C54D-9ADA-5BD4631A959F}"/>
              </a:ext>
            </a:extLst>
          </p:cNvPr>
          <p:cNvSpPr/>
          <p:nvPr/>
        </p:nvSpPr>
        <p:spPr>
          <a:xfrm>
            <a:off x="2108849" y="4686321"/>
            <a:ext cx="2069156" cy="461665"/>
          </a:xfrm>
          <a:prstGeom prst="rect">
            <a:avLst/>
          </a:prstGeom>
        </p:spPr>
        <p:txBody>
          <a:bodyPr wrap="none">
            <a:spAutoFit/>
          </a:bodyPr>
          <a:lstStyle/>
          <a:p>
            <a:r>
              <a:rPr lang="en-US" sz="2400" dirty="0"/>
              <a:t>Narrative voice</a:t>
            </a:r>
          </a:p>
        </p:txBody>
      </p:sp>
      <p:sp>
        <p:nvSpPr>
          <p:cNvPr id="11" name="Rectangle 10">
            <a:extLst>
              <a:ext uri="{FF2B5EF4-FFF2-40B4-BE49-F238E27FC236}">
                <a16:creationId xmlns:a16="http://schemas.microsoft.com/office/drawing/2014/main" id="{19DD4039-E120-F748-87A8-0595D33E4FE7}"/>
              </a:ext>
            </a:extLst>
          </p:cNvPr>
          <p:cNvSpPr/>
          <p:nvPr/>
        </p:nvSpPr>
        <p:spPr>
          <a:xfrm>
            <a:off x="3966323" y="2117161"/>
            <a:ext cx="936475" cy="461665"/>
          </a:xfrm>
          <a:prstGeom prst="rect">
            <a:avLst/>
          </a:prstGeom>
        </p:spPr>
        <p:txBody>
          <a:bodyPr wrap="none">
            <a:spAutoFit/>
          </a:bodyPr>
          <a:lstStyle/>
          <a:p>
            <a:r>
              <a:rPr lang="en-US" sz="2400" dirty="0"/>
              <a:t>Simile</a:t>
            </a:r>
          </a:p>
        </p:txBody>
      </p:sp>
      <p:sp>
        <p:nvSpPr>
          <p:cNvPr id="12" name="TextBox 11">
            <a:extLst>
              <a:ext uri="{FF2B5EF4-FFF2-40B4-BE49-F238E27FC236}">
                <a16:creationId xmlns:a16="http://schemas.microsoft.com/office/drawing/2014/main" id="{9E911831-C191-C547-897D-F27E33480E5D}"/>
              </a:ext>
            </a:extLst>
          </p:cNvPr>
          <p:cNvSpPr txBox="1"/>
          <p:nvPr/>
        </p:nvSpPr>
        <p:spPr>
          <a:xfrm>
            <a:off x="5075142" y="5564015"/>
            <a:ext cx="2041713" cy="461665"/>
          </a:xfrm>
          <a:prstGeom prst="rect">
            <a:avLst/>
          </a:prstGeom>
          <a:noFill/>
        </p:spPr>
        <p:txBody>
          <a:bodyPr wrap="none" rtlCol="0">
            <a:spAutoFit/>
          </a:bodyPr>
          <a:lstStyle/>
          <a:p>
            <a:r>
              <a:rPr lang="en-US" sz="2400" dirty="0"/>
              <a:t>Personification</a:t>
            </a:r>
          </a:p>
        </p:txBody>
      </p:sp>
      <p:sp>
        <p:nvSpPr>
          <p:cNvPr id="13" name="TextBox 12">
            <a:extLst>
              <a:ext uri="{FF2B5EF4-FFF2-40B4-BE49-F238E27FC236}">
                <a16:creationId xmlns:a16="http://schemas.microsoft.com/office/drawing/2014/main" id="{9FC5DE35-E330-8C49-BD57-38DB02699675}"/>
              </a:ext>
            </a:extLst>
          </p:cNvPr>
          <p:cNvSpPr txBox="1"/>
          <p:nvPr/>
        </p:nvSpPr>
        <p:spPr>
          <a:xfrm>
            <a:off x="8387287" y="2933828"/>
            <a:ext cx="2252155" cy="461665"/>
          </a:xfrm>
          <a:prstGeom prst="rect">
            <a:avLst/>
          </a:prstGeom>
          <a:noFill/>
        </p:spPr>
        <p:txBody>
          <a:bodyPr wrap="none" rtlCol="0">
            <a:spAutoFit/>
          </a:bodyPr>
          <a:lstStyle/>
          <a:p>
            <a:r>
              <a:rPr lang="en-US" sz="2400" dirty="0"/>
              <a:t>Formal language</a:t>
            </a:r>
          </a:p>
        </p:txBody>
      </p:sp>
      <p:sp>
        <p:nvSpPr>
          <p:cNvPr id="16" name="TextBox 15">
            <a:extLst>
              <a:ext uri="{FF2B5EF4-FFF2-40B4-BE49-F238E27FC236}">
                <a16:creationId xmlns:a16="http://schemas.microsoft.com/office/drawing/2014/main" id="{01DF633E-A7DB-3E46-BFD5-D301DC62CCDF}"/>
              </a:ext>
            </a:extLst>
          </p:cNvPr>
          <p:cNvSpPr txBox="1"/>
          <p:nvPr/>
        </p:nvSpPr>
        <p:spPr>
          <a:xfrm>
            <a:off x="1754880" y="3082992"/>
            <a:ext cx="2128018" cy="461665"/>
          </a:xfrm>
          <a:prstGeom prst="rect">
            <a:avLst/>
          </a:prstGeom>
          <a:noFill/>
        </p:spPr>
        <p:txBody>
          <a:bodyPr wrap="none" rtlCol="0">
            <a:spAutoFit/>
          </a:bodyPr>
          <a:lstStyle/>
          <a:p>
            <a:r>
              <a:rPr lang="en-US" sz="2400" dirty="0"/>
              <a:t>Onomatopoeia </a:t>
            </a:r>
          </a:p>
        </p:txBody>
      </p:sp>
      <p:cxnSp>
        <p:nvCxnSpPr>
          <p:cNvPr id="18" name="Curved Connector 17">
            <a:extLst>
              <a:ext uri="{FF2B5EF4-FFF2-40B4-BE49-F238E27FC236}">
                <a16:creationId xmlns:a16="http://schemas.microsoft.com/office/drawing/2014/main" id="{C534006A-7C34-6945-AE17-082FCE5BC31A}"/>
              </a:ext>
            </a:extLst>
          </p:cNvPr>
          <p:cNvCxnSpPr>
            <a:stCxn id="7" idx="0"/>
            <a:endCxn id="8" idx="2"/>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9E8FA9FF-3310-DD49-8175-22C0C38E2161}"/>
              </a:ext>
            </a:extLst>
          </p:cNvPr>
          <p:cNvCxnSpPr>
            <a:stCxn id="7" idx="0"/>
            <a:endCxn id="11" idx="2"/>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0218F4DC-F0D2-FC47-8DAA-89D4A2286A68}"/>
              </a:ext>
            </a:extLst>
          </p:cNvPr>
          <p:cNvCxnSpPr>
            <a:stCxn id="7" idx="0"/>
            <a:endCxn id="13" idx="1"/>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Curved Connector 23">
            <a:extLst>
              <a:ext uri="{FF2B5EF4-FFF2-40B4-BE49-F238E27FC236}">
                <a16:creationId xmlns:a16="http://schemas.microsoft.com/office/drawing/2014/main" id="{64358424-11F0-7647-9F6E-11BEAB4CEFD0}"/>
              </a:ext>
            </a:extLst>
          </p:cNvPr>
          <p:cNvCxnSpPr>
            <a:stCxn id="7" idx="0"/>
            <a:endCxn id="16" idx="3"/>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6" name="Curved Connector 25">
            <a:extLst>
              <a:ext uri="{FF2B5EF4-FFF2-40B4-BE49-F238E27FC236}">
                <a16:creationId xmlns:a16="http://schemas.microsoft.com/office/drawing/2014/main" id="{75FB396D-BAF2-9649-9A97-05874BD94991}"/>
              </a:ext>
            </a:extLst>
          </p:cNvPr>
          <p:cNvCxnSpPr>
            <a:stCxn id="7" idx="2"/>
            <a:endCxn id="10" idx="3"/>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99996A41-B240-0247-91F8-B6B7C27BC5E5}"/>
              </a:ext>
            </a:extLst>
          </p:cNvPr>
          <p:cNvCxnSpPr>
            <a:stCxn id="7" idx="2"/>
            <a:endCxn id="12" idx="0"/>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0" name="Curved Connector 29">
            <a:extLst>
              <a:ext uri="{FF2B5EF4-FFF2-40B4-BE49-F238E27FC236}">
                <a16:creationId xmlns:a16="http://schemas.microsoft.com/office/drawing/2014/main" id="{B8ADA328-4F7C-324E-9130-C944708855C9}"/>
              </a:ext>
            </a:extLst>
          </p:cNvPr>
          <p:cNvCxnSpPr>
            <a:stCxn id="7" idx="2"/>
            <a:endCxn id="9" idx="1"/>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65F1169A-4B47-E944-815B-9FDC5F59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3" name="TextBox 2">
            <a:extLst>
              <a:ext uri="{FF2B5EF4-FFF2-40B4-BE49-F238E27FC236}">
                <a16:creationId xmlns:a16="http://schemas.microsoft.com/office/drawing/2014/main" id="{4F59769B-5683-9640-9C71-1FDBDA1B1749}"/>
              </a:ext>
            </a:extLst>
          </p:cNvPr>
          <p:cNvSpPr txBox="1"/>
          <p:nvPr/>
        </p:nvSpPr>
        <p:spPr>
          <a:xfrm>
            <a:off x="258763" y="307789"/>
            <a:ext cx="1610762" cy="707886"/>
          </a:xfrm>
          <a:prstGeom prst="rect">
            <a:avLst/>
          </a:prstGeom>
          <a:noFill/>
        </p:spPr>
        <p:txBody>
          <a:bodyPr wrap="none" rtlCol="0">
            <a:spAutoFit/>
          </a:bodyPr>
          <a:lstStyle/>
          <a:p>
            <a:r>
              <a:rPr lang="en-US" sz="4000" dirty="0"/>
              <a:t>Starter</a:t>
            </a:r>
          </a:p>
        </p:txBody>
      </p:sp>
    </p:spTree>
    <p:extLst>
      <p:ext uri="{BB962C8B-B14F-4D97-AF65-F5344CB8AC3E}">
        <p14:creationId xmlns:p14="http://schemas.microsoft.com/office/powerpoint/2010/main" val="1233007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8AC4-21F2-D847-9A6E-E47E5A1DA4C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Mystery vocabulary </a:t>
            </a:r>
          </a:p>
        </p:txBody>
      </p:sp>
      <p:sp>
        <p:nvSpPr>
          <p:cNvPr id="3" name="Content Placeholder 2">
            <a:extLst>
              <a:ext uri="{FF2B5EF4-FFF2-40B4-BE49-F238E27FC236}">
                <a16:creationId xmlns:a16="http://schemas.microsoft.com/office/drawing/2014/main" id="{27FEB7EE-AEB6-2747-A4E8-618C1F99EF7B}"/>
              </a:ext>
            </a:extLst>
          </p:cNvPr>
          <p:cNvSpPr>
            <a:spLocks noGrp="1"/>
          </p:cNvSpPr>
          <p:nvPr>
            <p:ph idx="1"/>
          </p:nvPr>
        </p:nvSpPr>
        <p:spPr/>
        <p:txBody>
          <a:bodyPr/>
          <a:lstStyle/>
          <a:p>
            <a:pPr marL="0" indent="0">
              <a:buNone/>
            </a:pPr>
            <a:r>
              <a:rPr lang="en-US" dirty="0"/>
              <a:t>When we write a mystery story, we would expect to see vocabulary that adds suspense, drama and tension. </a:t>
            </a:r>
          </a:p>
          <a:p>
            <a:pPr marL="0" indent="0">
              <a:buNone/>
            </a:pPr>
            <a:r>
              <a:rPr lang="en-US" dirty="0"/>
              <a:t>We want the reader to be on edge. </a:t>
            </a:r>
          </a:p>
          <a:p>
            <a:pPr marL="0" indent="0">
              <a:buNone/>
            </a:pPr>
            <a:r>
              <a:rPr lang="en-US" dirty="0"/>
              <a:t>For example: </a:t>
            </a:r>
          </a:p>
          <a:p>
            <a:pPr lvl="1"/>
            <a:r>
              <a:rPr lang="en-US" dirty="0"/>
              <a:t>The old, isolated mansion was in the deep, dark woods. </a:t>
            </a:r>
          </a:p>
          <a:p>
            <a:pPr lvl="1"/>
            <a:r>
              <a:rPr lang="en-US" dirty="0"/>
              <a:t>As I looked down the dark hallway, I heard an eerie sound. </a:t>
            </a:r>
          </a:p>
        </p:txBody>
      </p:sp>
      <p:grpSp>
        <p:nvGrpSpPr>
          <p:cNvPr id="5" name="Group 4">
            <a:extLst>
              <a:ext uri="{FF2B5EF4-FFF2-40B4-BE49-F238E27FC236}">
                <a16:creationId xmlns:a16="http://schemas.microsoft.com/office/drawing/2014/main" id="{F60E7B9C-1333-9740-BBB6-1BBB947B8778}"/>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19A8F624-0056-AD4B-8223-F2DB15BF0FCA}"/>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C982073E-E8D1-4245-AC07-B3BFE39B5C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9DD86248-606F-DF4A-8B50-4A84E397C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5790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1951093" y="1350530"/>
            <a:ext cx="8289814" cy="2328140"/>
          </a:xfrm>
        </p:spPr>
        <p:txBody>
          <a:bodyPr>
            <a:normAutofit/>
          </a:bodyPr>
          <a:lstStyle/>
          <a:p>
            <a:pPr algn="ctr"/>
            <a:r>
              <a:rPr lang="en-US" sz="3600" dirty="0">
                <a:latin typeface="Calibri" panose="020F0502020204030204" pitchFamily="34" charset="0"/>
                <a:cs typeface="Calibri" panose="020F0502020204030204" pitchFamily="34" charset="0"/>
              </a:rPr>
              <a:t>We know that the language used in a mystery story should add suspense, tension and drama. Think of words or phrases that might be found in a mystery text.</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3" name="Picture 3" descr="A picture containing tree, outdoor, old&#10;&#10;Description automatically generated">
            <a:extLst>
              <a:ext uri="{FF2B5EF4-FFF2-40B4-BE49-F238E27FC236}">
                <a16:creationId xmlns:a16="http://schemas.microsoft.com/office/drawing/2014/main" id="{F9538CB0-8290-4980-9AF2-DAFEB9FF8C30}"/>
              </a:ext>
            </a:extLst>
          </p:cNvPr>
          <p:cNvPicPr>
            <a:picLocks noChangeAspect="1"/>
          </p:cNvPicPr>
          <p:nvPr/>
        </p:nvPicPr>
        <p:blipFill>
          <a:blip r:embed="rId4"/>
          <a:stretch>
            <a:fillRect/>
          </a:stretch>
        </p:blipFill>
        <p:spPr>
          <a:xfrm>
            <a:off x="2913785" y="3828184"/>
            <a:ext cx="3486150" cy="1914525"/>
          </a:xfrm>
          <a:prstGeom prst="rect">
            <a:avLst/>
          </a:prstGeom>
        </p:spPr>
      </p:pic>
      <p:pic>
        <p:nvPicPr>
          <p:cNvPr id="4" name="Picture 8">
            <a:extLst>
              <a:ext uri="{FF2B5EF4-FFF2-40B4-BE49-F238E27FC236}">
                <a16:creationId xmlns:a16="http://schemas.microsoft.com/office/drawing/2014/main" id="{8767DECF-E94A-4436-BB46-36C148705515}"/>
              </a:ext>
            </a:extLst>
          </p:cNvPr>
          <p:cNvPicPr>
            <a:picLocks noChangeAspect="1"/>
          </p:cNvPicPr>
          <p:nvPr/>
        </p:nvPicPr>
        <p:blipFill>
          <a:blip r:embed="rId5"/>
          <a:stretch>
            <a:fillRect/>
          </a:stretch>
        </p:blipFill>
        <p:spPr>
          <a:xfrm>
            <a:off x="6409460" y="3832513"/>
            <a:ext cx="2733675" cy="1914525"/>
          </a:xfrm>
          <a:prstGeom prst="rect">
            <a:avLst/>
          </a:prstGeom>
        </p:spPr>
      </p:pic>
    </p:spTree>
    <p:extLst>
      <p:ext uri="{BB962C8B-B14F-4D97-AF65-F5344CB8AC3E}">
        <p14:creationId xmlns:p14="http://schemas.microsoft.com/office/powerpoint/2010/main" val="3568687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325EB731-F936-C846-85E5-9D21A61AFE1A}"/>
              </a:ext>
            </a:extLst>
          </p:cNvPr>
          <p:cNvGraphicFramePr>
            <a:graphicFrameLocks noGrp="1"/>
          </p:cNvGraphicFramePr>
          <p:nvPr>
            <p:ph idx="1"/>
            <p:extLst>
              <p:ext uri="{D42A27DB-BD31-4B8C-83A1-F6EECF244321}">
                <p14:modId xmlns:p14="http://schemas.microsoft.com/office/powerpoint/2010/main" val="380123044"/>
              </p:ext>
            </p:extLst>
          </p:nvPr>
        </p:nvGraphicFramePr>
        <p:xfrm>
          <a:off x="3100534" y="1763641"/>
          <a:ext cx="5990931" cy="4114800"/>
        </p:xfrm>
        <a:graphic>
          <a:graphicData uri="http://schemas.openxmlformats.org/drawingml/2006/table">
            <a:tbl>
              <a:tblPr firstRow="1" bandRow="1">
                <a:tableStyleId>{2D5ABB26-0587-4C30-8999-92F81FD0307C}</a:tableStyleId>
              </a:tblPr>
              <a:tblGrid>
                <a:gridCol w="1848210">
                  <a:extLst>
                    <a:ext uri="{9D8B030D-6E8A-4147-A177-3AD203B41FA5}">
                      <a16:colId xmlns:a16="http://schemas.microsoft.com/office/drawing/2014/main" val="1978857854"/>
                    </a:ext>
                  </a:extLst>
                </a:gridCol>
                <a:gridCol w="1905967">
                  <a:extLst>
                    <a:ext uri="{9D8B030D-6E8A-4147-A177-3AD203B41FA5}">
                      <a16:colId xmlns:a16="http://schemas.microsoft.com/office/drawing/2014/main" val="955250712"/>
                    </a:ext>
                  </a:extLst>
                </a:gridCol>
                <a:gridCol w="2236754">
                  <a:extLst>
                    <a:ext uri="{9D8B030D-6E8A-4147-A177-3AD203B41FA5}">
                      <a16:colId xmlns:a16="http://schemas.microsoft.com/office/drawing/2014/main" val="1531025848"/>
                    </a:ext>
                  </a:extLst>
                </a:gridCol>
              </a:tblGrid>
              <a:tr h="370840">
                <a:tc>
                  <a:txBody>
                    <a:bodyPr/>
                    <a:lstStyle/>
                    <a:p>
                      <a:pPr algn="ctr"/>
                      <a:r>
                        <a:rPr lang="en-US" sz="2400" dirty="0"/>
                        <a:t>Secret</a:t>
                      </a:r>
                    </a:p>
                  </a:txBody>
                  <a:tcPr/>
                </a:tc>
                <a:tc>
                  <a:txBody>
                    <a:bodyPr/>
                    <a:lstStyle/>
                    <a:p>
                      <a:pPr algn="ctr"/>
                      <a:r>
                        <a:rPr lang="en-US" sz="2400" dirty="0"/>
                        <a:t>Clue</a:t>
                      </a:r>
                    </a:p>
                  </a:txBody>
                  <a:tcPr/>
                </a:tc>
                <a:tc>
                  <a:txBody>
                    <a:bodyPr/>
                    <a:lstStyle/>
                    <a:p>
                      <a:pPr algn="ctr"/>
                      <a:r>
                        <a:rPr lang="en-US" sz="2400" dirty="0"/>
                        <a:t>Suddenly,…</a:t>
                      </a:r>
                    </a:p>
                  </a:txBody>
                  <a:tcPr/>
                </a:tc>
                <a:extLst>
                  <a:ext uri="{0D108BD9-81ED-4DB2-BD59-A6C34878D82A}">
                    <a16:rowId xmlns:a16="http://schemas.microsoft.com/office/drawing/2014/main" val="1006545888"/>
                  </a:ext>
                </a:extLst>
              </a:tr>
              <a:tr h="370840">
                <a:tc>
                  <a:txBody>
                    <a:bodyPr/>
                    <a:lstStyle/>
                    <a:p>
                      <a:pPr algn="ctr"/>
                      <a:r>
                        <a:rPr lang="en-US" sz="2400" dirty="0"/>
                        <a:t>Puzzle</a:t>
                      </a:r>
                    </a:p>
                  </a:txBody>
                  <a:tcPr/>
                </a:tc>
                <a:tc>
                  <a:txBody>
                    <a:bodyPr/>
                    <a:lstStyle/>
                    <a:p>
                      <a:pPr algn="ctr"/>
                      <a:r>
                        <a:rPr lang="en-US" sz="2400" dirty="0"/>
                        <a:t>Hidden</a:t>
                      </a:r>
                    </a:p>
                  </a:txBody>
                  <a:tcPr/>
                </a:tc>
                <a:tc>
                  <a:txBody>
                    <a:bodyPr/>
                    <a:lstStyle/>
                    <a:p>
                      <a:pPr algn="ctr"/>
                      <a:r>
                        <a:rPr lang="en-US" sz="2400" dirty="0"/>
                        <a:t>Quest</a:t>
                      </a:r>
                    </a:p>
                  </a:txBody>
                  <a:tcPr/>
                </a:tc>
                <a:extLst>
                  <a:ext uri="{0D108BD9-81ED-4DB2-BD59-A6C34878D82A}">
                    <a16:rowId xmlns:a16="http://schemas.microsoft.com/office/drawing/2014/main" val="3017779560"/>
                  </a:ext>
                </a:extLst>
              </a:tr>
              <a:tr h="370840">
                <a:tc>
                  <a:txBody>
                    <a:bodyPr/>
                    <a:lstStyle/>
                    <a:p>
                      <a:pPr algn="ctr"/>
                      <a:r>
                        <a:rPr lang="en-US" sz="2400" dirty="0"/>
                        <a:t>Unknown</a:t>
                      </a:r>
                    </a:p>
                  </a:txBody>
                  <a:tcPr/>
                </a:tc>
                <a:tc>
                  <a:txBody>
                    <a:bodyPr/>
                    <a:lstStyle/>
                    <a:p>
                      <a:pPr algn="ctr"/>
                      <a:r>
                        <a:rPr lang="en-US" sz="2400" dirty="0"/>
                        <a:t>Elusive</a:t>
                      </a:r>
                    </a:p>
                  </a:txBody>
                  <a:tcPr/>
                </a:tc>
                <a:tc>
                  <a:txBody>
                    <a:bodyPr/>
                    <a:lstStyle/>
                    <a:p>
                      <a:pPr algn="ctr"/>
                      <a:r>
                        <a:rPr lang="en-US" sz="2400" dirty="0"/>
                        <a:t>Witness</a:t>
                      </a:r>
                    </a:p>
                  </a:txBody>
                  <a:tcPr/>
                </a:tc>
                <a:extLst>
                  <a:ext uri="{0D108BD9-81ED-4DB2-BD59-A6C34878D82A}">
                    <a16:rowId xmlns:a16="http://schemas.microsoft.com/office/drawing/2014/main" val="2351038682"/>
                  </a:ext>
                </a:extLst>
              </a:tr>
              <a:tr h="370840">
                <a:tc>
                  <a:txBody>
                    <a:bodyPr/>
                    <a:lstStyle/>
                    <a:p>
                      <a:pPr algn="ctr"/>
                      <a:r>
                        <a:rPr lang="en-US" sz="2400" dirty="0"/>
                        <a:t>Perplexity</a:t>
                      </a:r>
                    </a:p>
                  </a:txBody>
                  <a:tcPr/>
                </a:tc>
                <a:tc>
                  <a:txBody>
                    <a:bodyPr/>
                    <a:lstStyle/>
                    <a:p>
                      <a:pPr algn="ctr"/>
                      <a:r>
                        <a:rPr lang="en-US" sz="2400" dirty="0"/>
                        <a:t>Intrigue</a:t>
                      </a:r>
                    </a:p>
                  </a:txBody>
                  <a:tcPr/>
                </a:tc>
                <a:tc>
                  <a:txBody>
                    <a:bodyPr/>
                    <a:lstStyle/>
                    <a:p>
                      <a:pPr algn="ctr"/>
                      <a:r>
                        <a:rPr lang="en-US" sz="2400" dirty="0"/>
                        <a:t>Motive</a:t>
                      </a:r>
                    </a:p>
                  </a:txBody>
                  <a:tcPr/>
                </a:tc>
                <a:extLst>
                  <a:ext uri="{0D108BD9-81ED-4DB2-BD59-A6C34878D82A}">
                    <a16:rowId xmlns:a16="http://schemas.microsoft.com/office/drawing/2014/main" val="433662538"/>
                  </a:ext>
                </a:extLst>
              </a:tr>
              <a:tr h="370840">
                <a:tc>
                  <a:txBody>
                    <a:bodyPr/>
                    <a:lstStyle/>
                    <a:p>
                      <a:pPr algn="ctr"/>
                      <a:r>
                        <a:rPr lang="en-US" sz="2400" dirty="0"/>
                        <a:t>Confusion</a:t>
                      </a:r>
                    </a:p>
                  </a:txBody>
                  <a:tcPr/>
                </a:tc>
                <a:tc>
                  <a:txBody>
                    <a:bodyPr/>
                    <a:lstStyle/>
                    <a:p>
                      <a:pPr algn="ctr"/>
                      <a:r>
                        <a:rPr lang="en-US" sz="2400" dirty="0"/>
                        <a:t>Strange</a:t>
                      </a:r>
                    </a:p>
                  </a:txBody>
                  <a:tcPr/>
                </a:tc>
                <a:tc>
                  <a:txBody>
                    <a:bodyPr/>
                    <a:lstStyle/>
                    <a:p>
                      <a:pPr algn="ctr"/>
                      <a:r>
                        <a:rPr lang="en-US" sz="2400" dirty="0"/>
                        <a:t>Examine</a:t>
                      </a:r>
                    </a:p>
                  </a:txBody>
                  <a:tcPr/>
                </a:tc>
                <a:extLst>
                  <a:ext uri="{0D108BD9-81ED-4DB2-BD59-A6C34878D82A}">
                    <a16:rowId xmlns:a16="http://schemas.microsoft.com/office/drawing/2014/main" val="149696596"/>
                  </a:ext>
                </a:extLst>
              </a:tr>
              <a:tr h="370840">
                <a:tc>
                  <a:txBody>
                    <a:bodyPr/>
                    <a:lstStyle/>
                    <a:p>
                      <a:pPr algn="ctr"/>
                      <a:r>
                        <a:rPr lang="en-US" sz="2400" dirty="0"/>
                        <a:t>Grey</a:t>
                      </a:r>
                    </a:p>
                  </a:txBody>
                  <a:tcPr/>
                </a:tc>
                <a:tc>
                  <a:txBody>
                    <a:bodyPr/>
                    <a:lstStyle/>
                    <a:p>
                      <a:pPr algn="ctr"/>
                      <a:r>
                        <a:rPr lang="en-US" sz="2400" dirty="0"/>
                        <a:t>Dilemma</a:t>
                      </a:r>
                    </a:p>
                  </a:txBody>
                  <a:tcPr/>
                </a:tc>
                <a:tc>
                  <a:txBody>
                    <a:bodyPr/>
                    <a:lstStyle/>
                    <a:p>
                      <a:pPr algn="ctr"/>
                      <a:r>
                        <a:rPr lang="en-US" sz="2400" dirty="0"/>
                        <a:t>Suspicion</a:t>
                      </a:r>
                    </a:p>
                  </a:txBody>
                  <a:tcPr/>
                </a:tc>
                <a:extLst>
                  <a:ext uri="{0D108BD9-81ED-4DB2-BD59-A6C34878D82A}">
                    <a16:rowId xmlns:a16="http://schemas.microsoft.com/office/drawing/2014/main" val="1151213970"/>
                  </a:ext>
                </a:extLst>
              </a:tr>
              <a:tr h="370840">
                <a:tc>
                  <a:txBody>
                    <a:bodyPr/>
                    <a:lstStyle/>
                    <a:p>
                      <a:pPr algn="ctr"/>
                      <a:r>
                        <a:rPr lang="en-US" sz="2400" dirty="0"/>
                        <a:t>Unsolved</a:t>
                      </a:r>
                    </a:p>
                  </a:txBody>
                  <a:tcPr/>
                </a:tc>
                <a:tc>
                  <a:txBody>
                    <a:bodyPr/>
                    <a:lstStyle/>
                    <a:p>
                      <a:pPr algn="ctr"/>
                      <a:r>
                        <a:rPr lang="en-US" sz="2400" dirty="0"/>
                        <a:t>Revelation</a:t>
                      </a:r>
                    </a:p>
                  </a:txBody>
                  <a:tcPr/>
                </a:tc>
                <a:tc>
                  <a:txBody>
                    <a:bodyPr/>
                    <a:lstStyle/>
                    <a:p>
                      <a:pPr algn="ctr"/>
                      <a:r>
                        <a:rPr lang="en-US" sz="2400" dirty="0"/>
                        <a:t>Discovery</a:t>
                      </a:r>
                    </a:p>
                  </a:txBody>
                  <a:tcPr/>
                </a:tc>
                <a:extLst>
                  <a:ext uri="{0D108BD9-81ED-4DB2-BD59-A6C34878D82A}">
                    <a16:rowId xmlns:a16="http://schemas.microsoft.com/office/drawing/2014/main" val="2006542410"/>
                  </a:ext>
                </a:extLst>
              </a:tr>
              <a:tr h="370840">
                <a:tc>
                  <a:txBody>
                    <a:bodyPr/>
                    <a:lstStyle/>
                    <a:p>
                      <a:pPr algn="ctr"/>
                      <a:r>
                        <a:rPr lang="en-US" sz="2400" dirty="0"/>
                        <a:t>Mystery</a:t>
                      </a:r>
                    </a:p>
                  </a:txBody>
                  <a:tcPr/>
                </a:tc>
                <a:tc>
                  <a:txBody>
                    <a:bodyPr/>
                    <a:lstStyle/>
                    <a:p>
                      <a:pPr algn="ctr"/>
                      <a:r>
                        <a:rPr lang="en-US" sz="2400" dirty="0"/>
                        <a:t>Detective</a:t>
                      </a:r>
                    </a:p>
                  </a:txBody>
                  <a:tcPr/>
                </a:tc>
                <a:tc>
                  <a:txBody>
                    <a:bodyPr/>
                    <a:lstStyle/>
                    <a:p>
                      <a:pPr algn="ctr"/>
                      <a:r>
                        <a:rPr lang="en-US" sz="2400" dirty="0"/>
                        <a:t>Eerie</a:t>
                      </a:r>
                    </a:p>
                  </a:txBody>
                  <a:tcPr/>
                </a:tc>
                <a:extLst>
                  <a:ext uri="{0D108BD9-81ED-4DB2-BD59-A6C34878D82A}">
                    <a16:rowId xmlns:a16="http://schemas.microsoft.com/office/drawing/2014/main" val="3626404511"/>
                  </a:ext>
                </a:extLst>
              </a:tr>
              <a:tr h="370840">
                <a:tc>
                  <a:txBody>
                    <a:bodyPr/>
                    <a:lstStyle/>
                    <a:p>
                      <a:pPr algn="ctr"/>
                      <a:r>
                        <a:rPr lang="en-US" sz="2400" dirty="0"/>
                        <a:t>Dark</a:t>
                      </a:r>
                    </a:p>
                  </a:txBody>
                  <a:tcPr/>
                </a:tc>
                <a:tc>
                  <a:txBody>
                    <a:bodyPr/>
                    <a:lstStyle/>
                    <a:p>
                      <a:pPr algn="ctr"/>
                      <a:r>
                        <a:rPr lang="en-US" sz="2400" dirty="0"/>
                        <a:t>Old </a:t>
                      </a:r>
                    </a:p>
                  </a:txBody>
                  <a:tcPr/>
                </a:tc>
                <a:tc>
                  <a:txBody>
                    <a:bodyPr/>
                    <a:lstStyle/>
                    <a:p>
                      <a:pPr algn="ctr"/>
                      <a:endParaRPr lang="en-US" sz="2400" dirty="0"/>
                    </a:p>
                  </a:txBody>
                  <a:tcPr/>
                </a:tc>
                <a:extLst>
                  <a:ext uri="{0D108BD9-81ED-4DB2-BD59-A6C34878D82A}">
                    <a16:rowId xmlns:a16="http://schemas.microsoft.com/office/drawing/2014/main" val="3886670110"/>
                  </a:ext>
                </a:extLst>
              </a:tr>
            </a:tbl>
          </a:graphicData>
        </a:graphic>
      </p:graphicFrame>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15" name="Title 14">
            <a:extLst>
              <a:ext uri="{FF2B5EF4-FFF2-40B4-BE49-F238E27FC236}">
                <a16:creationId xmlns:a16="http://schemas.microsoft.com/office/drawing/2014/main" id="{813CBB92-F1E1-A349-836E-BA03619092C1}"/>
              </a:ext>
            </a:extLst>
          </p:cNvPr>
          <p:cNvSpPr>
            <a:spLocks noGrp="1"/>
          </p:cNvSpPr>
          <p:nvPr>
            <p:ph type="title"/>
          </p:nvPr>
        </p:nvSpPr>
        <p:spPr>
          <a:xfrm>
            <a:off x="321758" y="316777"/>
            <a:ext cx="10515600" cy="1325563"/>
          </a:xfrm>
        </p:spPr>
        <p:txBody>
          <a:bodyPr>
            <a:normAutofit/>
          </a:bodyPr>
          <a:lstStyle/>
          <a:p>
            <a:r>
              <a:rPr lang="en-US" sz="3600" dirty="0">
                <a:latin typeface="Calibri" panose="020F0502020204030204" pitchFamily="34" charset="0"/>
                <a:cs typeface="Calibri" panose="020F0502020204030204" pitchFamily="34" charset="0"/>
              </a:rPr>
              <a:t>Here are some examples. Write these down to create a bank of vocabulary.</a:t>
            </a:r>
          </a:p>
        </p:txBody>
      </p:sp>
    </p:spTree>
    <p:extLst>
      <p:ext uri="{BB962C8B-B14F-4D97-AF65-F5344CB8AC3E}">
        <p14:creationId xmlns:p14="http://schemas.microsoft.com/office/powerpoint/2010/main" val="2038090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58763" y="365125"/>
            <a:ext cx="11095037" cy="1325563"/>
          </a:xfrm>
        </p:spPr>
        <p:txBody>
          <a:bodyPr>
            <a:normAutofit/>
          </a:bodyPr>
          <a:lstStyle/>
          <a:p>
            <a:r>
              <a:rPr lang="en-US" sz="3600" dirty="0">
                <a:latin typeface="Calibri" panose="020F0502020204030204" pitchFamily="34" charset="0"/>
                <a:cs typeface="Calibri" panose="020F0502020204030204" pitchFamily="34" charset="0"/>
              </a:rPr>
              <a:t>Definitions</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4" name="Content Placeholder 3">
            <a:extLst>
              <a:ext uri="{FF2B5EF4-FFF2-40B4-BE49-F238E27FC236}">
                <a16:creationId xmlns:a16="http://schemas.microsoft.com/office/drawing/2014/main" id="{7A124110-AF95-D14D-A604-7A2CB7A04D49}"/>
              </a:ext>
            </a:extLst>
          </p:cNvPr>
          <p:cNvSpPr>
            <a:spLocks noGrp="1"/>
          </p:cNvSpPr>
          <p:nvPr>
            <p:ph idx="1"/>
          </p:nvPr>
        </p:nvSpPr>
        <p:spPr>
          <a:xfrm>
            <a:off x="696673" y="1658772"/>
            <a:ext cx="10515600" cy="4351338"/>
          </a:xfrm>
        </p:spPr>
        <p:txBody>
          <a:bodyPr vert="horz" lIns="91440" tIns="45720" rIns="91440" bIns="45720" rtlCol="0" anchor="t">
            <a:normAutofit/>
          </a:bodyPr>
          <a:lstStyle/>
          <a:p>
            <a:pPr marL="0" indent="0">
              <a:buNone/>
            </a:pPr>
            <a:r>
              <a:rPr lang="en-US" b="1" dirty="0"/>
              <a:t>Perplexity:</a:t>
            </a:r>
            <a:r>
              <a:rPr lang="en-US" dirty="0"/>
              <a:t> </a:t>
            </a:r>
            <a:r>
              <a:rPr lang="en-US" dirty="0">
                <a:ea typeface="+mn-lt"/>
                <a:cs typeface="+mn-lt"/>
              </a:rPr>
              <a:t>this means a state of confusion or a complicated and difficult situation or thing.</a:t>
            </a:r>
            <a:endParaRPr lang="en-US" dirty="0"/>
          </a:p>
          <a:p>
            <a:pPr marL="0" indent="0">
              <a:buNone/>
            </a:pPr>
            <a:r>
              <a:rPr lang="en-US" dirty="0"/>
              <a:t>Example: </a:t>
            </a:r>
            <a:endParaRPr lang="en-US" dirty="0">
              <a:cs typeface="Calibri"/>
            </a:endParaRPr>
          </a:p>
          <a:p>
            <a:pPr marL="457200" lvl="1" indent="0">
              <a:buNone/>
            </a:pPr>
            <a:r>
              <a:rPr lang="en-GB" dirty="0"/>
              <a:t>“Hum!” said he, scratching his chin in some </a:t>
            </a:r>
            <a:r>
              <a:rPr lang="en-GB" u="sng" dirty="0">
                <a:solidFill>
                  <a:srgbClr val="FF0000"/>
                </a:solidFill>
              </a:rPr>
              <a:t>perplexity</a:t>
            </a:r>
            <a:r>
              <a:rPr lang="en-GB" dirty="0"/>
              <a:t>, “My theory certainly presents some difficulties.”</a:t>
            </a:r>
          </a:p>
          <a:p>
            <a:pPr marL="457200" lvl="1" indent="0">
              <a:buNone/>
            </a:pPr>
            <a:endParaRPr lang="en-US" dirty="0"/>
          </a:p>
          <a:p>
            <a:pPr marL="0" indent="0">
              <a:buNone/>
            </a:pPr>
            <a:r>
              <a:rPr lang="en-US" b="1" dirty="0"/>
              <a:t>Suspicion:</a:t>
            </a:r>
            <a:r>
              <a:rPr lang="en-US" dirty="0"/>
              <a:t> this means you have an idea that something is true. </a:t>
            </a:r>
          </a:p>
          <a:p>
            <a:pPr marL="0" indent="0">
              <a:buNone/>
            </a:pPr>
            <a:r>
              <a:rPr lang="en-US" dirty="0"/>
              <a:t>Example:</a:t>
            </a:r>
          </a:p>
          <a:p>
            <a:pPr marL="457200" lvl="1" indent="0">
              <a:buNone/>
            </a:pPr>
            <a:r>
              <a:rPr lang="en-GB" dirty="0"/>
              <a:t>I've got a  </a:t>
            </a:r>
            <a:r>
              <a:rPr lang="en-GB" dirty="0">
                <a:solidFill>
                  <a:srgbClr val="FF0000"/>
                </a:solidFill>
              </a:rPr>
              <a:t>suspicion</a:t>
            </a:r>
            <a:r>
              <a:rPr lang="en-GB" dirty="0"/>
              <a:t> that we're going the wrong way.</a:t>
            </a:r>
            <a:endParaRPr lang="en-US" dirty="0"/>
          </a:p>
          <a:p>
            <a:endParaRPr lang="en-US" dirty="0"/>
          </a:p>
        </p:txBody>
      </p:sp>
    </p:spTree>
    <p:extLst>
      <p:ext uri="{BB962C8B-B14F-4D97-AF65-F5344CB8AC3E}">
        <p14:creationId xmlns:p14="http://schemas.microsoft.com/office/powerpoint/2010/main" val="1123816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58763" y="365125"/>
            <a:ext cx="11095037" cy="1325563"/>
          </a:xfrm>
        </p:spPr>
        <p:txBody>
          <a:bodyPr>
            <a:normAutofit/>
          </a:bodyPr>
          <a:lstStyle/>
          <a:p>
            <a:r>
              <a:rPr lang="en-US" sz="3600" dirty="0">
                <a:latin typeface="Calibri" panose="020F0502020204030204" pitchFamily="34" charset="0"/>
                <a:cs typeface="Calibri" panose="020F0502020204030204" pitchFamily="34" charset="0"/>
              </a:rPr>
              <a:t>Definitions</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4" name="Content Placeholder 3">
            <a:extLst>
              <a:ext uri="{FF2B5EF4-FFF2-40B4-BE49-F238E27FC236}">
                <a16:creationId xmlns:a16="http://schemas.microsoft.com/office/drawing/2014/main" id="{7A124110-AF95-D14D-A604-7A2CB7A04D49}"/>
              </a:ext>
            </a:extLst>
          </p:cNvPr>
          <p:cNvSpPr>
            <a:spLocks noGrp="1"/>
          </p:cNvSpPr>
          <p:nvPr>
            <p:ph idx="1"/>
          </p:nvPr>
        </p:nvSpPr>
        <p:spPr>
          <a:xfrm>
            <a:off x="696673" y="1658772"/>
            <a:ext cx="10515600" cy="4351338"/>
          </a:xfrm>
        </p:spPr>
        <p:txBody>
          <a:bodyPr>
            <a:normAutofit/>
          </a:bodyPr>
          <a:lstStyle/>
          <a:p>
            <a:pPr marL="0" indent="0">
              <a:buNone/>
            </a:pPr>
            <a:r>
              <a:rPr lang="en-US" b="1" dirty="0"/>
              <a:t>Mystery:</a:t>
            </a:r>
            <a:r>
              <a:rPr lang="en-US" dirty="0"/>
              <a:t> this means not known or not understood.  </a:t>
            </a:r>
          </a:p>
          <a:p>
            <a:pPr marL="0" indent="0">
              <a:buNone/>
            </a:pPr>
            <a:r>
              <a:rPr lang="en-US" dirty="0"/>
              <a:t>Example:</a:t>
            </a:r>
            <a:r>
              <a:rPr lang="en-GB" i="1" dirty="0"/>
              <a:t> </a:t>
            </a:r>
          </a:p>
          <a:p>
            <a:pPr marL="457200" lvl="1" indent="0">
              <a:buNone/>
            </a:pPr>
            <a:r>
              <a:rPr lang="en-GB" dirty="0"/>
              <a:t>The </a:t>
            </a:r>
            <a:r>
              <a:rPr lang="en-GB" dirty="0">
                <a:solidFill>
                  <a:srgbClr val="FF0000"/>
                </a:solidFill>
              </a:rPr>
              <a:t>mystery</a:t>
            </a:r>
            <a:r>
              <a:rPr lang="en-GB" dirty="0"/>
              <a:t> was solved when the police discovered the murder weapon.</a:t>
            </a:r>
          </a:p>
          <a:p>
            <a:pPr marL="0" indent="0">
              <a:buNone/>
            </a:pPr>
            <a:endParaRPr lang="en-GB" i="1" dirty="0"/>
          </a:p>
          <a:p>
            <a:pPr marL="0" indent="0">
              <a:buNone/>
            </a:pPr>
            <a:r>
              <a:rPr lang="en-US" b="1" dirty="0"/>
              <a:t>Revelation:</a:t>
            </a:r>
            <a:r>
              <a:rPr lang="en-US" dirty="0"/>
              <a:t> this means finding out something the has been a secret.</a:t>
            </a:r>
          </a:p>
          <a:p>
            <a:pPr marL="0" indent="0">
              <a:buNone/>
            </a:pPr>
            <a:r>
              <a:rPr lang="en-US" dirty="0"/>
              <a:t>Example: </a:t>
            </a:r>
          </a:p>
          <a:p>
            <a:pPr marL="457200" lvl="1" indent="0">
              <a:buNone/>
            </a:pPr>
            <a:r>
              <a:rPr lang="en-US" dirty="0"/>
              <a:t>A </a:t>
            </a:r>
            <a:r>
              <a:rPr lang="en-US" dirty="0">
                <a:solidFill>
                  <a:srgbClr val="FF0000"/>
                </a:solidFill>
              </a:rPr>
              <a:t>revelation</a:t>
            </a:r>
            <a:r>
              <a:rPr lang="en-US" dirty="0"/>
              <a:t> was made, the killer was found.</a:t>
            </a:r>
          </a:p>
          <a:p>
            <a:pPr lvl="1"/>
            <a:endParaRPr lang="en-US" dirty="0"/>
          </a:p>
          <a:p>
            <a:endParaRPr lang="en-US" dirty="0"/>
          </a:p>
        </p:txBody>
      </p:sp>
    </p:spTree>
    <p:extLst>
      <p:ext uri="{BB962C8B-B14F-4D97-AF65-F5344CB8AC3E}">
        <p14:creationId xmlns:p14="http://schemas.microsoft.com/office/powerpoint/2010/main" val="4157157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58763" y="365125"/>
            <a:ext cx="11095037" cy="1325563"/>
          </a:xfrm>
        </p:spPr>
        <p:txBody>
          <a:bodyPr>
            <a:normAutofit/>
          </a:bodyPr>
          <a:lstStyle/>
          <a:p>
            <a:r>
              <a:rPr lang="en-US" sz="3600" dirty="0">
                <a:latin typeface="Calibri" panose="020F0502020204030204" pitchFamily="34" charset="0"/>
                <a:cs typeface="Calibri" panose="020F0502020204030204" pitchFamily="34" charset="0"/>
              </a:rPr>
              <a:t>Definitions</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4" name="Content Placeholder 3">
            <a:extLst>
              <a:ext uri="{FF2B5EF4-FFF2-40B4-BE49-F238E27FC236}">
                <a16:creationId xmlns:a16="http://schemas.microsoft.com/office/drawing/2014/main" id="{7A124110-AF95-D14D-A604-7A2CB7A04D49}"/>
              </a:ext>
            </a:extLst>
          </p:cNvPr>
          <p:cNvSpPr>
            <a:spLocks noGrp="1"/>
          </p:cNvSpPr>
          <p:nvPr>
            <p:ph idx="1"/>
          </p:nvPr>
        </p:nvSpPr>
        <p:spPr>
          <a:xfrm>
            <a:off x="548481" y="1658772"/>
            <a:ext cx="10515600" cy="4351338"/>
          </a:xfrm>
        </p:spPr>
        <p:txBody>
          <a:bodyPr>
            <a:normAutofit/>
          </a:bodyPr>
          <a:lstStyle/>
          <a:p>
            <a:pPr marL="0" indent="0">
              <a:buNone/>
            </a:pPr>
            <a:r>
              <a:rPr lang="en-US" b="1" dirty="0"/>
              <a:t>Elusive:</a:t>
            </a:r>
            <a:r>
              <a:rPr lang="en-US" dirty="0"/>
              <a:t> this means something that is difficult to find or catch.</a:t>
            </a:r>
          </a:p>
          <a:p>
            <a:pPr marL="0" indent="0">
              <a:buNone/>
            </a:pPr>
            <a:r>
              <a:rPr lang="en-US" dirty="0"/>
              <a:t>Example:</a:t>
            </a:r>
          </a:p>
          <a:p>
            <a:pPr marL="457200" lvl="1" indent="0">
              <a:buNone/>
            </a:pPr>
            <a:r>
              <a:rPr lang="en-GB" dirty="0"/>
              <a:t>He is the </a:t>
            </a:r>
            <a:r>
              <a:rPr lang="en-GB" dirty="0">
                <a:solidFill>
                  <a:srgbClr val="FF0000"/>
                </a:solidFill>
              </a:rPr>
              <a:t>elusive</a:t>
            </a:r>
            <a:r>
              <a:rPr lang="en-GB" dirty="0"/>
              <a:t>, secretive, and well-informed leader.</a:t>
            </a:r>
            <a:endParaRPr lang="en-US" dirty="0"/>
          </a:p>
          <a:p>
            <a:pPr marL="0" indent="0">
              <a:buNone/>
            </a:pPr>
            <a:endParaRPr lang="en-US" dirty="0"/>
          </a:p>
          <a:p>
            <a:pPr marL="0" indent="0">
              <a:buNone/>
            </a:pPr>
            <a:r>
              <a:rPr lang="en-US" b="1" dirty="0"/>
              <a:t>Eerie-:</a:t>
            </a:r>
            <a:r>
              <a:rPr lang="en-US" dirty="0"/>
              <a:t> this means something that is strange or frightening.</a:t>
            </a:r>
          </a:p>
          <a:p>
            <a:pPr marL="0" indent="0">
              <a:buNone/>
            </a:pPr>
            <a:r>
              <a:rPr lang="en-US" dirty="0"/>
              <a:t>Example:</a:t>
            </a:r>
          </a:p>
          <a:p>
            <a:pPr marL="457200" lvl="1" indent="0">
              <a:buNone/>
            </a:pPr>
            <a:r>
              <a:rPr lang="en-GB" dirty="0"/>
              <a:t>She heard the </a:t>
            </a:r>
            <a:r>
              <a:rPr lang="en-GB" dirty="0">
                <a:solidFill>
                  <a:srgbClr val="FF0000"/>
                </a:solidFill>
              </a:rPr>
              <a:t>eerie</a:t>
            </a:r>
            <a:r>
              <a:rPr lang="en-GB" dirty="0"/>
              <a:t> noise of the wind howling through the trees.</a:t>
            </a:r>
          </a:p>
          <a:p>
            <a:pPr lvl="1"/>
            <a:endParaRPr lang="en-US" dirty="0"/>
          </a:p>
        </p:txBody>
      </p:sp>
    </p:spTree>
    <p:extLst>
      <p:ext uri="{BB962C8B-B14F-4D97-AF65-F5344CB8AC3E}">
        <p14:creationId xmlns:p14="http://schemas.microsoft.com/office/powerpoint/2010/main" val="648480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58763" y="365125"/>
            <a:ext cx="11095037" cy="1325563"/>
          </a:xfrm>
        </p:spPr>
        <p:txBody>
          <a:bodyPr>
            <a:normAutofit/>
          </a:bodyPr>
          <a:lstStyle/>
          <a:p>
            <a:r>
              <a:rPr lang="en-US" sz="3600" dirty="0">
                <a:latin typeface="Calibri" panose="020F0502020204030204" pitchFamily="34" charset="0"/>
                <a:cs typeface="Calibri" panose="020F0502020204030204" pitchFamily="34" charset="0"/>
              </a:rPr>
              <a:t>Definitions</a:t>
            </a:r>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792CD97-599B-6843-B890-CD056AD9F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4" name="Content Placeholder 3">
            <a:extLst>
              <a:ext uri="{FF2B5EF4-FFF2-40B4-BE49-F238E27FC236}">
                <a16:creationId xmlns:a16="http://schemas.microsoft.com/office/drawing/2014/main" id="{7A124110-AF95-D14D-A604-7A2CB7A04D49}"/>
              </a:ext>
            </a:extLst>
          </p:cNvPr>
          <p:cNvSpPr>
            <a:spLocks noGrp="1"/>
          </p:cNvSpPr>
          <p:nvPr>
            <p:ph idx="1"/>
          </p:nvPr>
        </p:nvSpPr>
        <p:spPr>
          <a:xfrm>
            <a:off x="537152" y="1477989"/>
            <a:ext cx="10515600" cy="4351338"/>
          </a:xfrm>
        </p:spPr>
        <p:txBody>
          <a:bodyPr>
            <a:normAutofit/>
          </a:bodyPr>
          <a:lstStyle/>
          <a:p>
            <a:pPr marL="0" indent="0">
              <a:buNone/>
            </a:pPr>
            <a:r>
              <a:rPr lang="en-US" b="1" dirty="0"/>
              <a:t>Dilemma:</a:t>
            </a:r>
            <a:r>
              <a:rPr lang="en-US" dirty="0"/>
              <a:t> this means a situation that requires a choice between two things.</a:t>
            </a:r>
          </a:p>
          <a:p>
            <a:pPr marL="0" indent="0">
              <a:buNone/>
            </a:pPr>
            <a:r>
              <a:rPr lang="en-US" dirty="0"/>
              <a:t>Example:</a:t>
            </a:r>
          </a:p>
          <a:p>
            <a:pPr marL="457200" lvl="1" indent="0">
              <a:buNone/>
              <a:tabLst>
                <a:tab pos="4699000" algn="l"/>
              </a:tabLst>
            </a:pPr>
            <a:r>
              <a:rPr lang="en-GB" dirty="0"/>
              <a:t>We are faced with a </a:t>
            </a:r>
            <a:r>
              <a:rPr lang="en-GB" dirty="0">
                <a:solidFill>
                  <a:srgbClr val="FF0000"/>
                </a:solidFill>
              </a:rPr>
              <a:t>dilemma</a:t>
            </a:r>
            <a:r>
              <a:rPr lang="en-GB" dirty="0"/>
              <a:t> and it seems there is no correct choice.</a:t>
            </a:r>
          </a:p>
          <a:p>
            <a:pPr marL="0" indent="0">
              <a:buNone/>
            </a:pPr>
            <a:endParaRPr lang="en-US" dirty="0"/>
          </a:p>
          <a:p>
            <a:pPr marL="0" indent="0">
              <a:buNone/>
            </a:pPr>
            <a:r>
              <a:rPr lang="en-US" b="1" dirty="0"/>
              <a:t>Intrigue:</a:t>
            </a:r>
            <a:r>
              <a:rPr lang="en-US" dirty="0"/>
              <a:t> this means to be interested or curious about something.</a:t>
            </a:r>
          </a:p>
          <a:p>
            <a:pPr marL="0" indent="0">
              <a:buNone/>
            </a:pPr>
            <a:r>
              <a:rPr lang="en-US" dirty="0"/>
              <a:t>Example:</a:t>
            </a:r>
          </a:p>
          <a:p>
            <a:pPr marL="457200" lvl="1" indent="0">
              <a:buNone/>
            </a:pPr>
            <a:r>
              <a:rPr lang="en-GB" dirty="0"/>
              <a:t>I was </a:t>
            </a:r>
            <a:r>
              <a:rPr lang="en-GB" dirty="0">
                <a:solidFill>
                  <a:srgbClr val="FF0000"/>
                </a:solidFill>
              </a:rPr>
              <a:t>intrigued</a:t>
            </a:r>
            <a:r>
              <a:rPr lang="en-GB" dirty="0"/>
              <a:t> by your question.</a:t>
            </a:r>
            <a:endParaRPr lang="en-US" dirty="0"/>
          </a:p>
        </p:txBody>
      </p:sp>
    </p:spTree>
    <p:extLst>
      <p:ext uri="{BB962C8B-B14F-4D97-AF65-F5344CB8AC3E}">
        <p14:creationId xmlns:p14="http://schemas.microsoft.com/office/powerpoint/2010/main" val="671466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80809C-CAE5-1C48-B2ED-98A892597A37}"/>
              </a:ext>
            </a:extLst>
          </p:cNvPr>
          <p:cNvSpPr>
            <a:spLocks noGrp="1"/>
          </p:cNvSpPr>
          <p:nvPr>
            <p:ph idx="1"/>
          </p:nvPr>
        </p:nvSpPr>
        <p:spPr>
          <a:xfrm>
            <a:off x="838200" y="1658772"/>
            <a:ext cx="10515600" cy="4351338"/>
          </a:xfrm>
        </p:spPr>
        <p:txBody>
          <a:bodyPr>
            <a:normAutofit lnSpcReduction="10000"/>
          </a:bodyPr>
          <a:lstStyle/>
          <a:p>
            <a:pPr marL="0" indent="0">
              <a:buNone/>
            </a:pPr>
            <a:r>
              <a:rPr lang="en-GB" dirty="0"/>
              <a:t>To me at least there was a strange contrast between the sweet promise of the spring and this sinister quest upon which we were engaged.</a:t>
            </a:r>
          </a:p>
          <a:p>
            <a:pPr marL="0" indent="0">
              <a:buNone/>
            </a:pPr>
            <a:r>
              <a:rPr lang="en-US" dirty="0"/>
              <a:t>He </a:t>
            </a:r>
            <a:r>
              <a:rPr lang="en-GB" dirty="0"/>
              <a:t>examined with deep attention the outsides of the windows.</a:t>
            </a:r>
          </a:p>
          <a:p>
            <a:pPr marL="0" indent="0">
              <a:buNone/>
            </a:pPr>
            <a:r>
              <a:rPr lang="en-GB" dirty="0"/>
              <a:t>“Hum!” said he, scratching his chin in some perplexity, “my theory certainly presents some difficulties. No one could pass these shutters if they were bolted. Well, we shall see if the inside throws any light upon the matter.”</a:t>
            </a:r>
          </a:p>
          <a:p>
            <a:pPr marL="0" indent="0">
              <a:buNone/>
            </a:pPr>
            <a:r>
              <a:rPr lang="en-GB" dirty="0"/>
              <a:t>The discovery that this was a dummy, and that the bed was clamped to the floor, instantly gave rise to the suspicion that the rope was there as a bridge for something passing through the hole and coming to the bed. </a:t>
            </a:r>
          </a:p>
          <a:p>
            <a:endParaRPr lang="en-US" dirty="0"/>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3A80E16D-99E4-A44D-950D-970EDE5D7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10" name="Title 1">
            <a:extLst>
              <a:ext uri="{FF2B5EF4-FFF2-40B4-BE49-F238E27FC236}">
                <a16:creationId xmlns:a16="http://schemas.microsoft.com/office/drawing/2014/main" id="{B6B4AA33-14EA-1F49-9CB8-77185FB79B6C}"/>
              </a:ext>
            </a:extLst>
          </p:cNvPr>
          <p:cNvSpPr txBox="1">
            <a:spLocks/>
          </p:cNvSpPr>
          <p:nvPr/>
        </p:nvSpPr>
        <p:spPr>
          <a:xfrm>
            <a:off x="210834" y="83204"/>
            <a:ext cx="1021455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Calibri" panose="020F0502020204030204" pitchFamily="34" charset="0"/>
                <a:cs typeface="Calibri" panose="020F0502020204030204" pitchFamily="34" charset="0"/>
              </a:rPr>
              <a:t>Write down the words or phrases which show this is a mystery text. </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6956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7760-F312-ED40-A08E-D38103090845}"/>
              </a:ext>
            </a:extLst>
          </p:cNvPr>
          <p:cNvSpPr>
            <a:spLocks noGrp="1"/>
          </p:cNvSpPr>
          <p:nvPr>
            <p:ph type="title"/>
          </p:nvPr>
        </p:nvSpPr>
        <p:spPr>
          <a:xfrm>
            <a:off x="210834" y="83204"/>
            <a:ext cx="10214552" cy="1325563"/>
          </a:xfrm>
        </p:spPr>
        <p:txBody>
          <a:bodyPr>
            <a:normAutofit/>
          </a:bodyPr>
          <a:lstStyle/>
          <a:p>
            <a:r>
              <a:rPr lang="en-US" sz="3200" dirty="0">
                <a:latin typeface="Calibri" panose="020F0502020204030204" pitchFamily="34" charset="0"/>
                <a:cs typeface="Calibri" panose="020F0502020204030204" pitchFamily="34" charset="0"/>
              </a:rPr>
              <a:t>Write down the words or phrases which show this is a mystery text. </a:t>
            </a:r>
          </a:p>
        </p:txBody>
      </p:sp>
      <p:sp>
        <p:nvSpPr>
          <p:cNvPr id="3" name="Content Placeholder 2">
            <a:extLst>
              <a:ext uri="{FF2B5EF4-FFF2-40B4-BE49-F238E27FC236}">
                <a16:creationId xmlns:a16="http://schemas.microsoft.com/office/drawing/2014/main" id="{1B80809C-CAE5-1C48-B2ED-98A892597A37}"/>
              </a:ext>
            </a:extLst>
          </p:cNvPr>
          <p:cNvSpPr>
            <a:spLocks noGrp="1"/>
          </p:cNvSpPr>
          <p:nvPr>
            <p:ph idx="1"/>
          </p:nvPr>
        </p:nvSpPr>
        <p:spPr>
          <a:xfrm>
            <a:off x="838200" y="1658772"/>
            <a:ext cx="10515600" cy="4351338"/>
          </a:xfrm>
        </p:spPr>
        <p:txBody>
          <a:bodyPr>
            <a:normAutofit fontScale="92500"/>
          </a:bodyPr>
          <a:lstStyle/>
          <a:p>
            <a:r>
              <a:rPr lang="en-GB" dirty="0"/>
              <a:t>To me at least there was a strange contrast between the sweet promise of the spring and this </a:t>
            </a:r>
            <a:r>
              <a:rPr lang="en-GB" u="sng" dirty="0">
                <a:solidFill>
                  <a:srgbClr val="FF0000"/>
                </a:solidFill>
              </a:rPr>
              <a:t>sinister quest upon which we were engaged.</a:t>
            </a:r>
          </a:p>
          <a:p>
            <a:r>
              <a:rPr lang="en-US" dirty="0"/>
              <a:t>He </a:t>
            </a:r>
            <a:r>
              <a:rPr lang="en-GB" u="sng" dirty="0">
                <a:solidFill>
                  <a:srgbClr val="FF0000"/>
                </a:solidFill>
              </a:rPr>
              <a:t>examined with deep attention</a:t>
            </a:r>
            <a:r>
              <a:rPr lang="en-GB" dirty="0"/>
              <a:t> the outsides of the windows.</a:t>
            </a:r>
          </a:p>
          <a:p>
            <a:r>
              <a:rPr lang="en-GB" dirty="0"/>
              <a:t>“Hum!” said he, </a:t>
            </a:r>
            <a:r>
              <a:rPr lang="en-GB" u="sng" dirty="0">
                <a:solidFill>
                  <a:srgbClr val="FF0000"/>
                </a:solidFill>
              </a:rPr>
              <a:t>scratching his chin in some perplexity</a:t>
            </a:r>
            <a:r>
              <a:rPr lang="en-GB" dirty="0"/>
              <a:t>, “</a:t>
            </a:r>
            <a:r>
              <a:rPr lang="en-GB" u="sng" dirty="0">
                <a:solidFill>
                  <a:srgbClr val="FF0000"/>
                </a:solidFill>
              </a:rPr>
              <a:t>my theory </a:t>
            </a:r>
            <a:r>
              <a:rPr lang="en-GB" dirty="0"/>
              <a:t>certainly presents some difficulties. No one could pass these shutters if they were bolted. Well, we shall see if the inside throws any light upon the matter.”</a:t>
            </a:r>
          </a:p>
          <a:p>
            <a:r>
              <a:rPr lang="en-GB" dirty="0"/>
              <a:t>The </a:t>
            </a:r>
            <a:r>
              <a:rPr lang="en-GB" u="sng" dirty="0">
                <a:solidFill>
                  <a:srgbClr val="FF0000"/>
                </a:solidFill>
              </a:rPr>
              <a:t>discovery </a:t>
            </a:r>
            <a:r>
              <a:rPr lang="en-GB" dirty="0"/>
              <a:t>that this was a dummy, and that the bed was clamped to the floor, instantly gave rise </a:t>
            </a:r>
            <a:r>
              <a:rPr lang="en-GB" u="sng" dirty="0">
                <a:solidFill>
                  <a:srgbClr val="FF0000"/>
                </a:solidFill>
              </a:rPr>
              <a:t>to the suspicion </a:t>
            </a:r>
            <a:r>
              <a:rPr lang="en-GB" dirty="0"/>
              <a:t>that the rope was there as a bridge for something passing through the hole and coming to the bed. </a:t>
            </a:r>
          </a:p>
          <a:p>
            <a:endParaRPr lang="en-US" dirty="0"/>
          </a:p>
        </p:txBody>
      </p:sp>
      <p:grpSp>
        <p:nvGrpSpPr>
          <p:cNvPr id="5" name="Group 4">
            <a:extLst>
              <a:ext uri="{FF2B5EF4-FFF2-40B4-BE49-F238E27FC236}">
                <a16:creationId xmlns:a16="http://schemas.microsoft.com/office/drawing/2014/main" id="{1334BF88-A604-4D42-B50F-328C63BEBD5E}"/>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55E27CAC-DDA7-064D-9DFC-5C2836403829}"/>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EC5FEFCE-B82F-C444-B5D1-20CEC9B945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3A80E16D-99E4-A44D-950D-970EDE5D7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3067425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Monday 22</a:t>
            </a:r>
            <a:r>
              <a:rPr lang="en-GB" sz="3200" u="sng" baseline="30000" dirty="0">
                <a:solidFill>
                  <a:prstClr val="black"/>
                </a:solidFill>
                <a:latin typeface="Calibri" panose="020F0502020204030204"/>
              </a:rPr>
              <a:t>nd</a:t>
            </a:r>
            <a:r>
              <a:rPr lang="en-GB" sz="3200" u="sng" dirty="0">
                <a:solidFill>
                  <a:prstClr val="black"/>
                </a:solidFill>
                <a:latin typeface="Calibri" panose="020F0502020204030204"/>
              </a:rPr>
              <a:t>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2986" y="2835275"/>
            <a:ext cx="10619364" cy="143250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33410"/>
            <a:ext cx="10612654" cy="1323439"/>
          </a:xfrm>
          <a:prstGeom prst="rect">
            <a:avLst/>
          </a:prstGeom>
          <a:noFill/>
        </p:spPr>
        <p:txBody>
          <a:bodyPr lIns="91440" tIns="45720" rIns="91440" bIns="45720" anchor="t">
            <a:spAutoFit/>
          </a:bodyPr>
          <a:lstStyle/>
          <a:p>
            <a:pPr>
              <a:defRPr/>
            </a:pPr>
            <a:r>
              <a:rPr lang="en-GB" sz="4000" u="sng" dirty="0">
                <a:ea typeface="+mn-lt"/>
                <a:cs typeface="+mn-lt"/>
              </a:rPr>
              <a:t>L.O. To be able to identify common features in Arthur Conan Doyle’s </a:t>
            </a:r>
            <a:r>
              <a:rPr lang="en-GB" sz="4000" u="sng" dirty="0" smtClean="0">
                <a:ea typeface="+mn-lt"/>
                <a:cs typeface="+mn-lt"/>
              </a:rPr>
              <a:t>books.</a:t>
            </a:r>
            <a:r>
              <a:rPr lang="en-GB" sz="4000" dirty="0">
                <a:ea typeface="+mn-lt"/>
                <a:cs typeface="+mn-lt"/>
              </a:rPr>
              <a:t> </a:t>
            </a: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413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a:xfrm>
            <a:off x="258763" y="215005"/>
            <a:ext cx="9777413" cy="1325563"/>
          </a:xfrm>
        </p:spPr>
        <p:txBody>
          <a:bodyPr>
            <a:normAutofit/>
          </a:bodyPr>
          <a:lstStyle/>
          <a:p>
            <a:r>
              <a:rPr lang="en-US" sz="3200" dirty="0">
                <a:latin typeface="Calibri" panose="020F0502020204030204" pitchFamily="34" charset="0"/>
                <a:cs typeface="Calibri" panose="020F0502020204030204" pitchFamily="34" charset="0"/>
              </a:rPr>
              <a:t>Finish these sentences using vocabulary to add suspense, tension and drama.</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973667" y="1899324"/>
            <a:ext cx="10318110" cy="4351338"/>
          </a:xfrm>
        </p:spPr>
        <p:txBody>
          <a:bodyPr/>
          <a:lstStyle/>
          <a:p>
            <a:pPr marL="0" indent="0">
              <a:buNone/>
            </a:pPr>
            <a:r>
              <a:rPr lang="en-GB" dirty="0"/>
              <a:t>As we pulled up to the crime scene, ____________.</a:t>
            </a:r>
          </a:p>
          <a:p>
            <a:pPr marL="0" indent="0">
              <a:buNone/>
            </a:pPr>
            <a:endParaRPr lang="en-GB" dirty="0"/>
          </a:p>
          <a:p>
            <a:pPr marL="0" indent="0">
              <a:buNone/>
            </a:pPr>
            <a:endParaRPr lang="en-GB" dirty="0"/>
          </a:p>
          <a:p>
            <a:pPr marL="0" indent="0">
              <a:buNone/>
            </a:pPr>
            <a:endParaRPr lang="en-GB" dirty="0"/>
          </a:p>
          <a:p>
            <a:pPr marL="0" indent="0">
              <a:buNone/>
            </a:pPr>
            <a:r>
              <a:rPr lang="en-GB" dirty="0"/>
              <a:t>In the middle of the night, I heard __________.</a:t>
            </a:r>
          </a:p>
          <a:p>
            <a:pPr marL="0" indent="0">
              <a:buNone/>
            </a:pPr>
            <a:endParaRPr lang="en-GB" dirty="0"/>
          </a:p>
          <a:p>
            <a:endParaRPr lang="en-US" dirty="0"/>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extLst>
              <a:ext uri="{FF2B5EF4-FFF2-40B4-BE49-F238E27FC236}">
                <a16:creationId xmlns:a16="http://schemas.microsoft.com/office/drawing/2014/main" id="{082BD27A-1635-094D-BEFC-01A63010D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16" name="Picture 15">
            <a:extLst>
              <a:ext uri="{FF2B5EF4-FFF2-40B4-BE49-F238E27FC236}">
                <a16:creationId xmlns:a16="http://schemas.microsoft.com/office/drawing/2014/main" id="{A70E5490-0D25-0340-B2C7-06C81FF4222B}"/>
              </a:ext>
            </a:extLst>
          </p:cNvPr>
          <p:cNvPicPr>
            <a:picLocks noChangeAspect="1"/>
          </p:cNvPicPr>
          <p:nvPr/>
        </p:nvPicPr>
        <p:blipFill rotWithShape="1">
          <a:blip r:embed="rId4"/>
          <a:srcRect b="9310"/>
          <a:stretch/>
        </p:blipFill>
        <p:spPr>
          <a:xfrm>
            <a:off x="8527562" y="2418198"/>
            <a:ext cx="3405675" cy="1868101"/>
          </a:xfrm>
          <a:prstGeom prst="rect">
            <a:avLst/>
          </a:prstGeom>
        </p:spPr>
      </p:pic>
      <p:pic>
        <p:nvPicPr>
          <p:cNvPr id="17" name="Picture 16">
            <a:extLst>
              <a:ext uri="{FF2B5EF4-FFF2-40B4-BE49-F238E27FC236}">
                <a16:creationId xmlns:a16="http://schemas.microsoft.com/office/drawing/2014/main" id="{3C3B9109-DA33-784E-B2A2-8E563AF1966D}"/>
              </a:ext>
            </a:extLst>
          </p:cNvPr>
          <p:cNvPicPr>
            <a:picLocks noChangeAspect="1"/>
          </p:cNvPicPr>
          <p:nvPr/>
        </p:nvPicPr>
        <p:blipFill>
          <a:blip r:embed="rId5"/>
          <a:stretch>
            <a:fillRect/>
          </a:stretch>
        </p:blipFill>
        <p:spPr>
          <a:xfrm>
            <a:off x="8129593" y="4494118"/>
            <a:ext cx="3073399" cy="2115300"/>
          </a:xfrm>
          <a:prstGeom prst="rect">
            <a:avLst/>
          </a:prstGeom>
        </p:spPr>
      </p:pic>
    </p:spTree>
    <p:extLst>
      <p:ext uri="{BB962C8B-B14F-4D97-AF65-F5344CB8AC3E}">
        <p14:creationId xmlns:p14="http://schemas.microsoft.com/office/powerpoint/2010/main" val="826918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a:xfrm>
            <a:off x="258763" y="215005"/>
            <a:ext cx="9777413" cy="1325563"/>
          </a:xfrm>
        </p:spPr>
        <p:txBody>
          <a:bodyPr>
            <a:normAutofit/>
          </a:bodyPr>
          <a:lstStyle/>
          <a:p>
            <a:r>
              <a:rPr lang="en-US" sz="3200" dirty="0">
                <a:latin typeface="Calibri" panose="020F0502020204030204" pitchFamily="34" charset="0"/>
                <a:cs typeface="Calibri" panose="020F0502020204030204" pitchFamily="34" charset="0"/>
              </a:rPr>
              <a:t>Finish these sentences using vocabulary to add suspense, tension and drama.</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973667" y="1899324"/>
            <a:ext cx="10318110" cy="4351338"/>
          </a:xfrm>
        </p:spPr>
        <p:txBody>
          <a:bodyPr/>
          <a:lstStyle/>
          <a:p>
            <a:pPr marL="0" indent="0">
              <a:buNone/>
            </a:pPr>
            <a:r>
              <a:rPr lang="en-GB" dirty="0"/>
              <a:t>As we pulled up to the crime scene, I was </a:t>
            </a:r>
            <a:r>
              <a:rPr lang="en-GB" dirty="0">
                <a:solidFill>
                  <a:srgbClr val="FF0000"/>
                </a:solidFill>
              </a:rPr>
              <a:t>intrigued</a:t>
            </a:r>
            <a:r>
              <a:rPr lang="en-GB" dirty="0"/>
              <a:t> by the house standing high upon the hill. </a:t>
            </a:r>
          </a:p>
          <a:p>
            <a:pPr marL="0" indent="0">
              <a:buNone/>
            </a:pPr>
            <a:endParaRPr lang="en-GB" dirty="0"/>
          </a:p>
          <a:p>
            <a:pPr marL="0" indent="0">
              <a:buNone/>
            </a:pPr>
            <a:r>
              <a:rPr lang="en-GB" dirty="0"/>
              <a:t>In the middle of the night, I heard an </a:t>
            </a:r>
            <a:r>
              <a:rPr lang="en-GB" dirty="0">
                <a:solidFill>
                  <a:srgbClr val="FF0000"/>
                </a:solidFill>
              </a:rPr>
              <a:t>eerie</a:t>
            </a:r>
            <a:r>
              <a:rPr lang="en-GB" dirty="0"/>
              <a:t> sound.</a:t>
            </a:r>
          </a:p>
          <a:p>
            <a:pPr marL="0" indent="0">
              <a:buNone/>
            </a:pPr>
            <a:endParaRPr lang="en-GB" dirty="0"/>
          </a:p>
          <a:p>
            <a:endParaRPr lang="en-US" dirty="0"/>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extLst>
              <a:ext uri="{FF2B5EF4-FFF2-40B4-BE49-F238E27FC236}">
                <a16:creationId xmlns:a16="http://schemas.microsoft.com/office/drawing/2014/main" id="{082BD27A-1635-094D-BEFC-01A63010D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3335592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6559-C050-2941-978A-A615248A046D}"/>
              </a:ext>
            </a:extLst>
          </p:cNvPr>
          <p:cNvSpPr>
            <a:spLocks noGrp="1"/>
          </p:cNvSpPr>
          <p:nvPr>
            <p:ph type="title"/>
          </p:nvPr>
        </p:nvSpPr>
        <p:spPr>
          <a:xfrm>
            <a:off x="183883" y="5557"/>
            <a:ext cx="10515600" cy="1325563"/>
          </a:xfrm>
        </p:spPr>
        <p:txBody>
          <a:bodyPr/>
          <a:lstStyle/>
          <a:p>
            <a:r>
              <a:rPr lang="en-US" dirty="0">
                <a:latin typeface="Calibri" panose="020F0502020204030204" pitchFamily="34" charset="0"/>
                <a:cs typeface="Calibri" panose="020F0502020204030204" pitchFamily="34" charset="0"/>
              </a:rPr>
              <a:t>Task</a:t>
            </a:r>
          </a:p>
        </p:txBody>
      </p:sp>
      <p:sp>
        <p:nvSpPr>
          <p:cNvPr id="3" name="Content Placeholder 2">
            <a:extLst>
              <a:ext uri="{FF2B5EF4-FFF2-40B4-BE49-F238E27FC236}">
                <a16:creationId xmlns:a16="http://schemas.microsoft.com/office/drawing/2014/main" id="{E37011A4-FD5A-7D42-80CA-CB58436E501A}"/>
              </a:ext>
            </a:extLst>
          </p:cNvPr>
          <p:cNvSpPr>
            <a:spLocks noGrp="1"/>
          </p:cNvSpPr>
          <p:nvPr>
            <p:ph idx="1"/>
          </p:nvPr>
        </p:nvSpPr>
        <p:spPr>
          <a:xfrm>
            <a:off x="1103889" y="904925"/>
            <a:ext cx="9948863" cy="1817688"/>
          </a:xfrm>
        </p:spPr>
        <p:txBody>
          <a:bodyPr/>
          <a:lstStyle/>
          <a:p>
            <a:pPr marL="0" indent="0" algn="ctr">
              <a:buNone/>
            </a:pPr>
            <a:r>
              <a:rPr lang="en-US" dirty="0"/>
              <a:t>Write 6 sentences to describe the photos below. Use the vocabulary in the box to help you. </a:t>
            </a:r>
          </a:p>
        </p:txBody>
      </p:sp>
      <p:grpSp>
        <p:nvGrpSpPr>
          <p:cNvPr id="5" name="Group 4">
            <a:extLst>
              <a:ext uri="{FF2B5EF4-FFF2-40B4-BE49-F238E27FC236}">
                <a16:creationId xmlns:a16="http://schemas.microsoft.com/office/drawing/2014/main" id="{CF7B51CA-EB67-294B-8351-EEC13CED0A9F}"/>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E824DF63-56F4-EC4B-9423-CC95550559C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AFB7670D-B4C3-8E40-8260-E0ADBF390A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3CE03552-B912-D148-8E37-24601D387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pic>
        <p:nvPicPr>
          <p:cNvPr id="9" name="Picture 8">
            <a:extLst>
              <a:ext uri="{FF2B5EF4-FFF2-40B4-BE49-F238E27FC236}">
                <a16:creationId xmlns:a16="http://schemas.microsoft.com/office/drawing/2014/main" id="{81452AD1-8721-7348-86C2-06E1F9CC1830}"/>
              </a:ext>
            </a:extLst>
          </p:cNvPr>
          <p:cNvPicPr>
            <a:picLocks noChangeAspect="1"/>
          </p:cNvPicPr>
          <p:nvPr/>
        </p:nvPicPr>
        <p:blipFill rotWithShape="1">
          <a:blip r:embed="rId4"/>
          <a:srcRect b="9310"/>
          <a:stretch/>
        </p:blipFill>
        <p:spPr>
          <a:xfrm>
            <a:off x="1795462" y="2044029"/>
            <a:ext cx="4514850" cy="2476513"/>
          </a:xfrm>
          <a:prstGeom prst="rect">
            <a:avLst/>
          </a:prstGeom>
        </p:spPr>
      </p:pic>
      <p:pic>
        <p:nvPicPr>
          <p:cNvPr id="11" name="Picture 10">
            <a:extLst>
              <a:ext uri="{FF2B5EF4-FFF2-40B4-BE49-F238E27FC236}">
                <a16:creationId xmlns:a16="http://schemas.microsoft.com/office/drawing/2014/main" id="{393F4138-8372-3545-BBDA-4CF8995EDFDE}"/>
              </a:ext>
            </a:extLst>
          </p:cNvPr>
          <p:cNvPicPr>
            <a:picLocks noChangeAspect="1"/>
          </p:cNvPicPr>
          <p:nvPr/>
        </p:nvPicPr>
        <p:blipFill>
          <a:blip r:embed="rId5"/>
          <a:stretch>
            <a:fillRect/>
          </a:stretch>
        </p:blipFill>
        <p:spPr>
          <a:xfrm>
            <a:off x="6469164" y="2044029"/>
            <a:ext cx="3532320" cy="2472624"/>
          </a:xfrm>
          <a:prstGeom prst="rect">
            <a:avLst/>
          </a:prstGeom>
        </p:spPr>
      </p:pic>
      <p:graphicFrame>
        <p:nvGraphicFramePr>
          <p:cNvPr id="13" name="Content Placeholder 8">
            <a:extLst>
              <a:ext uri="{FF2B5EF4-FFF2-40B4-BE49-F238E27FC236}">
                <a16:creationId xmlns:a16="http://schemas.microsoft.com/office/drawing/2014/main" id="{A97EE1BE-F0F1-BD41-A818-E3E4E859C342}"/>
              </a:ext>
            </a:extLst>
          </p:cNvPr>
          <p:cNvGraphicFramePr>
            <a:graphicFrameLocks/>
          </p:cNvGraphicFramePr>
          <p:nvPr>
            <p:extLst>
              <p:ext uri="{D42A27DB-BD31-4B8C-83A1-F6EECF244321}">
                <p14:modId xmlns:p14="http://schemas.microsoft.com/office/powerpoint/2010/main" val="3188085799"/>
              </p:ext>
            </p:extLst>
          </p:nvPr>
        </p:nvGraphicFramePr>
        <p:xfrm>
          <a:off x="2411701" y="5158154"/>
          <a:ext cx="3669671" cy="1483360"/>
        </p:xfrm>
        <a:graphic>
          <a:graphicData uri="http://schemas.openxmlformats.org/drawingml/2006/table">
            <a:tbl>
              <a:tblPr firstRow="1" bandRow="1">
                <a:tableStyleId>{2D5ABB26-0587-4C30-8999-92F81FD0307C}</a:tableStyleId>
              </a:tblPr>
              <a:tblGrid>
                <a:gridCol w="1132099">
                  <a:extLst>
                    <a:ext uri="{9D8B030D-6E8A-4147-A177-3AD203B41FA5}">
                      <a16:colId xmlns:a16="http://schemas.microsoft.com/office/drawing/2014/main" val="1978857854"/>
                    </a:ext>
                  </a:extLst>
                </a:gridCol>
                <a:gridCol w="1167476">
                  <a:extLst>
                    <a:ext uri="{9D8B030D-6E8A-4147-A177-3AD203B41FA5}">
                      <a16:colId xmlns:a16="http://schemas.microsoft.com/office/drawing/2014/main" val="955250712"/>
                    </a:ext>
                  </a:extLst>
                </a:gridCol>
                <a:gridCol w="1370096">
                  <a:extLst>
                    <a:ext uri="{9D8B030D-6E8A-4147-A177-3AD203B41FA5}">
                      <a16:colId xmlns:a16="http://schemas.microsoft.com/office/drawing/2014/main" val="1531025848"/>
                    </a:ext>
                  </a:extLst>
                </a:gridCol>
              </a:tblGrid>
              <a:tr h="370840">
                <a:tc>
                  <a:txBody>
                    <a:bodyPr/>
                    <a:lstStyle/>
                    <a:p>
                      <a:pPr algn="ctr"/>
                      <a:r>
                        <a:rPr lang="en-US" sz="1800" dirty="0"/>
                        <a:t>Secret</a:t>
                      </a:r>
                    </a:p>
                  </a:txBody>
                  <a:tcPr/>
                </a:tc>
                <a:tc>
                  <a:txBody>
                    <a:bodyPr/>
                    <a:lstStyle/>
                    <a:p>
                      <a:pPr algn="ctr"/>
                      <a:r>
                        <a:rPr lang="en-US" sz="1800" dirty="0"/>
                        <a:t>Clue</a:t>
                      </a:r>
                    </a:p>
                  </a:txBody>
                  <a:tcPr/>
                </a:tc>
                <a:tc>
                  <a:txBody>
                    <a:bodyPr/>
                    <a:lstStyle/>
                    <a:p>
                      <a:pPr algn="ctr"/>
                      <a:r>
                        <a:rPr lang="en-US" sz="1800" dirty="0"/>
                        <a:t>Suddenly,…</a:t>
                      </a:r>
                    </a:p>
                  </a:txBody>
                  <a:tcPr/>
                </a:tc>
                <a:extLst>
                  <a:ext uri="{0D108BD9-81ED-4DB2-BD59-A6C34878D82A}">
                    <a16:rowId xmlns:a16="http://schemas.microsoft.com/office/drawing/2014/main" val="1006545888"/>
                  </a:ext>
                </a:extLst>
              </a:tr>
              <a:tr h="370840">
                <a:tc>
                  <a:txBody>
                    <a:bodyPr/>
                    <a:lstStyle/>
                    <a:p>
                      <a:pPr algn="ctr"/>
                      <a:r>
                        <a:rPr lang="en-US" sz="1800" dirty="0"/>
                        <a:t>Puzzle</a:t>
                      </a:r>
                    </a:p>
                  </a:txBody>
                  <a:tcPr/>
                </a:tc>
                <a:tc>
                  <a:txBody>
                    <a:bodyPr/>
                    <a:lstStyle/>
                    <a:p>
                      <a:pPr algn="ctr"/>
                      <a:r>
                        <a:rPr lang="en-US" sz="1800" dirty="0"/>
                        <a:t>Hidden</a:t>
                      </a:r>
                    </a:p>
                  </a:txBody>
                  <a:tcPr/>
                </a:tc>
                <a:tc>
                  <a:txBody>
                    <a:bodyPr/>
                    <a:lstStyle/>
                    <a:p>
                      <a:pPr algn="ctr"/>
                      <a:r>
                        <a:rPr lang="en-US" sz="1800" dirty="0"/>
                        <a:t>Quest</a:t>
                      </a:r>
                    </a:p>
                  </a:txBody>
                  <a:tcPr/>
                </a:tc>
                <a:extLst>
                  <a:ext uri="{0D108BD9-81ED-4DB2-BD59-A6C34878D82A}">
                    <a16:rowId xmlns:a16="http://schemas.microsoft.com/office/drawing/2014/main" val="3017779560"/>
                  </a:ext>
                </a:extLst>
              </a:tr>
              <a:tr h="370840">
                <a:tc>
                  <a:txBody>
                    <a:bodyPr/>
                    <a:lstStyle/>
                    <a:p>
                      <a:pPr algn="ctr"/>
                      <a:r>
                        <a:rPr lang="en-US" sz="1800" dirty="0"/>
                        <a:t>Unknown</a:t>
                      </a:r>
                    </a:p>
                  </a:txBody>
                  <a:tcPr/>
                </a:tc>
                <a:tc>
                  <a:txBody>
                    <a:bodyPr/>
                    <a:lstStyle/>
                    <a:p>
                      <a:pPr algn="ctr"/>
                      <a:r>
                        <a:rPr lang="en-US" sz="1800" dirty="0"/>
                        <a:t>Elusive</a:t>
                      </a:r>
                    </a:p>
                  </a:txBody>
                  <a:tcPr/>
                </a:tc>
                <a:tc>
                  <a:txBody>
                    <a:bodyPr/>
                    <a:lstStyle/>
                    <a:p>
                      <a:pPr algn="ctr"/>
                      <a:r>
                        <a:rPr lang="en-US" sz="1800" dirty="0"/>
                        <a:t>Witness</a:t>
                      </a:r>
                    </a:p>
                  </a:txBody>
                  <a:tcPr/>
                </a:tc>
                <a:extLst>
                  <a:ext uri="{0D108BD9-81ED-4DB2-BD59-A6C34878D82A}">
                    <a16:rowId xmlns:a16="http://schemas.microsoft.com/office/drawing/2014/main" val="2351038682"/>
                  </a:ext>
                </a:extLst>
              </a:tr>
              <a:tr h="370840">
                <a:tc>
                  <a:txBody>
                    <a:bodyPr/>
                    <a:lstStyle/>
                    <a:p>
                      <a:pPr algn="ctr"/>
                      <a:r>
                        <a:rPr lang="en-US" sz="1800" dirty="0"/>
                        <a:t>Perplexity</a:t>
                      </a:r>
                    </a:p>
                  </a:txBody>
                  <a:tcPr/>
                </a:tc>
                <a:tc>
                  <a:txBody>
                    <a:bodyPr/>
                    <a:lstStyle/>
                    <a:p>
                      <a:pPr algn="ctr"/>
                      <a:r>
                        <a:rPr lang="en-US" sz="1800" dirty="0"/>
                        <a:t>Intrigue</a:t>
                      </a:r>
                    </a:p>
                  </a:txBody>
                  <a:tcPr/>
                </a:tc>
                <a:tc>
                  <a:txBody>
                    <a:bodyPr/>
                    <a:lstStyle/>
                    <a:p>
                      <a:pPr algn="ctr"/>
                      <a:r>
                        <a:rPr lang="en-US" sz="1800" dirty="0"/>
                        <a:t>Motive</a:t>
                      </a:r>
                    </a:p>
                  </a:txBody>
                  <a:tcPr/>
                </a:tc>
                <a:extLst>
                  <a:ext uri="{0D108BD9-81ED-4DB2-BD59-A6C34878D82A}">
                    <a16:rowId xmlns:a16="http://schemas.microsoft.com/office/drawing/2014/main" val="433662538"/>
                  </a:ext>
                </a:extLst>
              </a:tr>
            </a:tbl>
          </a:graphicData>
        </a:graphic>
      </p:graphicFrame>
      <p:graphicFrame>
        <p:nvGraphicFramePr>
          <p:cNvPr id="4" name="Table 3">
            <a:extLst>
              <a:ext uri="{FF2B5EF4-FFF2-40B4-BE49-F238E27FC236}">
                <a16:creationId xmlns:a16="http://schemas.microsoft.com/office/drawing/2014/main" id="{648A7B9F-040F-B846-9464-FB882292CC2D}"/>
              </a:ext>
            </a:extLst>
          </p:cNvPr>
          <p:cNvGraphicFramePr>
            <a:graphicFrameLocks noGrp="1"/>
          </p:cNvGraphicFramePr>
          <p:nvPr>
            <p:extLst>
              <p:ext uri="{D42A27DB-BD31-4B8C-83A1-F6EECF244321}">
                <p14:modId xmlns:p14="http://schemas.microsoft.com/office/powerpoint/2010/main" val="286720726"/>
              </p:ext>
            </p:extLst>
          </p:nvPr>
        </p:nvGraphicFramePr>
        <p:xfrm>
          <a:off x="5988464" y="5154265"/>
          <a:ext cx="5064288" cy="1483360"/>
        </p:xfrm>
        <a:graphic>
          <a:graphicData uri="http://schemas.openxmlformats.org/drawingml/2006/table">
            <a:tbl>
              <a:tblPr firstRow="1" bandRow="1">
                <a:tableStyleId>{2D5ABB26-0587-4C30-8999-92F81FD0307C}</a:tableStyleId>
              </a:tblPr>
              <a:tblGrid>
                <a:gridCol w="1137607">
                  <a:extLst>
                    <a:ext uri="{9D8B030D-6E8A-4147-A177-3AD203B41FA5}">
                      <a16:colId xmlns:a16="http://schemas.microsoft.com/office/drawing/2014/main" val="296191584"/>
                    </a:ext>
                  </a:extLst>
                </a:gridCol>
                <a:gridCol w="1173157">
                  <a:extLst>
                    <a:ext uri="{9D8B030D-6E8A-4147-A177-3AD203B41FA5}">
                      <a16:colId xmlns:a16="http://schemas.microsoft.com/office/drawing/2014/main" val="4228930759"/>
                    </a:ext>
                  </a:extLst>
                </a:gridCol>
                <a:gridCol w="1376762">
                  <a:extLst>
                    <a:ext uri="{9D8B030D-6E8A-4147-A177-3AD203B41FA5}">
                      <a16:colId xmlns:a16="http://schemas.microsoft.com/office/drawing/2014/main" val="1060528715"/>
                    </a:ext>
                  </a:extLst>
                </a:gridCol>
                <a:gridCol w="1376762">
                  <a:extLst>
                    <a:ext uri="{9D8B030D-6E8A-4147-A177-3AD203B41FA5}">
                      <a16:colId xmlns:a16="http://schemas.microsoft.com/office/drawing/2014/main" val="96441979"/>
                    </a:ext>
                  </a:extLst>
                </a:gridCol>
              </a:tblGrid>
              <a:tr h="370840">
                <a:tc>
                  <a:txBody>
                    <a:bodyPr/>
                    <a:lstStyle/>
                    <a:p>
                      <a:pPr algn="ctr"/>
                      <a:r>
                        <a:rPr lang="en-US" sz="1800" dirty="0"/>
                        <a:t>Confusion</a:t>
                      </a:r>
                    </a:p>
                  </a:txBody>
                  <a:tcPr/>
                </a:tc>
                <a:tc>
                  <a:txBody>
                    <a:bodyPr/>
                    <a:lstStyle/>
                    <a:p>
                      <a:pPr algn="ctr"/>
                      <a:r>
                        <a:rPr lang="en-US" sz="1800" dirty="0"/>
                        <a:t>Strange</a:t>
                      </a:r>
                    </a:p>
                  </a:txBody>
                  <a:tcPr/>
                </a:tc>
                <a:tc>
                  <a:txBody>
                    <a:bodyPr/>
                    <a:lstStyle/>
                    <a:p>
                      <a:pPr algn="ctr"/>
                      <a:r>
                        <a:rPr lang="en-US" sz="1800" dirty="0"/>
                        <a:t>Examine</a:t>
                      </a:r>
                    </a:p>
                  </a:txBody>
                  <a:tcPr/>
                </a:tc>
                <a:tc>
                  <a:txBody>
                    <a:bodyPr/>
                    <a:lstStyle/>
                    <a:p>
                      <a:pPr algn="l"/>
                      <a:r>
                        <a:rPr lang="en-US" sz="1800" dirty="0"/>
                        <a:t>Dark</a:t>
                      </a:r>
                    </a:p>
                  </a:txBody>
                  <a:tcPr/>
                </a:tc>
                <a:extLst>
                  <a:ext uri="{0D108BD9-81ED-4DB2-BD59-A6C34878D82A}">
                    <a16:rowId xmlns:a16="http://schemas.microsoft.com/office/drawing/2014/main" val="3899606306"/>
                  </a:ext>
                </a:extLst>
              </a:tr>
              <a:tr h="370840">
                <a:tc>
                  <a:txBody>
                    <a:bodyPr/>
                    <a:lstStyle/>
                    <a:p>
                      <a:pPr algn="ctr"/>
                      <a:r>
                        <a:rPr lang="en-US" sz="1800" dirty="0"/>
                        <a:t>Labyrinth</a:t>
                      </a:r>
                    </a:p>
                  </a:txBody>
                  <a:tcPr/>
                </a:tc>
                <a:tc>
                  <a:txBody>
                    <a:bodyPr/>
                    <a:lstStyle/>
                    <a:p>
                      <a:pPr algn="ctr"/>
                      <a:r>
                        <a:rPr lang="en-US" sz="1800" dirty="0"/>
                        <a:t>Dilemma</a:t>
                      </a:r>
                    </a:p>
                  </a:txBody>
                  <a:tcPr/>
                </a:tc>
                <a:tc>
                  <a:txBody>
                    <a:bodyPr/>
                    <a:lstStyle/>
                    <a:p>
                      <a:pPr algn="ctr"/>
                      <a:r>
                        <a:rPr lang="en-US" sz="1800" dirty="0"/>
                        <a:t>Suspicion</a:t>
                      </a:r>
                    </a:p>
                  </a:txBody>
                  <a:tcPr/>
                </a:tc>
                <a:tc>
                  <a:txBody>
                    <a:bodyPr/>
                    <a:lstStyle/>
                    <a:p>
                      <a:pPr algn="l"/>
                      <a:r>
                        <a:rPr lang="en-US" sz="1800" dirty="0"/>
                        <a:t>Old</a:t>
                      </a:r>
                    </a:p>
                  </a:txBody>
                  <a:tcPr/>
                </a:tc>
                <a:extLst>
                  <a:ext uri="{0D108BD9-81ED-4DB2-BD59-A6C34878D82A}">
                    <a16:rowId xmlns:a16="http://schemas.microsoft.com/office/drawing/2014/main" val="1842910841"/>
                  </a:ext>
                </a:extLst>
              </a:tr>
              <a:tr h="370840">
                <a:tc>
                  <a:txBody>
                    <a:bodyPr/>
                    <a:lstStyle/>
                    <a:p>
                      <a:pPr algn="ctr"/>
                      <a:r>
                        <a:rPr lang="en-US" sz="1800" dirty="0"/>
                        <a:t>Unsolved</a:t>
                      </a:r>
                    </a:p>
                  </a:txBody>
                  <a:tcPr/>
                </a:tc>
                <a:tc>
                  <a:txBody>
                    <a:bodyPr/>
                    <a:lstStyle/>
                    <a:p>
                      <a:pPr algn="ctr"/>
                      <a:r>
                        <a:rPr lang="en-US" sz="1800" dirty="0"/>
                        <a:t>Revelation</a:t>
                      </a:r>
                    </a:p>
                  </a:txBody>
                  <a:tcPr/>
                </a:tc>
                <a:tc>
                  <a:txBody>
                    <a:bodyPr/>
                    <a:lstStyle/>
                    <a:p>
                      <a:pPr algn="ctr"/>
                      <a:r>
                        <a:rPr lang="en-US" sz="1800" dirty="0"/>
                        <a:t>Discovery</a:t>
                      </a:r>
                    </a:p>
                  </a:txBody>
                  <a:tcPr/>
                </a:tc>
                <a:tc>
                  <a:txBody>
                    <a:bodyPr/>
                    <a:lstStyle/>
                    <a:p>
                      <a:pPr algn="l"/>
                      <a:r>
                        <a:rPr lang="en-US" sz="1800" dirty="0"/>
                        <a:t>Grey</a:t>
                      </a:r>
                    </a:p>
                  </a:txBody>
                  <a:tcPr/>
                </a:tc>
                <a:extLst>
                  <a:ext uri="{0D108BD9-81ED-4DB2-BD59-A6C34878D82A}">
                    <a16:rowId xmlns:a16="http://schemas.microsoft.com/office/drawing/2014/main" val="1152927813"/>
                  </a:ext>
                </a:extLst>
              </a:tr>
              <a:tr h="370840">
                <a:tc>
                  <a:txBody>
                    <a:bodyPr/>
                    <a:lstStyle/>
                    <a:p>
                      <a:pPr algn="ctr"/>
                      <a:r>
                        <a:rPr lang="en-US" sz="1800" dirty="0"/>
                        <a:t>Mystery</a:t>
                      </a:r>
                    </a:p>
                  </a:txBody>
                  <a:tcPr/>
                </a:tc>
                <a:tc>
                  <a:txBody>
                    <a:bodyPr/>
                    <a:lstStyle/>
                    <a:p>
                      <a:pPr algn="ctr"/>
                      <a:r>
                        <a:rPr lang="en-US" sz="1800" dirty="0"/>
                        <a:t>Detective</a:t>
                      </a:r>
                    </a:p>
                  </a:txBody>
                  <a:tcPr/>
                </a:tc>
                <a:tc>
                  <a:txBody>
                    <a:bodyPr/>
                    <a:lstStyle/>
                    <a:p>
                      <a:pPr algn="ctr"/>
                      <a:r>
                        <a:rPr lang="en-US" sz="1800" dirty="0"/>
                        <a:t>Eerie</a:t>
                      </a:r>
                    </a:p>
                  </a:txBody>
                  <a:tcPr/>
                </a:tc>
                <a:tc>
                  <a:txBody>
                    <a:bodyPr/>
                    <a:lstStyle/>
                    <a:p>
                      <a:pPr algn="ctr"/>
                      <a:endParaRPr lang="en-US" sz="1800" dirty="0"/>
                    </a:p>
                  </a:txBody>
                  <a:tcPr/>
                </a:tc>
                <a:extLst>
                  <a:ext uri="{0D108BD9-81ED-4DB2-BD59-A6C34878D82A}">
                    <a16:rowId xmlns:a16="http://schemas.microsoft.com/office/drawing/2014/main" val="3254326550"/>
                  </a:ext>
                </a:extLst>
              </a:tr>
            </a:tbl>
          </a:graphicData>
        </a:graphic>
      </p:graphicFrame>
      <p:sp>
        <p:nvSpPr>
          <p:cNvPr id="14" name="TextBox 13">
            <a:extLst>
              <a:ext uri="{FF2B5EF4-FFF2-40B4-BE49-F238E27FC236}">
                <a16:creationId xmlns:a16="http://schemas.microsoft.com/office/drawing/2014/main" id="{B3CA182A-4238-204E-B174-A4DCA298DC7C}"/>
              </a:ext>
            </a:extLst>
          </p:cNvPr>
          <p:cNvSpPr txBox="1"/>
          <p:nvPr/>
        </p:nvSpPr>
        <p:spPr>
          <a:xfrm>
            <a:off x="1795462" y="4723769"/>
            <a:ext cx="1274708" cy="369332"/>
          </a:xfrm>
          <a:prstGeom prst="rect">
            <a:avLst/>
          </a:prstGeom>
          <a:noFill/>
        </p:spPr>
        <p:txBody>
          <a:bodyPr wrap="none" rtlCol="0">
            <a:spAutoFit/>
          </a:bodyPr>
          <a:lstStyle/>
          <a:p>
            <a:r>
              <a:rPr lang="en-US" dirty="0"/>
              <a:t>Word bank:</a:t>
            </a:r>
          </a:p>
        </p:txBody>
      </p:sp>
      <p:sp>
        <p:nvSpPr>
          <p:cNvPr id="15" name="Rectangle 14">
            <a:extLst>
              <a:ext uri="{FF2B5EF4-FFF2-40B4-BE49-F238E27FC236}">
                <a16:creationId xmlns:a16="http://schemas.microsoft.com/office/drawing/2014/main" id="{C34FE16B-582F-6E4A-880A-BD259E615511}"/>
              </a:ext>
            </a:extLst>
          </p:cNvPr>
          <p:cNvSpPr/>
          <p:nvPr/>
        </p:nvSpPr>
        <p:spPr>
          <a:xfrm>
            <a:off x="2411701" y="5158154"/>
            <a:ext cx="8035797" cy="1483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468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latin typeface="Calibri" panose="020F0502020204030204" pitchFamily="34" charset="0"/>
                <a:cs typeface="Calibri" panose="020F0502020204030204" pitchFamily="34" charset="0"/>
              </a:rPr>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2983429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162924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Wednesday 24</a:t>
            </a:r>
            <a:r>
              <a:rPr lang="en-GB" sz="3200" baseline="30000" dirty="0" err="1">
                <a:solidFill>
                  <a:prstClr val="black"/>
                </a:solidFill>
                <a:latin typeface="Calibri" panose="020F0502020204030204"/>
              </a:rPr>
              <a:t>th</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 name="Rectangle 5"/>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10" name="Rectangle 9"/>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287381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u="sng" dirty="0">
                <a:solidFill>
                  <a:srgbClr val="000000"/>
                </a:solidFill>
              </a:rPr>
              <a:t>Date: </a:t>
            </a:r>
            <a:r>
              <a:rPr lang="en-GB" sz="3200" u="sng" dirty="0">
                <a:solidFill>
                  <a:prstClr val="black"/>
                </a:solidFill>
                <a:latin typeface="Calibri" panose="020F0502020204030204"/>
              </a:rPr>
              <a:t>Wednesday 24</a:t>
            </a:r>
            <a:r>
              <a:rPr lang="en-GB" sz="3200" u="sng" baseline="30000" dirty="0">
                <a:solidFill>
                  <a:prstClr val="black"/>
                </a:solidFill>
                <a:latin typeface="Calibri" panose="020F0502020204030204"/>
              </a:rPr>
              <a:t>th</a:t>
            </a:r>
            <a:r>
              <a:rPr lang="en-GB" sz="3200" u="sng" dirty="0">
                <a:solidFill>
                  <a:prstClr val="black"/>
                </a:solidFill>
                <a:latin typeface="Calibri" panose="020F0502020204030204"/>
              </a:rPr>
              <a:t>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81901"/>
            <a:ext cx="10612654" cy="707886"/>
          </a:xfrm>
          <a:prstGeom prst="rect">
            <a:avLst/>
          </a:prstGeom>
          <a:noFill/>
        </p:spPr>
        <p:txBody>
          <a:bodyPr lIns="91440" tIns="45720" rIns="91440" bIns="45720" anchor="t">
            <a:spAutoFit/>
          </a:bodyPr>
          <a:lstStyle/>
          <a:p>
            <a:pPr>
              <a:defRPr/>
            </a:pPr>
            <a:r>
              <a:rPr lang="en-GB" sz="4000" u="sng" dirty="0">
                <a:ea typeface="+mn-lt"/>
                <a:cs typeface="+mn-lt"/>
              </a:rPr>
              <a:t>L.O. To be able to use figurative language.</a:t>
            </a:r>
            <a:endParaRPr lang="en-US" sz="4000" u="sng" dirty="0">
              <a:ea typeface="+mn-lt"/>
              <a:cs typeface="+mn-lt"/>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4984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3272485" y="3085231"/>
            <a:ext cx="5145861" cy="2893134"/>
          </a:xfrm>
          <a:prstGeom prst="rect">
            <a:avLst/>
          </a:prstGeom>
        </p:spPr>
      </p:pic>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Miss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Umpleby’s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online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teaching video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is on our school website. It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ction Button: Forward or Next 2">
            <a:hlinkClick r:id="rId2" highlightClick="1"/>
          </p:cNvPr>
          <p:cNvSpPr/>
          <p:nvPr/>
        </p:nvSpPr>
        <p:spPr>
          <a:xfrm>
            <a:off x="5359389" y="4854519"/>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9455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What is onomatopoeia?</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a:bodyPr>
          <a:lstStyle/>
          <a:p>
            <a:pPr marL="0" indent="0" algn="ctr">
              <a:buNone/>
            </a:pPr>
            <a:r>
              <a:rPr lang="en-US" sz="3600" dirty="0"/>
              <a:t>Onomatopoeia is when a word sounds like the noise it is describing. </a:t>
            </a:r>
          </a:p>
          <a:p>
            <a:pPr marL="0" indent="0" algn="ctr">
              <a:buNone/>
            </a:pPr>
            <a:r>
              <a:rPr lang="en-US" sz="3600" dirty="0"/>
              <a:t>It can help to bring a story to life for the reader.</a:t>
            </a:r>
          </a:p>
        </p:txBody>
      </p:sp>
      <p:grpSp>
        <p:nvGrpSpPr>
          <p:cNvPr id="4" name="Group 3">
            <a:extLst>
              <a:ext uri="{FF2B5EF4-FFF2-40B4-BE49-F238E27FC236}">
                <a16:creationId xmlns:a16="http://schemas.microsoft.com/office/drawing/2014/main" id="{EA88A9BF-CA14-BE45-A188-DF613C6E6D10}"/>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1B61BA08-FAF8-C643-97FD-C1FA0717D01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A81713F2-5B8F-C242-B7B8-95333F8161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04C7D9C-0982-9143-92D4-A59510320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9069714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a:bodyPr>
          <a:lstStyle/>
          <a:p>
            <a:pPr marL="0" indent="0" algn="ctr">
              <a:buNone/>
            </a:pPr>
            <a:r>
              <a:rPr lang="en-US" sz="6000" dirty="0"/>
              <a:t>Thud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650A21F5-01B3-2346-A8F1-CC279F507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5768C29-FA6B-F449-9D4F-360341E23786}"/>
              </a:ext>
            </a:extLst>
          </p:cNvPr>
          <p:cNvPicPr>
            <a:picLocks noChangeAspect="1"/>
          </p:cNvPicPr>
          <p:nvPr/>
        </p:nvPicPr>
        <p:blipFill>
          <a:blip r:embed="rId4"/>
          <a:stretch>
            <a:fillRect/>
          </a:stretch>
        </p:blipFill>
        <p:spPr>
          <a:xfrm>
            <a:off x="3763962" y="2763056"/>
            <a:ext cx="5300663" cy="2873771"/>
          </a:xfrm>
          <a:prstGeom prst="rect">
            <a:avLst/>
          </a:prstGeom>
        </p:spPr>
      </p:pic>
    </p:spTree>
    <p:extLst>
      <p:ext uri="{BB962C8B-B14F-4D97-AF65-F5344CB8AC3E}">
        <p14:creationId xmlns:p14="http://schemas.microsoft.com/office/powerpoint/2010/main" val="42144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Miss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Umpleby’s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online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teaching video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is on our school website. It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hlinkClick r:id="rId3"/>
          </p:cNvPr>
          <p:cNvPicPr>
            <a:picLocks noChangeAspect="1"/>
          </p:cNvPicPr>
          <p:nvPr/>
        </p:nvPicPr>
        <p:blipFill>
          <a:blip r:embed="rId4"/>
          <a:stretch>
            <a:fillRect/>
          </a:stretch>
        </p:blipFill>
        <p:spPr>
          <a:xfrm>
            <a:off x="3580776" y="3140775"/>
            <a:ext cx="5049504" cy="2838960"/>
          </a:xfrm>
          <a:prstGeom prst="rect">
            <a:avLst/>
          </a:prstGeom>
        </p:spPr>
      </p:pic>
      <p:sp>
        <p:nvSpPr>
          <p:cNvPr id="3" name="Action Button: Forward or Next 2">
            <a:hlinkClick r:id="rId3" highlightClick="1"/>
          </p:cNvPr>
          <p:cNvSpPr/>
          <p:nvPr/>
        </p:nvSpPr>
        <p:spPr>
          <a:xfrm>
            <a:off x="5359389" y="4854519"/>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0512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a:bodyPr>
          <a:lstStyle/>
          <a:p>
            <a:pPr marL="0" indent="0" algn="ctr">
              <a:buNone/>
            </a:pPr>
            <a:r>
              <a:rPr lang="en-US" sz="6000" dirty="0"/>
              <a:t>Thud</a:t>
            </a:r>
          </a:p>
          <a:p>
            <a:pPr marL="0" indent="0" algn="ctr">
              <a:buNone/>
            </a:pPr>
            <a:endParaRPr lang="en-US" sz="6000" dirty="0"/>
          </a:p>
          <a:p>
            <a:pPr marL="0" indent="0" algn="ctr">
              <a:buNone/>
            </a:pPr>
            <a:endParaRPr lang="en-US" sz="6000" dirty="0"/>
          </a:p>
          <a:p>
            <a:pPr marL="0" indent="0" algn="ctr">
              <a:buNone/>
            </a:pPr>
            <a:r>
              <a:rPr lang="en-US" sz="6000" dirty="0"/>
              <a:t>The knife thudded into the wall.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650A21F5-01B3-2346-A8F1-CC279F507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5768C29-FA6B-F449-9D4F-360341E23786}"/>
              </a:ext>
            </a:extLst>
          </p:cNvPr>
          <p:cNvPicPr>
            <a:picLocks noChangeAspect="1"/>
          </p:cNvPicPr>
          <p:nvPr/>
        </p:nvPicPr>
        <p:blipFill>
          <a:blip r:embed="rId4"/>
          <a:stretch>
            <a:fillRect/>
          </a:stretch>
        </p:blipFill>
        <p:spPr>
          <a:xfrm>
            <a:off x="4506118" y="2567041"/>
            <a:ext cx="3179763" cy="1723918"/>
          </a:xfrm>
          <a:prstGeom prst="rect">
            <a:avLst/>
          </a:prstGeom>
        </p:spPr>
      </p:pic>
    </p:spTree>
    <p:extLst>
      <p:ext uri="{BB962C8B-B14F-4D97-AF65-F5344CB8AC3E}">
        <p14:creationId xmlns:p14="http://schemas.microsoft.com/office/powerpoint/2010/main" val="1912506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lstStyle/>
          <a:p>
            <a:pPr marL="0" indent="0" algn="ctr">
              <a:buNone/>
            </a:pPr>
            <a:r>
              <a:rPr lang="en-US" sz="6000" dirty="0"/>
              <a:t>Bang</a:t>
            </a:r>
            <a:r>
              <a:rPr lang="en-US" dirty="0"/>
              <a:t>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CC329F9D-8A88-AA4A-822F-3835EE291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8" name="Picture 7">
            <a:extLst>
              <a:ext uri="{FF2B5EF4-FFF2-40B4-BE49-F238E27FC236}">
                <a16:creationId xmlns:a16="http://schemas.microsoft.com/office/drawing/2014/main" id="{98CEE758-330B-3543-9134-4B3C8C3B8672}"/>
              </a:ext>
            </a:extLst>
          </p:cNvPr>
          <p:cNvPicPr>
            <a:picLocks noChangeAspect="1"/>
          </p:cNvPicPr>
          <p:nvPr/>
        </p:nvPicPr>
        <p:blipFill>
          <a:blip r:embed="rId4"/>
          <a:stretch>
            <a:fillRect/>
          </a:stretch>
        </p:blipFill>
        <p:spPr>
          <a:xfrm>
            <a:off x="4123531" y="2328862"/>
            <a:ext cx="3944938" cy="2773785"/>
          </a:xfrm>
          <a:prstGeom prst="rect">
            <a:avLst/>
          </a:prstGeom>
        </p:spPr>
      </p:pic>
    </p:spTree>
    <p:extLst>
      <p:ext uri="{BB962C8B-B14F-4D97-AF65-F5344CB8AC3E}">
        <p14:creationId xmlns:p14="http://schemas.microsoft.com/office/powerpoint/2010/main" val="1044035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a:bodyPr>
          <a:lstStyle/>
          <a:p>
            <a:pPr marL="0" indent="0" algn="ctr">
              <a:buNone/>
            </a:pPr>
            <a:r>
              <a:rPr lang="en-US" sz="6000" dirty="0"/>
              <a:t>Bang</a:t>
            </a:r>
          </a:p>
          <a:p>
            <a:pPr marL="0" indent="0" algn="ctr">
              <a:buNone/>
            </a:pPr>
            <a:endParaRPr lang="en-US" sz="6000" dirty="0"/>
          </a:p>
          <a:p>
            <a:pPr marL="0" indent="0" algn="ctr">
              <a:buNone/>
            </a:pPr>
            <a:endParaRPr lang="en-US" sz="6000" dirty="0"/>
          </a:p>
          <a:p>
            <a:pPr marL="0" indent="0" algn="ctr">
              <a:buNone/>
            </a:pPr>
            <a:r>
              <a:rPr lang="en-US" sz="4800" dirty="0"/>
              <a:t>A sudden bang broke the night’s silence.</a:t>
            </a:r>
            <a:r>
              <a:rPr lang="en-US" sz="2000" dirty="0"/>
              <a:t>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CC329F9D-8A88-AA4A-822F-3835EE291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8" name="Picture 7">
            <a:extLst>
              <a:ext uri="{FF2B5EF4-FFF2-40B4-BE49-F238E27FC236}">
                <a16:creationId xmlns:a16="http://schemas.microsoft.com/office/drawing/2014/main" id="{98CEE758-330B-3543-9134-4B3C8C3B8672}"/>
              </a:ext>
            </a:extLst>
          </p:cNvPr>
          <p:cNvPicPr>
            <a:picLocks noChangeAspect="1"/>
          </p:cNvPicPr>
          <p:nvPr/>
        </p:nvPicPr>
        <p:blipFill>
          <a:blip r:embed="rId4"/>
          <a:stretch>
            <a:fillRect/>
          </a:stretch>
        </p:blipFill>
        <p:spPr>
          <a:xfrm>
            <a:off x="4721621" y="2343150"/>
            <a:ext cx="2748757" cy="1932720"/>
          </a:xfrm>
          <a:prstGeom prst="rect">
            <a:avLst/>
          </a:prstGeom>
        </p:spPr>
      </p:pic>
    </p:spTree>
    <p:extLst>
      <p:ext uri="{BB962C8B-B14F-4D97-AF65-F5344CB8AC3E}">
        <p14:creationId xmlns:p14="http://schemas.microsoft.com/office/powerpoint/2010/main" val="2944554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lstStyle/>
          <a:p>
            <a:pPr marL="0" indent="0" algn="ctr">
              <a:buNone/>
            </a:pPr>
            <a:r>
              <a:rPr lang="en-US" sz="6000" dirty="0"/>
              <a:t>Crash</a:t>
            </a:r>
          </a:p>
          <a:p>
            <a:pPr marL="0" indent="0" algn="ctr">
              <a:buNone/>
            </a:pPr>
            <a:endParaRPr lang="en-US" sz="6000" dirty="0"/>
          </a:p>
          <a:p>
            <a:pPr marL="0" indent="0" algn="ctr">
              <a:buNone/>
            </a:pPr>
            <a:endParaRPr lang="en-US" sz="6000" dirty="0"/>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E252D1D-F2BA-5942-82C3-55B8E71C8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9" name="Picture 8">
            <a:extLst>
              <a:ext uri="{FF2B5EF4-FFF2-40B4-BE49-F238E27FC236}">
                <a16:creationId xmlns:a16="http://schemas.microsoft.com/office/drawing/2014/main" id="{E562268F-98B1-BD44-8EF4-708FC1CA46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643" r="90000">
                        <a14:foregroundMark x1="56786" y1="56552" x2="90000" y2="57241"/>
                        <a14:foregroundMark x1="59405" y1="57931" x2="59405" y2="81379"/>
                        <a14:foregroundMark x1="83810" y1="57931" x2="83333" y2="80690"/>
                        <a14:foregroundMark x1="59762" y1="69655" x2="61310" y2="76552"/>
                        <a14:foregroundMark x1="62381" y1="65862" x2="59762" y2="71379"/>
                        <a14:foregroundMark x1="36905" y1="59655" x2="37976" y2="76552"/>
                        <a14:foregroundMark x1="20833" y1="59655" x2="20595" y2="83793"/>
                        <a14:foregroundMark x1="9643" y1="73448" x2="17976" y2="64138"/>
                        <a14:foregroundMark x1="17976" y1="64138" x2="27143" y2="65172"/>
                        <a14:foregroundMark x1="27143" y1="65172" x2="36071" y2="73448"/>
                        <a14:foregroundMark x1="36071" y1="73448" x2="44881" y2="66207"/>
                        <a14:foregroundMark x1="44881" y1="66207" x2="49048" y2="71379"/>
                        <a14:foregroundMark x1="53333" y1="71379" x2="63095" y2="68276"/>
                        <a14:foregroundMark x1="63095" y1="68276" x2="89762" y2="75172"/>
                        <a14:foregroundMark x1="10952" y1="57241" x2="10714" y2="67241"/>
                        <a14:foregroundMark x1="39048" y1="74483" x2="39048" y2="84483"/>
                      </a14:backgroundRemoval>
                    </a14:imgEffect>
                  </a14:imgLayer>
                </a14:imgProps>
              </a:ext>
            </a:extLst>
          </a:blip>
          <a:stretch>
            <a:fillRect/>
          </a:stretch>
        </p:blipFill>
        <p:spPr>
          <a:xfrm>
            <a:off x="2948801" y="2342467"/>
            <a:ext cx="6294398" cy="2173066"/>
          </a:xfrm>
          <a:prstGeom prst="rect">
            <a:avLst/>
          </a:prstGeom>
        </p:spPr>
      </p:pic>
    </p:spTree>
    <p:extLst>
      <p:ext uri="{BB962C8B-B14F-4D97-AF65-F5344CB8AC3E}">
        <p14:creationId xmlns:p14="http://schemas.microsoft.com/office/powerpoint/2010/main" val="527789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Examples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p:txBody>
          <a:bodyPr>
            <a:normAutofit lnSpcReduction="10000"/>
          </a:bodyPr>
          <a:lstStyle/>
          <a:p>
            <a:pPr marL="0" indent="0" algn="ctr">
              <a:buNone/>
            </a:pPr>
            <a:r>
              <a:rPr lang="en-US" sz="6000" dirty="0"/>
              <a:t>Crash</a:t>
            </a:r>
          </a:p>
          <a:p>
            <a:pPr marL="0" indent="0" algn="ctr">
              <a:buNone/>
            </a:pPr>
            <a:endParaRPr lang="en-US" sz="6000" dirty="0"/>
          </a:p>
          <a:p>
            <a:pPr marL="0" indent="0" algn="ctr">
              <a:buNone/>
            </a:pPr>
            <a:endParaRPr lang="en-US" sz="6000" dirty="0"/>
          </a:p>
          <a:p>
            <a:pPr marL="0" indent="0" algn="ctr">
              <a:buNone/>
            </a:pPr>
            <a:r>
              <a:rPr lang="en-US" sz="6000" dirty="0"/>
              <a:t>As we investigated the scene, there was a crash in the cellar.</a:t>
            </a:r>
            <a:r>
              <a:rPr lang="en-US" dirty="0"/>
              <a:t>  </a:t>
            </a:r>
          </a:p>
        </p:txBody>
      </p:sp>
      <p:grpSp>
        <p:nvGrpSpPr>
          <p:cNvPr id="4" name="Group 3">
            <a:extLst>
              <a:ext uri="{FF2B5EF4-FFF2-40B4-BE49-F238E27FC236}">
                <a16:creationId xmlns:a16="http://schemas.microsoft.com/office/drawing/2014/main" id="{F46CECD1-7D1F-CE45-AA24-F9DAC731097C}"/>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CBC63B3-3859-3442-B3BD-1A30EAD6FFF7}"/>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4B709D75-E474-EC49-AEF5-F907FA9B04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BE252D1D-F2BA-5942-82C3-55B8E71C8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pic>
        <p:nvPicPr>
          <p:cNvPr id="9" name="Picture 8">
            <a:extLst>
              <a:ext uri="{FF2B5EF4-FFF2-40B4-BE49-F238E27FC236}">
                <a16:creationId xmlns:a16="http://schemas.microsoft.com/office/drawing/2014/main" id="{E562268F-98B1-BD44-8EF4-708FC1CA46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9643" r="90000">
                        <a14:foregroundMark x1="56786" y1="56552" x2="90000" y2="57241"/>
                        <a14:foregroundMark x1="59405" y1="57931" x2="59405" y2="81379"/>
                        <a14:foregroundMark x1="83810" y1="57931" x2="83333" y2="80690"/>
                        <a14:foregroundMark x1="59762" y1="69655" x2="61310" y2="76552"/>
                        <a14:foregroundMark x1="62381" y1="65862" x2="59762" y2="71379"/>
                        <a14:foregroundMark x1="36905" y1="59655" x2="37976" y2="76552"/>
                        <a14:foregroundMark x1="20833" y1="59655" x2="20595" y2="83793"/>
                        <a14:foregroundMark x1="9643" y1="73448" x2="17976" y2="64138"/>
                        <a14:foregroundMark x1="17976" y1="64138" x2="27143" y2="65172"/>
                        <a14:foregroundMark x1="27143" y1="65172" x2="36071" y2="73448"/>
                        <a14:foregroundMark x1="36071" y1="73448" x2="44881" y2="66207"/>
                        <a14:foregroundMark x1="44881" y1="66207" x2="49048" y2="71379"/>
                        <a14:foregroundMark x1="53333" y1="71379" x2="63095" y2="68276"/>
                        <a14:foregroundMark x1="63095" y1="68276" x2="89762" y2="75172"/>
                        <a14:foregroundMark x1="10952" y1="57241" x2="10714" y2="67241"/>
                        <a14:foregroundMark x1="39048" y1="74483" x2="39048" y2="84483"/>
                      </a14:backgroundRemoval>
                    </a14:imgEffect>
                  </a14:imgLayer>
                </a14:imgProps>
              </a:ext>
            </a:extLst>
          </a:blip>
          <a:stretch>
            <a:fillRect/>
          </a:stretch>
        </p:blipFill>
        <p:spPr>
          <a:xfrm>
            <a:off x="4091394" y="2399617"/>
            <a:ext cx="4009212" cy="1384133"/>
          </a:xfrm>
          <a:prstGeom prst="rect">
            <a:avLst/>
          </a:prstGeom>
        </p:spPr>
      </p:pic>
    </p:spTree>
    <p:extLst>
      <p:ext uri="{BB962C8B-B14F-4D97-AF65-F5344CB8AC3E}">
        <p14:creationId xmlns:p14="http://schemas.microsoft.com/office/powerpoint/2010/main" val="3538464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Onomatopoeia in sentences.</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1204119" y="1825624"/>
            <a:ext cx="10515600" cy="4351338"/>
          </a:xfrm>
        </p:spPr>
        <p:txBody>
          <a:bodyPr/>
          <a:lstStyle/>
          <a:p>
            <a:pPr marL="0" indent="0">
              <a:buNone/>
            </a:pPr>
            <a:r>
              <a:rPr lang="en-US" dirty="0"/>
              <a:t>The owl </a:t>
            </a:r>
            <a:r>
              <a:rPr lang="en-US" dirty="0">
                <a:solidFill>
                  <a:srgbClr val="FF0000"/>
                </a:solidFill>
              </a:rPr>
              <a:t>hooted</a:t>
            </a:r>
            <a:r>
              <a:rPr lang="en-US" dirty="0"/>
              <a:t> in the tree.</a:t>
            </a:r>
          </a:p>
          <a:p>
            <a:pPr marL="0" indent="0">
              <a:buNone/>
            </a:pPr>
            <a:r>
              <a:rPr lang="en-US" dirty="0"/>
              <a:t>The leaves </a:t>
            </a:r>
            <a:r>
              <a:rPr lang="en-US" dirty="0">
                <a:solidFill>
                  <a:srgbClr val="FF0000"/>
                </a:solidFill>
              </a:rPr>
              <a:t>crunched</a:t>
            </a:r>
            <a:r>
              <a:rPr lang="en-US" dirty="0"/>
              <a:t> under my feet as I walked through the woods.</a:t>
            </a:r>
          </a:p>
          <a:p>
            <a:pPr marL="0" indent="0">
              <a:buNone/>
            </a:pPr>
            <a:r>
              <a:rPr lang="en-US" dirty="0"/>
              <a:t>The wind was </a:t>
            </a:r>
            <a:r>
              <a:rPr lang="en-US" dirty="0">
                <a:solidFill>
                  <a:srgbClr val="FF0000"/>
                </a:solidFill>
              </a:rPr>
              <a:t>howling</a:t>
            </a:r>
            <a:r>
              <a:rPr lang="en-US" dirty="0"/>
              <a:t> in the darkens. </a:t>
            </a:r>
          </a:p>
          <a:p>
            <a:pPr marL="0" indent="0">
              <a:buNone/>
            </a:pPr>
            <a:r>
              <a:rPr lang="en-US" dirty="0"/>
              <a:t>There was a loud </a:t>
            </a:r>
            <a:r>
              <a:rPr lang="en-US" dirty="0">
                <a:solidFill>
                  <a:srgbClr val="FF0000"/>
                </a:solidFill>
              </a:rPr>
              <a:t>bang</a:t>
            </a:r>
            <a:r>
              <a:rPr lang="en-US" dirty="0"/>
              <a:t> at the door.</a:t>
            </a:r>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47AB2E3B-442C-D942-93DE-A0F4F648FF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137049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CD8BCF-27D1-1E40-98C3-2ED3FA64DCBB}"/>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C5FCE53E-163D-4845-9CFB-24454D6FD672}"/>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B8D3C10C-3CE4-FE46-986C-AC1350F68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7D8A359C-48A1-F944-8B19-C5FF973A68E3}"/>
              </a:ext>
            </a:extLst>
          </p:cNvPr>
          <p:cNvSpPr>
            <a:spLocks noGrp="1"/>
          </p:cNvSpPr>
          <p:nvPr>
            <p:ph type="title"/>
          </p:nvPr>
        </p:nvSpPr>
        <p:spPr>
          <a:xfrm>
            <a:off x="258763" y="365125"/>
            <a:ext cx="11095037" cy="1325563"/>
          </a:xfrm>
        </p:spPr>
        <p:txBody>
          <a:bodyPr>
            <a:normAutofit fontScale="90000"/>
          </a:bodyPr>
          <a:lstStyle/>
          <a:p>
            <a:r>
              <a:rPr lang="en-US" dirty="0">
                <a:latin typeface="Calibri" panose="020F0502020204030204" pitchFamily="34" charset="0"/>
                <a:cs typeface="Calibri" panose="020F0502020204030204" pitchFamily="34" charset="0"/>
              </a:rPr>
              <a:t>Examples of onomatopoeia in Arthur Conan Doyle's Stories. Write down the examples of onomatopoeia. </a:t>
            </a:r>
          </a:p>
        </p:txBody>
      </p:sp>
      <p:sp>
        <p:nvSpPr>
          <p:cNvPr id="8" name="TextBox 7">
            <a:extLst>
              <a:ext uri="{FF2B5EF4-FFF2-40B4-BE49-F238E27FC236}">
                <a16:creationId xmlns:a16="http://schemas.microsoft.com/office/drawing/2014/main" id="{601AFC95-9376-FA4D-AB05-32BC01D234EC}"/>
              </a:ext>
            </a:extLst>
          </p:cNvPr>
          <p:cNvSpPr txBox="1"/>
          <p:nvPr/>
        </p:nvSpPr>
        <p:spPr>
          <a:xfrm>
            <a:off x="837235" y="2305615"/>
            <a:ext cx="10517529" cy="1815882"/>
          </a:xfrm>
          <a:prstGeom prst="rect">
            <a:avLst/>
          </a:prstGeom>
          <a:noFill/>
        </p:spPr>
        <p:txBody>
          <a:bodyPr wrap="square" rtlCol="0">
            <a:spAutoFit/>
          </a:bodyPr>
          <a:lstStyle/>
          <a:p>
            <a:r>
              <a:rPr lang="en-GB" sz="2800" dirty="0"/>
              <a:t>The wind was howling outside, and the rain was beating and splashing against the windows.</a:t>
            </a:r>
          </a:p>
          <a:p>
            <a:r>
              <a:rPr lang="en-US" sz="2800" dirty="0"/>
              <a:t>The pistol clinked upon the stone floor.</a:t>
            </a:r>
            <a:r>
              <a:rPr lang="en-GB" sz="2800" dirty="0"/>
              <a:t> </a:t>
            </a:r>
          </a:p>
          <a:p>
            <a:r>
              <a:rPr lang="en-GB" sz="2800" dirty="0"/>
              <a:t>The handcuffs clattered upon his wrists.</a:t>
            </a:r>
            <a:endParaRPr lang="en-US" sz="2800" dirty="0"/>
          </a:p>
        </p:txBody>
      </p:sp>
    </p:spTree>
    <p:extLst>
      <p:ext uri="{BB962C8B-B14F-4D97-AF65-F5344CB8AC3E}">
        <p14:creationId xmlns:p14="http://schemas.microsoft.com/office/powerpoint/2010/main" val="37197039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CD8BCF-27D1-1E40-98C3-2ED3FA64DCBB}"/>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C5FCE53E-163D-4845-9CFB-24454D6FD672}"/>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B8D3C10C-3CE4-FE46-986C-AC1350F689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a:extLst>
              <a:ext uri="{FF2B5EF4-FFF2-40B4-BE49-F238E27FC236}">
                <a16:creationId xmlns:a16="http://schemas.microsoft.com/office/drawing/2014/main" id="{7D8A359C-48A1-F944-8B19-C5FF973A68E3}"/>
              </a:ext>
            </a:extLst>
          </p:cNvPr>
          <p:cNvSpPr>
            <a:spLocks noGrp="1"/>
          </p:cNvSpPr>
          <p:nvPr>
            <p:ph type="title"/>
          </p:nvPr>
        </p:nvSpPr>
        <p:spPr>
          <a:xfrm>
            <a:off x="258763" y="365125"/>
            <a:ext cx="11095037" cy="1325563"/>
          </a:xfrm>
        </p:spPr>
        <p:txBody>
          <a:bodyPr/>
          <a:lstStyle/>
          <a:p>
            <a:r>
              <a:rPr lang="en-US" dirty="0">
                <a:latin typeface="Calibri" panose="020F0502020204030204" pitchFamily="34" charset="0"/>
                <a:cs typeface="Calibri" panose="020F0502020204030204" pitchFamily="34" charset="0"/>
              </a:rPr>
              <a:t>Examples of onomatopoeia in Arthur Conan Doyle's Stories.</a:t>
            </a:r>
          </a:p>
        </p:txBody>
      </p:sp>
      <p:sp>
        <p:nvSpPr>
          <p:cNvPr id="8" name="TextBox 7">
            <a:extLst>
              <a:ext uri="{FF2B5EF4-FFF2-40B4-BE49-F238E27FC236}">
                <a16:creationId xmlns:a16="http://schemas.microsoft.com/office/drawing/2014/main" id="{601AFC95-9376-FA4D-AB05-32BC01D234EC}"/>
              </a:ext>
            </a:extLst>
          </p:cNvPr>
          <p:cNvSpPr txBox="1"/>
          <p:nvPr/>
        </p:nvSpPr>
        <p:spPr>
          <a:xfrm>
            <a:off x="837235" y="2305615"/>
            <a:ext cx="10517529" cy="1815882"/>
          </a:xfrm>
          <a:prstGeom prst="rect">
            <a:avLst/>
          </a:prstGeom>
          <a:noFill/>
        </p:spPr>
        <p:txBody>
          <a:bodyPr wrap="square" rtlCol="0">
            <a:spAutoFit/>
          </a:bodyPr>
          <a:lstStyle/>
          <a:p>
            <a:r>
              <a:rPr lang="en-GB" sz="2800" dirty="0"/>
              <a:t>The wind was </a:t>
            </a:r>
            <a:r>
              <a:rPr lang="en-GB" sz="2800" dirty="0">
                <a:solidFill>
                  <a:srgbClr val="FF0000"/>
                </a:solidFill>
              </a:rPr>
              <a:t>howling</a:t>
            </a:r>
            <a:r>
              <a:rPr lang="en-GB" sz="2800" dirty="0"/>
              <a:t> outside, and the rain was </a:t>
            </a:r>
            <a:r>
              <a:rPr lang="en-GB" sz="2800" dirty="0">
                <a:solidFill>
                  <a:srgbClr val="FF0000"/>
                </a:solidFill>
              </a:rPr>
              <a:t>beating</a:t>
            </a:r>
            <a:r>
              <a:rPr lang="en-GB" sz="2800" dirty="0"/>
              <a:t> and </a:t>
            </a:r>
            <a:r>
              <a:rPr lang="en-GB" sz="2800" dirty="0">
                <a:solidFill>
                  <a:srgbClr val="FF0000"/>
                </a:solidFill>
              </a:rPr>
              <a:t>splashing</a:t>
            </a:r>
            <a:r>
              <a:rPr lang="en-GB" sz="2800" dirty="0"/>
              <a:t> against the windows.</a:t>
            </a:r>
          </a:p>
          <a:p>
            <a:r>
              <a:rPr lang="en-US" sz="2800" dirty="0"/>
              <a:t>The pistol </a:t>
            </a:r>
            <a:r>
              <a:rPr lang="en-US" sz="2800" dirty="0">
                <a:solidFill>
                  <a:srgbClr val="FF0000"/>
                </a:solidFill>
              </a:rPr>
              <a:t>clinked</a:t>
            </a:r>
            <a:r>
              <a:rPr lang="en-US" sz="2800" dirty="0"/>
              <a:t> upon the stone floor.</a:t>
            </a:r>
            <a:r>
              <a:rPr lang="en-GB" sz="2800" dirty="0"/>
              <a:t> </a:t>
            </a:r>
          </a:p>
          <a:p>
            <a:r>
              <a:rPr lang="en-GB" sz="2800" dirty="0"/>
              <a:t>The handcuffs </a:t>
            </a:r>
            <a:r>
              <a:rPr lang="en-GB" sz="2800" dirty="0">
                <a:solidFill>
                  <a:srgbClr val="FF0000"/>
                </a:solidFill>
              </a:rPr>
              <a:t>clattered</a:t>
            </a:r>
            <a:r>
              <a:rPr lang="en-GB" sz="2800" dirty="0"/>
              <a:t> upon his wrists.</a:t>
            </a:r>
            <a:endParaRPr lang="en-US" sz="2800" dirty="0"/>
          </a:p>
        </p:txBody>
      </p:sp>
    </p:spTree>
    <p:extLst>
      <p:ext uri="{BB962C8B-B14F-4D97-AF65-F5344CB8AC3E}">
        <p14:creationId xmlns:p14="http://schemas.microsoft.com/office/powerpoint/2010/main" val="24655594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a:xfrm>
            <a:off x="258763" y="215005"/>
            <a:ext cx="9777413" cy="1325563"/>
          </a:xfrm>
        </p:spPr>
        <p:txBody>
          <a:bodyPr>
            <a:normAutofit/>
          </a:bodyPr>
          <a:lstStyle/>
          <a:p>
            <a:r>
              <a:rPr lang="en-US" sz="3200" dirty="0">
                <a:latin typeface="Calibri" panose="020F0502020204030204" pitchFamily="34" charset="0"/>
                <a:cs typeface="Calibri" panose="020F0502020204030204" pitchFamily="34" charset="0"/>
              </a:rPr>
              <a:t>Let’s write some examples together. Choose a word to create onomatopoeia. </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973667" y="1899324"/>
            <a:ext cx="7420203" cy="4351338"/>
          </a:xfrm>
        </p:spPr>
        <p:txBody>
          <a:bodyPr/>
          <a:lstStyle/>
          <a:p>
            <a:r>
              <a:rPr lang="en-GB" dirty="0"/>
              <a:t>I listened to the ____ of the leaves as I made my way through the graveyard.</a:t>
            </a:r>
          </a:p>
          <a:p>
            <a:pPr marL="0" indent="0">
              <a:buNone/>
            </a:pPr>
            <a:endParaRPr lang="en-GB" dirty="0"/>
          </a:p>
          <a:p>
            <a:r>
              <a:rPr lang="en-GB" dirty="0"/>
              <a:t>The door ___ open.</a:t>
            </a:r>
          </a:p>
          <a:p>
            <a:endParaRPr lang="en-GB" dirty="0"/>
          </a:p>
          <a:p>
            <a:r>
              <a:rPr lang="en-US" dirty="0"/>
              <a:t>The wind ____ in the darkens. </a:t>
            </a:r>
          </a:p>
          <a:p>
            <a:endParaRPr lang="en-GB" dirty="0"/>
          </a:p>
          <a:p>
            <a:r>
              <a:rPr lang="en-GB" dirty="0"/>
              <a:t>The mansion was eerie, only the ___ clock could be heard.</a:t>
            </a:r>
          </a:p>
          <a:p>
            <a:endParaRPr lang="en-US" dirty="0"/>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D2D10F06-C80E-4A49-BDE9-018343F10C55}"/>
              </a:ext>
            </a:extLst>
          </p:cNvPr>
          <p:cNvSpPr txBox="1"/>
          <p:nvPr/>
        </p:nvSpPr>
        <p:spPr>
          <a:xfrm>
            <a:off x="9379666" y="1881547"/>
            <a:ext cx="1974133" cy="461665"/>
          </a:xfrm>
          <a:prstGeom prst="rect">
            <a:avLst/>
          </a:prstGeom>
          <a:noFill/>
          <a:ln>
            <a:solidFill>
              <a:schemeClr val="tx1"/>
            </a:solidFill>
          </a:ln>
        </p:spPr>
        <p:txBody>
          <a:bodyPr wrap="square" rtlCol="0">
            <a:spAutoFit/>
          </a:bodyPr>
          <a:lstStyle/>
          <a:p>
            <a:r>
              <a:rPr lang="en-US" sz="2400" dirty="0"/>
              <a:t>crunch/rustle</a:t>
            </a:r>
          </a:p>
        </p:txBody>
      </p:sp>
      <p:cxnSp>
        <p:nvCxnSpPr>
          <p:cNvPr id="8" name="Straight Arrow Connector 7">
            <a:extLst>
              <a:ext uri="{FF2B5EF4-FFF2-40B4-BE49-F238E27FC236}">
                <a16:creationId xmlns:a16="http://schemas.microsoft.com/office/drawing/2014/main" id="{3E13F04D-1883-D144-B25E-3A3F54526E0A}"/>
              </a:ext>
            </a:extLst>
          </p:cNvPr>
          <p:cNvCxnSpPr>
            <a:cxnSpLocks/>
          </p:cNvCxnSpPr>
          <p:nvPr/>
        </p:nvCxnSpPr>
        <p:spPr>
          <a:xfrm flipH="1">
            <a:off x="8564713" y="2112379"/>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D911DBC-58E8-7B44-8994-8D1C1C378363}"/>
              </a:ext>
            </a:extLst>
          </p:cNvPr>
          <p:cNvSpPr txBox="1"/>
          <p:nvPr/>
        </p:nvSpPr>
        <p:spPr>
          <a:xfrm>
            <a:off x="9416445" y="3002162"/>
            <a:ext cx="2421881" cy="461665"/>
          </a:xfrm>
          <a:prstGeom prst="rect">
            <a:avLst/>
          </a:prstGeom>
          <a:noFill/>
          <a:ln>
            <a:solidFill>
              <a:schemeClr val="tx1"/>
            </a:solidFill>
          </a:ln>
        </p:spPr>
        <p:txBody>
          <a:bodyPr wrap="none" rtlCol="0">
            <a:spAutoFit/>
          </a:bodyPr>
          <a:lstStyle/>
          <a:p>
            <a:r>
              <a:rPr lang="en-US" sz="2400" dirty="0"/>
              <a:t>creaked/slammed</a:t>
            </a:r>
          </a:p>
        </p:txBody>
      </p:sp>
      <p:cxnSp>
        <p:nvCxnSpPr>
          <p:cNvPr id="10" name="Straight Arrow Connector 9">
            <a:extLst>
              <a:ext uri="{FF2B5EF4-FFF2-40B4-BE49-F238E27FC236}">
                <a16:creationId xmlns:a16="http://schemas.microsoft.com/office/drawing/2014/main" id="{0A94E9C8-AEF6-C640-9BA2-3223E72A7EBC}"/>
              </a:ext>
            </a:extLst>
          </p:cNvPr>
          <p:cNvCxnSpPr/>
          <p:nvPr/>
        </p:nvCxnSpPr>
        <p:spPr>
          <a:xfrm flipH="1">
            <a:off x="8564713" y="3232994"/>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BDAB830-FC25-EF4A-9DB0-9590F14DB814}"/>
              </a:ext>
            </a:extLst>
          </p:cNvPr>
          <p:cNvSpPr txBox="1"/>
          <p:nvPr/>
        </p:nvSpPr>
        <p:spPr>
          <a:xfrm>
            <a:off x="9416445" y="4415757"/>
            <a:ext cx="2144177" cy="461665"/>
          </a:xfrm>
          <a:prstGeom prst="rect">
            <a:avLst/>
          </a:prstGeom>
          <a:noFill/>
          <a:ln>
            <a:solidFill>
              <a:schemeClr val="tx1"/>
            </a:solidFill>
          </a:ln>
        </p:spPr>
        <p:txBody>
          <a:bodyPr wrap="none" rtlCol="0">
            <a:spAutoFit/>
          </a:bodyPr>
          <a:lstStyle/>
          <a:p>
            <a:r>
              <a:rPr lang="en-US" sz="2400" dirty="0"/>
              <a:t>roared/ howled</a:t>
            </a:r>
          </a:p>
        </p:txBody>
      </p:sp>
      <p:cxnSp>
        <p:nvCxnSpPr>
          <p:cNvPr id="12" name="Straight Arrow Connector 11">
            <a:extLst>
              <a:ext uri="{FF2B5EF4-FFF2-40B4-BE49-F238E27FC236}">
                <a16:creationId xmlns:a16="http://schemas.microsoft.com/office/drawing/2014/main" id="{8E23896E-E071-BF45-9461-BE014CCCEAFC}"/>
              </a:ext>
            </a:extLst>
          </p:cNvPr>
          <p:cNvCxnSpPr/>
          <p:nvPr/>
        </p:nvCxnSpPr>
        <p:spPr>
          <a:xfrm flipH="1">
            <a:off x="8564713" y="4646589"/>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A5C65C8-846B-FC4E-904E-D79833D4AE4B}"/>
              </a:ext>
            </a:extLst>
          </p:cNvPr>
          <p:cNvSpPr txBox="1"/>
          <p:nvPr/>
        </p:nvSpPr>
        <p:spPr>
          <a:xfrm>
            <a:off x="9416445" y="5548446"/>
            <a:ext cx="2044727" cy="461665"/>
          </a:xfrm>
          <a:prstGeom prst="rect">
            <a:avLst/>
          </a:prstGeom>
          <a:noFill/>
          <a:ln>
            <a:solidFill>
              <a:schemeClr val="tx1"/>
            </a:solidFill>
          </a:ln>
        </p:spPr>
        <p:txBody>
          <a:bodyPr wrap="none" rtlCol="0">
            <a:spAutoFit/>
          </a:bodyPr>
          <a:lstStyle/>
          <a:p>
            <a:r>
              <a:rPr lang="en-US" sz="2400" dirty="0"/>
              <a:t>ticking/clicking</a:t>
            </a:r>
          </a:p>
        </p:txBody>
      </p:sp>
      <p:cxnSp>
        <p:nvCxnSpPr>
          <p:cNvPr id="14" name="Straight Arrow Connector 13">
            <a:extLst>
              <a:ext uri="{FF2B5EF4-FFF2-40B4-BE49-F238E27FC236}">
                <a16:creationId xmlns:a16="http://schemas.microsoft.com/office/drawing/2014/main" id="{5523928D-0FBD-AE42-9CFC-FCDB286B76D6}"/>
              </a:ext>
            </a:extLst>
          </p:cNvPr>
          <p:cNvCxnSpPr/>
          <p:nvPr/>
        </p:nvCxnSpPr>
        <p:spPr>
          <a:xfrm flipH="1">
            <a:off x="8564713" y="5779278"/>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082BD27A-1635-094D-BEFC-01A63010D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2767644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a:xfrm>
            <a:off x="248815" y="-55668"/>
            <a:ext cx="10661486" cy="1325563"/>
          </a:xfrm>
        </p:spPr>
        <p:txBody>
          <a:bodyPr>
            <a:noAutofit/>
          </a:bodyPr>
          <a:lstStyle/>
          <a:p>
            <a:r>
              <a:rPr lang="en-US" sz="3600" dirty="0">
                <a:latin typeface="Calibri" panose="020F0502020204030204" pitchFamily="34" charset="0"/>
                <a:cs typeface="Calibri" panose="020F0502020204030204" pitchFamily="34" charset="0"/>
              </a:rPr>
              <a:t>Here are the ones I chose. </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846667" y="1558877"/>
            <a:ext cx="7420203" cy="4351338"/>
          </a:xfrm>
        </p:spPr>
        <p:txBody>
          <a:bodyPr/>
          <a:lstStyle/>
          <a:p>
            <a:r>
              <a:rPr lang="en-GB" dirty="0"/>
              <a:t>I listened to the </a:t>
            </a:r>
            <a:r>
              <a:rPr lang="en-GB" dirty="0">
                <a:solidFill>
                  <a:srgbClr val="FF0000"/>
                </a:solidFill>
              </a:rPr>
              <a:t>rustle</a:t>
            </a:r>
            <a:r>
              <a:rPr lang="en-GB" dirty="0"/>
              <a:t> of the leaves as I made my way through the graveyard.</a:t>
            </a:r>
          </a:p>
          <a:p>
            <a:pPr marL="0" indent="0">
              <a:buNone/>
            </a:pPr>
            <a:endParaRPr lang="en-GB" dirty="0"/>
          </a:p>
          <a:p>
            <a:r>
              <a:rPr lang="en-GB" dirty="0"/>
              <a:t>The door </a:t>
            </a:r>
            <a:r>
              <a:rPr lang="en-GB" dirty="0">
                <a:solidFill>
                  <a:srgbClr val="FF0000"/>
                </a:solidFill>
              </a:rPr>
              <a:t>creaked</a:t>
            </a:r>
            <a:r>
              <a:rPr lang="en-GB" dirty="0"/>
              <a:t> open.</a:t>
            </a:r>
          </a:p>
          <a:p>
            <a:endParaRPr lang="en-GB" dirty="0"/>
          </a:p>
          <a:p>
            <a:r>
              <a:rPr lang="en-US" dirty="0"/>
              <a:t>The wind </a:t>
            </a:r>
            <a:r>
              <a:rPr lang="en-US" dirty="0">
                <a:solidFill>
                  <a:srgbClr val="FF0000"/>
                </a:solidFill>
              </a:rPr>
              <a:t>howled</a:t>
            </a:r>
            <a:r>
              <a:rPr lang="en-US" dirty="0"/>
              <a:t> in the darkens. </a:t>
            </a:r>
          </a:p>
          <a:p>
            <a:endParaRPr lang="en-GB" dirty="0"/>
          </a:p>
          <a:p>
            <a:r>
              <a:rPr lang="en-GB" dirty="0"/>
              <a:t>The mansion was eerie, only the </a:t>
            </a:r>
            <a:r>
              <a:rPr lang="en-GB" dirty="0">
                <a:solidFill>
                  <a:srgbClr val="FF0000"/>
                </a:solidFill>
              </a:rPr>
              <a:t>ticking</a:t>
            </a:r>
            <a:r>
              <a:rPr lang="en-GB" dirty="0"/>
              <a:t> clock could be heard.</a:t>
            </a:r>
          </a:p>
          <a:p>
            <a:endParaRPr lang="en-US" dirty="0"/>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D2D10F06-C80E-4A49-BDE9-018343F10C55}"/>
              </a:ext>
            </a:extLst>
          </p:cNvPr>
          <p:cNvSpPr txBox="1"/>
          <p:nvPr/>
        </p:nvSpPr>
        <p:spPr>
          <a:xfrm>
            <a:off x="9252666" y="1541100"/>
            <a:ext cx="1974133" cy="461665"/>
          </a:xfrm>
          <a:prstGeom prst="rect">
            <a:avLst/>
          </a:prstGeom>
          <a:noFill/>
          <a:ln>
            <a:solidFill>
              <a:schemeClr val="tx1"/>
            </a:solidFill>
          </a:ln>
        </p:spPr>
        <p:txBody>
          <a:bodyPr wrap="square" rtlCol="0">
            <a:spAutoFit/>
          </a:bodyPr>
          <a:lstStyle/>
          <a:p>
            <a:r>
              <a:rPr lang="en-US" sz="2400" dirty="0"/>
              <a:t>crunch/rustle</a:t>
            </a:r>
          </a:p>
        </p:txBody>
      </p:sp>
      <p:cxnSp>
        <p:nvCxnSpPr>
          <p:cNvPr id="8" name="Straight Arrow Connector 7">
            <a:extLst>
              <a:ext uri="{FF2B5EF4-FFF2-40B4-BE49-F238E27FC236}">
                <a16:creationId xmlns:a16="http://schemas.microsoft.com/office/drawing/2014/main" id="{3E13F04D-1883-D144-B25E-3A3F54526E0A}"/>
              </a:ext>
            </a:extLst>
          </p:cNvPr>
          <p:cNvCxnSpPr>
            <a:cxnSpLocks/>
          </p:cNvCxnSpPr>
          <p:nvPr/>
        </p:nvCxnSpPr>
        <p:spPr>
          <a:xfrm flipH="1">
            <a:off x="8437713" y="1771932"/>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D911DBC-58E8-7B44-8994-8D1C1C378363}"/>
              </a:ext>
            </a:extLst>
          </p:cNvPr>
          <p:cNvSpPr txBox="1"/>
          <p:nvPr/>
        </p:nvSpPr>
        <p:spPr>
          <a:xfrm>
            <a:off x="9289445" y="2661715"/>
            <a:ext cx="2421881" cy="461665"/>
          </a:xfrm>
          <a:prstGeom prst="rect">
            <a:avLst/>
          </a:prstGeom>
          <a:noFill/>
          <a:ln>
            <a:solidFill>
              <a:schemeClr val="tx1"/>
            </a:solidFill>
          </a:ln>
        </p:spPr>
        <p:txBody>
          <a:bodyPr wrap="none" rtlCol="0">
            <a:spAutoFit/>
          </a:bodyPr>
          <a:lstStyle/>
          <a:p>
            <a:r>
              <a:rPr lang="en-US" sz="2400" dirty="0"/>
              <a:t>creaked/slammed</a:t>
            </a:r>
          </a:p>
        </p:txBody>
      </p:sp>
      <p:cxnSp>
        <p:nvCxnSpPr>
          <p:cNvPr id="10" name="Straight Arrow Connector 9">
            <a:extLst>
              <a:ext uri="{FF2B5EF4-FFF2-40B4-BE49-F238E27FC236}">
                <a16:creationId xmlns:a16="http://schemas.microsoft.com/office/drawing/2014/main" id="{0A94E9C8-AEF6-C640-9BA2-3223E72A7EBC}"/>
              </a:ext>
            </a:extLst>
          </p:cNvPr>
          <p:cNvCxnSpPr/>
          <p:nvPr/>
        </p:nvCxnSpPr>
        <p:spPr>
          <a:xfrm flipH="1">
            <a:off x="8437713" y="2892547"/>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CBDAB830-FC25-EF4A-9DB0-9590F14DB814}"/>
              </a:ext>
            </a:extLst>
          </p:cNvPr>
          <p:cNvSpPr txBox="1"/>
          <p:nvPr/>
        </p:nvSpPr>
        <p:spPr>
          <a:xfrm>
            <a:off x="9289445" y="4075310"/>
            <a:ext cx="2144177" cy="461665"/>
          </a:xfrm>
          <a:prstGeom prst="rect">
            <a:avLst/>
          </a:prstGeom>
          <a:noFill/>
          <a:ln>
            <a:solidFill>
              <a:schemeClr val="tx1"/>
            </a:solidFill>
          </a:ln>
        </p:spPr>
        <p:txBody>
          <a:bodyPr wrap="none" rtlCol="0">
            <a:spAutoFit/>
          </a:bodyPr>
          <a:lstStyle/>
          <a:p>
            <a:r>
              <a:rPr lang="en-US" sz="2400" dirty="0"/>
              <a:t>roared/ howled</a:t>
            </a:r>
          </a:p>
        </p:txBody>
      </p:sp>
      <p:cxnSp>
        <p:nvCxnSpPr>
          <p:cNvPr id="12" name="Straight Arrow Connector 11">
            <a:extLst>
              <a:ext uri="{FF2B5EF4-FFF2-40B4-BE49-F238E27FC236}">
                <a16:creationId xmlns:a16="http://schemas.microsoft.com/office/drawing/2014/main" id="{8E23896E-E071-BF45-9461-BE014CCCEAFC}"/>
              </a:ext>
            </a:extLst>
          </p:cNvPr>
          <p:cNvCxnSpPr/>
          <p:nvPr/>
        </p:nvCxnSpPr>
        <p:spPr>
          <a:xfrm flipH="1">
            <a:off x="8437713" y="4306142"/>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0A5C65C8-846B-FC4E-904E-D79833D4AE4B}"/>
              </a:ext>
            </a:extLst>
          </p:cNvPr>
          <p:cNvSpPr txBox="1"/>
          <p:nvPr/>
        </p:nvSpPr>
        <p:spPr>
          <a:xfrm>
            <a:off x="9289445" y="5207999"/>
            <a:ext cx="2044727" cy="461665"/>
          </a:xfrm>
          <a:prstGeom prst="rect">
            <a:avLst/>
          </a:prstGeom>
          <a:noFill/>
          <a:ln>
            <a:solidFill>
              <a:schemeClr val="tx1"/>
            </a:solidFill>
          </a:ln>
        </p:spPr>
        <p:txBody>
          <a:bodyPr wrap="none" rtlCol="0">
            <a:spAutoFit/>
          </a:bodyPr>
          <a:lstStyle/>
          <a:p>
            <a:r>
              <a:rPr lang="en-US" sz="2400" dirty="0"/>
              <a:t>ticking/clicking</a:t>
            </a:r>
          </a:p>
        </p:txBody>
      </p:sp>
      <p:cxnSp>
        <p:nvCxnSpPr>
          <p:cNvPr id="14" name="Straight Arrow Connector 13">
            <a:extLst>
              <a:ext uri="{FF2B5EF4-FFF2-40B4-BE49-F238E27FC236}">
                <a16:creationId xmlns:a16="http://schemas.microsoft.com/office/drawing/2014/main" id="{5523928D-0FBD-AE42-9CFC-FCDB286B76D6}"/>
              </a:ext>
            </a:extLst>
          </p:cNvPr>
          <p:cNvCxnSpPr/>
          <p:nvPr/>
        </p:nvCxnSpPr>
        <p:spPr>
          <a:xfrm flipH="1">
            <a:off x="8437713" y="5438831"/>
            <a:ext cx="68088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71BED002-74A9-F749-809C-03A209FC3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1506034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DF13-F69F-F449-9DB3-E338662F05EB}"/>
              </a:ext>
            </a:extLst>
          </p:cNvPr>
          <p:cNvSpPr>
            <a:spLocks noGrp="1"/>
          </p:cNvSpPr>
          <p:nvPr>
            <p:ph type="title"/>
          </p:nvPr>
        </p:nvSpPr>
        <p:spPr>
          <a:xfrm>
            <a:off x="838200" y="1194889"/>
            <a:ext cx="10515600" cy="1325563"/>
          </a:xfrm>
        </p:spPr>
        <p:txBody>
          <a:bodyPr/>
          <a:lstStyle/>
          <a:p>
            <a:r>
              <a:rPr lang="en-US" dirty="0">
                <a:latin typeface="Calibri" panose="020F0502020204030204" pitchFamily="34" charset="0"/>
                <a:cs typeface="Calibri" panose="020F0502020204030204" pitchFamily="34" charset="0"/>
              </a:rPr>
              <a:t>Arthur Conan Doyle </a:t>
            </a:r>
          </a:p>
        </p:txBody>
      </p:sp>
      <p:grpSp>
        <p:nvGrpSpPr>
          <p:cNvPr id="6" name="Group 5">
            <a:extLst>
              <a:ext uri="{FF2B5EF4-FFF2-40B4-BE49-F238E27FC236}">
                <a16:creationId xmlns:a16="http://schemas.microsoft.com/office/drawing/2014/main" id="{CED7DFC7-8524-DD48-B773-5A752085B7FA}"/>
              </a:ext>
            </a:extLst>
          </p:cNvPr>
          <p:cNvGrpSpPr/>
          <p:nvPr/>
        </p:nvGrpSpPr>
        <p:grpSpPr>
          <a:xfrm>
            <a:off x="106363" y="126346"/>
            <a:ext cx="11979275" cy="6648450"/>
            <a:chOff x="106363" y="126346"/>
            <a:chExt cx="11979275" cy="6648450"/>
          </a:xfrm>
        </p:grpSpPr>
        <p:sp>
          <p:nvSpPr>
            <p:cNvPr id="4" name="Rectangle 3">
              <a:extLst>
                <a:ext uri="{FF2B5EF4-FFF2-40B4-BE49-F238E27FC236}">
                  <a16:creationId xmlns:a16="http://schemas.microsoft.com/office/drawing/2014/main" id="{777DEC06-1FB3-F04A-944F-AB48ABFBA69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FF26FC0D-516D-0C4E-912E-8D06DCBA2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7">
            <a:extLst>
              <a:ext uri="{FF2B5EF4-FFF2-40B4-BE49-F238E27FC236}">
                <a16:creationId xmlns:a16="http://schemas.microsoft.com/office/drawing/2014/main" id="{946FF902-5D0C-F049-AD9D-3387439397D4}"/>
              </a:ext>
            </a:extLst>
          </p:cNvPr>
          <p:cNvSpPr>
            <a:spLocks noGrp="1"/>
          </p:cNvSpPr>
          <p:nvPr>
            <p:ph idx="1"/>
          </p:nvPr>
        </p:nvSpPr>
        <p:spPr>
          <a:xfrm>
            <a:off x="838200" y="2655389"/>
            <a:ext cx="7896726" cy="4351338"/>
          </a:xfrm>
        </p:spPr>
        <p:txBody>
          <a:bodyPr/>
          <a:lstStyle/>
          <a:p>
            <a:r>
              <a:rPr lang="en-GB" dirty="0"/>
              <a:t>Arthur Conan Doyle was born on 22 May 1859. </a:t>
            </a:r>
          </a:p>
          <a:p>
            <a:r>
              <a:rPr lang="en-GB" dirty="0"/>
              <a:t>He divided his time between medicine and writing.</a:t>
            </a:r>
          </a:p>
          <a:p>
            <a:r>
              <a:rPr lang="en-GB" dirty="0"/>
              <a:t>He is known for writing mystery books about Sherlock Holmes. </a:t>
            </a:r>
          </a:p>
          <a:p>
            <a:r>
              <a:rPr lang="en-GB" dirty="0"/>
              <a:t>Sherlock Holmes is a well-known fictional detective.</a:t>
            </a:r>
            <a:endParaRPr lang="en-US" dirty="0"/>
          </a:p>
        </p:txBody>
      </p:sp>
      <p:pic>
        <p:nvPicPr>
          <p:cNvPr id="9" name="Picture 8">
            <a:extLst>
              <a:ext uri="{FF2B5EF4-FFF2-40B4-BE49-F238E27FC236}">
                <a16:creationId xmlns:a16="http://schemas.microsoft.com/office/drawing/2014/main" id="{EB6E751C-A829-FF44-8D65-742C0F81DB78}"/>
              </a:ext>
            </a:extLst>
          </p:cNvPr>
          <p:cNvPicPr>
            <a:picLocks noChangeAspect="1"/>
          </p:cNvPicPr>
          <p:nvPr/>
        </p:nvPicPr>
        <p:blipFill>
          <a:blip r:embed="rId3"/>
          <a:stretch>
            <a:fillRect/>
          </a:stretch>
        </p:blipFill>
        <p:spPr>
          <a:xfrm>
            <a:off x="9071973" y="1562631"/>
            <a:ext cx="2421021" cy="3275499"/>
          </a:xfrm>
          <a:prstGeom prst="rect">
            <a:avLst/>
          </a:prstGeom>
        </p:spPr>
      </p:pic>
      <p:pic>
        <p:nvPicPr>
          <p:cNvPr id="10" name="Picture 9">
            <a:extLst>
              <a:ext uri="{FF2B5EF4-FFF2-40B4-BE49-F238E27FC236}">
                <a16:creationId xmlns:a16="http://schemas.microsoft.com/office/drawing/2014/main" id="{2CDD8B68-C6EF-2140-A755-FFF73BAC1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240211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Let’s write some examples together. Fill in the missing word. </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838200" y="2215908"/>
            <a:ext cx="10515600" cy="4351338"/>
          </a:xfrm>
        </p:spPr>
        <p:txBody>
          <a:bodyPr/>
          <a:lstStyle/>
          <a:p>
            <a:pPr marL="0" indent="0">
              <a:buNone/>
            </a:pPr>
            <a:r>
              <a:rPr lang="en-US" dirty="0"/>
              <a:t>I heard the ____ of a twig.</a:t>
            </a:r>
          </a:p>
          <a:p>
            <a:pPr marL="0" indent="0">
              <a:buNone/>
            </a:pPr>
            <a:endParaRPr lang="en-US" dirty="0"/>
          </a:p>
          <a:p>
            <a:pPr marL="0" indent="0">
              <a:buNone/>
            </a:pPr>
            <a:r>
              <a:rPr lang="en-US" dirty="0"/>
              <a:t>The fire _____, keeping the room warm.</a:t>
            </a:r>
          </a:p>
          <a:p>
            <a:pPr marL="0" indent="0">
              <a:buNone/>
            </a:pPr>
            <a:endParaRPr lang="en-US" dirty="0"/>
          </a:p>
          <a:p>
            <a:pPr marL="0" indent="0">
              <a:buNone/>
            </a:pPr>
            <a:r>
              <a:rPr lang="en-US" dirty="0"/>
              <a:t>The rain ______ down for hours on end. </a:t>
            </a:r>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F6D4734F-96F3-EB48-A226-219D2F8F5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3007459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E657-82BF-E042-9CDB-BA30C60D85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Let’s write some examples together. Fill in the missing word.</a:t>
            </a:r>
          </a:p>
        </p:txBody>
      </p:sp>
      <p:sp>
        <p:nvSpPr>
          <p:cNvPr id="3" name="Content Placeholder 2">
            <a:extLst>
              <a:ext uri="{FF2B5EF4-FFF2-40B4-BE49-F238E27FC236}">
                <a16:creationId xmlns:a16="http://schemas.microsoft.com/office/drawing/2014/main" id="{B04CBD24-8C6A-A94E-8087-CCBDAFDBF9EC}"/>
              </a:ext>
            </a:extLst>
          </p:cNvPr>
          <p:cNvSpPr>
            <a:spLocks noGrp="1"/>
          </p:cNvSpPr>
          <p:nvPr>
            <p:ph idx="1"/>
          </p:nvPr>
        </p:nvSpPr>
        <p:spPr>
          <a:xfrm>
            <a:off x="838200" y="2215908"/>
            <a:ext cx="10515600" cy="4351338"/>
          </a:xfrm>
        </p:spPr>
        <p:txBody>
          <a:bodyPr/>
          <a:lstStyle/>
          <a:p>
            <a:pPr marL="0" indent="0">
              <a:buNone/>
            </a:pPr>
            <a:r>
              <a:rPr lang="en-US" dirty="0"/>
              <a:t>I heard the </a:t>
            </a:r>
            <a:r>
              <a:rPr lang="en-US" dirty="0">
                <a:solidFill>
                  <a:srgbClr val="FF0000"/>
                </a:solidFill>
              </a:rPr>
              <a:t>snap</a:t>
            </a:r>
            <a:r>
              <a:rPr lang="en-US" dirty="0"/>
              <a:t> of a twig.</a:t>
            </a:r>
          </a:p>
          <a:p>
            <a:pPr marL="0" indent="0">
              <a:buNone/>
            </a:pPr>
            <a:endParaRPr lang="en-US" dirty="0"/>
          </a:p>
          <a:p>
            <a:pPr marL="0" indent="0">
              <a:buNone/>
            </a:pPr>
            <a:r>
              <a:rPr lang="en-US" dirty="0"/>
              <a:t>The fire </a:t>
            </a:r>
            <a:r>
              <a:rPr lang="en-US" dirty="0">
                <a:solidFill>
                  <a:srgbClr val="FF0000"/>
                </a:solidFill>
              </a:rPr>
              <a:t>crackled</a:t>
            </a:r>
            <a:r>
              <a:rPr lang="en-US" dirty="0"/>
              <a:t>, keeping the room warm.</a:t>
            </a:r>
          </a:p>
          <a:p>
            <a:pPr marL="0" indent="0">
              <a:buNone/>
            </a:pPr>
            <a:endParaRPr lang="en-US" dirty="0"/>
          </a:p>
          <a:p>
            <a:pPr marL="0" indent="0">
              <a:buNone/>
            </a:pPr>
            <a:r>
              <a:rPr lang="en-US" dirty="0"/>
              <a:t>The rain </a:t>
            </a:r>
            <a:r>
              <a:rPr lang="en-US" dirty="0">
                <a:solidFill>
                  <a:srgbClr val="FF0000"/>
                </a:solidFill>
              </a:rPr>
              <a:t>drizzled</a:t>
            </a:r>
            <a:r>
              <a:rPr lang="en-US" dirty="0"/>
              <a:t> down for hours on end. </a:t>
            </a:r>
          </a:p>
        </p:txBody>
      </p:sp>
      <p:grpSp>
        <p:nvGrpSpPr>
          <p:cNvPr id="4" name="Group 3">
            <a:extLst>
              <a:ext uri="{FF2B5EF4-FFF2-40B4-BE49-F238E27FC236}">
                <a16:creationId xmlns:a16="http://schemas.microsoft.com/office/drawing/2014/main" id="{CE13722B-E27A-A742-8498-9270AF17A93D}"/>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65A45FD1-35F4-0F4F-AF4E-52723EF04CFB}"/>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5EBDD5A3-2D1D-FB47-8FB4-7EBF6C3787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46360FE-AD7B-BE41-8D1C-352C6997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121804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DD74-350F-5448-8306-FAADB6E382C6}"/>
              </a:ext>
            </a:extLst>
          </p:cNvPr>
          <p:cNvSpPr>
            <a:spLocks noGrp="1"/>
          </p:cNvSpPr>
          <p:nvPr>
            <p:ph type="title"/>
          </p:nvPr>
        </p:nvSpPr>
        <p:spPr>
          <a:xfrm>
            <a:off x="210834" y="361760"/>
            <a:ext cx="10515600" cy="1325563"/>
          </a:xfrm>
        </p:spPr>
        <p:txBody>
          <a:bodyPr>
            <a:normAutofit/>
          </a:bodyPr>
          <a:lstStyle/>
          <a:p>
            <a:r>
              <a:rPr lang="en-US" dirty="0"/>
              <a:t>Write a sentence that includes onomatopoeia to describe this photograph.</a:t>
            </a:r>
          </a:p>
        </p:txBody>
      </p:sp>
      <p:sp>
        <p:nvSpPr>
          <p:cNvPr id="3" name="Content Placeholder 2">
            <a:extLst>
              <a:ext uri="{FF2B5EF4-FFF2-40B4-BE49-F238E27FC236}">
                <a16:creationId xmlns:a16="http://schemas.microsoft.com/office/drawing/2014/main" id="{0CB629BF-0A11-7A4F-97CE-BC38942AFAD8}"/>
              </a:ext>
            </a:extLst>
          </p:cNvPr>
          <p:cNvSpPr>
            <a:spLocks noGrp="1"/>
          </p:cNvSpPr>
          <p:nvPr>
            <p:ph idx="1"/>
          </p:nvPr>
        </p:nvSpPr>
        <p:spPr>
          <a:xfrm>
            <a:off x="10067925" y="2469751"/>
            <a:ext cx="1747838" cy="2346325"/>
          </a:xfrm>
          <a:solidFill>
            <a:schemeClr val="bg1">
              <a:lumMod val="95000"/>
            </a:schemeClr>
          </a:solidFill>
        </p:spPr>
        <p:txBody>
          <a:bodyPr>
            <a:normAutofit fontScale="85000" lnSpcReduction="20000"/>
          </a:bodyPr>
          <a:lstStyle/>
          <a:p>
            <a:pPr marL="0" indent="0">
              <a:buNone/>
            </a:pPr>
            <a:r>
              <a:rPr lang="en-US" dirty="0"/>
              <a:t>Word bank:</a:t>
            </a:r>
          </a:p>
          <a:p>
            <a:pPr marL="0" indent="0">
              <a:buNone/>
            </a:pPr>
            <a:r>
              <a:rPr lang="en-US" dirty="0"/>
              <a:t>Howled,</a:t>
            </a:r>
          </a:p>
          <a:p>
            <a:pPr marL="0" indent="0">
              <a:buNone/>
            </a:pPr>
            <a:r>
              <a:rPr lang="en-US" dirty="0"/>
              <a:t>Creaked,</a:t>
            </a:r>
          </a:p>
          <a:p>
            <a:pPr marL="0" indent="0">
              <a:buNone/>
            </a:pPr>
            <a:r>
              <a:rPr lang="en-US" dirty="0"/>
              <a:t>Ticked,</a:t>
            </a:r>
          </a:p>
          <a:p>
            <a:pPr marL="0" indent="0">
              <a:buNone/>
            </a:pPr>
            <a:r>
              <a:rPr lang="en-US" dirty="0"/>
              <a:t>Slammed,</a:t>
            </a:r>
          </a:p>
          <a:p>
            <a:pPr marL="0" indent="0">
              <a:buNone/>
            </a:pPr>
            <a:r>
              <a:rPr lang="en-US" dirty="0"/>
              <a:t>Rustled.</a:t>
            </a:r>
          </a:p>
        </p:txBody>
      </p:sp>
      <p:grpSp>
        <p:nvGrpSpPr>
          <p:cNvPr id="4" name="Group 3">
            <a:extLst>
              <a:ext uri="{FF2B5EF4-FFF2-40B4-BE49-F238E27FC236}">
                <a16:creationId xmlns:a16="http://schemas.microsoft.com/office/drawing/2014/main" id="{03AB25AF-A534-194B-9910-D47DA70A8D1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B834ECF4-4CA4-354C-97AE-E2D547B3858C}"/>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1DE8AB9-E957-0D4F-A479-3AB9786B09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125B5CEC-81A5-C243-99AC-30D92084B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9" name="Picture 8">
            <a:extLst>
              <a:ext uri="{FF2B5EF4-FFF2-40B4-BE49-F238E27FC236}">
                <a16:creationId xmlns:a16="http://schemas.microsoft.com/office/drawing/2014/main" id="{85822C28-E974-3141-BFED-993F0A24B96D}"/>
              </a:ext>
            </a:extLst>
          </p:cNvPr>
          <p:cNvPicPr>
            <a:picLocks noChangeAspect="1"/>
          </p:cNvPicPr>
          <p:nvPr/>
        </p:nvPicPr>
        <p:blipFill rotWithShape="1">
          <a:blip r:embed="rId4"/>
          <a:srcRect b="9310"/>
          <a:stretch/>
        </p:blipFill>
        <p:spPr>
          <a:xfrm>
            <a:off x="2771776" y="1945399"/>
            <a:ext cx="6299200" cy="3455276"/>
          </a:xfrm>
          <a:prstGeom prst="rect">
            <a:avLst/>
          </a:prstGeom>
        </p:spPr>
      </p:pic>
    </p:spTree>
    <p:extLst>
      <p:ext uri="{BB962C8B-B14F-4D97-AF65-F5344CB8AC3E}">
        <p14:creationId xmlns:p14="http://schemas.microsoft.com/office/powerpoint/2010/main" val="1543164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AB25AF-A534-194B-9910-D47DA70A8D1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B834ECF4-4CA4-354C-97AE-E2D547B3858C}"/>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1DE8AB9-E957-0D4F-A479-3AB9786B09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125B5CEC-81A5-C243-99AC-30D92084B2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9" name="Picture 8">
            <a:extLst>
              <a:ext uri="{FF2B5EF4-FFF2-40B4-BE49-F238E27FC236}">
                <a16:creationId xmlns:a16="http://schemas.microsoft.com/office/drawing/2014/main" id="{85822C28-E974-3141-BFED-993F0A24B96D}"/>
              </a:ext>
            </a:extLst>
          </p:cNvPr>
          <p:cNvPicPr>
            <a:picLocks noChangeAspect="1"/>
          </p:cNvPicPr>
          <p:nvPr/>
        </p:nvPicPr>
        <p:blipFill rotWithShape="1">
          <a:blip r:embed="rId4"/>
          <a:srcRect b="9310"/>
          <a:stretch/>
        </p:blipFill>
        <p:spPr>
          <a:xfrm>
            <a:off x="3838575" y="2212314"/>
            <a:ext cx="4514850" cy="2476513"/>
          </a:xfrm>
          <a:prstGeom prst="rect">
            <a:avLst/>
          </a:prstGeom>
        </p:spPr>
      </p:pic>
      <p:sp>
        <p:nvSpPr>
          <p:cNvPr id="7" name="TextBox 6">
            <a:extLst>
              <a:ext uri="{FF2B5EF4-FFF2-40B4-BE49-F238E27FC236}">
                <a16:creationId xmlns:a16="http://schemas.microsoft.com/office/drawing/2014/main" id="{655FCD2C-D8B3-BC4E-A15D-7ECB3DA72213}"/>
              </a:ext>
            </a:extLst>
          </p:cNvPr>
          <p:cNvSpPr txBox="1"/>
          <p:nvPr/>
        </p:nvSpPr>
        <p:spPr>
          <a:xfrm>
            <a:off x="1182512" y="5023093"/>
            <a:ext cx="10460877" cy="523220"/>
          </a:xfrm>
          <a:prstGeom prst="rect">
            <a:avLst/>
          </a:prstGeom>
          <a:noFill/>
        </p:spPr>
        <p:txBody>
          <a:bodyPr wrap="none" rtlCol="0">
            <a:spAutoFit/>
          </a:bodyPr>
          <a:lstStyle/>
          <a:p>
            <a:r>
              <a:rPr lang="en-US" sz="2800" dirty="0"/>
              <a:t>As I made my way towards the steps of the mansion, the wind </a:t>
            </a:r>
            <a:r>
              <a:rPr lang="en-US" sz="2800" u="sng" dirty="0">
                <a:solidFill>
                  <a:srgbClr val="FF0000"/>
                </a:solidFill>
              </a:rPr>
              <a:t>howled</a:t>
            </a:r>
            <a:r>
              <a:rPr lang="en-US" sz="2800" dirty="0"/>
              <a:t>.</a:t>
            </a:r>
          </a:p>
        </p:txBody>
      </p:sp>
      <p:sp>
        <p:nvSpPr>
          <p:cNvPr id="10" name="Title 1">
            <a:extLst>
              <a:ext uri="{FF2B5EF4-FFF2-40B4-BE49-F238E27FC236}">
                <a16:creationId xmlns:a16="http://schemas.microsoft.com/office/drawing/2014/main" id="{9ADFDD74-350F-5448-8306-FAADB6E382C6}"/>
              </a:ext>
            </a:extLst>
          </p:cNvPr>
          <p:cNvSpPr>
            <a:spLocks noGrp="1"/>
          </p:cNvSpPr>
          <p:nvPr>
            <p:ph type="title"/>
          </p:nvPr>
        </p:nvSpPr>
        <p:spPr>
          <a:xfrm>
            <a:off x="210834" y="361760"/>
            <a:ext cx="10515600" cy="1325563"/>
          </a:xfrm>
        </p:spPr>
        <p:txBody>
          <a:bodyPr>
            <a:normAutofit/>
          </a:bodyPr>
          <a:lstStyle/>
          <a:p>
            <a:r>
              <a:rPr lang="en-US" dirty="0"/>
              <a:t>Write a sentence that includes onomatopoeia to describe this photograph.</a:t>
            </a:r>
          </a:p>
        </p:txBody>
      </p:sp>
    </p:spTree>
    <p:extLst>
      <p:ext uri="{BB962C8B-B14F-4D97-AF65-F5344CB8AC3E}">
        <p14:creationId xmlns:p14="http://schemas.microsoft.com/office/powerpoint/2010/main" val="2684522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DD74-350F-5448-8306-FAADB6E382C6}"/>
              </a:ext>
            </a:extLst>
          </p:cNvPr>
          <p:cNvSpPr>
            <a:spLocks noGrp="1"/>
          </p:cNvSpPr>
          <p:nvPr>
            <p:ph type="title"/>
          </p:nvPr>
        </p:nvSpPr>
        <p:spPr/>
        <p:txBody>
          <a:bodyPr/>
          <a:lstStyle/>
          <a:p>
            <a:r>
              <a:rPr lang="en-US" dirty="0"/>
              <a:t>Task</a:t>
            </a:r>
          </a:p>
        </p:txBody>
      </p:sp>
      <p:sp>
        <p:nvSpPr>
          <p:cNvPr id="3" name="Content Placeholder 2">
            <a:extLst>
              <a:ext uri="{FF2B5EF4-FFF2-40B4-BE49-F238E27FC236}">
                <a16:creationId xmlns:a16="http://schemas.microsoft.com/office/drawing/2014/main" id="{0CB629BF-0A11-7A4F-97CE-BC38942AFAD8}"/>
              </a:ext>
            </a:extLst>
          </p:cNvPr>
          <p:cNvSpPr>
            <a:spLocks noGrp="1"/>
          </p:cNvSpPr>
          <p:nvPr>
            <p:ph idx="1"/>
          </p:nvPr>
        </p:nvSpPr>
        <p:spPr>
          <a:xfrm>
            <a:off x="838201" y="1825625"/>
            <a:ext cx="6566026" cy="4351338"/>
          </a:xfrm>
        </p:spPr>
        <p:txBody>
          <a:bodyPr/>
          <a:lstStyle/>
          <a:p>
            <a:pPr marL="0" indent="0" algn="ctr">
              <a:buNone/>
            </a:pPr>
            <a:r>
              <a:rPr lang="en-US" dirty="0"/>
              <a:t>Write 6 sentences that include an onomatopoeia. You can use the photos and word bank to help you.</a:t>
            </a:r>
          </a:p>
        </p:txBody>
      </p:sp>
      <p:grpSp>
        <p:nvGrpSpPr>
          <p:cNvPr id="4" name="Group 3">
            <a:extLst>
              <a:ext uri="{FF2B5EF4-FFF2-40B4-BE49-F238E27FC236}">
                <a16:creationId xmlns:a16="http://schemas.microsoft.com/office/drawing/2014/main" id="{03AB25AF-A534-194B-9910-D47DA70A8D1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B834ECF4-4CA4-354C-97AE-E2D547B3858C}"/>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C1DE8AB9-E957-0D4F-A479-3AB9786B09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FB80E821-F708-F84B-9F68-C78505AAD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sp>
        <p:nvSpPr>
          <p:cNvPr id="8" name="Content Placeholder 2">
            <a:extLst>
              <a:ext uri="{FF2B5EF4-FFF2-40B4-BE49-F238E27FC236}">
                <a16:creationId xmlns:a16="http://schemas.microsoft.com/office/drawing/2014/main" id="{7D44CFCC-1454-9349-8947-D23013B6DA61}"/>
              </a:ext>
            </a:extLst>
          </p:cNvPr>
          <p:cNvSpPr txBox="1">
            <a:spLocks/>
          </p:cNvSpPr>
          <p:nvPr/>
        </p:nvSpPr>
        <p:spPr>
          <a:xfrm>
            <a:off x="2022394" y="3235296"/>
            <a:ext cx="1747838" cy="2346325"/>
          </a:xfrm>
          <a:prstGeom prst="rect">
            <a:avLst/>
          </a:prstGeom>
          <a:solidFill>
            <a:schemeClr val="bg1">
              <a:lumMod val="95000"/>
            </a:schemeClr>
          </a:solidFill>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Word bank:</a:t>
            </a:r>
          </a:p>
          <a:p>
            <a:pPr marL="0" indent="0">
              <a:buFont typeface="Arial" panose="020B0604020202020204" pitchFamily="34" charset="0"/>
              <a:buNone/>
            </a:pPr>
            <a:r>
              <a:rPr lang="en-US" dirty="0"/>
              <a:t>Howled,</a:t>
            </a:r>
          </a:p>
          <a:p>
            <a:pPr marL="0" indent="0">
              <a:buFont typeface="Arial" panose="020B0604020202020204" pitchFamily="34" charset="0"/>
              <a:buNone/>
            </a:pPr>
            <a:r>
              <a:rPr lang="en-US" dirty="0"/>
              <a:t>Creaked,</a:t>
            </a:r>
          </a:p>
          <a:p>
            <a:pPr marL="0" indent="0">
              <a:buFont typeface="Arial" panose="020B0604020202020204" pitchFamily="34" charset="0"/>
              <a:buNone/>
            </a:pPr>
            <a:r>
              <a:rPr lang="en-US" dirty="0"/>
              <a:t>Ticked,</a:t>
            </a:r>
          </a:p>
          <a:p>
            <a:pPr marL="0" indent="0">
              <a:buFont typeface="Arial" panose="020B0604020202020204" pitchFamily="34" charset="0"/>
              <a:buNone/>
            </a:pPr>
            <a:r>
              <a:rPr lang="en-US" dirty="0"/>
              <a:t>Slammed,</a:t>
            </a:r>
          </a:p>
          <a:p>
            <a:pPr marL="0" indent="0">
              <a:buFont typeface="Arial" panose="020B0604020202020204" pitchFamily="34" charset="0"/>
              <a:buNone/>
            </a:pPr>
            <a:r>
              <a:rPr lang="en-US" dirty="0"/>
              <a:t>Rustled.</a:t>
            </a:r>
          </a:p>
        </p:txBody>
      </p:sp>
      <p:pic>
        <p:nvPicPr>
          <p:cNvPr id="9" name="Picture 8">
            <a:extLst>
              <a:ext uri="{FF2B5EF4-FFF2-40B4-BE49-F238E27FC236}">
                <a16:creationId xmlns:a16="http://schemas.microsoft.com/office/drawing/2014/main" id="{084B9A2A-1735-1947-86AA-F6B2FC48339C}"/>
              </a:ext>
            </a:extLst>
          </p:cNvPr>
          <p:cNvPicPr>
            <a:picLocks noChangeAspect="1"/>
          </p:cNvPicPr>
          <p:nvPr/>
        </p:nvPicPr>
        <p:blipFill rotWithShape="1">
          <a:blip r:embed="rId4"/>
          <a:srcRect b="9310"/>
          <a:stretch/>
        </p:blipFill>
        <p:spPr>
          <a:xfrm>
            <a:off x="7821214" y="2350407"/>
            <a:ext cx="3089456" cy="1694647"/>
          </a:xfrm>
          <a:prstGeom prst="rect">
            <a:avLst/>
          </a:prstGeom>
        </p:spPr>
      </p:pic>
      <p:pic>
        <p:nvPicPr>
          <p:cNvPr id="10" name="Picture 9">
            <a:extLst>
              <a:ext uri="{FF2B5EF4-FFF2-40B4-BE49-F238E27FC236}">
                <a16:creationId xmlns:a16="http://schemas.microsoft.com/office/drawing/2014/main" id="{F2CB4C5A-B580-0942-A1B8-8393F91B4BD9}"/>
              </a:ext>
            </a:extLst>
          </p:cNvPr>
          <p:cNvPicPr>
            <a:picLocks noChangeAspect="1"/>
          </p:cNvPicPr>
          <p:nvPr/>
        </p:nvPicPr>
        <p:blipFill>
          <a:blip r:embed="rId5"/>
          <a:stretch>
            <a:fillRect/>
          </a:stretch>
        </p:blipFill>
        <p:spPr>
          <a:xfrm>
            <a:off x="7841881" y="4246751"/>
            <a:ext cx="3068789" cy="2148153"/>
          </a:xfrm>
          <a:prstGeom prst="rect">
            <a:avLst/>
          </a:prstGeom>
        </p:spPr>
      </p:pic>
      <p:pic>
        <p:nvPicPr>
          <p:cNvPr id="11" name="Picture 10">
            <a:extLst>
              <a:ext uri="{FF2B5EF4-FFF2-40B4-BE49-F238E27FC236}">
                <a16:creationId xmlns:a16="http://schemas.microsoft.com/office/drawing/2014/main" id="{953DA79D-7CA2-6445-BB64-E2869FDFDBF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t="16968" b="9224"/>
          <a:stretch/>
        </p:blipFill>
        <p:spPr>
          <a:xfrm>
            <a:off x="7852778" y="550616"/>
            <a:ext cx="3063367" cy="1654638"/>
          </a:xfrm>
          <a:prstGeom prst="rect">
            <a:avLst/>
          </a:prstGeom>
        </p:spPr>
      </p:pic>
      <p:sp>
        <p:nvSpPr>
          <p:cNvPr id="12" name="Cloud Callout 11"/>
          <p:cNvSpPr/>
          <p:nvPr/>
        </p:nvSpPr>
        <p:spPr>
          <a:xfrm>
            <a:off x="5227093" y="4885899"/>
            <a:ext cx="2456597" cy="142600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Don’t forget to try and include mystery vocabulary. </a:t>
            </a:r>
          </a:p>
        </p:txBody>
      </p:sp>
    </p:spTree>
    <p:extLst>
      <p:ext uri="{BB962C8B-B14F-4D97-AF65-F5344CB8AC3E}">
        <p14:creationId xmlns:p14="http://schemas.microsoft.com/office/powerpoint/2010/main" val="2124014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2072852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2408597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Thursday 25</a:t>
            </a:r>
            <a:r>
              <a:rPr lang="en-GB" sz="3200" baseline="30000" dirty="0" err="1">
                <a:solidFill>
                  <a:prstClr val="black"/>
                </a:solidFill>
                <a:latin typeface="Calibri" panose="020F0502020204030204"/>
              </a:rPr>
              <a:t>th</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 February 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 name="Rectangle 5"/>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10" name="Rectangle 9"/>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18301971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Thursday 25</a:t>
            </a:r>
            <a:r>
              <a:rPr lang="en-GB" sz="3200" u="sng" baseline="30000" dirty="0">
                <a:solidFill>
                  <a:prstClr val="black"/>
                </a:solidFill>
                <a:latin typeface="Calibri" panose="020F0502020204030204"/>
              </a:rPr>
              <a:t>th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9913" y="2835275"/>
            <a:ext cx="10612437" cy="10445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54192"/>
            <a:ext cx="10612654" cy="707886"/>
          </a:xfrm>
          <a:prstGeom prst="rect">
            <a:avLst/>
          </a:prstGeom>
          <a:noFill/>
        </p:spPr>
        <p:txBody>
          <a:bodyPr lIns="91440" tIns="45720" rIns="91440" bIns="45720" anchor="t">
            <a:spAutoFit/>
          </a:bodyPr>
          <a:lstStyle/>
          <a:p>
            <a:pPr>
              <a:defRPr/>
            </a:pPr>
            <a:r>
              <a:rPr lang="en-GB" sz="4000" u="sng" dirty="0">
                <a:ea typeface="+mn-lt"/>
                <a:cs typeface="+mn-lt"/>
              </a:rPr>
              <a:t>L.O. To be able to vary </a:t>
            </a:r>
            <a:r>
              <a:rPr lang="en-GB" sz="4000" u="sng" dirty="0" smtClean="0">
                <a:ea typeface="+mn-lt"/>
                <a:cs typeface="+mn-lt"/>
              </a:rPr>
              <a:t>sentence length </a:t>
            </a:r>
            <a:r>
              <a:rPr lang="en-GB" sz="4000" u="sng" dirty="0">
                <a:ea typeface="+mn-lt"/>
                <a:cs typeface="+mn-lt"/>
              </a:rPr>
              <a:t>for effect. </a:t>
            </a:r>
            <a:endParaRPr lang="en-US" sz="4000" u="sng" dirty="0">
              <a:ea typeface="+mn-lt"/>
              <a:cs typeface="+mn-lt"/>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729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Miss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Umpleby’s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online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teaching video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is on our school website. It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hlinkClick r:id="rId3"/>
          </p:cNvPr>
          <p:cNvPicPr>
            <a:picLocks noChangeAspect="1"/>
          </p:cNvPicPr>
          <p:nvPr/>
        </p:nvPicPr>
        <p:blipFill>
          <a:blip r:embed="rId4"/>
          <a:stretch>
            <a:fillRect/>
          </a:stretch>
        </p:blipFill>
        <p:spPr>
          <a:xfrm>
            <a:off x="3151248" y="3064351"/>
            <a:ext cx="5388336" cy="3029460"/>
          </a:xfrm>
          <a:prstGeom prst="rect">
            <a:avLst/>
          </a:prstGeom>
        </p:spPr>
      </p:pic>
      <p:sp>
        <p:nvSpPr>
          <p:cNvPr id="3" name="Action Button: Forward or Next 2">
            <a:hlinkClick r:id="rId3" highlightClick="1"/>
          </p:cNvPr>
          <p:cNvSpPr/>
          <p:nvPr/>
        </p:nvSpPr>
        <p:spPr>
          <a:xfrm>
            <a:off x="5359389" y="4854519"/>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4915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DF13-F69F-F449-9DB3-E338662F05EB}"/>
              </a:ext>
            </a:extLst>
          </p:cNvPr>
          <p:cNvSpPr>
            <a:spLocks noGrp="1"/>
          </p:cNvSpPr>
          <p:nvPr>
            <p:ph type="title"/>
          </p:nvPr>
        </p:nvSpPr>
        <p:spPr>
          <a:xfrm>
            <a:off x="537152" y="436596"/>
            <a:ext cx="10515600" cy="1325563"/>
          </a:xfrm>
        </p:spPr>
        <p:txBody>
          <a:bodyPr/>
          <a:lstStyle/>
          <a:p>
            <a:r>
              <a:rPr lang="en-US" dirty="0">
                <a:latin typeface="Calibri" panose="020F0502020204030204" pitchFamily="34" charset="0"/>
                <a:cs typeface="Calibri" panose="020F0502020204030204" pitchFamily="34" charset="0"/>
              </a:rPr>
              <a:t>What language did Arthur Conan Doyle use?</a:t>
            </a:r>
          </a:p>
        </p:txBody>
      </p:sp>
      <p:grpSp>
        <p:nvGrpSpPr>
          <p:cNvPr id="6" name="Group 5">
            <a:extLst>
              <a:ext uri="{FF2B5EF4-FFF2-40B4-BE49-F238E27FC236}">
                <a16:creationId xmlns:a16="http://schemas.microsoft.com/office/drawing/2014/main" id="{CED7DFC7-8524-DD48-B773-5A752085B7FA}"/>
              </a:ext>
            </a:extLst>
          </p:cNvPr>
          <p:cNvGrpSpPr/>
          <p:nvPr/>
        </p:nvGrpSpPr>
        <p:grpSpPr>
          <a:xfrm>
            <a:off x="106363" y="126346"/>
            <a:ext cx="11979275" cy="6648450"/>
            <a:chOff x="106363" y="126346"/>
            <a:chExt cx="11979275" cy="6648450"/>
          </a:xfrm>
        </p:grpSpPr>
        <p:sp>
          <p:nvSpPr>
            <p:cNvPr id="4" name="Rectangle 3">
              <a:extLst>
                <a:ext uri="{FF2B5EF4-FFF2-40B4-BE49-F238E27FC236}">
                  <a16:creationId xmlns:a16="http://schemas.microsoft.com/office/drawing/2014/main" id="{777DEC06-1FB3-F04A-944F-AB48ABFBA69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5" name="Picture 14">
              <a:extLst>
                <a:ext uri="{FF2B5EF4-FFF2-40B4-BE49-F238E27FC236}">
                  <a16:creationId xmlns:a16="http://schemas.microsoft.com/office/drawing/2014/main" id="{FF26FC0D-516D-0C4E-912E-8D06DCBA26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ounded Rectangle 6">
            <a:extLst>
              <a:ext uri="{FF2B5EF4-FFF2-40B4-BE49-F238E27FC236}">
                <a16:creationId xmlns:a16="http://schemas.microsoft.com/office/drawing/2014/main" id="{59AEED4F-EC23-784B-AFD8-6CD6A926F3D4}"/>
              </a:ext>
            </a:extLst>
          </p:cNvPr>
          <p:cNvSpPr/>
          <p:nvPr/>
        </p:nvSpPr>
        <p:spPr>
          <a:xfrm>
            <a:off x="5244660" y="3487071"/>
            <a:ext cx="1702675" cy="73309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Language</a:t>
            </a:r>
          </a:p>
        </p:txBody>
      </p:sp>
      <p:sp>
        <p:nvSpPr>
          <p:cNvPr id="8" name="Rectangle 7">
            <a:extLst>
              <a:ext uri="{FF2B5EF4-FFF2-40B4-BE49-F238E27FC236}">
                <a16:creationId xmlns:a16="http://schemas.microsoft.com/office/drawing/2014/main" id="{3D975445-1DE5-9141-87B5-1BC8B90A7952}"/>
              </a:ext>
            </a:extLst>
          </p:cNvPr>
          <p:cNvSpPr/>
          <p:nvPr/>
        </p:nvSpPr>
        <p:spPr>
          <a:xfrm>
            <a:off x="6544469" y="1936972"/>
            <a:ext cx="1284326" cy="461665"/>
          </a:xfrm>
          <a:prstGeom prst="rect">
            <a:avLst/>
          </a:prstGeom>
        </p:spPr>
        <p:txBody>
          <a:bodyPr wrap="none">
            <a:spAutoFit/>
          </a:bodyPr>
          <a:lstStyle/>
          <a:p>
            <a:r>
              <a:rPr lang="en-US" sz="2400" dirty="0"/>
              <a:t>Dialogue</a:t>
            </a:r>
          </a:p>
        </p:txBody>
      </p:sp>
      <p:sp>
        <p:nvSpPr>
          <p:cNvPr id="9" name="Rectangle 8">
            <a:extLst>
              <a:ext uri="{FF2B5EF4-FFF2-40B4-BE49-F238E27FC236}">
                <a16:creationId xmlns:a16="http://schemas.microsoft.com/office/drawing/2014/main" id="{816E1077-010D-FE4B-8254-CA65C352BDD9}"/>
              </a:ext>
            </a:extLst>
          </p:cNvPr>
          <p:cNvSpPr/>
          <p:nvPr/>
        </p:nvSpPr>
        <p:spPr>
          <a:xfrm>
            <a:off x="7828795" y="4604327"/>
            <a:ext cx="2634696" cy="461665"/>
          </a:xfrm>
          <a:prstGeom prst="rect">
            <a:avLst/>
          </a:prstGeom>
        </p:spPr>
        <p:txBody>
          <a:bodyPr wrap="none">
            <a:spAutoFit/>
          </a:bodyPr>
          <a:lstStyle/>
          <a:p>
            <a:r>
              <a:rPr lang="en-US" sz="2400" dirty="0"/>
              <a:t>Mystery vocabulary</a:t>
            </a:r>
          </a:p>
        </p:txBody>
      </p:sp>
      <p:sp>
        <p:nvSpPr>
          <p:cNvPr id="10" name="Rectangle 9">
            <a:extLst>
              <a:ext uri="{FF2B5EF4-FFF2-40B4-BE49-F238E27FC236}">
                <a16:creationId xmlns:a16="http://schemas.microsoft.com/office/drawing/2014/main" id="{0ED69D19-2D5E-C54D-9ADA-5BD4631A959F}"/>
              </a:ext>
            </a:extLst>
          </p:cNvPr>
          <p:cNvSpPr/>
          <p:nvPr/>
        </p:nvSpPr>
        <p:spPr>
          <a:xfrm>
            <a:off x="2108849" y="4686321"/>
            <a:ext cx="2069156" cy="461665"/>
          </a:xfrm>
          <a:prstGeom prst="rect">
            <a:avLst/>
          </a:prstGeom>
        </p:spPr>
        <p:txBody>
          <a:bodyPr wrap="none">
            <a:spAutoFit/>
          </a:bodyPr>
          <a:lstStyle/>
          <a:p>
            <a:r>
              <a:rPr lang="en-US" sz="2400" dirty="0"/>
              <a:t>Narrative voice</a:t>
            </a:r>
          </a:p>
        </p:txBody>
      </p:sp>
      <p:sp>
        <p:nvSpPr>
          <p:cNvPr id="11" name="Rectangle 10">
            <a:extLst>
              <a:ext uri="{FF2B5EF4-FFF2-40B4-BE49-F238E27FC236}">
                <a16:creationId xmlns:a16="http://schemas.microsoft.com/office/drawing/2014/main" id="{19DD4039-E120-F748-87A8-0595D33E4FE7}"/>
              </a:ext>
            </a:extLst>
          </p:cNvPr>
          <p:cNvSpPr/>
          <p:nvPr/>
        </p:nvSpPr>
        <p:spPr>
          <a:xfrm>
            <a:off x="3966323" y="2117161"/>
            <a:ext cx="936475" cy="461665"/>
          </a:xfrm>
          <a:prstGeom prst="rect">
            <a:avLst/>
          </a:prstGeom>
        </p:spPr>
        <p:txBody>
          <a:bodyPr wrap="none">
            <a:spAutoFit/>
          </a:bodyPr>
          <a:lstStyle/>
          <a:p>
            <a:r>
              <a:rPr lang="en-US" sz="2400" dirty="0"/>
              <a:t>Simile</a:t>
            </a:r>
          </a:p>
        </p:txBody>
      </p:sp>
      <p:sp>
        <p:nvSpPr>
          <p:cNvPr id="12" name="TextBox 11">
            <a:extLst>
              <a:ext uri="{FF2B5EF4-FFF2-40B4-BE49-F238E27FC236}">
                <a16:creationId xmlns:a16="http://schemas.microsoft.com/office/drawing/2014/main" id="{9E911831-C191-C547-897D-F27E33480E5D}"/>
              </a:ext>
            </a:extLst>
          </p:cNvPr>
          <p:cNvSpPr txBox="1"/>
          <p:nvPr/>
        </p:nvSpPr>
        <p:spPr>
          <a:xfrm>
            <a:off x="5075142" y="5564015"/>
            <a:ext cx="2041713" cy="461665"/>
          </a:xfrm>
          <a:prstGeom prst="rect">
            <a:avLst/>
          </a:prstGeom>
          <a:noFill/>
        </p:spPr>
        <p:txBody>
          <a:bodyPr wrap="none" rtlCol="0">
            <a:spAutoFit/>
          </a:bodyPr>
          <a:lstStyle/>
          <a:p>
            <a:r>
              <a:rPr lang="en-US" sz="2400" dirty="0"/>
              <a:t>Personification</a:t>
            </a:r>
          </a:p>
        </p:txBody>
      </p:sp>
      <p:sp>
        <p:nvSpPr>
          <p:cNvPr id="13" name="TextBox 12">
            <a:extLst>
              <a:ext uri="{FF2B5EF4-FFF2-40B4-BE49-F238E27FC236}">
                <a16:creationId xmlns:a16="http://schemas.microsoft.com/office/drawing/2014/main" id="{9FC5DE35-E330-8C49-BD57-38DB02699675}"/>
              </a:ext>
            </a:extLst>
          </p:cNvPr>
          <p:cNvSpPr txBox="1"/>
          <p:nvPr/>
        </p:nvSpPr>
        <p:spPr>
          <a:xfrm>
            <a:off x="8387287" y="2933828"/>
            <a:ext cx="2252155" cy="461665"/>
          </a:xfrm>
          <a:prstGeom prst="rect">
            <a:avLst/>
          </a:prstGeom>
          <a:noFill/>
        </p:spPr>
        <p:txBody>
          <a:bodyPr wrap="none" rtlCol="0">
            <a:spAutoFit/>
          </a:bodyPr>
          <a:lstStyle/>
          <a:p>
            <a:r>
              <a:rPr lang="en-US" sz="2400" dirty="0"/>
              <a:t>Formal language</a:t>
            </a:r>
          </a:p>
        </p:txBody>
      </p:sp>
      <p:sp>
        <p:nvSpPr>
          <p:cNvPr id="16" name="TextBox 15">
            <a:extLst>
              <a:ext uri="{FF2B5EF4-FFF2-40B4-BE49-F238E27FC236}">
                <a16:creationId xmlns:a16="http://schemas.microsoft.com/office/drawing/2014/main" id="{01DF633E-A7DB-3E46-BFD5-D301DC62CCDF}"/>
              </a:ext>
            </a:extLst>
          </p:cNvPr>
          <p:cNvSpPr txBox="1"/>
          <p:nvPr/>
        </p:nvSpPr>
        <p:spPr>
          <a:xfrm>
            <a:off x="1754880" y="3082992"/>
            <a:ext cx="2128018" cy="461665"/>
          </a:xfrm>
          <a:prstGeom prst="rect">
            <a:avLst/>
          </a:prstGeom>
          <a:noFill/>
        </p:spPr>
        <p:txBody>
          <a:bodyPr wrap="none" rtlCol="0">
            <a:spAutoFit/>
          </a:bodyPr>
          <a:lstStyle/>
          <a:p>
            <a:r>
              <a:rPr lang="en-US" sz="2400" dirty="0"/>
              <a:t>Onomatopoeia </a:t>
            </a:r>
          </a:p>
        </p:txBody>
      </p:sp>
      <p:cxnSp>
        <p:nvCxnSpPr>
          <p:cNvPr id="18" name="Curved Connector 17">
            <a:extLst>
              <a:ext uri="{FF2B5EF4-FFF2-40B4-BE49-F238E27FC236}">
                <a16:creationId xmlns:a16="http://schemas.microsoft.com/office/drawing/2014/main" id="{C534006A-7C34-6945-AE17-082FCE5BC31A}"/>
              </a:ext>
            </a:extLst>
          </p:cNvPr>
          <p:cNvCxnSpPr>
            <a:stCxn id="7" idx="0"/>
            <a:endCxn id="8" idx="2"/>
          </p:cNvCxnSpPr>
          <p:nvPr/>
        </p:nvCxnSpPr>
        <p:spPr>
          <a:xfrm rot="5400000" flipH="1" flipV="1">
            <a:off x="6097098" y="2397537"/>
            <a:ext cx="1088434" cy="1090634"/>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9E8FA9FF-3310-DD49-8175-22C0C38E2161}"/>
              </a:ext>
            </a:extLst>
          </p:cNvPr>
          <p:cNvCxnSpPr>
            <a:stCxn id="7" idx="0"/>
            <a:endCxn id="11" idx="2"/>
          </p:cNvCxnSpPr>
          <p:nvPr/>
        </p:nvCxnSpPr>
        <p:spPr>
          <a:xfrm rot="16200000" flipV="1">
            <a:off x="4811158" y="2202230"/>
            <a:ext cx="908245" cy="166143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0218F4DC-F0D2-FC47-8DAA-89D4A2286A68}"/>
              </a:ext>
            </a:extLst>
          </p:cNvPr>
          <p:cNvCxnSpPr>
            <a:stCxn id="7" idx="0"/>
            <a:endCxn id="13" idx="1"/>
          </p:cNvCxnSpPr>
          <p:nvPr/>
        </p:nvCxnSpPr>
        <p:spPr>
          <a:xfrm rot="5400000" flipH="1" flipV="1">
            <a:off x="7080437" y="2180222"/>
            <a:ext cx="322410" cy="2291289"/>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4" name="Curved Connector 23">
            <a:extLst>
              <a:ext uri="{FF2B5EF4-FFF2-40B4-BE49-F238E27FC236}">
                <a16:creationId xmlns:a16="http://schemas.microsoft.com/office/drawing/2014/main" id="{64358424-11F0-7647-9F6E-11BEAB4CEFD0}"/>
              </a:ext>
            </a:extLst>
          </p:cNvPr>
          <p:cNvCxnSpPr>
            <a:stCxn id="7" idx="0"/>
            <a:endCxn id="16" idx="3"/>
          </p:cNvCxnSpPr>
          <p:nvPr/>
        </p:nvCxnSpPr>
        <p:spPr>
          <a:xfrm rot="16200000" flipV="1">
            <a:off x="4902825" y="2293898"/>
            <a:ext cx="173246" cy="221310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6" name="Curved Connector 25">
            <a:extLst>
              <a:ext uri="{FF2B5EF4-FFF2-40B4-BE49-F238E27FC236}">
                <a16:creationId xmlns:a16="http://schemas.microsoft.com/office/drawing/2014/main" id="{75FB396D-BAF2-9649-9A97-05874BD94991}"/>
              </a:ext>
            </a:extLst>
          </p:cNvPr>
          <p:cNvCxnSpPr>
            <a:stCxn id="7" idx="2"/>
            <a:endCxn id="10" idx="3"/>
          </p:cNvCxnSpPr>
          <p:nvPr/>
        </p:nvCxnSpPr>
        <p:spPr>
          <a:xfrm rot="5400000">
            <a:off x="4788509" y="3609665"/>
            <a:ext cx="696986" cy="191799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8" name="Curved Connector 27">
            <a:extLst>
              <a:ext uri="{FF2B5EF4-FFF2-40B4-BE49-F238E27FC236}">
                <a16:creationId xmlns:a16="http://schemas.microsoft.com/office/drawing/2014/main" id="{99996A41-B240-0247-91F8-B6B7C27BC5E5}"/>
              </a:ext>
            </a:extLst>
          </p:cNvPr>
          <p:cNvCxnSpPr>
            <a:stCxn id="7" idx="2"/>
            <a:endCxn id="12" idx="0"/>
          </p:cNvCxnSpPr>
          <p:nvPr/>
        </p:nvCxnSpPr>
        <p:spPr>
          <a:xfrm rot="16200000" flipH="1">
            <a:off x="5424075" y="4892090"/>
            <a:ext cx="1343847" cy="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0" name="Curved Connector 29">
            <a:extLst>
              <a:ext uri="{FF2B5EF4-FFF2-40B4-BE49-F238E27FC236}">
                <a16:creationId xmlns:a16="http://schemas.microsoft.com/office/drawing/2014/main" id="{B8ADA328-4F7C-324E-9130-C944708855C9}"/>
              </a:ext>
            </a:extLst>
          </p:cNvPr>
          <p:cNvCxnSpPr>
            <a:stCxn id="7" idx="2"/>
            <a:endCxn id="9" idx="1"/>
          </p:cNvCxnSpPr>
          <p:nvPr/>
        </p:nvCxnSpPr>
        <p:spPr>
          <a:xfrm rot="16200000" flipH="1">
            <a:off x="6654900" y="3661265"/>
            <a:ext cx="614992" cy="1732797"/>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pic>
        <p:nvPicPr>
          <p:cNvPr id="31" name="Picture 30">
            <a:extLst>
              <a:ext uri="{FF2B5EF4-FFF2-40B4-BE49-F238E27FC236}">
                <a16:creationId xmlns:a16="http://schemas.microsoft.com/office/drawing/2014/main" id="{65F1169A-4B47-E944-815B-9FDC5F59A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39958812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372DC4-040B-C64F-9028-36FD68091952}"/>
              </a:ext>
            </a:extLst>
          </p:cNvPr>
          <p:cNvSpPr>
            <a:spLocks noGrp="1"/>
          </p:cNvSpPr>
          <p:nvPr>
            <p:ph idx="1"/>
          </p:nvPr>
        </p:nvSpPr>
        <p:spPr/>
        <p:txBody>
          <a:bodyPr>
            <a:normAutofit/>
          </a:bodyPr>
          <a:lstStyle/>
          <a:p>
            <a:pPr marL="0" indent="0" algn="ctr">
              <a:buNone/>
            </a:pPr>
            <a:r>
              <a:rPr lang="en-US" sz="3200" dirty="0"/>
              <a:t>When we are writing we should always aim to use a variety of sentence types. This means sometimes using long sentences and short sentences.</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5DE51CE-DE2D-4044-B9A8-5D3C14680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398818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a:xfrm>
            <a:off x="258763" y="-2165"/>
            <a:ext cx="10515600" cy="1325563"/>
          </a:xfrm>
        </p:spPr>
        <p:txBody>
          <a:bodyPr>
            <a:normAutofit/>
          </a:bodyPr>
          <a:lstStyle/>
          <a:p>
            <a:r>
              <a:rPr lang="en-US" sz="4000" dirty="0">
                <a:latin typeface="Calibri" panose="020F0502020204030204" pitchFamily="34" charset="0"/>
                <a:cs typeface="Calibri" panose="020F0502020204030204" pitchFamily="34" charset="0"/>
              </a:rPr>
              <a:t>Varied sentence length. </a:t>
            </a:r>
          </a:p>
        </p:txBody>
      </p:sp>
      <p:sp>
        <p:nvSpPr>
          <p:cNvPr id="3" name="Content Placeholder 2">
            <a:extLst>
              <a:ext uri="{FF2B5EF4-FFF2-40B4-BE49-F238E27FC236}">
                <a16:creationId xmlns:a16="http://schemas.microsoft.com/office/drawing/2014/main" id="{58372DC4-040B-C64F-9028-36FD68091952}"/>
              </a:ext>
            </a:extLst>
          </p:cNvPr>
          <p:cNvSpPr>
            <a:spLocks noGrp="1"/>
          </p:cNvSpPr>
          <p:nvPr>
            <p:ph idx="1"/>
          </p:nvPr>
        </p:nvSpPr>
        <p:spPr/>
        <p:txBody>
          <a:bodyPr/>
          <a:lstStyle/>
          <a:p>
            <a:r>
              <a:rPr lang="en-GB" dirty="0"/>
              <a:t>Short sentences are more punchy</a:t>
            </a:r>
            <a:r>
              <a:rPr lang="en-GB" b="1" dirty="0"/>
              <a:t>,</a:t>
            </a:r>
            <a:r>
              <a:rPr lang="en-GB" dirty="0"/>
              <a:t> quick and dynamic.</a:t>
            </a:r>
          </a:p>
          <a:p>
            <a:r>
              <a:rPr lang="en-GB" dirty="0"/>
              <a:t>They are good for describing dramatic events or action</a:t>
            </a:r>
            <a:r>
              <a:rPr lang="en-GB" b="1" dirty="0"/>
              <a:t>.</a:t>
            </a:r>
            <a:endParaRPr lang="en-GB" dirty="0"/>
          </a:p>
          <a:p>
            <a:r>
              <a:rPr lang="en-GB" dirty="0"/>
              <a:t>Long sentences can be used to slow a description down.</a:t>
            </a:r>
            <a:br>
              <a:rPr lang="en-GB" dirty="0"/>
            </a:br>
            <a:endParaRPr lang="en-US" dirty="0"/>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29F7B32A-225B-B44F-B55F-40D977AF0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3489581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A2566-3612-6E46-B690-D79916301F2C}"/>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Short sentences</a:t>
            </a:r>
          </a:p>
        </p:txBody>
      </p:sp>
      <p:sp>
        <p:nvSpPr>
          <p:cNvPr id="13" name="TextBox 12">
            <a:extLst>
              <a:ext uri="{FF2B5EF4-FFF2-40B4-BE49-F238E27FC236}">
                <a16:creationId xmlns:a16="http://schemas.microsoft.com/office/drawing/2014/main" id="{5693E34B-1F6D-D443-9628-1504B4A230B7}"/>
              </a:ext>
            </a:extLst>
          </p:cNvPr>
          <p:cNvSpPr txBox="1"/>
          <p:nvPr/>
        </p:nvSpPr>
        <p:spPr>
          <a:xfrm>
            <a:off x="1289440" y="1835438"/>
            <a:ext cx="9613119" cy="3108543"/>
          </a:xfrm>
          <a:prstGeom prst="rect">
            <a:avLst/>
          </a:prstGeom>
          <a:noFill/>
        </p:spPr>
        <p:txBody>
          <a:bodyPr wrap="square" rtlCol="0">
            <a:spAutoFit/>
          </a:bodyPr>
          <a:lstStyle/>
          <a:p>
            <a:r>
              <a:rPr lang="en-GB" sz="2800" dirty="0"/>
              <a:t>Short sentences are good for action, and dramatic lines. </a:t>
            </a:r>
          </a:p>
          <a:p>
            <a:r>
              <a:rPr lang="en-GB" sz="2800" dirty="0"/>
              <a:t>Short sentences can create a punchy, choppy rhythm.</a:t>
            </a:r>
          </a:p>
          <a:p>
            <a:r>
              <a:rPr lang="en-GB" sz="2800" dirty="0"/>
              <a:t>A short sentence is a simple sentence with one main clause. </a:t>
            </a:r>
          </a:p>
          <a:p>
            <a:endParaRPr lang="en-GB" sz="2800" dirty="0"/>
          </a:p>
          <a:p>
            <a:r>
              <a:rPr lang="en-GB" sz="2800" dirty="0"/>
              <a:t>For example:</a:t>
            </a:r>
          </a:p>
          <a:p>
            <a:pPr lvl="1"/>
            <a:r>
              <a:rPr lang="en-GB" sz="2800" dirty="0"/>
              <a:t>A shot rang out.</a:t>
            </a:r>
          </a:p>
          <a:p>
            <a:pPr marL="285750" indent="-285750">
              <a:buFont typeface="Arial" panose="020B0604020202020204" pitchFamily="34" charset="0"/>
              <a:buChar char="•"/>
            </a:pPr>
            <a:endParaRPr lang="en-US" sz="2800" dirty="0"/>
          </a:p>
        </p:txBody>
      </p:sp>
      <p:grpSp>
        <p:nvGrpSpPr>
          <p:cNvPr id="14" name="Group 13">
            <a:extLst>
              <a:ext uri="{FF2B5EF4-FFF2-40B4-BE49-F238E27FC236}">
                <a16:creationId xmlns:a16="http://schemas.microsoft.com/office/drawing/2014/main" id="{9823B54E-4224-4D4E-9AC7-509B59374F17}"/>
              </a:ext>
            </a:extLst>
          </p:cNvPr>
          <p:cNvGrpSpPr/>
          <p:nvPr/>
        </p:nvGrpSpPr>
        <p:grpSpPr>
          <a:xfrm>
            <a:off x="106363" y="126346"/>
            <a:ext cx="11979275" cy="6648450"/>
            <a:chOff x="106363" y="126346"/>
            <a:chExt cx="11979275" cy="6648450"/>
          </a:xfrm>
        </p:grpSpPr>
        <p:sp>
          <p:nvSpPr>
            <p:cNvPr id="15" name="Rectangle 14">
              <a:extLst>
                <a:ext uri="{FF2B5EF4-FFF2-40B4-BE49-F238E27FC236}">
                  <a16:creationId xmlns:a16="http://schemas.microsoft.com/office/drawing/2014/main" id="{7861A12D-71F6-2345-A4D3-0BA6A50B072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16" name="Picture 14">
              <a:extLst>
                <a:ext uri="{FF2B5EF4-FFF2-40B4-BE49-F238E27FC236}">
                  <a16:creationId xmlns:a16="http://schemas.microsoft.com/office/drawing/2014/main" id="{C19708AC-00C7-AB48-9253-82E915013B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658725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4B09-A7ED-3849-9D73-E32963FFCF1C}"/>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Long sentences</a:t>
            </a:r>
          </a:p>
        </p:txBody>
      </p:sp>
      <p:sp>
        <p:nvSpPr>
          <p:cNvPr id="3" name="Content Placeholder 2">
            <a:extLst>
              <a:ext uri="{FF2B5EF4-FFF2-40B4-BE49-F238E27FC236}">
                <a16:creationId xmlns:a16="http://schemas.microsoft.com/office/drawing/2014/main" id="{2989CF8F-DB12-8244-A5F4-72A4B2347995}"/>
              </a:ext>
            </a:extLst>
          </p:cNvPr>
          <p:cNvSpPr>
            <a:spLocks noGrp="1"/>
          </p:cNvSpPr>
          <p:nvPr>
            <p:ph idx="1"/>
          </p:nvPr>
        </p:nvSpPr>
        <p:spPr/>
        <p:txBody>
          <a:bodyPr/>
          <a:lstStyle/>
          <a:p>
            <a:pPr marL="0" indent="0">
              <a:buNone/>
            </a:pPr>
            <a:r>
              <a:rPr lang="en-GB" dirty="0"/>
              <a:t>Long sentences are slow, descriptive or explanatory.</a:t>
            </a:r>
          </a:p>
          <a:p>
            <a:pPr marL="0" indent="0">
              <a:buNone/>
            </a:pPr>
            <a:r>
              <a:rPr lang="en-GB" dirty="0"/>
              <a:t>They can create a sense of relaxation, flow, or time dragging.</a:t>
            </a:r>
          </a:p>
          <a:p>
            <a:pPr marL="0" indent="0">
              <a:buNone/>
            </a:pPr>
            <a:r>
              <a:rPr lang="en-GB" dirty="0"/>
              <a:t>Using long sentences can create a fluent style and rhythm.</a:t>
            </a:r>
          </a:p>
          <a:p>
            <a:pPr marL="0" indent="0">
              <a:buNone/>
            </a:pPr>
            <a:r>
              <a:rPr lang="en-GB" dirty="0"/>
              <a:t>A long sentence can be compound or complex sentences.</a:t>
            </a:r>
          </a:p>
          <a:p>
            <a:pPr marL="0" indent="0">
              <a:buNone/>
            </a:pPr>
            <a:endParaRPr lang="en-GB" dirty="0"/>
          </a:p>
          <a:p>
            <a:pPr marL="0" indent="0">
              <a:buNone/>
            </a:pPr>
            <a:r>
              <a:rPr lang="en-GB" dirty="0"/>
              <a:t>For example:</a:t>
            </a:r>
          </a:p>
          <a:p>
            <a:pPr marL="457200" lvl="1" indent="0">
              <a:buNone/>
            </a:pPr>
            <a:r>
              <a:rPr lang="en-GB" dirty="0"/>
              <a:t>I jumped out of bed, but nothing was to be seen in the room.</a:t>
            </a:r>
            <a:endParaRPr lang="en-US" dirty="0"/>
          </a:p>
          <a:p>
            <a:pPr lvl="1"/>
            <a:endParaRPr lang="en-GB" dirty="0"/>
          </a:p>
          <a:p>
            <a:pPr lvl="1"/>
            <a:endParaRPr lang="en-GB" dirty="0"/>
          </a:p>
          <a:p>
            <a:endParaRPr lang="en-US" dirty="0"/>
          </a:p>
        </p:txBody>
      </p:sp>
      <p:grpSp>
        <p:nvGrpSpPr>
          <p:cNvPr id="4" name="Group 3">
            <a:extLst>
              <a:ext uri="{FF2B5EF4-FFF2-40B4-BE49-F238E27FC236}">
                <a16:creationId xmlns:a16="http://schemas.microsoft.com/office/drawing/2014/main" id="{86150036-A90E-3540-B339-18A4B6AAE510}"/>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B06D2658-7704-784A-A382-14273CCDB418}"/>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001C3252-1031-414D-9A7B-FAA5EA24D6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6562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Compound sentence</a:t>
            </a:r>
          </a:p>
        </p:txBody>
      </p:sp>
      <p:sp>
        <p:nvSpPr>
          <p:cNvPr id="3" name="Content Placeholder 2">
            <a:extLst>
              <a:ext uri="{FF2B5EF4-FFF2-40B4-BE49-F238E27FC236}">
                <a16:creationId xmlns:a16="http://schemas.microsoft.com/office/drawing/2014/main" id="{58372DC4-040B-C64F-9028-36FD68091952}"/>
              </a:ext>
            </a:extLst>
          </p:cNvPr>
          <p:cNvSpPr>
            <a:spLocks noGrp="1"/>
          </p:cNvSpPr>
          <p:nvPr>
            <p:ph idx="1"/>
          </p:nvPr>
        </p:nvSpPr>
        <p:spPr/>
        <p:txBody>
          <a:bodyPr vert="horz" lIns="91440" tIns="45720" rIns="91440" bIns="45720" rtlCol="0" anchor="t">
            <a:normAutofit/>
          </a:bodyPr>
          <a:lstStyle/>
          <a:p>
            <a:pPr marL="0" indent="0">
              <a:buNone/>
            </a:pPr>
            <a:r>
              <a:rPr lang="en-US" dirty="0"/>
              <a:t>A compound sentence is a sentence that has more than one main clause.</a:t>
            </a:r>
          </a:p>
          <a:p>
            <a:pPr marL="0" indent="0">
              <a:buNone/>
            </a:pPr>
            <a:r>
              <a:rPr lang="en-US" dirty="0"/>
              <a:t>We link the two main clauses with a coordinating conjunction.</a:t>
            </a:r>
          </a:p>
          <a:p>
            <a:pPr marL="0" indent="0">
              <a:buNone/>
            </a:pPr>
            <a:r>
              <a:rPr lang="en-US" dirty="0"/>
              <a:t>For example: and, or, but and so. </a:t>
            </a:r>
          </a:p>
          <a:p>
            <a:endParaRPr lang="en-US" dirty="0"/>
          </a:p>
          <a:p>
            <a:endParaRPr lang="en-US" dirty="0"/>
          </a:p>
          <a:p>
            <a:endParaRPr lang="en-US" dirty="0"/>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57DA088-D18B-4A4C-AE43-91FBFB68B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8" name="Rectangle 7">
            <a:extLst>
              <a:ext uri="{FF2B5EF4-FFF2-40B4-BE49-F238E27FC236}">
                <a16:creationId xmlns:a16="http://schemas.microsoft.com/office/drawing/2014/main" id="{CA8110FB-F428-9648-BFF2-DCDDA2123C4C}"/>
              </a:ext>
            </a:extLst>
          </p:cNvPr>
          <p:cNvSpPr/>
          <p:nvPr/>
        </p:nvSpPr>
        <p:spPr>
          <a:xfrm>
            <a:off x="1841500" y="4471769"/>
            <a:ext cx="8509000" cy="954107"/>
          </a:xfrm>
          <a:prstGeom prst="rect">
            <a:avLst/>
          </a:prstGeom>
        </p:spPr>
        <p:txBody>
          <a:bodyPr wrap="square">
            <a:spAutoFit/>
          </a:bodyPr>
          <a:lstStyle/>
          <a:p>
            <a:pPr lvl="1" algn="ctr"/>
            <a:r>
              <a:rPr lang="en-GB" sz="2800" dirty="0"/>
              <a:t>I jumped out of bed, </a:t>
            </a:r>
            <a:r>
              <a:rPr lang="en-GB" sz="2800" dirty="0">
                <a:solidFill>
                  <a:srgbClr val="FF0000"/>
                </a:solidFill>
              </a:rPr>
              <a:t>but</a:t>
            </a:r>
            <a:r>
              <a:rPr lang="en-GB" sz="2800" dirty="0"/>
              <a:t> nothing was to be seen in the room.</a:t>
            </a:r>
            <a:endParaRPr lang="en-US" sz="2800" dirty="0"/>
          </a:p>
        </p:txBody>
      </p:sp>
    </p:spTree>
    <p:extLst>
      <p:ext uri="{BB962C8B-B14F-4D97-AF65-F5344CB8AC3E}">
        <p14:creationId xmlns:p14="http://schemas.microsoft.com/office/powerpoint/2010/main" val="8221614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Complex sentence</a:t>
            </a:r>
          </a:p>
        </p:txBody>
      </p:sp>
      <p:sp>
        <p:nvSpPr>
          <p:cNvPr id="3" name="Content Placeholder 2">
            <a:extLst>
              <a:ext uri="{FF2B5EF4-FFF2-40B4-BE49-F238E27FC236}">
                <a16:creationId xmlns:a16="http://schemas.microsoft.com/office/drawing/2014/main" id="{58372DC4-040B-C64F-9028-36FD68091952}"/>
              </a:ext>
            </a:extLst>
          </p:cNvPr>
          <p:cNvSpPr>
            <a:spLocks noGrp="1"/>
          </p:cNvSpPr>
          <p:nvPr>
            <p:ph idx="1"/>
          </p:nvPr>
        </p:nvSpPr>
        <p:spPr/>
        <p:txBody>
          <a:bodyPr/>
          <a:lstStyle/>
          <a:p>
            <a:pPr marL="0" indent="0">
              <a:buNone/>
            </a:pPr>
            <a:r>
              <a:rPr lang="en-US" dirty="0"/>
              <a:t>A complex sentence is a sentence that has one main clause and at least one dependent clause. </a:t>
            </a:r>
          </a:p>
          <a:p>
            <a:pPr marL="0" indent="0">
              <a:buNone/>
            </a:pPr>
            <a:r>
              <a:rPr lang="en-US" dirty="0"/>
              <a:t>We link the two main clauses with a subordinating conjunction.</a:t>
            </a:r>
          </a:p>
          <a:p>
            <a:pPr marL="0" indent="0">
              <a:buNone/>
            </a:pPr>
            <a:r>
              <a:rPr lang="en-US" dirty="0"/>
              <a:t>For example: because, as, although, before, whilst, when, until. </a:t>
            </a:r>
          </a:p>
          <a:p>
            <a:endParaRPr lang="en-US" dirty="0"/>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57DA088-D18B-4A4C-AE43-91FBFB68B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9" name="TextBox 8">
            <a:extLst>
              <a:ext uri="{FF2B5EF4-FFF2-40B4-BE49-F238E27FC236}">
                <a16:creationId xmlns:a16="http://schemas.microsoft.com/office/drawing/2014/main" id="{273496A7-C970-7146-B253-339649F0A3EF}"/>
              </a:ext>
            </a:extLst>
          </p:cNvPr>
          <p:cNvSpPr txBox="1"/>
          <p:nvPr/>
        </p:nvSpPr>
        <p:spPr>
          <a:xfrm>
            <a:off x="1802619" y="4441724"/>
            <a:ext cx="8586762" cy="954107"/>
          </a:xfrm>
          <a:prstGeom prst="rect">
            <a:avLst/>
          </a:prstGeom>
          <a:noFill/>
        </p:spPr>
        <p:txBody>
          <a:bodyPr wrap="square" rtlCol="0">
            <a:spAutoFit/>
          </a:bodyPr>
          <a:lstStyle/>
          <a:p>
            <a:pPr algn="ctr"/>
            <a:r>
              <a:rPr lang="en-US" sz="2800" dirty="0">
                <a:solidFill>
                  <a:srgbClr val="FF0000"/>
                </a:solidFill>
              </a:rPr>
              <a:t>Whilst</a:t>
            </a:r>
            <a:r>
              <a:rPr lang="en-US" sz="2800" dirty="0"/>
              <a:t> walking through the wood, he saw a fox that started following him.</a:t>
            </a:r>
          </a:p>
        </p:txBody>
      </p:sp>
    </p:spTree>
    <p:extLst>
      <p:ext uri="{BB962C8B-B14F-4D97-AF65-F5344CB8AC3E}">
        <p14:creationId xmlns:p14="http://schemas.microsoft.com/office/powerpoint/2010/main" val="40675897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Is this a short or long sentence?</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4633137" y="2229662"/>
            <a:ext cx="2925726" cy="721543"/>
          </a:xfrm>
        </p:spPr>
        <p:txBody>
          <a:bodyPr/>
          <a:lstStyle/>
          <a:p>
            <a:pPr marL="0" indent="0">
              <a:buNone/>
            </a:pPr>
            <a:r>
              <a:rPr lang="en-GB" dirty="0"/>
              <a:t>But I saw nothing.</a:t>
            </a:r>
            <a:endParaRPr lang="en-US" dirty="0"/>
          </a:p>
        </p:txBody>
      </p:sp>
      <p:pic>
        <p:nvPicPr>
          <p:cNvPr id="10" name="Picture 9">
            <a:extLst>
              <a:ext uri="{FF2B5EF4-FFF2-40B4-BE49-F238E27FC236}">
                <a16:creationId xmlns:a16="http://schemas.microsoft.com/office/drawing/2014/main" id="{B8C3351C-9D45-9640-A2B1-73B9A8A01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2871728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Is this a short or long sentence?</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4633137" y="2229662"/>
            <a:ext cx="2925726" cy="721543"/>
          </a:xfrm>
        </p:spPr>
        <p:txBody>
          <a:bodyPr/>
          <a:lstStyle/>
          <a:p>
            <a:pPr marL="0" indent="0">
              <a:buNone/>
            </a:pPr>
            <a:r>
              <a:rPr lang="en-GB" dirty="0"/>
              <a:t>But I saw nothing.</a:t>
            </a:r>
            <a:endParaRPr lang="en-US" dirty="0"/>
          </a:p>
        </p:txBody>
      </p:sp>
      <p:pic>
        <p:nvPicPr>
          <p:cNvPr id="10" name="Picture 9">
            <a:extLst>
              <a:ext uri="{FF2B5EF4-FFF2-40B4-BE49-F238E27FC236}">
                <a16:creationId xmlns:a16="http://schemas.microsoft.com/office/drawing/2014/main" id="{B8C3351C-9D45-9640-A2B1-73B9A8A01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3" name="TextBox 2">
            <a:extLst>
              <a:ext uri="{FF2B5EF4-FFF2-40B4-BE49-F238E27FC236}">
                <a16:creationId xmlns:a16="http://schemas.microsoft.com/office/drawing/2014/main" id="{9881691A-37CE-7847-8BF6-27DDA76E01A7}"/>
              </a:ext>
            </a:extLst>
          </p:cNvPr>
          <p:cNvSpPr txBox="1"/>
          <p:nvPr/>
        </p:nvSpPr>
        <p:spPr>
          <a:xfrm>
            <a:off x="1909520" y="3306631"/>
            <a:ext cx="8372960" cy="1200329"/>
          </a:xfrm>
          <a:prstGeom prst="rect">
            <a:avLst/>
          </a:prstGeom>
          <a:noFill/>
        </p:spPr>
        <p:txBody>
          <a:bodyPr wrap="square" rtlCol="0">
            <a:spAutoFit/>
          </a:bodyPr>
          <a:lstStyle/>
          <a:p>
            <a:pPr algn="ctr"/>
            <a:r>
              <a:rPr lang="en-US" sz="2400" dirty="0"/>
              <a:t>This is a </a:t>
            </a:r>
            <a:r>
              <a:rPr lang="en-US" sz="2400" dirty="0">
                <a:solidFill>
                  <a:srgbClr val="FF0000"/>
                </a:solidFill>
              </a:rPr>
              <a:t>short</a:t>
            </a:r>
            <a:r>
              <a:rPr lang="en-US" sz="2400" dirty="0"/>
              <a:t> and snappy sentence. In the story, Holmes and Watson had just heard a noise. They sprung out of bed but saw nothing. It adds drama to the story. </a:t>
            </a:r>
          </a:p>
        </p:txBody>
      </p:sp>
    </p:spTree>
    <p:extLst>
      <p:ext uri="{BB962C8B-B14F-4D97-AF65-F5344CB8AC3E}">
        <p14:creationId xmlns:p14="http://schemas.microsoft.com/office/powerpoint/2010/main" val="4171964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Is this a short or long sentence?</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977394" y="2560599"/>
            <a:ext cx="10515600" cy="721543"/>
          </a:xfrm>
        </p:spPr>
        <p:txBody>
          <a:bodyPr/>
          <a:lstStyle/>
          <a:p>
            <a:pPr marL="0" indent="0">
              <a:buNone/>
            </a:pPr>
            <a:r>
              <a:rPr lang="en-GB" dirty="0"/>
              <a:t>I sprang up and lit the lamp, but nothing was to be seen in the room.</a:t>
            </a:r>
            <a:endParaRPr lang="en-US" dirty="0"/>
          </a:p>
        </p:txBody>
      </p:sp>
      <p:pic>
        <p:nvPicPr>
          <p:cNvPr id="8" name="Picture 7">
            <a:extLst>
              <a:ext uri="{FF2B5EF4-FFF2-40B4-BE49-F238E27FC236}">
                <a16:creationId xmlns:a16="http://schemas.microsoft.com/office/drawing/2014/main" id="{050DBE12-0085-4B45-99C1-53E464130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31386668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p:txBody>
          <a:bodyPr/>
          <a:lstStyle/>
          <a:p>
            <a:r>
              <a:rPr lang="en-US" dirty="0"/>
              <a:t>Is this a short or long sentence?</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977394" y="2560599"/>
            <a:ext cx="10515600" cy="721543"/>
          </a:xfrm>
        </p:spPr>
        <p:txBody>
          <a:bodyPr/>
          <a:lstStyle/>
          <a:p>
            <a:pPr marL="0" indent="0">
              <a:buNone/>
            </a:pPr>
            <a:r>
              <a:rPr lang="en-GB" dirty="0"/>
              <a:t>I sprang up and lit the lamp, but nothing was to be seen in the room.</a:t>
            </a:r>
            <a:endParaRPr lang="en-US" dirty="0"/>
          </a:p>
        </p:txBody>
      </p:sp>
      <p:pic>
        <p:nvPicPr>
          <p:cNvPr id="8" name="Picture 7">
            <a:extLst>
              <a:ext uri="{FF2B5EF4-FFF2-40B4-BE49-F238E27FC236}">
                <a16:creationId xmlns:a16="http://schemas.microsoft.com/office/drawing/2014/main" id="{050DBE12-0085-4B45-99C1-53E464130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7" name="TextBox 6">
            <a:extLst>
              <a:ext uri="{FF2B5EF4-FFF2-40B4-BE49-F238E27FC236}">
                <a16:creationId xmlns:a16="http://schemas.microsoft.com/office/drawing/2014/main" id="{165EB04E-4B1B-3A47-81FB-45395DB0C81D}"/>
              </a:ext>
            </a:extLst>
          </p:cNvPr>
          <p:cNvSpPr txBox="1"/>
          <p:nvPr/>
        </p:nvSpPr>
        <p:spPr>
          <a:xfrm>
            <a:off x="2544726" y="3785292"/>
            <a:ext cx="7102548" cy="830997"/>
          </a:xfrm>
          <a:prstGeom prst="rect">
            <a:avLst/>
          </a:prstGeom>
          <a:noFill/>
        </p:spPr>
        <p:txBody>
          <a:bodyPr wrap="square" rtlCol="0">
            <a:spAutoFit/>
          </a:bodyPr>
          <a:lstStyle/>
          <a:p>
            <a:pPr algn="ctr"/>
            <a:r>
              <a:rPr lang="en-US" sz="2400" dirty="0"/>
              <a:t>This is a </a:t>
            </a:r>
            <a:r>
              <a:rPr lang="en-US" sz="2400" dirty="0">
                <a:solidFill>
                  <a:srgbClr val="FF0000"/>
                </a:solidFill>
              </a:rPr>
              <a:t>long,</a:t>
            </a:r>
            <a:r>
              <a:rPr lang="en-US" sz="2400" dirty="0"/>
              <a:t> compound sentence. This long sentence is used to explain events that happened.</a:t>
            </a:r>
          </a:p>
        </p:txBody>
      </p:sp>
    </p:spTree>
    <p:extLst>
      <p:ext uri="{BB962C8B-B14F-4D97-AF65-F5344CB8AC3E}">
        <p14:creationId xmlns:p14="http://schemas.microsoft.com/office/powerpoint/2010/main" val="1535000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Simile</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US" dirty="0"/>
              <a:t>A simile is a way of comparing two things.</a:t>
            </a:r>
          </a:p>
          <a:p>
            <a:pPr marL="0" indent="0">
              <a:buNone/>
            </a:pPr>
            <a:r>
              <a:rPr lang="en-US" dirty="0"/>
              <a:t>We use the words </a:t>
            </a:r>
            <a:r>
              <a:rPr lang="en-US" dirty="0">
                <a:solidFill>
                  <a:srgbClr val="FF0000"/>
                </a:solidFill>
              </a:rPr>
              <a:t>like</a:t>
            </a:r>
            <a:r>
              <a:rPr lang="en-US" dirty="0"/>
              <a:t> or </a:t>
            </a:r>
            <a:r>
              <a:rPr lang="en-US" dirty="0">
                <a:solidFill>
                  <a:srgbClr val="FF0000"/>
                </a:solidFill>
              </a:rPr>
              <a:t>as</a:t>
            </a:r>
            <a:r>
              <a:rPr lang="en-US" dirty="0"/>
              <a:t> to compare two things.</a:t>
            </a:r>
          </a:p>
          <a:p>
            <a:pPr marL="0" indent="0">
              <a:buNone/>
            </a:pPr>
            <a:r>
              <a:rPr lang="en-US" dirty="0"/>
              <a:t>Examples:</a:t>
            </a:r>
          </a:p>
          <a:p>
            <a:pPr marL="457200" lvl="1" indent="0">
              <a:buNone/>
            </a:pPr>
            <a:r>
              <a:rPr lang="en-GB" dirty="0"/>
              <a:t>The weather was </a:t>
            </a:r>
            <a:r>
              <a:rPr lang="en-GB" dirty="0">
                <a:solidFill>
                  <a:srgbClr val="FF0000"/>
                </a:solidFill>
              </a:rPr>
              <a:t>as</a:t>
            </a:r>
            <a:r>
              <a:rPr lang="en-GB" dirty="0"/>
              <a:t> cold </a:t>
            </a:r>
            <a:r>
              <a:rPr lang="en-GB" dirty="0">
                <a:solidFill>
                  <a:srgbClr val="FF0000"/>
                </a:solidFill>
              </a:rPr>
              <a:t>as</a:t>
            </a:r>
            <a:r>
              <a:rPr lang="en-GB" dirty="0"/>
              <a:t> ice.</a:t>
            </a:r>
          </a:p>
          <a:p>
            <a:pPr marL="457200" lvl="1" indent="0">
              <a:buNone/>
            </a:pPr>
            <a:r>
              <a:rPr lang="en-US" dirty="0"/>
              <a:t>My heart was beating </a:t>
            </a:r>
            <a:r>
              <a:rPr lang="en-US" dirty="0">
                <a:solidFill>
                  <a:srgbClr val="FF0000"/>
                </a:solidFill>
              </a:rPr>
              <a:t>like</a:t>
            </a:r>
            <a:r>
              <a:rPr lang="en-US" dirty="0"/>
              <a:t> a drum</a:t>
            </a:r>
          </a:p>
          <a:p>
            <a:pPr lvl="1"/>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56763249-ACB7-3944-8A66-4E0D2F247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3025362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20D0-CD4B-1549-972B-6F7ECFC59F9A}"/>
              </a:ext>
            </a:extLst>
          </p:cNvPr>
          <p:cNvSpPr>
            <a:spLocks noGrp="1"/>
          </p:cNvSpPr>
          <p:nvPr>
            <p:ph type="title"/>
          </p:nvPr>
        </p:nvSpPr>
        <p:spPr>
          <a:xfrm>
            <a:off x="258763" y="193337"/>
            <a:ext cx="10515600" cy="1325563"/>
          </a:xfrm>
        </p:spPr>
        <p:txBody>
          <a:bodyPr>
            <a:noAutofit/>
          </a:bodyPr>
          <a:lstStyle/>
          <a:p>
            <a:r>
              <a:rPr lang="en-US" sz="2800" dirty="0">
                <a:latin typeface="Calibri" panose="020F0502020204030204" pitchFamily="34" charset="0"/>
                <a:cs typeface="Calibri" panose="020F0502020204030204" pitchFamily="34" charset="0"/>
              </a:rPr>
              <a:t>Write down one short and one long sentence from this text. </a:t>
            </a:r>
          </a:p>
        </p:txBody>
      </p:sp>
      <p:grpSp>
        <p:nvGrpSpPr>
          <p:cNvPr id="4" name="Group 3">
            <a:extLst>
              <a:ext uri="{FF2B5EF4-FFF2-40B4-BE49-F238E27FC236}">
                <a16:creationId xmlns:a16="http://schemas.microsoft.com/office/drawing/2014/main" id="{862001A6-6BC4-594F-967B-42A87EF99078}"/>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50F94301-55DD-DC48-8C2E-234D40A043A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23801717-5C59-2C44-8753-4297CC1C71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CFB14637-B8F3-8F48-918E-BC8FC61E00BD}"/>
              </a:ext>
            </a:extLst>
          </p:cNvPr>
          <p:cNvSpPr txBox="1"/>
          <p:nvPr/>
        </p:nvSpPr>
        <p:spPr>
          <a:xfrm>
            <a:off x="941763" y="1969607"/>
            <a:ext cx="10308473" cy="2554545"/>
          </a:xfrm>
          <a:prstGeom prst="rect">
            <a:avLst/>
          </a:prstGeom>
          <a:noFill/>
        </p:spPr>
        <p:txBody>
          <a:bodyPr wrap="square" rtlCol="0">
            <a:spAutoFit/>
          </a:bodyPr>
          <a:lstStyle/>
          <a:p>
            <a:pPr algn="ctr"/>
            <a:r>
              <a:rPr lang="en-GB" sz="3200" dirty="0"/>
              <a:t>It was a wild night. The wind was howling outside, and the rain was beating and splashing against the windows. Suddenly, amid all the hubbub of the gale, there burst forth the wild scream of a terrified woman. I knew that it was my sister’s voice.</a:t>
            </a:r>
            <a:endParaRPr lang="en-US" sz="3200" dirty="0"/>
          </a:p>
        </p:txBody>
      </p:sp>
      <p:pic>
        <p:nvPicPr>
          <p:cNvPr id="9" name="Picture 8">
            <a:extLst>
              <a:ext uri="{FF2B5EF4-FFF2-40B4-BE49-F238E27FC236}">
                <a16:creationId xmlns:a16="http://schemas.microsoft.com/office/drawing/2014/main" id="{0D87476D-BDD4-6049-B5EB-7C0BDE61B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3" name="Cloud Callout 2"/>
          <p:cNvSpPr/>
          <p:nvPr/>
        </p:nvSpPr>
        <p:spPr>
          <a:xfrm>
            <a:off x="8420669" y="4619613"/>
            <a:ext cx="3512568" cy="1295036"/>
          </a:xfrm>
          <a:prstGeom prst="cloudCallout">
            <a:avLst>
              <a:gd name="adj1" fmla="val -37540"/>
              <a:gd name="adj2" fmla="val 6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 does Arthur Conan Doyle vary the sentence length?</a:t>
            </a:r>
          </a:p>
        </p:txBody>
      </p:sp>
    </p:spTree>
    <p:extLst>
      <p:ext uri="{BB962C8B-B14F-4D97-AF65-F5344CB8AC3E}">
        <p14:creationId xmlns:p14="http://schemas.microsoft.com/office/powerpoint/2010/main" val="42191225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20D0-CD4B-1549-972B-6F7ECFC59F9A}"/>
              </a:ext>
            </a:extLst>
          </p:cNvPr>
          <p:cNvSpPr>
            <a:spLocks noGrp="1"/>
          </p:cNvSpPr>
          <p:nvPr>
            <p:ph type="title"/>
          </p:nvPr>
        </p:nvSpPr>
        <p:spPr>
          <a:xfrm>
            <a:off x="258763" y="193337"/>
            <a:ext cx="10515600" cy="1325563"/>
          </a:xfrm>
        </p:spPr>
        <p:txBody>
          <a:bodyPr>
            <a:noAutofit/>
          </a:bodyPr>
          <a:lstStyle/>
          <a:p>
            <a:r>
              <a:rPr lang="en-US" sz="2800" dirty="0">
                <a:latin typeface="Calibri" panose="020F0502020204030204" pitchFamily="34" charset="0"/>
                <a:cs typeface="Calibri" panose="020F0502020204030204" pitchFamily="34" charset="0"/>
              </a:rPr>
              <a:t>Write down one </a:t>
            </a:r>
            <a:r>
              <a:rPr lang="en-US" sz="2800" dirty="0">
                <a:solidFill>
                  <a:srgbClr val="FF0000"/>
                </a:solidFill>
                <a:latin typeface="Calibri" panose="020F0502020204030204" pitchFamily="34" charset="0"/>
                <a:cs typeface="Calibri" panose="020F0502020204030204" pitchFamily="34" charset="0"/>
              </a:rPr>
              <a:t>short</a:t>
            </a:r>
            <a:r>
              <a:rPr lang="en-US" sz="2800" dirty="0">
                <a:latin typeface="Calibri" panose="020F0502020204030204" pitchFamily="34" charset="0"/>
                <a:cs typeface="Calibri" panose="020F0502020204030204" pitchFamily="34" charset="0"/>
              </a:rPr>
              <a:t> and one </a:t>
            </a:r>
            <a:r>
              <a:rPr lang="en-US" sz="2800" dirty="0">
                <a:solidFill>
                  <a:schemeClr val="accent1"/>
                </a:solidFill>
                <a:latin typeface="Calibri" panose="020F0502020204030204" pitchFamily="34" charset="0"/>
                <a:cs typeface="Calibri" panose="020F0502020204030204" pitchFamily="34" charset="0"/>
              </a:rPr>
              <a:t>long</a:t>
            </a:r>
            <a:r>
              <a:rPr lang="en-US" sz="2800" dirty="0">
                <a:latin typeface="Calibri" panose="020F0502020204030204" pitchFamily="34" charset="0"/>
                <a:cs typeface="Calibri" panose="020F0502020204030204" pitchFamily="34" charset="0"/>
              </a:rPr>
              <a:t> sentence from this text. </a:t>
            </a:r>
          </a:p>
        </p:txBody>
      </p:sp>
      <p:grpSp>
        <p:nvGrpSpPr>
          <p:cNvPr id="4" name="Group 3">
            <a:extLst>
              <a:ext uri="{FF2B5EF4-FFF2-40B4-BE49-F238E27FC236}">
                <a16:creationId xmlns:a16="http://schemas.microsoft.com/office/drawing/2014/main" id="{862001A6-6BC4-594F-967B-42A87EF99078}"/>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50F94301-55DD-DC48-8C2E-234D40A043A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23801717-5C59-2C44-8753-4297CC1C71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C760F5D2-C844-2142-8B44-7B56288F1F23}"/>
              </a:ext>
            </a:extLst>
          </p:cNvPr>
          <p:cNvSpPr txBox="1"/>
          <p:nvPr/>
        </p:nvSpPr>
        <p:spPr>
          <a:xfrm>
            <a:off x="941763" y="1969607"/>
            <a:ext cx="10308473" cy="2554545"/>
          </a:xfrm>
          <a:prstGeom prst="rect">
            <a:avLst/>
          </a:prstGeom>
          <a:noFill/>
        </p:spPr>
        <p:txBody>
          <a:bodyPr wrap="square" rtlCol="0">
            <a:spAutoFit/>
          </a:bodyPr>
          <a:lstStyle/>
          <a:p>
            <a:pPr algn="ctr"/>
            <a:r>
              <a:rPr lang="en-GB" sz="3200" u="sng" dirty="0">
                <a:solidFill>
                  <a:srgbClr val="FF0000"/>
                </a:solidFill>
              </a:rPr>
              <a:t>It was a wild night.</a:t>
            </a:r>
            <a:r>
              <a:rPr lang="en-GB" sz="3200" dirty="0"/>
              <a:t> </a:t>
            </a:r>
            <a:r>
              <a:rPr lang="en-GB" sz="3200" u="sng" dirty="0">
                <a:solidFill>
                  <a:schemeClr val="accent1"/>
                </a:solidFill>
              </a:rPr>
              <a:t>The wind was howling outside, and the rain was beating and splashing against the windows. Suddenly, amid all the hubbub of the gale, there burst forth the wild scream of a terrified woman. </a:t>
            </a:r>
            <a:r>
              <a:rPr lang="en-GB" sz="3200" u="sng" dirty="0">
                <a:solidFill>
                  <a:srgbClr val="FF0000"/>
                </a:solidFill>
              </a:rPr>
              <a:t>I knew that it was my sister’s voice.</a:t>
            </a:r>
            <a:endParaRPr lang="en-US" sz="3200" u="sng" dirty="0">
              <a:solidFill>
                <a:srgbClr val="FF0000"/>
              </a:solidFill>
            </a:endParaRPr>
          </a:p>
        </p:txBody>
      </p:sp>
      <p:pic>
        <p:nvPicPr>
          <p:cNvPr id="8" name="Picture 7">
            <a:extLst>
              <a:ext uri="{FF2B5EF4-FFF2-40B4-BE49-F238E27FC236}">
                <a16:creationId xmlns:a16="http://schemas.microsoft.com/office/drawing/2014/main" id="{FE33F688-3285-B740-A7BC-E35B182B1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9" name="Cloud Callout 8"/>
          <p:cNvSpPr/>
          <p:nvPr/>
        </p:nvSpPr>
        <p:spPr>
          <a:xfrm>
            <a:off x="8420669" y="4619613"/>
            <a:ext cx="3512568" cy="1295036"/>
          </a:xfrm>
          <a:prstGeom prst="cloudCallout">
            <a:avLst>
              <a:gd name="adj1" fmla="val -37540"/>
              <a:gd name="adj2" fmla="val 667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Why does Arthur Conan Doyle vary the sentence length?</a:t>
            </a:r>
          </a:p>
        </p:txBody>
      </p:sp>
    </p:spTree>
    <p:extLst>
      <p:ext uri="{BB962C8B-B14F-4D97-AF65-F5344CB8AC3E}">
        <p14:creationId xmlns:p14="http://schemas.microsoft.com/office/powerpoint/2010/main" val="36019409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2001A6-6BC4-594F-967B-42A87EF99078}"/>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50F94301-55DD-DC48-8C2E-234D40A043A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23801717-5C59-2C44-8753-4297CC1C71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C760F5D2-C844-2142-8B44-7B56288F1F23}"/>
              </a:ext>
            </a:extLst>
          </p:cNvPr>
          <p:cNvSpPr txBox="1"/>
          <p:nvPr/>
        </p:nvSpPr>
        <p:spPr>
          <a:xfrm>
            <a:off x="387927" y="1612929"/>
            <a:ext cx="11263746" cy="1200329"/>
          </a:xfrm>
          <a:prstGeom prst="rect">
            <a:avLst/>
          </a:prstGeom>
          <a:noFill/>
        </p:spPr>
        <p:txBody>
          <a:bodyPr wrap="square" rtlCol="0">
            <a:spAutoFit/>
          </a:bodyPr>
          <a:lstStyle/>
          <a:p>
            <a:pPr algn="ctr"/>
            <a:r>
              <a:rPr lang="en-GB" sz="2400" u="sng" dirty="0">
                <a:solidFill>
                  <a:srgbClr val="FF0000"/>
                </a:solidFill>
              </a:rPr>
              <a:t>It was a wild night.</a:t>
            </a:r>
            <a:r>
              <a:rPr lang="en-GB" sz="2400" dirty="0"/>
              <a:t> </a:t>
            </a:r>
            <a:r>
              <a:rPr lang="en-GB" sz="2400" u="sng" dirty="0">
                <a:solidFill>
                  <a:schemeClr val="accent1"/>
                </a:solidFill>
              </a:rPr>
              <a:t>The wind was howling outside, and the rain was beating and splashing against the windows. Suddenly, amid all the hubbub of the gale, there burst forth the wild scream of a terrified woman. </a:t>
            </a:r>
            <a:r>
              <a:rPr lang="en-GB" sz="2400" u="sng" dirty="0">
                <a:solidFill>
                  <a:srgbClr val="FF0000"/>
                </a:solidFill>
              </a:rPr>
              <a:t>I knew that it was my sister’s voice.</a:t>
            </a:r>
            <a:endParaRPr lang="en-US" sz="2400" u="sng" dirty="0">
              <a:solidFill>
                <a:srgbClr val="FF0000"/>
              </a:solidFill>
            </a:endParaRPr>
          </a:p>
        </p:txBody>
      </p:sp>
      <p:sp>
        <p:nvSpPr>
          <p:cNvPr id="3" name="TextBox 2">
            <a:extLst>
              <a:ext uri="{FF2B5EF4-FFF2-40B4-BE49-F238E27FC236}">
                <a16:creationId xmlns:a16="http://schemas.microsoft.com/office/drawing/2014/main" id="{F70DE064-FD62-7B4C-B183-356A2418A86F}"/>
              </a:ext>
            </a:extLst>
          </p:cNvPr>
          <p:cNvSpPr txBox="1"/>
          <p:nvPr/>
        </p:nvSpPr>
        <p:spPr>
          <a:xfrm>
            <a:off x="1305213" y="3149511"/>
            <a:ext cx="994502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paragraph starts with a short sentence. It draws suspense to the story. As a reader, we want to know why it was a wild night. </a:t>
            </a:r>
          </a:p>
          <a:p>
            <a:pPr marL="285750" indent="-285750">
              <a:buFont typeface="Arial" panose="020B0604020202020204" pitchFamily="34" charset="0"/>
              <a:buChar char="•"/>
            </a:pPr>
            <a:r>
              <a:rPr lang="en-US" sz="2800" dirty="0"/>
              <a:t>Arthur Conan Doyle then uses two long sentences to add description about the events that happened that night.</a:t>
            </a:r>
          </a:p>
          <a:p>
            <a:pPr marL="285750" indent="-285750">
              <a:buFont typeface="Arial" panose="020B0604020202020204" pitchFamily="34" charset="0"/>
              <a:buChar char="•"/>
            </a:pPr>
            <a:r>
              <a:rPr lang="en-US" sz="2800" dirty="0"/>
              <a:t>It ends with a short sentence. This brings back the drama.</a:t>
            </a:r>
          </a:p>
        </p:txBody>
      </p:sp>
      <p:pic>
        <p:nvPicPr>
          <p:cNvPr id="8" name="Picture 7">
            <a:extLst>
              <a:ext uri="{FF2B5EF4-FFF2-40B4-BE49-F238E27FC236}">
                <a16:creationId xmlns:a16="http://schemas.microsoft.com/office/drawing/2014/main" id="{FC0ABC4B-B5C9-7F43-9039-2E7CDF8E3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10" name="Title 1">
            <a:extLst>
              <a:ext uri="{FF2B5EF4-FFF2-40B4-BE49-F238E27FC236}">
                <a16:creationId xmlns:a16="http://schemas.microsoft.com/office/drawing/2014/main" id="{053320D0-CD4B-1549-972B-6F7ECFC59F9A}"/>
              </a:ext>
            </a:extLst>
          </p:cNvPr>
          <p:cNvSpPr>
            <a:spLocks noGrp="1"/>
          </p:cNvSpPr>
          <p:nvPr>
            <p:ph type="title"/>
          </p:nvPr>
        </p:nvSpPr>
        <p:spPr>
          <a:xfrm>
            <a:off x="258763" y="193337"/>
            <a:ext cx="10515600" cy="1325563"/>
          </a:xfrm>
        </p:spPr>
        <p:txBody>
          <a:bodyPr>
            <a:noAutofit/>
          </a:bodyPr>
          <a:lstStyle/>
          <a:p>
            <a:r>
              <a:rPr lang="en-US" sz="2800" dirty="0">
                <a:latin typeface="Calibri" panose="020F0502020204030204" pitchFamily="34" charset="0"/>
                <a:cs typeface="Calibri" panose="020F0502020204030204" pitchFamily="34" charset="0"/>
              </a:rPr>
              <a:t>Write down one </a:t>
            </a:r>
            <a:r>
              <a:rPr lang="en-US" sz="2800" dirty="0">
                <a:solidFill>
                  <a:srgbClr val="FF0000"/>
                </a:solidFill>
                <a:latin typeface="Calibri" panose="020F0502020204030204" pitchFamily="34" charset="0"/>
                <a:cs typeface="Calibri" panose="020F0502020204030204" pitchFamily="34" charset="0"/>
              </a:rPr>
              <a:t>short</a:t>
            </a:r>
            <a:r>
              <a:rPr lang="en-US" sz="2800" dirty="0">
                <a:latin typeface="Calibri" panose="020F0502020204030204" pitchFamily="34" charset="0"/>
                <a:cs typeface="Calibri" panose="020F0502020204030204" pitchFamily="34" charset="0"/>
              </a:rPr>
              <a:t> and one </a:t>
            </a:r>
            <a:r>
              <a:rPr lang="en-US" sz="2800" dirty="0">
                <a:solidFill>
                  <a:schemeClr val="accent1"/>
                </a:solidFill>
                <a:latin typeface="Calibri" panose="020F0502020204030204" pitchFamily="34" charset="0"/>
                <a:cs typeface="Calibri" panose="020F0502020204030204" pitchFamily="34" charset="0"/>
              </a:rPr>
              <a:t>long</a:t>
            </a:r>
            <a:r>
              <a:rPr lang="en-US" sz="2800" dirty="0">
                <a:latin typeface="Calibri" panose="020F0502020204030204" pitchFamily="34" charset="0"/>
                <a:cs typeface="Calibri" panose="020F0502020204030204" pitchFamily="34" charset="0"/>
              </a:rPr>
              <a:t> sentence from this text. </a:t>
            </a:r>
          </a:p>
        </p:txBody>
      </p:sp>
    </p:spTree>
    <p:extLst>
      <p:ext uri="{BB962C8B-B14F-4D97-AF65-F5344CB8AC3E}">
        <p14:creationId xmlns:p14="http://schemas.microsoft.com/office/powerpoint/2010/main" val="35320774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a:xfrm>
            <a:off x="258763" y="248443"/>
            <a:ext cx="10515600" cy="1325563"/>
          </a:xfrm>
        </p:spPr>
        <p:txBody>
          <a:bodyPr/>
          <a:lstStyle/>
          <a:p>
            <a:r>
              <a:rPr lang="en-US" dirty="0"/>
              <a:t>Let’s write a short sentence about this photo.</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868363" y="2741985"/>
            <a:ext cx="4648200" cy="721543"/>
          </a:xfrm>
        </p:spPr>
        <p:txBody>
          <a:bodyPr/>
          <a:lstStyle/>
          <a:p>
            <a:pPr marL="0" indent="0" algn="ctr">
              <a:buNone/>
            </a:pPr>
            <a:r>
              <a:rPr lang="en-US" dirty="0"/>
              <a:t>The trees crowded over me.</a:t>
            </a:r>
          </a:p>
        </p:txBody>
      </p:sp>
      <p:pic>
        <p:nvPicPr>
          <p:cNvPr id="8" name="Picture 7">
            <a:extLst>
              <a:ext uri="{FF2B5EF4-FFF2-40B4-BE49-F238E27FC236}">
                <a16:creationId xmlns:a16="http://schemas.microsoft.com/office/drawing/2014/main" id="{D15B5616-8C35-2B4D-AC34-BCDC058E2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10" name="Picture 9">
            <a:extLst>
              <a:ext uri="{FF2B5EF4-FFF2-40B4-BE49-F238E27FC236}">
                <a16:creationId xmlns:a16="http://schemas.microsoft.com/office/drawing/2014/main" id="{88937F4E-32F5-7348-B7BC-5F134CD580D8}"/>
              </a:ext>
            </a:extLst>
          </p:cNvPr>
          <p:cNvPicPr>
            <a:picLocks noChangeAspect="1"/>
          </p:cNvPicPr>
          <p:nvPr/>
        </p:nvPicPr>
        <p:blipFill rotWithShape="1">
          <a:blip r:embed="rId4"/>
          <a:srcRect b="9310"/>
          <a:stretch/>
        </p:blipFill>
        <p:spPr>
          <a:xfrm>
            <a:off x="6946323" y="2328863"/>
            <a:ext cx="4837350" cy="2653412"/>
          </a:xfrm>
          <a:prstGeom prst="rect">
            <a:avLst/>
          </a:prstGeom>
        </p:spPr>
      </p:pic>
      <p:sp>
        <p:nvSpPr>
          <p:cNvPr id="7" name="TextBox 6">
            <a:extLst>
              <a:ext uri="{FF2B5EF4-FFF2-40B4-BE49-F238E27FC236}">
                <a16:creationId xmlns:a16="http://schemas.microsoft.com/office/drawing/2014/main" id="{56C4EFC6-4F8C-4A4C-BFE1-FB2EA95C9228}"/>
              </a:ext>
            </a:extLst>
          </p:cNvPr>
          <p:cNvSpPr txBox="1"/>
          <p:nvPr/>
        </p:nvSpPr>
        <p:spPr>
          <a:xfrm>
            <a:off x="696673" y="3655569"/>
            <a:ext cx="5522922" cy="369332"/>
          </a:xfrm>
          <a:prstGeom prst="rect">
            <a:avLst/>
          </a:prstGeom>
          <a:noFill/>
        </p:spPr>
        <p:txBody>
          <a:bodyPr wrap="none" rtlCol="0">
            <a:spAutoFit/>
          </a:bodyPr>
          <a:lstStyle/>
          <a:p>
            <a:r>
              <a:rPr lang="en-US" dirty="0"/>
              <a:t>This short and snappy sentence adds tension to the story.</a:t>
            </a:r>
          </a:p>
        </p:txBody>
      </p:sp>
    </p:spTree>
    <p:extLst>
      <p:ext uri="{BB962C8B-B14F-4D97-AF65-F5344CB8AC3E}">
        <p14:creationId xmlns:p14="http://schemas.microsoft.com/office/powerpoint/2010/main" val="39024103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7082-81B9-2448-9E18-2222B1BEA670}"/>
              </a:ext>
            </a:extLst>
          </p:cNvPr>
          <p:cNvSpPr>
            <a:spLocks noGrp="1"/>
          </p:cNvSpPr>
          <p:nvPr>
            <p:ph type="title"/>
          </p:nvPr>
        </p:nvSpPr>
        <p:spPr>
          <a:xfrm>
            <a:off x="258763" y="248443"/>
            <a:ext cx="10515600" cy="1325563"/>
          </a:xfrm>
        </p:spPr>
        <p:txBody>
          <a:bodyPr>
            <a:normAutofit/>
          </a:bodyPr>
          <a:lstStyle/>
          <a:p>
            <a:r>
              <a:rPr lang="en-US" dirty="0"/>
              <a:t>Let’s add a conjunction to make this a longer sentence. </a:t>
            </a:r>
          </a:p>
        </p:txBody>
      </p:sp>
      <p:grpSp>
        <p:nvGrpSpPr>
          <p:cNvPr id="4" name="Group 3">
            <a:extLst>
              <a:ext uri="{FF2B5EF4-FFF2-40B4-BE49-F238E27FC236}">
                <a16:creationId xmlns:a16="http://schemas.microsoft.com/office/drawing/2014/main" id="{1D658E5B-21FB-3847-AEF6-FB5A3695F587}"/>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4A41916A-2815-954D-B2B9-C16F78F89A5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3C787750-1774-1B4D-81DA-4859E10DEE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8">
            <a:extLst>
              <a:ext uri="{FF2B5EF4-FFF2-40B4-BE49-F238E27FC236}">
                <a16:creationId xmlns:a16="http://schemas.microsoft.com/office/drawing/2014/main" id="{1AF4CD5C-5FD5-9044-AF1F-EF211C155244}"/>
              </a:ext>
            </a:extLst>
          </p:cNvPr>
          <p:cNvSpPr>
            <a:spLocks noGrp="1"/>
          </p:cNvSpPr>
          <p:nvPr>
            <p:ph idx="1"/>
          </p:nvPr>
        </p:nvSpPr>
        <p:spPr>
          <a:xfrm>
            <a:off x="559438" y="2837414"/>
            <a:ext cx="6084920" cy="1325563"/>
          </a:xfrm>
        </p:spPr>
        <p:txBody>
          <a:bodyPr/>
          <a:lstStyle/>
          <a:p>
            <a:pPr marL="0" indent="0" algn="ctr">
              <a:buNone/>
            </a:pPr>
            <a:r>
              <a:rPr lang="en-US" dirty="0"/>
              <a:t>The trees crowded over me </a:t>
            </a:r>
            <a:r>
              <a:rPr lang="en-US" dirty="0">
                <a:solidFill>
                  <a:srgbClr val="FF0000"/>
                </a:solidFill>
              </a:rPr>
              <a:t>as</a:t>
            </a:r>
            <a:r>
              <a:rPr lang="en-US" dirty="0"/>
              <a:t> I walked to the steps of the old mansion.</a:t>
            </a:r>
          </a:p>
        </p:txBody>
      </p:sp>
      <p:pic>
        <p:nvPicPr>
          <p:cNvPr id="8" name="Picture 7">
            <a:extLst>
              <a:ext uri="{FF2B5EF4-FFF2-40B4-BE49-F238E27FC236}">
                <a16:creationId xmlns:a16="http://schemas.microsoft.com/office/drawing/2014/main" id="{D15B5616-8C35-2B4D-AC34-BCDC058E2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pic>
        <p:nvPicPr>
          <p:cNvPr id="10" name="Picture 9">
            <a:extLst>
              <a:ext uri="{FF2B5EF4-FFF2-40B4-BE49-F238E27FC236}">
                <a16:creationId xmlns:a16="http://schemas.microsoft.com/office/drawing/2014/main" id="{88937F4E-32F5-7348-B7BC-5F134CD580D8}"/>
              </a:ext>
            </a:extLst>
          </p:cNvPr>
          <p:cNvPicPr>
            <a:picLocks noChangeAspect="1"/>
          </p:cNvPicPr>
          <p:nvPr/>
        </p:nvPicPr>
        <p:blipFill rotWithShape="1">
          <a:blip r:embed="rId4"/>
          <a:srcRect b="9310"/>
          <a:stretch/>
        </p:blipFill>
        <p:spPr>
          <a:xfrm>
            <a:off x="6946323" y="2328863"/>
            <a:ext cx="4837350" cy="2653412"/>
          </a:xfrm>
          <a:prstGeom prst="rect">
            <a:avLst/>
          </a:prstGeom>
        </p:spPr>
      </p:pic>
      <p:sp>
        <p:nvSpPr>
          <p:cNvPr id="3" name="TextBox 2">
            <a:extLst>
              <a:ext uri="{FF2B5EF4-FFF2-40B4-BE49-F238E27FC236}">
                <a16:creationId xmlns:a16="http://schemas.microsoft.com/office/drawing/2014/main" id="{CE49FDC8-8781-1B4E-BB4A-FD957411410E}"/>
              </a:ext>
            </a:extLst>
          </p:cNvPr>
          <p:cNvSpPr txBox="1"/>
          <p:nvPr/>
        </p:nvSpPr>
        <p:spPr>
          <a:xfrm>
            <a:off x="863836" y="4094196"/>
            <a:ext cx="5476123" cy="369332"/>
          </a:xfrm>
          <a:prstGeom prst="rect">
            <a:avLst/>
          </a:prstGeom>
          <a:noFill/>
        </p:spPr>
        <p:txBody>
          <a:bodyPr wrap="square" rtlCol="0">
            <a:spAutoFit/>
          </a:bodyPr>
          <a:lstStyle/>
          <a:p>
            <a:r>
              <a:rPr lang="en-US" dirty="0"/>
              <a:t>By making the sentence longer we add more description. </a:t>
            </a:r>
          </a:p>
        </p:txBody>
      </p:sp>
    </p:spTree>
    <p:extLst>
      <p:ext uri="{BB962C8B-B14F-4D97-AF65-F5344CB8AC3E}">
        <p14:creationId xmlns:p14="http://schemas.microsoft.com/office/powerpoint/2010/main" val="2012371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6559-C050-2941-978A-A615248A046D}"/>
              </a:ext>
            </a:extLst>
          </p:cNvPr>
          <p:cNvSpPr>
            <a:spLocks noGrp="1"/>
          </p:cNvSpPr>
          <p:nvPr>
            <p:ph type="title"/>
          </p:nvPr>
        </p:nvSpPr>
        <p:spPr>
          <a:xfrm>
            <a:off x="183883" y="5557"/>
            <a:ext cx="10515600" cy="1325563"/>
          </a:xfrm>
        </p:spPr>
        <p:txBody>
          <a:bodyPr/>
          <a:lstStyle/>
          <a:p>
            <a:r>
              <a:rPr lang="en-US" dirty="0"/>
              <a:t>Task</a:t>
            </a:r>
          </a:p>
        </p:txBody>
      </p:sp>
      <p:sp>
        <p:nvSpPr>
          <p:cNvPr id="3" name="Content Placeholder 2">
            <a:extLst>
              <a:ext uri="{FF2B5EF4-FFF2-40B4-BE49-F238E27FC236}">
                <a16:creationId xmlns:a16="http://schemas.microsoft.com/office/drawing/2014/main" id="{E37011A4-FD5A-7D42-80CA-CB58436E501A}"/>
              </a:ext>
            </a:extLst>
          </p:cNvPr>
          <p:cNvSpPr>
            <a:spLocks noGrp="1"/>
          </p:cNvSpPr>
          <p:nvPr>
            <p:ph idx="1"/>
          </p:nvPr>
        </p:nvSpPr>
        <p:spPr>
          <a:xfrm>
            <a:off x="1049646" y="1071818"/>
            <a:ext cx="9948863" cy="1077469"/>
          </a:xfrm>
        </p:spPr>
        <p:txBody>
          <a:bodyPr>
            <a:normAutofit fontScale="92500" lnSpcReduction="10000"/>
          </a:bodyPr>
          <a:lstStyle/>
          <a:p>
            <a:pPr marL="0" indent="0" algn="ctr">
              <a:buNone/>
            </a:pPr>
            <a:r>
              <a:rPr lang="en-US" dirty="0"/>
              <a:t>Pick one of the scenes below and write 6 sentences about it. Remember to vary your sentence length for effect. Try to add in vocabulary found in a mystery story and onomatopoeia. </a:t>
            </a:r>
          </a:p>
        </p:txBody>
      </p:sp>
      <p:grpSp>
        <p:nvGrpSpPr>
          <p:cNvPr id="5" name="Group 4">
            <a:extLst>
              <a:ext uri="{FF2B5EF4-FFF2-40B4-BE49-F238E27FC236}">
                <a16:creationId xmlns:a16="http://schemas.microsoft.com/office/drawing/2014/main" id="{CF7B51CA-EB67-294B-8351-EEC13CED0A9F}"/>
              </a:ext>
            </a:extLst>
          </p:cNvPr>
          <p:cNvGrpSpPr/>
          <p:nvPr/>
        </p:nvGrpSpPr>
        <p:grpSpPr>
          <a:xfrm>
            <a:off x="106363" y="126346"/>
            <a:ext cx="11979275" cy="6648450"/>
            <a:chOff x="106363" y="126346"/>
            <a:chExt cx="11979275" cy="6648450"/>
          </a:xfrm>
        </p:grpSpPr>
        <p:sp>
          <p:nvSpPr>
            <p:cNvPr id="6" name="Rectangle 5">
              <a:extLst>
                <a:ext uri="{FF2B5EF4-FFF2-40B4-BE49-F238E27FC236}">
                  <a16:creationId xmlns:a16="http://schemas.microsoft.com/office/drawing/2014/main" id="{E824DF63-56F4-EC4B-9423-CC95550559C6}"/>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7" name="Picture 14">
              <a:extLst>
                <a:ext uri="{FF2B5EF4-FFF2-40B4-BE49-F238E27FC236}">
                  <a16:creationId xmlns:a16="http://schemas.microsoft.com/office/drawing/2014/main" id="{AFB7670D-B4C3-8E40-8260-E0ADBF390A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3CE03552-B912-D148-8E37-24601D387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pic>
        <p:nvPicPr>
          <p:cNvPr id="9" name="Picture 8">
            <a:extLst>
              <a:ext uri="{FF2B5EF4-FFF2-40B4-BE49-F238E27FC236}">
                <a16:creationId xmlns:a16="http://schemas.microsoft.com/office/drawing/2014/main" id="{81452AD1-8721-7348-86C2-06E1F9CC1830}"/>
              </a:ext>
            </a:extLst>
          </p:cNvPr>
          <p:cNvPicPr>
            <a:picLocks noChangeAspect="1"/>
          </p:cNvPicPr>
          <p:nvPr/>
        </p:nvPicPr>
        <p:blipFill rotWithShape="1">
          <a:blip r:embed="rId4"/>
          <a:srcRect b="9310"/>
          <a:stretch/>
        </p:blipFill>
        <p:spPr>
          <a:xfrm>
            <a:off x="2593516" y="4377172"/>
            <a:ext cx="3916228" cy="2148153"/>
          </a:xfrm>
          <a:prstGeom prst="rect">
            <a:avLst/>
          </a:prstGeom>
        </p:spPr>
      </p:pic>
      <p:pic>
        <p:nvPicPr>
          <p:cNvPr id="11" name="Picture 10">
            <a:extLst>
              <a:ext uri="{FF2B5EF4-FFF2-40B4-BE49-F238E27FC236}">
                <a16:creationId xmlns:a16="http://schemas.microsoft.com/office/drawing/2014/main" id="{393F4138-8372-3545-BBDA-4CF8995EDFDE}"/>
              </a:ext>
            </a:extLst>
          </p:cNvPr>
          <p:cNvPicPr>
            <a:picLocks noChangeAspect="1"/>
          </p:cNvPicPr>
          <p:nvPr/>
        </p:nvPicPr>
        <p:blipFill>
          <a:blip r:embed="rId5"/>
          <a:stretch>
            <a:fillRect/>
          </a:stretch>
        </p:blipFill>
        <p:spPr>
          <a:xfrm>
            <a:off x="6738650" y="4377172"/>
            <a:ext cx="3068789" cy="2148153"/>
          </a:xfrm>
          <a:prstGeom prst="rect">
            <a:avLst/>
          </a:prstGeom>
        </p:spPr>
      </p:pic>
      <p:pic>
        <p:nvPicPr>
          <p:cNvPr id="4" name="Picture 3">
            <a:extLst>
              <a:ext uri="{FF2B5EF4-FFF2-40B4-BE49-F238E27FC236}">
                <a16:creationId xmlns:a16="http://schemas.microsoft.com/office/drawing/2014/main" id="{1FA3758B-310F-8B48-9A67-3EC4AA184C7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t="16968" b="9224"/>
          <a:stretch/>
        </p:blipFill>
        <p:spPr>
          <a:xfrm>
            <a:off x="2593516" y="2117574"/>
            <a:ext cx="3916228" cy="2115300"/>
          </a:xfrm>
          <a:prstGeom prst="rect">
            <a:avLst/>
          </a:prstGeom>
        </p:spPr>
      </p:pic>
      <p:pic>
        <p:nvPicPr>
          <p:cNvPr id="13" name="Picture 12">
            <a:extLst>
              <a:ext uri="{FF2B5EF4-FFF2-40B4-BE49-F238E27FC236}">
                <a16:creationId xmlns:a16="http://schemas.microsoft.com/office/drawing/2014/main" id="{3CB5B563-E1E5-E540-B83E-771B543C7E83}"/>
              </a:ext>
            </a:extLst>
          </p:cNvPr>
          <p:cNvPicPr>
            <a:picLocks noChangeAspect="1"/>
          </p:cNvPicPr>
          <p:nvPr/>
        </p:nvPicPr>
        <p:blipFill>
          <a:blip r:embed="rId8"/>
          <a:stretch>
            <a:fillRect/>
          </a:stretch>
        </p:blipFill>
        <p:spPr>
          <a:xfrm>
            <a:off x="6734040" y="2117574"/>
            <a:ext cx="3073399" cy="2115300"/>
          </a:xfrm>
          <a:prstGeom prst="rect">
            <a:avLst/>
          </a:prstGeom>
        </p:spPr>
      </p:pic>
      <p:sp>
        <p:nvSpPr>
          <p:cNvPr id="12" name="Content Placeholder 2">
            <a:extLst>
              <a:ext uri="{FF2B5EF4-FFF2-40B4-BE49-F238E27FC236}">
                <a16:creationId xmlns:a16="http://schemas.microsoft.com/office/drawing/2014/main" id="{AC43CEB9-BC95-A84E-B93A-1F5C0075FB66}"/>
              </a:ext>
            </a:extLst>
          </p:cNvPr>
          <p:cNvSpPr txBox="1">
            <a:spLocks/>
          </p:cNvSpPr>
          <p:nvPr/>
        </p:nvSpPr>
        <p:spPr>
          <a:xfrm>
            <a:off x="9986992" y="2445743"/>
            <a:ext cx="1747838" cy="3459092"/>
          </a:xfrm>
          <a:prstGeom prst="rect">
            <a:avLst/>
          </a:prstGeom>
          <a:solidFill>
            <a:schemeClr val="bg1">
              <a:lumMod val="95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Word bank:</a:t>
            </a:r>
          </a:p>
          <a:p>
            <a:pPr marL="0" indent="0">
              <a:buFont typeface="Arial" panose="020B0604020202020204" pitchFamily="34" charset="0"/>
              <a:buNone/>
            </a:pPr>
            <a:r>
              <a:rPr lang="en-US" dirty="0"/>
              <a:t>And,</a:t>
            </a:r>
          </a:p>
          <a:p>
            <a:pPr marL="0" indent="0">
              <a:buFont typeface="Arial" panose="020B0604020202020204" pitchFamily="34" charset="0"/>
              <a:buNone/>
            </a:pPr>
            <a:r>
              <a:rPr lang="en-US" dirty="0"/>
              <a:t>Yet,</a:t>
            </a:r>
          </a:p>
          <a:p>
            <a:pPr marL="0" indent="0">
              <a:buFont typeface="Arial" panose="020B0604020202020204" pitchFamily="34" charset="0"/>
              <a:buNone/>
            </a:pPr>
            <a:r>
              <a:rPr lang="en-US" dirty="0"/>
              <a:t>But,</a:t>
            </a:r>
          </a:p>
          <a:p>
            <a:pPr marL="0" indent="0">
              <a:buFont typeface="Arial" panose="020B0604020202020204" pitchFamily="34" charset="0"/>
              <a:buNone/>
            </a:pPr>
            <a:r>
              <a:rPr lang="en-US" dirty="0"/>
              <a:t>As,</a:t>
            </a:r>
          </a:p>
          <a:p>
            <a:pPr marL="0" indent="0">
              <a:buFont typeface="Arial" panose="020B0604020202020204" pitchFamily="34" charset="0"/>
              <a:buNone/>
            </a:pPr>
            <a:r>
              <a:rPr lang="en-US" dirty="0"/>
              <a:t>Whilst,</a:t>
            </a:r>
          </a:p>
          <a:p>
            <a:pPr marL="0" indent="0">
              <a:buFont typeface="Arial" panose="020B0604020202020204" pitchFamily="34" charset="0"/>
              <a:buNone/>
            </a:pPr>
            <a:r>
              <a:rPr lang="en-US" dirty="0"/>
              <a:t>Although,</a:t>
            </a:r>
          </a:p>
          <a:p>
            <a:pPr marL="0" indent="0">
              <a:buFont typeface="Arial" panose="020B0604020202020204" pitchFamily="34" charset="0"/>
              <a:buNone/>
            </a:pPr>
            <a:r>
              <a:rPr lang="en-US" dirty="0"/>
              <a:t>Because,</a:t>
            </a:r>
          </a:p>
          <a:p>
            <a:pPr marL="0" indent="0">
              <a:buFont typeface="Arial" panose="020B0604020202020204" pitchFamily="34" charset="0"/>
              <a:buNone/>
            </a:pPr>
            <a:r>
              <a:rPr lang="en-US" dirty="0"/>
              <a:t>When,</a:t>
            </a:r>
          </a:p>
          <a:p>
            <a:pPr marL="0" indent="0">
              <a:buFont typeface="Arial" panose="020B0604020202020204" pitchFamily="34" charset="0"/>
              <a:buNone/>
            </a:pPr>
            <a:r>
              <a:rPr lang="en-US" dirty="0"/>
              <a:t>Until.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2136822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177"/>
            <a:ext cx="10515600" cy="1325563"/>
          </a:xfrm>
        </p:spPr>
        <p:txBody>
          <a:bodyPr/>
          <a:lstStyle/>
          <a:p>
            <a:r>
              <a:rPr lang="en-GB" dirty="0"/>
              <a:t>Reading time</a:t>
            </a:r>
          </a:p>
        </p:txBody>
      </p:sp>
      <p:sp>
        <p:nvSpPr>
          <p:cNvPr id="3" name="Content Placeholder 2"/>
          <p:cNvSpPr>
            <a:spLocks noGrp="1"/>
          </p:cNvSpPr>
          <p:nvPr>
            <p:ph idx="1"/>
          </p:nvPr>
        </p:nvSpPr>
        <p:spPr>
          <a:xfrm>
            <a:off x="838200" y="1169511"/>
            <a:ext cx="10515600" cy="5476949"/>
          </a:xfrm>
        </p:spPr>
        <p:txBody>
          <a:bodyPr>
            <a:normAutofit fontScale="77500" lnSpcReduction="20000"/>
          </a:bodyPr>
          <a:lstStyle/>
          <a:p>
            <a:pPr marL="0" indent="0">
              <a:buNone/>
            </a:pPr>
            <a:r>
              <a:rPr lang="en-GB" dirty="0"/>
              <a:t>Now that you have finished your main task, please enjoy some reading time.</a:t>
            </a:r>
          </a:p>
          <a:p>
            <a:pPr marL="0" indent="0">
              <a:buNone/>
            </a:pPr>
            <a:r>
              <a:rPr lang="en-GB" dirty="0"/>
              <a:t>You can read to yourself, an adult or sibling. </a:t>
            </a:r>
          </a:p>
          <a:p>
            <a:pPr marL="0" indent="0">
              <a:buNone/>
            </a:pPr>
            <a:endParaRPr lang="en-GB" dirty="0"/>
          </a:p>
          <a:p>
            <a:pPr marL="0" indent="0">
              <a:lnSpc>
                <a:spcPct val="120000"/>
              </a:lnSpc>
              <a:buNone/>
            </a:pPr>
            <a:r>
              <a:rPr lang="en-GB" dirty="0"/>
              <a:t>This can be done by logging on to your myON account, picking a book or magazine and enjoying at least 15 minutes reading time.</a:t>
            </a:r>
          </a:p>
          <a:p>
            <a:endParaRPr lang="en-GB" dirty="0"/>
          </a:p>
          <a:p>
            <a:pPr marL="0" indent="0">
              <a:buNone/>
            </a:pPr>
            <a:r>
              <a:rPr lang="en-GB" dirty="0">
                <a:hlinkClick r:id="rId2"/>
              </a:rPr>
              <a:t>https://www.myon.co.uk/login/index.html</a:t>
            </a:r>
            <a:endParaRPr lang="en-GB" dirty="0"/>
          </a:p>
          <a:p>
            <a:endParaRPr lang="en-GB" dirty="0"/>
          </a:p>
          <a:p>
            <a:pPr marL="0" indent="0">
              <a:buNone/>
            </a:pPr>
            <a:r>
              <a:rPr lang="en-GB" dirty="0"/>
              <a:t>Remember that your login is your first name and first letter of your surname then password: </a:t>
            </a:r>
          </a:p>
          <a:p>
            <a:pPr marL="0" indent="0">
              <a:buNone/>
            </a:pPr>
            <a:r>
              <a:rPr lang="en-GB" dirty="0" err="1"/>
              <a:t>harryp</a:t>
            </a:r>
            <a:endParaRPr lang="en-GB" dirty="0"/>
          </a:p>
          <a:p>
            <a:pPr marL="0" indent="0">
              <a:buNone/>
            </a:pPr>
            <a:r>
              <a:rPr lang="en-GB" dirty="0"/>
              <a:t>password1</a:t>
            </a:r>
          </a:p>
          <a:p>
            <a:pPr marL="0" indent="0">
              <a:buNone/>
            </a:pPr>
            <a:endParaRPr lang="en-GB" dirty="0"/>
          </a:p>
          <a:p>
            <a:pPr marL="0" indent="0">
              <a:buNone/>
            </a:pPr>
            <a:r>
              <a:rPr lang="en-GB" dirty="0"/>
              <a:t>Please email </a:t>
            </a:r>
            <a:r>
              <a:rPr lang="en-GB" u="sng" dirty="0">
                <a:hlinkClick r:id="rId3"/>
              </a:rPr>
              <a:t>trailblazerspupils@gmail.com</a:t>
            </a:r>
            <a:r>
              <a:rPr lang="en-GB" u="sng" dirty="0"/>
              <a:t> </a:t>
            </a:r>
            <a:r>
              <a:rPr lang="en-GB" dirty="0"/>
              <a:t> if you have any login issues. </a:t>
            </a:r>
          </a:p>
          <a:p>
            <a:pPr marL="0" indent="0">
              <a:buNone/>
            </a:pPr>
            <a:r>
              <a:rPr lang="en-GB" dirty="0"/>
              <a:t> </a:t>
            </a:r>
          </a:p>
        </p:txBody>
      </p:sp>
      <p:pic>
        <p:nvPicPr>
          <p:cNvPr id="4" name="Picture 3"/>
          <p:cNvPicPr>
            <a:picLocks noChangeAspect="1"/>
          </p:cNvPicPr>
          <p:nvPr/>
        </p:nvPicPr>
        <p:blipFill>
          <a:blip r:embed="rId4"/>
          <a:stretch>
            <a:fillRect/>
          </a:stretch>
        </p:blipFill>
        <p:spPr>
          <a:xfrm>
            <a:off x="8810700" y="4609048"/>
            <a:ext cx="2543100" cy="1150892"/>
          </a:xfrm>
          <a:prstGeom prst="rect">
            <a:avLst/>
          </a:prstGeom>
        </p:spPr>
      </p:pic>
      <p:sp>
        <p:nvSpPr>
          <p:cNvPr id="5" name="Rectangle 4">
            <a:extLst>
              <a:ext uri="{FF2B5EF4-FFF2-40B4-BE49-F238E27FC236}">
                <a16:creationId xmlns:a16="http://schemas.microsoft.com/office/drawing/2014/main" id="{8839B227-CC4F-DF47-B4E6-A6A522BB9F6F}"/>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Tree>
    <p:extLst>
      <p:ext uri="{BB962C8B-B14F-4D97-AF65-F5344CB8AC3E}">
        <p14:creationId xmlns:p14="http://schemas.microsoft.com/office/powerpoint/2010/main" val="32071869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382F3D-5FBD-A341-BE1B-677523E93D7D}"/>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41441547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471" y="864970"/>
            <a:ext cx="10515600" cy="1325563"/>
          </a:xfrm>
        </p:spPr>
        <p:txBody>
          <a:bodyPr/>
          <a:lstStyle/>
          <a:p>
            <a:r>
              <a:rPr lang="en-GB" dirty="0"/>
              <a:t>Read, copy, cover, spell this week’s spellings.</a:t>
            </a:r>
          </a:p>
        </p:txBody>
      </p:sp>
      <p:sp>
        <p:nvSpPr>
          <p:cNvPr id="7" name="Rectangle 6"/>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73361" y="222475"/>
            <a:ext cx="7426334" cy="584775"/>
          </a:xfrm>
          <a:prstGeom prst="rect">
            <a:avLst/>
          </a:prstGeom>
          <a:noFill/>
        </p:spPr>
        <p:txBody>
          <a:bodyPr wrap="square" rtlCol="0">
            <a:spAutoFit/>
          </a:bodyPr>
          <a:lstStyle/>
          <a:p>
            <a:pPr lvl="0">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lang="en-GB" sz="3200" dirty="0">
                <a:solidFill>
                  <a:prstClr val="black"/>
                </a:solidFill>
              </a:rPr>
              <a:t>Friday 26</a:t>
            </a:r>
            <a:r>
              <a:rPr lang="en-GB" sz="3200" baseline="30000" dirty="0">
                <a:solidFill>
                  <a:prstClr val="black"/>
                </a:solidFill>
              </a:rPr>
              <a:t>th </a:t>
            </a:r>
            <a:r>
              <a:rPr kumimoji="0" lang="en-GB" sz="3200" b="0" i="0" strike="noStrike" kern="1200" cap="none" spc="0" normalizeH="0" baseline="0" noProof="0" dirty="0">
                <a:ln>
                  <a:noFill/>
                </a:ln>
                <a:solidFill>
                  <a:prstClr val="black"/>
                </a:solidFill>
                <a:effectLst/>
                <a:uLnTx/>
                <a:uFillTx/>
                <a:latin typeface="Calibri" panose="020F0502020204030204"/>
                <a:ea typeface="+mn-ea"/>
                <a:cs typeface="+mn-cs"/>
              </a:rPr>
              <a:t>February </a:t>
            </a: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2021 	</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2F0DB3-86D0-284B-9CC8-E9FE39373ED5}"/>
              </a:ext>
            </a:extLst>
          </p:cNvPr>
          <p:cNvSpPr/>
          <p:nvPr/>
        </p:nvSpPr>
        <p:spPr>
          <a:xfrm>
            <a:off x="106363" y="90488"/>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6" name="Rectangle 5"/>
          <p:cNvSpPr/>
          <p:nvPr/>
        </p:nvSpPr>
        <p:spPr>
          <a:xfrm>
            <a:off x="938528" y="2712879"/>
            <a:ext cx="1524453" cy="3170099"/>
          </a:xfrm>
          <a:prstGeom prst="rect">
            <a:avLst/>
          </a:prstGeom>
        </p:spPr>
        <p:txBody>
          <a:bodyPr wrap="square">
            <a:spAutoFit/>
          </a:bodyPr>
          <a:lstStyle/>
          <a:p>
            <a:r>
              <a:rPr lang="en-GB" sz="2000" dirty="0" smtClean="0"/>
              <a:t>deceive</a:t>
            </a:r>
            <a:endParaRPr lang="en-GB" sz="2000" dirty="0"/>
          </a:p>
          <a:p>
            <a:endParaRPr lang="en-GB" sz="2000" dirty="0"/>
          </a:p>
          <a:p>
            <a:r>
              <a:rPr lang="en-GB" sz="2000" dirty="0" smtClean="0"/>
              <a:t>conceive</a:t>
            </a:r>
            <a:endParaRPr lang="en-GB" sz="2000" dirty="0"/>
          </a:p>
          <a:p>
            <a:endParaRPr lang="en-GB" sz="2000" dirty="0"/>
          </a:p>
          <a:p>
            <a:r>
              <a:rPr lang="en-GB" sz="2000" dirty="0" smtClean="0"/>
              <a:t>receive</a:t>
            </a:r>
            <a:endParaRPr lang="en-GB" sz="2000" dirty="0"/>
          </a:p>
          <a:p>
            <a:endParaRPr lang="en-GB" sz="2000" dirty="0"/>
          </a:p>
          <a:p>
            <a:r>
              <a:rPr lang="en-GB" sz="2000" dirty="0" smtClean="0"/>
              <a:t>perceive</a:t>
            </a:r>
            <a:endParaRPr lang="en-GB" sz="2000" dirty="0"/>
          </a:p>
          <a:p>
            <a:endParaRPr lang="en-GB" sz="2000" dirty="0"/>
          </a:p>
          <a:p>
            <a:r>
              <a:rPr lang="en-GB" sz="2000" dirty="0" smtClean="0"/>
              <a:t>ceiling</a:t>
            </a:r>
            <a:endParaRPr lang="en-GB" sz="2000" dirty="0"/>
          </a:p>
          <a:p>
            <a:endParaRPr lang="en-GB" sz="2000" dirty="0"/>
          </a:p>
        </p:txBody>
      </p:sp>
      <p:sp>
        <p:nvSpPr>
          <p:cNvPr id="10" name="Rectangle 9"/>
          <p:cNvSpPr/>
          <p:nvPr/>
        </p:nvSpPr>
        <p:spPr>
          <a:xfrm>
            <a:off x="3295146" y="2754713"/>
            <a:ext cx="1763551" cy="2862322"/>
          </a:xfrm>
          <a:prstGeom prst="rect">
            <a:avLst/>
          </a:prstGeom>
        </p:spPr>
        <p:txBody>
          <a:bodyPr wrap="square">
            <a:spAutoFit/>
          </a:bodyPr>
          <a:lstStyle/>
          <a:p>
            <a:r>
              <a:rPr lang="en-GB" sz="2000" dirty="0" smtClean="0"/>
              <a:t>receipt</a:t>
            </a:r>
            <a:endParaRPr lang="en-GB" sz="2000" dirty="0"/>
          </a:p>
          <a:p>
            <a:endParaRPr lang="en-GB" sz="2000" dirty="0"/>
          </a:p>
          <a:p>
            <a:r>
              <a:rPr lang="en-GB" sz="2000" dirty="0" smtClean="0"/>
              <a:t>protein</a:t>
            </a:r>
            <a:endParaRPr lang="en-GB" sz="2000" dirty="0"/>
          </a:p>
          <a:p>
            <a:endParaRPr lang="en-GB" sz="2000" dirty="0"/>
          </a:p>
          <a:p>
            <a:r>
              <a:rPr lang="en-GB" sz="2000" dirty="0" smtClean="0"/>
              <a:t>caffeine</a:t>
            </a:r>
            <a:endParaRPr lang="en-GB" sz="2000" dirty="0"/>
          </a:p>
          <a:p>
            <a:endParaRPr lang="en-GB" sz="2000" dirty="0"/>
          </a:p>
          <a:p>
            <a:r>
              <a:rPr lang="en-GB" sz="2000" dirty="0" smtClean="0"/>
              <a:t>seize</a:t>
            </a:r>
            <a:endParaRPr lang="en-GB" sz="2000" dirty="0"/>
          </a:p>
          <a:p>
            <a:endParaRPr lang="en-GB" sz="2000" dirty="0"/>
          </a:p>
          <a:p>
            <a:r>
              <a:rPr lang="en-GB" sz="2000" dirty="0"/>
              <a:t>neither</a:t>
            </a:r>
          </a:p>
        </p:txBody>
      </p:sp>
    </p:spTree>
    <p:extLst>
      <p:ext uri="{BB962C8B-B14F-4D97-AF65-F5344CB8AC3E}">
        <p14:creationId xmlns:p14="http://schemas.microsoft.com/office/powerpoint/2010/main" val="36102869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431D56-1710-1A4D-B6F8-02ACF4F89631}"/>
              </a:ext>
            </a:extLst>
          </p:cNvPr>
          <p:cNvSpPr/>
          <p:nvPr/>
        </p:nvSpPr>
        <p:spPr>
          <a:xfrm>
            <a:off x="106363" y="90488"/>
            <a:ext cx="11979275" cy="6648450"/>
          </a:xfrm>
          <a:prstGeom prst="rect">
            <a:avLst/>
          </a:prstGeom>
          <a:solidFill>
            <a:srgbClr val="CC66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3075" name="Picture 4">
            <a:extLst>
              <a:ext uri="{FF2B5EF4-FFF2-40B4-BE49-F238E27FC236}">
                <a16:creationId xmlns:a16="http://schemas.microsoft.com/office/drawing/2014/main" id="{7822C295-FC3F-7049-B387-E912819502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 y="5986463"/>
            <a:ext cx="5873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C1977A2-79CA-EB48-99F6-916FBA4E1A2A}"/>
              </a:ext>
            </a:extLst>
          </p:cNvPr>
          <p:cNvSpPr/>
          <p:nvPr/>
        </p:nvSpPr>
        <p:spPr>
          <a:xfrm>
            <a:off x="188913" y="5905500"/>
            <a:ext cx="5473700" cy="7381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7" name="TextBox 6">
            <a:extLst>
              <a:ext uri="{FF2B5EF4-FFF2-40B4-BE49-F238E27FC236}">
                <a16:creationId xmlns:a16="http://schemas.microsoft.com/office/drawing/2014/main" id="{433A8B2D-4130-8541-95ED-7A2C2C263FDF}"/>
              </a:ext>
            </a:extLst>
          </p:cNvPr>
          <p:cNvSpPr txBox="1">
            <a:spLocks noChangeArrowheads="1"/>
          </p:cNvSpPr>
          <p:nvPr/>
        </p:nvSpPr>
        <p:spPr bwMode="auto">
          <a:xfrm>
            <a:off x="863600" y="6034088"/>
            <a:ext cx="402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a:solidFill>
                  <a:srgbClr val="000000"/>
                </a:solidFill>
              </a:rPr>
              <a:t>Subject</a:t>
            </a:r>
            <a:r>
              <a:rPr lang="en-GB" altLang="en-US" sz="1800">
                <a:solidFill>
                  <a:srgbClr val="000000"/>
                </a:solidFill>
              </a:rPr>
              <a:t>: </a:t>
            </a:r>
            <a:r>
              <a:rPr lang="en-GB" altLang="en-US" sz="2400">
                <a:solidFill>
                  <a:srgbClr val="000000"/>
                </a:solidFill>
              </a:rPr>
              <a:t>English </a:t>
            </a:r>
            <a:endParaRPr lang="en-GB" altLang="en-US" sz="1800">
              <a:solidFill>
                <a:srgbClr val="000000"/>
              </a:solidFill>
            </a:endParaRPr>
          </a:p>
        </p:txBody>
      </p:sp>
      <p:sp>
        <p:nvSpPr>
          <p:cNvPr id="8" name="Rectangle 7">
            <a:extLst>
              <a:ext uri="{FF2B5EF4-FFF2-40B4-BE49-F238E27FC236}">
                <a16:creationId xmlns:a16="http://schemas.microsoft.com/office/drawing/2014/main" id="{D8312AB6-38FB-654C-B399-336ACF8D6AB8}"/>
              </a:ext>
            </a:extLst>
          </p:cNvPr>
          <p:cNvSpPr/>
          <p:nvPr/>
        </p:nvSpPr>
        <p:spPr>
          <a:xfrm>
            <a:off x="188913" y="165100"/>
            <a:ext cx="7594600" cy="700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3079" name="TextBox 8">
            <a:extLst>
              <a:ext uri="{FF2B5EF4-FFF2-40B4-BE49-F238E27FC236}">
                <a16:creationId xmlns:a16="http://schemas.microsoft.com/office/drawing/2014/main" id="{0E665214-D9DC-DF46-AA28-D9472B881C77}"/>
              </a:ext>
            </a:extLst>
          </p:cNvPr>
          <p:cNvSpPr txBox="1">
            <a:spLocks noChangeArrowheads="1"/>
          </p:cNvSpPr>
          <p:nvPr/>
        </p:nvSpPr>
        <p:spPr bwMode="auto">
          <a:xfrm>
            <a:off x="273050" y="222250"/>
            <a:ext cx="7426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en-GB" altLang="en-US" sz="3200" dirty="0">
                <a:solidFill>
                  <a:srgbClr val="000000"/>
                </a:solidFill>
              </a:rPr>
              <a:t>Date: </a:t>
            </a:r>
            <a:r>
              <a:rPr lang="en-GB" sz="3200" u="sng" dirty="0">
                <a:solidFill>
                  <a:prstClr val="black"/>
                </a:solidFill>
                <a:latin typeface="Calibri" panose="020F0502020204030204"/>
              </a:rPr>
              <a:t>Friday 26</a:t>
            </a:r>
            <a:r>
              <a:rPr lang="en-GB" sz="3200" u="sng" baseline="30000" dirty="0">
                <a:solidFill>
                  <a:prstClr val="black"/>
                </a:solidFill>
                <a:latin typeface="Calibri" panose="020F0502020204030204"/>
              </a:rPr>
              <a:t>th </a:t>
            </a:r>
            <a:r>
              <a:rPr lang="en-GB" altLang="en-US" sz="3200" u="sng" dirty="0">
                <a:solidFill>
                  <a:srgbClr val="000000"/>
                </a:solidFill>
              </a:rPr>
              <a:t>February 2021</a:t>
            </a:r>
            <a:r>
              <a:rPr lang="en-GB" altLang="en-US" sz="3200" dirty="0">
                <a:solidFill>
                  <a:srgbClr val="000000"/>
                </a:solidFill>
              </a:rPr>
              <a:t>	</a:t>
            </a:r>
            <a:endParaRPr lang="en-GB" altLang="en-US" sz="1800" u="sng" dirty="0">
              <a:solidFill>
                <a:srgbClr val="000000"/>
              </a:solidFill>
            </a:endParaRPr>
          </a:p>
        </p:txBody>
      </p:sp>
      <p:pic>
        <p:nvPicPr>
          <p:cNvPr id="3080" name="Picture 9">
            <a:extLst>
              <a:ext uri="{FF2B5EF4-FFF2-40B4-BE49-F238E27FC236}">
                <a16:creationId xmlns:a16="http://schemas.microsoft.com/office/drawing/2014/main" id="{48DB0408-3FBE-4542-9E8E-D44B5268AD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728788"/>
            <a:ext cx="22193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6C685BB1-0FDC-2C4E-88C4-758F9F85D7C3}"/>
              </a:ext>
            </a:extLst>
          </p:cNvPr>
          <p:cNvSpPr/>
          <p:nvPr/>
        </p:nvSpPr>
        <p:spPr>
          <a:xfrm>
            <a:off x="562986" y="2835275"/>
            <a:ext cx="10619364" cy="134937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sp>
        <p:nvSpPr>
          <p:cNvPr id="12" name="TextBox 11">
            <a:extLst>
              <a:ext uri="{FF2B5EF4-FFF2-40B4-BE49-F238E27FC236}">
                <a16:creationId xmlns:a16="http://schemas.microsoft.com/office/drawing/2014/main" id="{E9789B41-3B2E-A14F-B21B-D71C1C1D0CEB}"/>
              </a:ext>
            </a:extLst>
          </p:cNvPr>
          <p:cNvSpPr txBox="1"/>
          <p:nvPr/>
        </p:nvSpPr>
        <p:spPr>
          <a:xfrm>
            <a:off x="569871" y="2833410"/>
            <a:ext cx="10612654" cy="1323439"/>
          </a:xfrm>
          <a:prstGeom prst="rect">
            <a:avLst/>
          </a:prstGeom>
          <a:noFill/>
        </p:spPr>
        <p:txBody>
          <a:bodyPr lIns="91440" tIns="45720" rIns="91440" bIns="45720" anchor="t">
            <a:spAutoFit/>
          </a:bodyPr>
          <a:lstStyle/>
          <a:p>
            <a:pPr>
              <a:defRPr/>
            </a:pPr>
            <a:r>
              <a:rPr lang="en-GB" sz="4000" u="sng" dirty="0">
                <a:ea typeface="+mn-lt"/>
                <a:cs typeface="+mn-lt"/>
              </a:rPr>
              <a:t>L.O. To be able to write a setting description for a mystery narrative.</a:t>
            </a:r>
            <a:r>
              <a:rPr lang="en-GB" sz="4000" dirty="0">
                <a:ea typeface="+mn-lt"/>
                <a:cs typeface="+mn-lt"/>
              </a:rPr>
              <a:t> </a:t>
            </a:r>
            <a:endParaRPr lang="en-US" sz="4000" dirty="0">
              <a:ea typeface="+mn-lt"/>
              <a:cs typeface="+mn-lt"/>
            </a:endParaRPr>
          </a:p>
        </p:txBody>
      </p:sp>
      <p:pic>
        <p:nvPicPr>
          <p:cNvPr id="3083" name="Picture 13">
            <a:extLst>
              <a:ext uri="{FF2B5EF4-FFF2-40B4-BE49-F238E27FC236}">
                <a16:creationId xmlns:a16="http://schemas.microsoft.com/office/drawing/2014/main" id="{19C9197C-26D6-EB44-86CA-9D132ABCC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6613" y="5962650"/>
            <a:ext cx="8334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4">
            <a:extLst>
              <a:ext uri="{FF2B5EF4-FFF2-40B4-BE49-F238E27FC236}">
                <a16:creationId xmlns:a16="http://schemas.microsoft.com/office/drawing/2014/main" id="{27DC183B-6D1A-AE4F-8FC5-AD92E926C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588" y="5970588"/>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231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EE76-4A07-BA41-A340-5BAFE2B03FC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Dialogue</a:t>
            </a:r>
          </a:p>
        </p:txBody>
      </p:sp>
      <p:sp>
        <p:nvSpPr>
          <p:cNvPr id="3" name="Content Placeholder 2">
            <a:extLst>
              <a:ext uri="{FF2B5EF4-FFF2-40B4-BE49-F238E27FC236}">
                <a16:creationId xmlns:a16="http://schemas.microsoft.com/office/drawing/2014/main" id="{6E53C1D4-0BD5-0A49-8F68-A66813FF320B}"/>
              </a:ext>
            </a:extLst>
          </p:cNvPr>
          <p:cNvSpPr>
            <a:spLocks noGrp="1"/>
          </p:cNvSpPr>
          <p:nvPr>
            <p:ph idx="1"/>
          </p:nvPr>
        </p:nvSpPr>
        <p:spPr/>
        <p:txBody>
          <a:bodyPr/>
          <a:lstStyle/>
          <a:p>
            <a:pPr marL="0" indent="0">
              <a:buNone/>
            </a:pPr>
            <a:r>
              <a:rPr lang="en-GB" dirty="0"/>
              <a:t>Dialogue is what the characters say aloud. </a:t>
            </a:r>
          </a:p>
          <a:p>
            <a:pPr marL="0" indent="0">
              <a:buNone/>
            </a:pPr>
            <a:r>
              <a:rPr lang="en-GB" dirty="0"/>
              <a:t>It helps brings them to life.</a:t>
            </a:r>
          </a:p>
          <a:p>
            <a:pPr marL="0" indent="0">
              <a:buNone/>
            </a:pPr>
            <a:r>
              <a:rPr lang="en-GB" dirty="0"/>
              <a:t>We use inverted commas “ ” to show direct speech in a sentence.</a:t>
            </a:r>
          </a:p>
          <a:p>
            <a:pPr marL="0" indent="0">
              <a:buNone/>
            </a:pPr>
            <a:r>
              <a:rPr lang="en-GB" dirty="0"/>
              <a:t>Example:</a:t>
            </a:r>
          </a:p>
          <a:p>
            <a:pPr marL="457200" lvl="1" indent="0">
              <a:buNone/>
            </a:pPr>
            <a:r>
              <a:rPr lang="en-GB" dirty="0"/>
              <a:t> </a:t>
            </a:r>
            <a:r>
              <a:rPr lang="en-GB" dirty="0">
                <a:solidFill>
                  <a:srgbClr val="FF0000"/>
                </a:solidFill>
              </a:rPr>
              <a:t>“</a:t>
            </a:r>
            <a:r>
              <a:rPr lang="en-GB" dirty="0"/>
              <a:t>Look there!</a:t>
            </a:r>
            <a:r>
              <a:rPr lang="en-GB" dirty="0">
                <a:solidFill>
                  <a:srgbClr val="FF0000"/>
                </a:solidFill>
              </a:rPr>
              <a:t>”</a:t>
            </a:r>
            <a:r>
              <a:rPr lang="en-GB" dirty="0"/>
              <a:t> said Sherlock Holmes . </a:t>
            </a:r>
            <a:br>
              <a:rPr lang="en-GB" dirty="0"/>
            </a:br>
            <a:endParaRPr lang="en-US" dirty="0"/>
          </a:p>
        </p:txBody>
      </p:sp>
      <p:grpSp>
        <p:nvGrpSpPr>
          <p:cNvPr id="4" name="Group 3">
            <a:extLst>
              <a:ext uri="{FF2B5EF4-FFF2-40B4-BE49-F238E27FC236}">
                <a16:creationId xmlns:a16="http://schemas.microsoft.com/office/drawing/2014/main" id="{6E63AD9E-7505-F143-BF1A-908C3913A321}"/>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FB6E7DAE-6539-EE4E-9B44-BD13F1B891EF}"/>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E10113C5-0FB1-F242-A0FC-38C8838CDD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1510817A-577D-304D-AA51-C5D3B6247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828984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Miss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Umpleby’s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online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teaching video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is on our school website. It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hlinkClick r:id="rId3"/>
          </p:cNvPr>
          <p:cNvPicPr>
            <a:picLocks noChangeAspect="1"/>
          </p:cNvPicPr>
          <p:nvPr/>
        </p:nvPicPr>
        <p:blipFill>
          <a:blip r:embed="rId4"/>
          <a:stretch>
            <a:fillRect/>
          </a:stretch>
        </p:blipFill>
        <p:spPr>
          <a:xfrm>
            <a:off x="3496068" y="3041975"/>
            <a:ext cx="5218920" cy="2934210"/>
          </a:xfrm>
          <a:prstGeom prst="rect">
            <a:avLst/>
          </a:prstGeom>
        </p:spPr>
      </p:pic>
      <p:sp>
        <p:nvSpPr>
          <p:cNvPr id="3" name="Action Button: Forward or Next 2">
            <a:hlinkClick r:id="rId3" highlightClick="1"/>
          </p:cNvPr>
          <p:cNvSpPr/>
          <p:nvPr/>
        </p:nvSpPr>
        <p:spPr>
          <a:xfrm>
            <a:off x="5359389" y="4854519"/>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9272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7806"/>
            <a:ext cx="10515600" cy="1325563"/>
          </a:xfrm>
        </p:spPr>
        <p:txBody>
          <a:bodyPr>
            <a:normAutofit/>
          </a:bodyPr>
          <a:lstStyle/>
          <a:p>
            <a:r>
              <a:rPr lang="en-US" sz="4000" dirty="0">
                <a:latin typeface="Calibri" panose="020F0502020204030204" pitchFamily="34" charset="0"/>
                <a:cs typeface="Calibri" panose="020F0502020204030204" pitchFamily="34" charset="0"/>
              </a:rPr>
              <a:t>What should we find in a setting description?</a:t>
            </a:r>
          </a:p>
        </p:txBody>
      </p:sp>
      <p:sp>
        <p:nvSpPr>
          <p:cNvPr id="3" name="Content Placeholder 2">
            <a:extLst>
              <a:ext uri="{FF2B5EF4-FFF2-40B4-BE49-F238E27FC236}">
                <a16:creationId xmlns:a16="http://schemas.microsoft.com/office/drawing/2014/main" id="{CBE54E48-1067-7140-ABEC-90F3ECE224E7}"/>
              </a:ext>
            </a:extLst>
          </p:cNvPr>
          <p:cNvSpPr>
            <a:spLocks noGrp="1"/>
          </p:cNvSpPr>
          <p:nvPr>
            <p:ph idx="1"/>
          </p:nvPr>
        </p:nvSpPr>
        <p:spPr>
          <a:xfrm>
            <a:off x="401782" y="1317757"/>
            <a:ext cx="10372581" cy="4923055"/>
          </a:xfrm>
        </p:spPr>
        <p:txBody>
          <a:bodyPr>
            <a:normAutofit/>
          </a:bodyPr>
          <a:lstStyle/>
          <a:p>
            <a:pPr marL="0" indent="0">
              <a:buNone/>
            </a:pPr>
            <a:r>
              <a:rPr lang="en-US" dirty="0"/>
              <a:t>In a mystery story, the main character of the story is often not familiar with the setting of the crime.</a:t>
            </a:r>
          </a:p>
          <a:p>
            <a:pPr marL="0" indent="0">
              <a:buNone/>
            </a:pPr>
            <a:r>
              <a:rPr lang="en-US" dirty="0"/>
              <a:t>Therefore, a lot of detail is given to its description using adjectives, similes, metaphors, personification, onomatopoeia etc. </a:t>
            </a:r>
          </a:p>
          <a:p>
            <a:pPr marL="0" indent="0">
              <a:buNone/>
            </a:pPr>
            <a:r>
              <a:rPr lang="en-US" dirty="0"/>
              <a:t>The setting could be anything you choose.</a:t>
            </a:r>
          </a:p>
          <a:p>
            <a:pPr marL="457200" lvl="1" indent="0">
              <a:buNone/>
            </a:pPr>
            <a:r>
              <a:rPr lang="en-US" dirty="0"/>
              <a:t>For example: a house, mansion, graveyard, woods, school, local town etc.</a:t>
            </a:r>
          </a:p>
          <a:p>
            <a:pPr marL="0" indent="0">
              <a:buNone/>
            </a:pPr>
            <a:r>
              <a:rPr lang="en-US" dirty="0"/>
              <a:t>But it must trigger a mystery. </a:t>
            </a:r>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63" y="5965185"/>
            <a:ext cx="896156" cy="665463"/>
          </a:xfrm>
          <a:prstGeom prst="rect">
            <a:avLst/>
          </a:prstGeom>
        </p:spPr>
      </p:pic>
      <p:pic>
        <p:nvPicPr>
          <p:cNvPr id="8" name="Picture 7">
            <a:extLst>
              <a:ext uri="{FF2B5EF4-FFF2-40B4-BE49-F238E27FC236}">
                <a16:creationId xmlns:a16="http://schemas.microsoft.com/office/drawing/2014/main" id="{7A18163E-CB5F-0943-AB91-0E2129744820}"/>
              </a:ext>
            </a:extLst>
          </p:cNvPr>
          <p:cNvPicPr>
            <a:picLocks noChangeAspect="1"/>
          </p:cNvPicPr>
          <p:nvPr/>
        </p:nvPicPr>
        <p:blipFill rotWithShape="1">
          <a:blip r:embed="rId4"/>
          <a:srcRect b="9310"/>
          <a:stretch/>
        </p:blipFill>
        <p:spPr>
          <a:xfrm>
            <a:off x="8624327" y="4838700"/>
            <a:ext cx="3266842" cy="1791948"/>
          </a:xfrm>
          <a:prstGeom prst="rect">
            <a:avLst/>
          </a:prstGeom>
        </p:spPr>
      </p:pic>
    </p:spTree>
    <p:extLst>
      <p:ext uri="{BB962C8B-B14F-4D97-AF65-F5344CB8AC3E}">
        <p14:creationId xmlns:p14="http://schemas.microsoft.com/office/powerpoint/2010/main" val="3787315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normAutofit/>
          </a:bodyPr>
          <a:lstStyle/>
          <a:p>
            <a:r>
              <a:rPr lang="en-US" sz="4000" dirty="0">
                <a:latin typeface="Calibri" panose="020F0502020204030204" pitchFamily="34" charset="0"/>
                <a:cs typeface="Calibri" panose="020F0502020204030204" pitchFamily="34" charset="0"/>
              </a:rPr>
              <a:t>Read this setting description. What do you think about it?</a:t>
            </a:r>
          </a:p>
        </p:txBody>
      </p:sp>
      <p:sp>
        <p:nvSpPr>
          <p:cNvPr id="3" name="Content Placeholder 2">
            <a:extLst>
              <a:ext uri="{FF2B5EF4-FFF2-40B4-BE49-F238E27FC236}">
                <a16:creationId xmlns:a16="http://schemas.microsoft.com/office/drawing/2014/main" id="{CBE54E48-1067-7140-ABEC-90F3ECE224E7}"/>
              </a:ext>
            </a:extLst>
          </p:cNvPr>
          <p:cNvSpPr>
            <a:spLocks noGrp="1"/>
          </p:cNvSpPr>
          <p:nvPr>
            <p:ph idx="1"/>
          </p:nvPr>
        </p:nvSpPr>
        <p:spPr>
          <a:xfrm>
            <a:off x="838200" y="1666958"/>
            <a:ext cx="10515600" cy="3661787"/>
          </a:xfrm>
        </p:spPr>
        <p:txBody>
          <a:bodyPr>
            <a:normAutofit fontScale="92500" lnSpcReduction="10000"/>
          </a:bodyPr>
          <a:lstStyle/>
          <a:p>
            <a:pPr marL="0" indent="0" algn="just">
              <a:buNone/>
            </a:pPr>
            <a:r>
              <a:rPr lang="en-GB" dirty="0"/>
              <a:t>The building was of grey, lichen-blotched stone, with a high central portion and two curving wings, like the claws of a crab, thrown out on each side. In one of these wings the windows were broken and blocked with wooden boards, while the roof was partly caved in, a picture of ruin. The central portion was in little better repair, but the right-hand block was comparatively modern, and the blinds in the windows, with the blue smoke curling up from the chimneys, showed that this was where the family resided. Some scaffolding had been erected against the end wall, and the stone-work had been broken into, but there were no signs of any workmen at the moment of our visit. Holmes walked slowly up and down the ill-trimmed lawn and examined with deep attention the outsides of the windows.</a:t>
            </a:r>
          </a:p>
          <a:p>
            <a:pPr marL="0" indent="0" algn="just">
              <a:buNone/>
            </a:pPr>
            <a:endParaRPr lang="en-US" dirty="0"/>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24304623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normAutofit/>
          </a:bodyPr>
          <a:lstStyle/>
          <a:p>
            <a:r>
              <a:rPr lang="en-US" sz="4000" dirty="0">
                <a:latin typeface="Calibri" panose="020F0502020204030204" pitchFamily="34" charset="0"/>
                <a:cs typeface="Calibri" panose="020F0502020204030204" pitchFamily="34" charset="0"/>
              </a:rPr>
              <a:t>Read this setting description. What do you think about it?</a:t>
            </a:r>
          </a:p>
        </p:txBody>
      </p:sp>
      <p:sp>
        <p:nvSpPr>
          <p:cNvPr id="3" name="Content Placeholder 2">
            <a:extLst>
              <a:ext uri="{FF2B5EF4-FFF2-40B4-BE49-F238E27FC236}">
                <a16:creationId xmlns:a16="http://schemas.microsoft.com/office/drawing/2014/main" id="{CBE54E48-1067-7140-ABEC-90F3ECE224E7}"/>
              </a:ext>
            </a:extLst>
          </p:cNvPr>
          <p:cNvSpPr>
            <a:spLocks noGrp="1"/>
          </p:cNvSpPr>
          <p:nvPr>
            <p:ph idx="1"/>
          </p:nvPr>
        </p:nvSpPr>
        <p:spPr>
          <a:xfrm>
            <a:off x="794084" y="1595300"/>
            <a:ext cx="10698910" cy="3806230"/>
          </a:xfrm>
        </p:spPr>
        <p:txBody>
          <a:bodyPr>
            <a:noAutofit/>
          </a:bodyPr>
          <a:lstStyle/>
          <a:p>
            <a:pPr marL="0" indent="0" algn="just">
              <a:buNone/>
            </a:pPr>
            <a:r>
              <a:rPr lang="en-GB" sz="2600" dirty="0"/>
              <a:t>The building was of </a:t>
            </a:r>
            <a:r>
              <a:rPr lang="en-GB" sz="2600" dirty="0">
                <a:solidFill>
                  <a:srgbClr val="FF0000"/>
                </a:solidFill>
              </a:rPr>
              <a:t>grey, lichen-blotched stone</a:t>
            </a:r>
            <a:r>
              <a:rPr lang="en-GB" sz="2600" dirty="0"/>
              <a:t>, with a high central portion and two curving wings, </a:t>
            </a:r>
            <a:r>
              <a:rPr lang="en-GB" sz="2600" dirty="0">
                <a:solidFill>
                  <a:srgbClr val="FF0000"/>
                </a:solidFill>
              </a:rPr>
              <a:t>like the claws of a crab</a:t>
            </a:r>
            <a:r>
              <a:rPr lang="en-GB" sz="2600" dirty="0"/>
              <a:t>, thrown out on each side. In one of these wings the </a:t>
            </a:r>
            <a:r>
              <a:rPr lang="en-GB" sz="2600" dirty="0">
                <a:solidFill>
                  <a:srgbClr val="FF0000"/>
                </a:solidFill>
              </a:rPr>
              <a:t>windows were broken </a:t>
            </a:r>
            <a:r>
              <a:rPr lang="en-GB" sz="2600" dirty="0"/>
              <a:t>and </a:t>
            </a:r>
            <a:r>
              <a:rPr lang="en-GB" sz="2600" dirty="0">
                <a:solidFill>
                  <a:srgbClr val="FF0000"/>
                </a:solidFill>
              </a:rPr>
              <a:t>blocked with wooden boards</a:t>
            </a:r>
            <a:r>
              <a:rPr lang="en-GB" sz="2600" dirty="0"/>
              <a:t>, while </a:t>
            </a:r>
            <a:r>
              <a:rPr lang="en-GB" sz="2600" dirty="0">
                <a:solidFill>
                  <a:srgbClr val="FF0000"/>
                </a:solidFill>
              </a:rPr>
              <a:t>the roof was partly caved in, a picture of ruin</a:t>
            </a:r>
            <a:r>
              <a:rPr lang="en-GB" sz="2600" dirty="0"/>
              <a:t>. The central portion was in little better repair, </a:t>
            </a:r>
            <a:r>
              <a:rPr lang="en-GB" sz="2600" dirty="0">
                <a:solidFill>
                  <a:srgbClr val="FF0000"/>
                </a:solidFill>
              </a:rPr>
              <a:t>but the right-hand block was comparatively modern</a:t>
            </a:r>
            <a:r>
              <a:rPr lang="en-GB" sz="2600" dirty="0"/>
              <a:t>, and the blinds in the windows, with the blue smoke curling up from the chimneys, showed that this was where the family resided. Some scaffolding had been erected against the end wall, and </a:t>
            </a:r>
            <a:r>
              <a:rPr lang="en-GB" sz="2600" dirty="0">
                <a:solidFill>
                  <a:srgbClr val="FF0000"/>
                </a:solidFill>
              </a:rPr>
              <a:t>the stone-work had been broken into</a:t>
            </a:r>
            <a:r>
              <a:rPr lang="en-GB" sz="2600" dirty="0"/>
              <a:t>, but there were no signs of any workmen at the moment of our visit. Holmes walked slowly up and down </a:t>
            </a:r>
            <a:r>
              <a:rPr lang="en-GB" sz="2600" dirty="0">
                <a:solidFill>
                  <a:srgbClr val="FF0000"/>
                </a:solidFill>
              </a:rPr>
              <a:t>the ill-trimmed lawn </a:t>
            </a:r>
            <a:r>
              <a:rPr lang="en-GB" sz="2600" dirty="0"/>
              <a:t>and examined with deep attention the outsides of the windows.</a:t>
            </a:r>
          </a:p>
          <a:p>
            <a:pPr marL="0" indent="0" algn="just">
              <a:buNone/>
            </a:pPr>
            <a:endParaRPr lang="en-US" sz="2600" dirty="0"/>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Tree>
    <p:extLst>
      <p:ext uri="{BB962C8B-B14F-4D97-AF65-F5344CB8AC3E}">
        <p14:creationId xmlns:p14="http://schemas.microsoft.com/office/powerpoint/2010/main" val="18027136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normAutofit/>
          </a:bodyPr>
          <a:lstStyle/>
          <a:p>
            <a:r>
              <a:rPr lang="en-US" sz="4000" dirty="0">
                <a:latin typeface="Calibri" panose="020F0502020204030204" pitchFamily="34" charset="0"/>
                <a:cs typeface="Calibri" panose="020F0502020204030204" pitchFamily="34" charset="0"/>
              </a:rPr>
              <a:t>Read this setting description. What do you think about it?</a:t>
            </a:r>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EF9C9158-CAA7-4F44-87BC-3D883AA404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59" y="5763912"/>
            <a:ext cx="1112482" cy="826101"/>
          </a:xfrm>
          <a:prstGeom prst="rect">
            <a:avLst/>
          </a:prstGeom>
        </p:spPr>
      </p:pic>
      <p:sp>
        <p:nvSpPr>
          <p:cNvPr id="8" name="TextBox 7">
            <a:extLst>
              <a:ext uri="{FF2B5EF4-FFF2-40B4-BE49-F238E27FC236}">
                <a16:creationId xmlns:a16="http://schemas.microsoft.com/office/drawing/2014/main" id="{F0642A46-F2F2-F54E-81D6-3183909FC080}"/>
              </a:ext>
            </a:extLst>
          </p:cNvPr>
          <p:cNvSpPr txBox="1"/>
          <p:nvPr/>
        </p:nvSpPr>
        <p:spPr>
          <a:xfrm>
            <a:off x="1883917" y="1874728"/>
            <a:ext cx="8424166" cy="3108543"/>
          </a:xfrm>
          <a:prstGeom prst="rect">
            <a:avLst/>
          </a:prstGeom>
          <a:noFill/>
        </p:spPr>
        <p:txBody>
          <a:bodyPr wrap="square" rtlCol="0">
            <a:spAutoFit/>
          </a:bodyPr>
          <a:lstStyle/>
          <a:p>
            <a:pPr algn="ctr"/>
            <a:r>
              <a:rPr lang="en-US" sz="2800" dirty="0"/>
              <a:t>This setting description allows the reader to imagine what the mansion is like. We can imagine a large old stone mansion with broken windows and a broken roof. We also wonder why only one half of the mansion is modern. This might be revealed later in the story. We can also imagine an overgrown garden that hasn’t been taken care of. </a:t>
            </a:r>
          </a:p>
        </p:txBody>
      </p:sp>
      <p:pic>
        <p:nvPicPr>
          <p:cNvPr id="9" name="Picture 8">
            <a:extLst>
              <a:ext uri="{FF2B5EF4-FFF2-40B4-BE49-F238E27FC236}">
                <a16:creationId xmlns:a16="http://schemas.microsoft.com/office/drawing/2014/main" id="{CAF49D52-8693-0947-868F-85BC33AA0F0A}"/>
              </a:ext>
            </a:extLst>
          </p:cNvPr>
          <p:cNvPicPr>
            <a:picLocks noChangeAspect="1"/>
          </p:cNvPicPr>
          <p:nvPr/>
        </p:nvPicPr>
        <p:blipFill>
          <a:blip r:embed="rId4"/>
          <a:stretch>
            <a:fillRect/>
          </a:stretch>
        </p:blipFill>
        <p:spPr>
          <a:xfrm>
            <a:off x="9622764" y="5133341"/>
            <a:ext cx="2310473" cy="1539130"/>
          </a:xfrm>
          <a:prstGeom prst="rect">
            <a:avLst/>
          </a:prstGeom>
        </p:spPr>
      </p:pic>
      <p:pic>
        <p:nvPicPr>
          <p:cNvPr id="10" name="Picture 9">
            <a:extLst>
              <a:ext uri="{FF2B5EF4-FFF2-40B4-BE49-F238E27FC236}">
                <a16:creationId xmlns:a16="http://schemas.microsoft.com/office/drawing/2014/main" id="{FACAEDCC-194C-3643-952A-362EE4ABFFD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b="9119"/>
          <a:stretch/>
        </p:blipFill>
        <p:spPr>
          <a:xfrm>
            <a:off x="7311302" y="5133341"/>
            <a:ext cx="2311462" cy="1541567"/>
          </a:xfrm>
          <a:prstGeom prst="rect">
            <a:avLst/>
          </a:prstGeom>
        </p:spPr>
      </p:pic>
    </p:spTree>
    <p:extLst>
      <p:ext uri="{BB962C8B-B14F-4D97-AF65-F5344CB8AC3E}">
        <p14:creationId xmlns:p14="http://schemas.microsoft.com/office/powerpoint/2010/main" val="28830354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2" y="137679"/>
            <a:ext cx="11439251" cy="1325563"/>
          </a:xfrm>
        </p:spPr>
        <p:txBody>
          <a:bodyPr>
            <a:normAutofit/>
          </a:bodyPr>
          <a:lstStyle/>
          <a:p>
            <a:r>
              <a:rPr lang="en-US" sz="4000" dirty="0">
                <a:latin typeface="Calibri" panose="020F0502020204030204" pitchFamily="34" charset="0"/>
                <a:cs typeface="Calibri" panose="020F0502020204030204" pitchFamily="34" charset="0"/>
              </a:rPr>
              <a:t>What should we include in our setting description?</a:t>
            </a:r>
            <a:endParaRPr lang="en-US" sz="4000" dirty="0"/>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7">
            <a:extLst>
              <a:ext uri="{FF2B5EF4-FFF2-40B4-BE49-F238E27FC236}">
                <a16:creationId xmlns:a16="http://schemas.microsoft.com/office/drawing/2014/main" id="{F10AA237-461C-424E-BE6E-E6BAEA93AA19}"/>
              </a:ext>
            </a:extLst>
          </p:cNvPr>
          <p:cNvSpPr>
            <a:spLocks noGrp="1"/>
          </p:cNvSpPr>
          <p:nvPr>
            <p:ph idx="1"/>
          </p:nvPr>
        </p:nvSpPr>
        <p:spPr>
          <a:xfrm>
            <a:off x="741829" y="1432628"/>
            <a:ext cx="10708341" cy="4790372"/>
          </a:xfrm>
        </p:spPr>
        <p:txBody>
          <a:bodyPr>
            <a:normAutofit fontScale="92500" lnSpcReduction="10000"/>
          </a:bodyPr>
          <a:lstStyle/>
          <a:p>
            <a:r>
              <a:rPr lang="en-US" dirty="0"/>
              <a:t>First you need to pick where your setting is. </a:t>
            </a:r>
          </a:p>
          <a:p>
            <a:r>
              <a:rPr lang="en-US" dirty="0"/>
              <a:t>There needs to be some mystery to the setting.</a:t>
            </a:r>
          </a:p>
          <a:p>
            <a:r>
              <a:rPr lang="en-US" dirty="0"/>
              <a:t>You could include some clues or signs there has been a crime that your detective will examine. </a:t>
            </a:r>
          </a:p>
          <a:p>
            <a:r>
              <a:rPr lang="en-US" dirty="0"/>
              <a:t>You may also wish to add a character to the setting. They may be the ones who asked for your help. They may live at your setting. They could be a victim of the crime. Or they could be the villain that has not yet been revealed.</a:t>
            </a:r>
          </a:p>
          <a:p>
            <a:r>
              <a:rPr lang="en-US" dirty="0"/>
              <a:t>Arthur Conan Doyle uses Watson as the narrative voice. You could think of a partner for the detective to tell the story through.</a:t>
            </a:r>
          </a:p>
          <a:p>
            <a:r>
              <a:rPr lang="en-US" dirty="0"/>
              <a:t>Remember to use formal language and a variety of sentence lengths for effect.</a:t>
            </a:r>
          </a:p>
        </p:txBody>
      </p:sp>
      <p:pic>
        <p:nvPicPr>
          <p:cNvPr id="7" name="Picture 6">
            <a:extLst>
              <a:ext uri="{FF2B5EF4-FFF2-40B4-BE49-F238E27FC236}">
                <a16:creationId xmlns:a16="http://schemas.microsoft.com/office/drawing/2014/main" id="{24CC4CE2-6598-EC4F-828B-C0E51419F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Tree>
    <p:extLst>
      <p:ext uri="{BB962C8B-B14F-4D97-AF65-F5344CB8AC3E}">
        <p14:creationId xmlns:p14="http://schemas.microsoft.com/office/powerpoint/2010/main" val="26088393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normAutofit/>
          </a:bodyPr>
          <a:lstStyle/>
          <a:p>
            <a:r>
              <a:rPr lang="en-US" sz="3600" dirty="0" smtClean="0">
                <a:latin typeface="Calibri" panose="020F0502020204030204" pitchFamily="34" charset="0"/>
                <a:cs typeface="Calibri" panose="020F0502020204030204" pitchFamily="34" charset="0"/>
              </a:rPr>
              <a:t>Mind-map </a:t>
            </a:r>
            <a:r>
              <a:rPr lang="en-US" sz="3600" dirty="0">
                <a:latin typeface="Calibri" panose="020F0502020204030204" pitchFamily="34" charset="0"/>
                <a:cs typeface="Calibri" panose="020F0502020204030204" pitchFamily="34" charset="0"/>
              </a:rPr>
              <a:t>some ideas for your setting using this template.</a:t>
            </a:r>
            <a:endParaRPr lang="en-US" sz="3600" dirty="0"/>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a:extLst>
              <a:ext uri="{FF2B5EF4-FFF2-40B4-BE49-F238E27FC236}">
                <a16:creationId xmlns:a16="http://schemas.microsoft.com/office/drawing/2014/main" id="{24CC4CE2-6598-EC4F-828B-C0E51419F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4" y="6010110"/>
            <a:ext cx="971678" cy="721543"/>
          </a:xfrm>
          <a:prstGeom prst="rect">
            <a:avLst/>
          </a:prstGeom>
        </p:spPr>
      </p:pic>
      <p:sp>
        <p:nvSpPr>
          <p:cNvPr id="3" name="Rounded Rectangle 2">
            <a:extLst>
              <a:ext uri="{FF2B5EF4-FFF2-40B4-BE49-F238E27FC236}">
                <a16:creationId xmlns:a16="http://schemas.microsoft.com/office/drawing/2014/main" id="{8AFF8206-2CFA-8D4F-A4AE-09A32ADEF8EC}"/>
              </a:ext>
            </a:extLst>
          </p:cNvPr>
          <p:cNvSpPr/>
          <p:nvPr/>
        </p:nvSpPr>
        <p:spPr>
          <a:xfrm>
            <a:off x="5145741" y="3000935"/>
            <a:ext cx="1900518" cy="85612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Setting </a:t>
            </a:r>
          </a:p>
          <a:p>
            <a:pPr algn="ctr"/>
            <a:r>
              <a:rPr lang="en-US" dirty="0">
                <a:solidFill>
                  <a:schemeClr val="tx1"/>
                </a:solidFill>
              </a:rPr>
              <a:t>Description</a:t>
            </a:r>
          </a:p>
        </p:txBody>
      </p:sp>
      <p:sp>
        <p:nvSpPr>
          <p:cNvPr id="9" name="TextBox 8">
            <a:extLst>
              <a:ext uri="{FF2B5EF4-FFF2-40B4-BE49-F238E27FC236}">
                <a16:creationId xmlns:a16="http://schemas.microsoft.com/office/drawing/2014/main" id="{80F496AC-8AC9-5A49-9B66-A14EC253521A}"/>
              </a:ext>
            </a:extLst>
          </p:cNvPr>
          <p:cNvSpPr txBox="1"/>
          <p:nvPr/>
        </p:nvSpPr>
        <p:spPr>
          <a:xfrm>
            <a:off x="4695176" y="1586608"/>
            <a:ext cx="2180918" cy="369332"/>
          </a:xfrm>
          <a:prstGeom prst="rect">
            <a:avLst/>
          </a:prstGeom>
          <a:noFill/>
        </p:spPr>
        <p:txBody>
          <a:bodyPr wrap="none" rtlCol="0">
            <a:spAutoFit/>
          </a:bodyPr>
          <a:lstStyle/>
          <a:p>
            <a:r>
              <a:rPr lang="en-US" dirty="0"/>
              <a:t>Where is the setting?</a:t>
            </a:r>
          </a:p>
        </p:txBody>
      </p:sp>
      <p:sp>
        <p:nvSpPr>
          <p:cNvPr id="10" name="TextBox 9">
            <a:extLst>
              <a:ext uri="{FF2B5EF4-FFF2-40B4-BE49-F238E27FC236}">
                <a16:creationId xmlns:a16="http://schemas.microsoft.com/office/drawing/2014/main" id="{30BEC708-7ADA-E040-B8F4-547131A503E1}"/>
              </a:ext>
            </a:extLst>
          </p:cNvPr>
          <p:cNvSpPr txBox="1"/>
          <p:nvPr/>
        </p:nvSpPr>
        <p:spPr>
          <a:xfrm>
            <a:off x="699006" y="3987619"/>
            <a:ext cx="3213912" cy="1200329"/>
          </a:xfrm>
          <a:prstGeom prst="rect">
            <a:avLst/>
          </a:prstGeom>
          <a:noFill/>
        </p:spPr>
        <p:txBody>
          <a:bodyPr wrap="square" rtlCol="0">
            <a:spAutoFit/>
          </a:bodyPr>
          <a:lstStyle/>
          <a:p>
            <a:r>
              <a:rPr lang="en-US" dirty="0"/>
              <a:t>What does the setting look like? </a:t>
            </a:r>
          </a:p>
          <a:p>
            <a:r>
              <a:rPr lang="en-US" dirty="0"/>
              <a:t>Use descriptive language, e.g. adjectives, similes, personification etc.</a:t>
            </a:r>
          </a:p>
        </p:txBody>
      </p:sp>
      <p:sp>
        <p:nvSpPr>
          <p:cNvPr id="11" name="TextBox 10">
            <a:extLst>
              <a:ext uri="{FF2B5EF4-FFF2-40B4-BE49-F238E27FC236}">
                <a16:creationId xmlns:a16="http://schemas.microsoft.com/office/drawing/2014/main" id="{FB46F4D1-AD7D-044B-8579-66EFA074C2C4}"/>
              </a:ext>
            </a:extLst>
          </p:cNvPr>
          <p:cNvSpPr txBox="1"/>
          <p:nvPr/>
        </p:nvSpPr>
        <p:spPr>
          <a:xfrm>
            <a:off x="4695176" y="5037811"/>
            <a:ext cx="3137648" cy="646331"/>
          </a:xfrm>
          <a:prstGeom prst="rect">
            <a:avLst/>
          </a:prstGeom>
          <a:noFill/>
        </p:spPr>
        <p:txBody>
          <a:bodyPr wrap="square" rtlCol="0">
            <a:spAutoFit/>
          </a:bodyPr>
          <a:lstStyle/>
          <a:p>
            <a:r>
              <a:rPr lang="en-US" dirty="0"/>
              <a:t>Is anyone there? Does anyone greet you at the setting?</a:t>
            </a:r>
          </a:p>
        </p:txBody>
      </p:sp>
      <p:sp>
        <p:nvSpPr>
          <p:cNvPr id="12" name="TextBox 11">
            <a:extLst>
              <a:ext uri="{FF2B5EF4-FFF2-40B4-BE49-F238E27FC236}">
                <a16:creationId xmlns:a16="http://schemas.microsoft.com/office/drawing/2014/main" id="{F27CCB04-4BA2-EE4E-B7E8-8C23961AA759}"/>
              </a:ext>
            </a:extLst>
          </p:cNvPr>
          <p:cNvSpPr txBox="1"/>
          <p:nvPr/>
        </p:nvSpPr>
        <p:spPr>
          <a:xfrm>
            <a:off x="8203090" y="2137334"/>
            <a:ext cx="3137648" cy="1200329"/>
          </a:xfrm>
          <a:prstGeom prst="rect">
            <a:avLst/>
          </a:prstGeom>
          <a:noFill/>
        </p:spPr>
        <p:txBody>
          <a:bodyPr wrap="square" rtlCol="0">
            <a:spAutoFit/>
          </a:bodyPr>
          <a:lstStyle/>
          <a:p>
            <a:r>
              <a:rPr lang="en-US" dirty="0"/>
              <a:t>Is there anything that draws the detective’s attention? There may be things he/she will examine.</a:t>
            </a:r>
          </a:p>
        </p:txBody>
      </p:sp>
      <p:cxnSp>
        <p:nvCxnSpPr>
          <p:cNvPr id="16" name="Curved Connector 15">
            <a:extLst>
              <a:ext uri="{FF2B5EF4-FFF2-40B4-BE49-F238E27FC236}">
                <a16:creationId xmlns:a16="http://schemas.microsoft.com/office/drawing/2014/main" id="{08D84646-0646-D44B-8BFA-DFAFC3CBC8F9}"/>
              </a:ext>
            </a:extLst>
          </p:cNvPr>
          <p:cNvCxnSpPr>
            <a:stCxn id="3" idx="0"/>
            <a:endCxn id="9" idx="2"/>
          </p:cNvCxnSpPr>
          <p:nvPr/>
        </p:nvCxnSpPr>
        <p:spPr>
          <a:xfrm rot="16200000" flipV="1">
            <a:off x="5418321" y="2323255"/>
            <a:ext cx="1044995" cy="31036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18" name="Curved Connector 17">
            <a:extLst>
              <a:ext uri="{FF2B5EF4-FFF2-40B4-BE49-F238E27FC236}">
                <a16:creationId xmlns:a16="http://schemas.microsoft.com/office/drawing/2014/main" id="{053B94FA-8C62-C245-BA78-5B34B8F5C658}"/>
              </a:ext>
            </a:extLst>
          </p:cNvPr>
          <p:cNvCxnSpPr>
            <a:cxnSpLocks/>
            <a:stCxn id="3" idx="2"/>
            <a:endCxn id="10" idx="3"/>
          </p:cNvCxnSpPr>
          <p:nvPr/>
        </p:nvCxnSpPr>
        <p:spPr>
          <a:xfrm rot="5400000">
            <a:off x="4639099" y="3130883"/>
            <a:ext cx="730720" cy="2183082"/>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a:extLst>
              <a:ext uri="{FF2B5EF4-FFF2-40B4-BE49-F238E27FC236}">
                <a16:creationId xmlns:a16="http://schemas.microsoft.com/office/drawing/2014/main" id="{F754BEE1-3F90-AC48-93C4-61EBAD19DFC7}"/>
              </a:ext>
            </a:extLst>
          </p:cNvPr>
          <p:cNvCxnSpPr>
            <a:stCxn id="3" idx="2"/>
            <a:endCxn id="11" idx="0"/>
          </p:cNvCxnSpPr>
          <p:nvPr/>
        </p:nvCxnSpPr>
        <p:spPr>
          <a:xfrm rot="16200000" flipH="1">
            <a:off x="5589627" y="4363437"/>
            <a:ext cx="1180747" cy="168000"/>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2" name="Curved Connector 21">
            <a:extLst>
              <a:ext uri="{FF2B5EF4-FFF2-40B4-BE49-F238E27FC236}">
                <a16:creationId xmlns:a16="http://schemas.microsoft.com/office/drawing/2014/main" id="{2EC7F84A-F484-A249-ADC4-DC35F5370FBB}"/>
              </a:ext>
            </a:extLst>
          </p:cNvPr>
          <p:cNvCxnSpPr>
            <a:cxnSpLocks/>
            <a:stCxn id="3" idx="0"/>
            <a:endCxn id="12" idx="1"/>
          </p:cNvCxnSpPr>
          <p:nvPr/>
        </p:nvCxnSpPr>
        <p:spPr>
          <a:xfrm rot="5400000" flipH="1" flipV="1">
            <a:off x="7017827" y="1815672"/>
            <a:ext cx="263436" cy="210709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4FFFE804-ECD4-044C-991B-9CDE61665DFA}"/>
              </a:ext>
            </a:extLst>
          </p:cNvPr>
          <p:cNvSpPr txBox="1"/>
          <p:nvPr/>
        </p:nvSpPr>
        <p:spPr>
          <a:xfrm>
            <a:off x="8355346" y="4201264"/>
            <a:ext cx="3137648" cy="646331"/>
          </a:xfrm>
          <a:prstGeom prst="rect">
            <a:avLst/>
          </a:prstGeom>
          <a:noFill/>
        </p:spPr>
        <p:txBody>
          <a:bodyPr wrap="square" rtlCol="0">
            <a:spAutoFit/>
          </a:bodyPr>
          <a:lstStyle/>
          <a:p>
            <a:r>
              <a:rPr lang="en-US" dirty="0"/>
              <a:t>Does your detective have a partner?</a:t>
            </a:r>
          </a:p>
        </p:txBody>
      </p:sp>
      <p:cxnSp>
        <p:nvCxnSpPr>
          <p:cNvPr id="28" name="Curved Connector 27">
            <a:extLst>
              <a:ext uri="{FF2B5EF4-FFF2-40B4-BE49-F238E27FC236}">
                <a16:creationId xmlns:a16="http://schemas.microsoft.com/office/drawing/2014/main" id="{B4DBB873-5D21-D74B-A6A6-1FFCD5660CA1}"/>
              </a:ext>
            </a:extLst>
          </p:cNvPr>
          <p:cNvCxnSpPr>
            <a:cxnSpLocks/>
            <a:stCxn id="3" idx="2"/>
            <a:endCxn id="27" idx="1"/>
          </p:cNvCxnSpPr>
          <p:nvPr/>
        </p:nvCxnSpPr>
        <p:spPr>
          <a:xfrm rot="16200000" flipH="1">
            <a:off x="6891990" y="3061074"/>
            <a:ext cx="667366" cy="225934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CEEF16CE-1EAC-2A42-A63C-00F5C51B7560}"/>
              </a:ext>
            </a:extLst>
          </p:cNvPr>
          <p:cNvSpPr txBox="1"/>
          <p:nvPr/>
        </p:nvSpPr>
        <p:spPr>
          <a:xfrm>
            <a:off x="1419235" y="2552832"/>
            <a:ext cx="3004477" cy="369332"/>
          </a:xfrm>
          <a:prstGeom prst="rect">
            <a:avLst/>
          </a:prstGeom>
          <a:noFill/>
        </p:spPr>
        <p:txBody>
          <a:bodyPr wrap="none" rtlCol="0">
            <a:spAutoFit/>
          </a:bodyPr>
          <a:lstStyle/>
          <a:p>
            <a:r>
              <a:rPr lang="en-US" dirty="0"/>
              <a:t>What is your detective called?</a:t>
            </a:r>
          </a:p>
        </p:txBody>
      </p:sp>
      <p:cxnSp>
        <p:nvCxnSpPr>
          <p:cNvPr id="32" name="Curved Connector 31">
            <a:extLst>
              <a:ext uri="{FF2B5EF4-FFF2-40B4-BE49-F238E27FC236}">
                <a16:creationId xmlns:a16="http://schemas.microsoft.com/office/drawing/2014/main" id="{02DAB73F-CD5E-5E41-8F02-C50E8AE13E60}"/>
              </a:ext>
            </a:extLst>
          </p:cNvPr>
          <p:cNvCxnSpPr>
            <a:cxnSpLocks/>
            <a:stCxn id="3" idx="0"/>
            <a:endCxn id="31" idx="3"/>
          </p:cNvCxnSpPr>
          <p:nvPr/>
        </p:nvCxnSpPr>
        <p:spPr>
          <a:xfrm rot="16200000" flipV="1">
            <a:off x="5128138" y="2033073"/>
            <a:ext cx="263437" cy="1672288"/>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90690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2165"/>
            <a:ext cx="10515600" cy="1325563"/>
          </a:xfrm>
        </p:spPr>
        <p:txBody>
          <a:bodyPr>
            <a:normAutofit/>
          </a:bodyPr>
          <a:lstStyle/>
          <a:p>
            <a:r>
              <a:rPr lang="en-US" sz="3200" dirty="0">
                <a:latin typeface="Calibri" panose="020F0502020204030204" pitchFamily="34" charset="0"/>
                <a:cs typeface="Calibri" panose="020F0502020204030204" pitchFamily="34" charset="0"/>
              </a:rPr>
              <a:t>Plan template.</a:t>
            </a:r>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ounded Rectangle 8">
            <a:extLst>
              <a:ext uri="{FF2B5EF4-FFF2-40B4-BE49-F238E27FC236}">
                <a16:creationId xmlns:a16="http://schemas.microsoft.com/office/drawing/2014/main" id="{05B852E3-5DCD-5843-BD29-D04728B356BE}"/>
              </a:ext>
            </a:extLst>
          </p:cNvPr>
          <p:cNvSpPr/>
          <p:nvPr/>
        </p:nvSpPr>
        <p:spPr>
          <a:xfrm>
            <a:off x="5130474" y="1079562"/>
            <a:ext cx="2996768" cy="49883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 have just pulled up to the setting. </a:t>
            </a:r>
          </a:p>
        </p:txBody>
      </p:sp>
      <p:sp>
        <p:nvSpPr>
          <p:cNvPr id="10" name="Rounded Rectangle 9">
            <a:extLst>
              <a:ext uri="{FF2B5EF4-FFF2-40B4-BE49-F238E27FC236}">
                <a16:creationId xmlns:a16="http://schemas.microsoft.com/office/drawing/2014/main" id="{B7923C54-84C4-B640-80BD-A0E2468FE45B}"/>
              </a:ext>
            </a:extLst>
          </p:cNvPr>
          <p:cNvSpPr/>
          <p:nvPr/>
        </p:nvSpPr>
        <p:spPr>
          <a:xfrm>
            <a:off x="4591388" y="1706912"/>
            <a:ext cx="4074940" cy="112322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Where are you? What can you see? Is there anyone here? Is there any buildings? </a:t>
            </a:r>
          </a:p>
          <a:p>
            <a:r>
              <a:rPr lang="en-US" sz="1400" dirty="0">
                <a:solidFill>
                  <a:schemeClr val="tx1"/>
                </a:solidFill>
              </a:rPr>
              <a:t>Include:</a:t>
            </a:r>
          </a:p>
          <a:p>
            <a:pPr marL="285750" indent="-285750">
              <a:buFont typeface="Arial" panose="020B0604020202020204" pitchFamily="34" charset="0"/>
              <a:buChar char="•"/>
            </a:pPr>
            <a:r>
              <a:rPr lang="en-US" sz="1400" dirty="0">
                <a:solidFill>
                  <a:schemeClr val="tx1"/>
                </a:solidFill>
              </a:rPr>
              <a:t>Mystery vocabulary </a:t>
            </a:r>
          </a:p>
          <a:p>
            <a:pPr marL="285750" indent="-285750">
              <a:buFont typeface="Arial" panose="020B0604020202020204" pitchFamily="34" charset="0"/>
              <a:buChar char="•"/>
            </a:pPr>
            <a:r>
              <a:rPr lang="en-US" sz="1400" dirty="0">
                <a:solidFill>
                  <a:schemeClr val="tx1"/>
                </a:solidFill>
              </a:rPr>
              <a:t>Narrative voice.</a:t>
            </a:r>
          </a:p>
        </p:txBody>
      </p:sp>
      <p:sp>
        <p:nvSpPr>
          <p:cNvPr id="11" name="Rounded Rectangle 10">
            <a:extLst>
              <a:ext uri="{FF2B5EF4-FFF2-40B4-BE49-F238E27FC236}">
                <a16:creationId xmlns:a16="http://schemas.microsoft.com/office/drawing/2014/main" id="{7AE3EA43-094A-404A-9795-9A26265B3B77}"/>
              </a:ext>
            </a:extLst>
          </p:cNvPr>
          <p:cNvSpPr/>
          <p:nvPr/>
        </p:nvSpPr>
        <p:spPr>
          <a:xfrm>
            <a:off x="4591388" y="2987654"/>
            <a:ext cx="4074940" cy="146103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Do you notice anything mysterious about the setting?</a:t>
            </a:r>
          </a:p>
          <a:p>
            <a:r>
              <a:rPr lang="en-US" sz="1400" dirty="0">
                <a:solidFill>
                  <a:schemeClr val="tx1"/>
                </a:solidFill>
              </a:rPr>
              <a:t>Include:</a:t>
            </a:r>
          </a:p>
          <a:p>
            <a:pPr marL="285750" indent="-285750">
              <a:buFont typeface="Arial" panose="020B0604020202020204" pitchFamily="34" charset="0"/>
              <a:buChar char="•"/>
            </a:pPr>
            <a:r>
              <a:rPr lang="en-US" sz="1400" dirty="0">
                <a:solidFill>
                  <a:schemeClr val="tx1"/>
                </a:solidFill>
              </a:rPr>
              <a:t>Mystery vocabulary</a:t>
            </a:r>
          </a:p>
          <a:p>
            <a:pPr marL="285750" indent="-285750">
              <a:buFont typeface="Arial" panose="020B0604020202020204" pitchFamily="34" charset="0"/>
              <a:buChar char="•"/>
            </a:pPr>
            <a:r>
              <a:rPr lang="en-US" sz="1400" dirty="0">
                <a:solidFill>
                  <a:schemeClr val="tx1"/>
                </a:solidFill>
              </a:rPr>
              <a:t>Narrative voice</a:t>
            </a:r>
          </a:p>
          <a:p>
            <a:pPr marL="285750" indent="-285750">
              <a:buFont typeface="Arial" panose="020B0604020202020204" pitchFamily="34" charset="0"/>
              <a:buChar char="•"/>
            </a:pPr>
            <a:r>
              <a:rPr lang="en-US" sz="1400" dirty="0">
                <a:solidFill>
                  <a:schemeClr val="tx1"/>
                </a:solidFill>
              </a:rPr>
              <a:t>Descriptive language.</a:t>
            </a:r>
          </a:p>
        </p:txBody>
      </p:sp>
      <p:sp>
        <p:nvSpPr>
          <p:cNvPr id="17" name="Rounded Rectangle 16">
            <a:extLst>
              <a:ext uri="{FF2B5EF4-FFF2-40B4-BE49-F238E27FC236}">
                <a16:creationId xmlns:a16="http://schemas.microsoft.com/office/drawing/2014/main" id="{3AEB7EAC-D82C-A24E-8343-A3706A121F1C}"/>
              </a:ext>
            </a:extLst>
          </p:cNvPr>
          <p:cNvSpPr/>
          <p:nvPr/>
        </p:nvSpPr>
        <p:spPr>
          <a:xfrm>
            <a:off x="4591388" y="4577195"/>
            <a:ext cx="4074940" cy="13020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What will you examine?</a:t>
            </a:r>
          </a:p>
          <a:p>
            <a:r>
              <a:rPr lang="en-US" sz="1400" dirty="0">
                <a:solidFill>
                  <a:schemeClr val="tx1"/>
                </a:solidFill>
              </a:rPr>
              <a:t>Include:</a:t>
            </a:r>
          </a:p>
          <a:p>
            <a:pPr marL="285750" indent="-285750">
              <a:buFont typeface="Arial" panose="020B0604020202020204" pitchFamily="34" charset="0"/>
              <a:buChar char="•"/>
            </a:pPr>
            <a:r>
              <a:rPr lang="en-US" sz="1400" dirty="0">
                <a:solidFill>
                  <a:schemeClr val="tx1"/>
                </a:solidFill>
              </a:rPr>
              <a:t>Dialogue </a:t>
            </a:r>
          </a:p>
          <a:p>
            <a:pPr marL="285750" indent="-285750">
              <a:buFont typeface="Arial" panose="020B0604020202020204" pitchFamily="34" charset="0"/>
              <a:buChar char="•"/>
            </a:pPr>
            <a:r>
              <a:rPr lang="en-US" sz="1400" dirty="0">
                <a:solidFill>
                  <a:schemeClr val="tx1"/>
                </a:solidFill>
              </a:rPr>
              <a:t>Mystery vocabulary </a:t>
            </a:r>
          </a:p>
          <a:p>
            <a:pPr marL="285750" indent="-285750">
              <a:buFont typeface="Arial" panose="020B0604020202020204" pitchFamily="34" charset="0"/>
              <a:buChar char="•"/>
            </a:pPr>
            <a:r>
              <a:rPr lang="en-US" sz="1400" dirty="0">
                <a:solidFill>
                  <a:schemeClr val="tx1"/>
                </a:solidFill>
              </a:rPr>
              <a:t>Narrative voice.</a:t>
            </a:r>
          </a:p>
        </p:txBody>
      </p:sp>
      <p:pic>
        <p:nvPicPr>
          <p:cNvPr id="12" name="Picture 11">
            <a:extLst>
              <a:ext uri="{FF2B5EF4-FFF2-40B4-BE49-F238E27FC236}">
                <a16:creationId xmlns:a16="http://schemas.microsoft.com/office/drawing/2014/main" id="{4EB74B98-2CB7-B842-8CD8-53F83FA09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46" y="5694621"/>
            <a:ext cx="1299108" cy="964684"/>
          </a:xfrm>
          <a:prstGeom prst="rect">
            <a:avLst/>
          </a:prstGeom>
        </p:spPr>
      </p:pic>
    </p:spTree>
    <p:extLst>
      <p:ext uri="{BB962C8B-B14F-4D97-AF65-F5344CB8AC3E}">
        <p14:creationId xmlns:p14="http://schemas.microsoft.com/office/powerpoint/2010/main" val="29643875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6DFB-4280-2045-94A2-0EC085C3A6EE}"/>
              </a:ext>
            </a:extLst>
          </p:cNvPr>
          <p:cNvSpPr>
            <a:spLocks noGrp="1"/>
          </p:cNvSpPr>
          <p:nvPr>
            <p:ph type="title"/>
          </p:nvPr>
        </p:nvSpPr>
        <p:spPr>
          <a:xfrm>
            <a:off x="258763" y="137679"/>
            <a:ext cx="10515600" cy="1325563"/>
          </a:xfrm>
        </p:spPr>
        <p:txBody>
          <a:bodyPr/>
          <a:lstStyle/>
          <a:p>
            <a:r>
              <a:rPr lang="en-US" dirty="0">
                <a:latin typeface="+mn-lt"/>
              </a:rPr>
              <a:t>Task</a:t>
            </a:r>
          </a:p>
        </p:txBody>
      </p:sp>
      <p:grpSp>
        <p:nvGrpSpPr>
          <p:cNvPr id="4" name="Group 3">
            <a:extLst>
              <a:ext uri="{FF2B5EF4-FFF2-40B4-BE49-F238E27FC236}">
                <a16:creationId xmlns:a16="http://schemas.microsoft.com/office/drawing/2014/main" id="{52BDC006-4700-4644-B60C-E2D7C9F6E2FA}"/>
              </a:ext>
            </a:extLst>
          </p:cNvPr>
          <p:cNvGrpSpPr/>
          <p:nvPr/>
        </p:nvGrpSpPr>
        <p:grpSpPr>
          <a:xfrm>
            <a:off x="106363" y="126346"/>
            <a:ext cx="11979275" cy="6648450"/>
            <a:chOff x="106363" y="126346"/>
            <a:chExt cx="11979275" cy="6648450"/>
          </a:xfrm>
        </p:grpSpPr>
        <p:sp>
          <p:nvSpPr>
            <p:cNvPr id="5" name="Rectangle 4">
              <a:extLst>
                <a:ext uri="{FF2B5EF4-FFF2-40B4-BE49-F238E27FC236}">
                  <a16:creationId xmlns:a16="http://schemas.microsoft.com/office/drawing/2014/main" id="{0334484E-A425-B741-9117-977E65FB9794}"/>
                </a:ext>
              </a:extLst>
            </p:cNvPr>
            <p:cNvSpPr/>
            <p:nvPr/>
          </p:nvSpPr>
          <p:spPr>
            <a:xfrm>
              <a:off x="106363" y="126346"/>
              <a:ext cx="11979275" cy="664845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pic>
          <p:nvPicPr>
            <p:cNvPr id="6" name="Picture 14">
              <a:extLst>
                <a:ext uri="{FF2B5EF4-FFF2-40B4-BE49-F238E27FC236}">
                  <a16:creationId xmlns:a16="http://schemas.microsoft.com/office/drawing/2014/main" id="{628665E1-A686-1144-AF7E-8692F798E0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52752" y="220375"/>
              <a:ext cx="880485" cy="88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ontent Placeholder 7">
            <a:extLst>
              <a:ext uri="{FF2B5EF4-FFF2-40B4-BE49-F238E27FC236}">
                <a16:creationId xmlns:a16="http://schemas.microsoft.com/office/drawing/2014/main" id="{F10AA237-461C-424E-BE6E-E6BAEA93AA19}"/>
              </a:ext>
            </a:extLst>
          </p:cNvPr>
          <p:cNvSpPr>
            <a:spLocks noGrp="1"/>
          </p:cNvSpPr>
          <p:nvPr>
            <p:ph idx="1"/>
          </p:nvPr>
        </p:nvSpPr>
        <p:spPr>
          <a:xfrm>
            <a:off x="838200" y="1169241"/>
            <a:ext cx="10515600" cy="4351338"/>
          </a:xfrm>
        </p:spPr>
        <p:txBody>
          <a:bodyPr/>
          <a:lstStyle/>
          <a:p>
            <a:pPr marL="0" indent="0" algn="ctr">
              <a:buNone/>
            </a:pPr>
            <a:r>
              <a:rPr lang="en-US" dirty="0"/>
              <a:t>Write a setting description for your own mystery story. Use the templates in this lesson and the word banks to help you. Remember to use formal language and a variety of sentence lengths for effect.</a:t>
            </a:r>
          </a:p>
          <a:p>
            <a:pPr marL="0" indent="0" algn="ctr">
              <a:buNone/>
            </a:pPr>
            <a:endParaRPr lang="en-US" dirty="0"/>
          </a:p>
          <a:p>
            <a:pPr marL="0" indent="0" algn="ctr">
              <a:buNone/>
            </a:pPr>
            <a:endParaRPr lang="en-US" dirty="0"/>
          </a:p>
        </p:txBody>
      </p:sp>
      <p:sp>
        <p:nvSpPr>
          <p:cNvPr id="9" name="Content Placeholder 2">
            <a:extLst>
              <a:ext uri="{FF2B5EF4-FFF2-40B4-BE49-F238E27FC236}">
                <a16:creationId xmlns:a16="http://schemas.microsoft.com/office/drawing/2014/main" id="{2B8B2F10-7D83-564C-ABCC-44A715DBEA99}"/>
              </a:ext>
            </a:extLst>
          </p:cNvPr>
          <p:cNvSpPr txBox="1">
            <a:spLocks/>
          </p:cNvSpPr>
          <p:nvPr/>
        </p:nvSpPr>
        <p:spPr>
          <a:xfrm>
            <a:off x="4252120" y="2900363"/>
            <a:ext cx="3877468" cy="3459091"/>
          </a:xfrm>
          <a:prstGeom prst="rect">
            <a:avLst/>
          </a:prstGeom>
          <a:solidFill>
            <a:schemeClr val="bg1">
              <a:lumMod val="95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Onomatopoeia word bank:</a:t>
            </a:r>
          </a:p>
          <a:p>
            <a:pPr marL="0" indent="0">
              <a:buFont typeface="Arial" panose="020B0604020202020204" pitchFamily="34" charset="0"/>
              <a:buNone/>
            </a:pPr>
            <a:r>
              <a:rPr lang="en-US" dirty="0"/>
              <a:t>Howled,</a:t>
            </a:r>
          </a:p>
          <a:p>
            <a:pPr marL="0" indent="0">
              <a:buFont typeface="Arial" panose="020B0604020202020204" pitchFamily="34" charset="0"/>
              <a:buNone/>
            </a:pPr>
            <a:r>
              <a:rPr lang="en-US" dirty="0"/>
              <a:t>Creaked,</a:t>
            </a:r>
          </a:p>
          <a:p>
            <a:pPr marL="0" indent="0">
              <a:buFont typeface="Arial" panose="020B0604020202020204" pitchFamily="34" charset="0"/>
              <a:buNone/>
            </a:pPr>
            <a:r>
              <a:rPr lang="en-US" dirty="0"/>
              <a:t>Ticked,</a:t>
            </a:r>
          </a:p>
          <a:p>
            <a:pPr marL="0" indent="0">
              <a:buFont typeface="Arial" panose="020B0604020202020204" pitchFamily="34" charset="0"/>
              <a:buNone/>
            </a:pPr>
            <a:r>
              <a:rPr lang="en-US" dirty="0"/>
              <a:t>Slammed,</a:t>
            </a:r>
          </a:p>
          <a:p>
            <a:pPr marL="0" indent="0">
              <a:buFont typeface="Arial" panose="020B0604020202020204" pitchFamily="34" charset="0"/>
              <a:buNone/>
            </a:pPr>
            <a:r>
              <a:rPr lang="en-US" dirty="0"/>
              <a:t>Rustled,</a:t>
            </a:r>
          </a:p>
          <a:p>
            <a:pPr marL="0" indent="0">
              <a:buFont typeface="Arial" panose="020B0604020202020204" pitchFamily="34" charset="0"/>
              <a:buNone/>
            </a:pPr>
            <a:r>
              <a:rPr lang="en-US" dirty="0"/>
              <a:t>Hooted,</a:t>
            </a:r>
          </a:p>
          <a:p>
            <a:pPr marL="0" indent="0">
              <a:buFont typeface="Arial" panose="020B0604020202020204" pitchFamily="34" charset="0"/>
              <a:buNone/>
            </a:pPr>
            <a:r>
              <a:rPr lang="en-US" dirty="0"/>
              <a:t>Bang, </a:t>
            </a:r>
          </a:p>
          <a:p>
            <a:pPr marL="0" indent="0">
              <a:buFont typeface="Arial" panose="020B0604020202020204" pitchFamily="34" charset="0"/>
              <a:buNone/>
            </a:pPr>
            <a:r>
              <a:rPr lang="en-US" dirty="0"/>
              <a:t>Crackle, </a:t>
            </a:r>
          </a:p>
          <a:p>
            <a:pPr marL="0" indent="0">
              <a:buFont typeface="Arial" panose="020B0604020202020204" pitchFamily="34" charset="0"/>
              <a:buNone/>
            </a:pPr>
            <a:r>
              <a:rPr lang="en-US" dirty="0"/>
              <a:t>Smash.</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4FA51C33-7553-1743-AE81-6F4F1FBE8337}"/>
              </a:ext>
            </a:extLst>
          </p:cNvPr>
          <p:cNvSpPr txBox="1">
            <a:spLocks/>
          </p:cNvSpPr>
          <p:nvPr/>
        </p:nvSpPr>
        <p:spPr>
          <a:xfrm>
            <a:off x="8408771" y="2918135"/>
            <a:ext cx="2643981" cy="3441321"/>
          </a:xfrm>
          <a:prstGeom prst="rect">
            <a:avLst/>
          </a:prstGeom>
          <a:solidFill>
            <a:schemeClr val="bg1">
              <a:lumMod val="95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Vocabulary word bank:</a:t>
            </a:r>
          </a:p>
          <a:p>
            <a:pPr marL="0" indent="0">
              <a:buFont typeface="Arial" panose="020B0604020202020204" pitchFamily="34" charset="0"/>
              <a:buNone/>
            </a:pPr>
            <a:r>
              <a:rPr lang="en-US" sz="2000" dirty="0"/>
              <a:t>Elusive, </a:t>
            </a:r>
          </a:p>
          <a:p>
            <a:pPr marL="0" indent="0">
              <a:buFont typeface="Arial" panose="020B0604020202020204" pitchFamily="34" charset="0"/>
              <a:buNone/>
            </a:pPr>
            <a:r>
              <a:rPr lang="en-US" sz="2000" dirty="0"/>
              <a:t>Perplexity, </a:t>
            </a:r>
          </a:p>
          <a:p>
            <a:pPr marL="0" indent="0">
              <a:buFont typeface="Arial" panose="020B0604020202020204" pitchFamily="34" charset="0"/>
              <a:buNone/>
            </a:pPr>
            <a:r>
              <a:rPr lang="en-US" sz="2000" dirty="0"/>
              <a:t>Eerie, </a:t>
            </a:r>
          </a:p>
          <a:p>
            <a:pPr marL="0" indent="0">
              <a:buFont typeface="Arial" panose="020B0604020202020204" pitchFamily="34" charset="0"/>
              <a:buNone/>
            </a:pPr>
            <a:r>
              <a:rPr lang="en-US" sz="2000" dirty="0"/>
              <a:t>Intrigue</a:t>
            </a:r>
          </a:p>
          <a:p>
            <a:pPr marL="0" indent="0">
              <a:buNone/>
            </a:pPr>
            <a:r>
              <a:rPr lang="en-US" sz="2000" dirty="0"/>
              <a:t>Unknown, </a:t>
            </a:r>
          </a:p>
          <a:p>
            <a:pPr marL="0" indent="0">
              <a:buNone/>
            </a:pPr>
            <a:r>
              <a:rPr lang="en-US" sz="2000" dirty="0"/>
              <a:t>Mysterious, </a:t>
            </a:r>
          </a:p>
          <a:p>
            <a:pPr marL="0" indent="0">
              <a:buNone/>
            </a:pPr>
            <a:r>
              <a:rPr lang="en-US" sz="2000" dirty="0"/>
              <a:t>Strange, </a:t>
            </a:r>
          </a:p>
          <a:p>
            <a:pPr marL="0" indent="0">
              <a:buNone/>
            </a:pPr>
            <a:r>
              <a:rPr lang="en-US" sz="2000" dirty="0"/>
              <a:t>Hidden, </a:t>
            </a:r>
          </a:p>
          <a:p>
            <a:pPr marL="0" indent="0">
              <a:buNone/>
            </a:pPr>
            <a:r>
              <a:rPr lang="en-US" sz="2000" dirty="0"/>
              <a:t>Confusion    </a:t>
            </a:r>
          </a:p>
        </p:txBody>
      </p:sp>
      <p:sp>
        <p:nvSpPr>
          <p:cNvPr id="11" name="Content Placeholder 2">
            <a:extLst>
              <a:ext uri="{FF2B5EF4-FFF2-40B4-BE49-F238E27FC236}">
                <a16:creationId xmlns:a16="http://schemas.microsoft.com/office/drawing/2014/main" id="{45405FBC-2FFA-BC4C-B0D8-0869B312E29D}"/>
              </a:ext>
            </a:extLst>
          </p:cNvPr>
          <p:cNvSpPr txBox="1">
            <a:spLocks/>
          </p:cNvSpPr>
          <p:nvPr/>
        </p:nvSpPr>
        <p:spPr>
          <a:xfrm>
            <a:off x="1208306" y="2900364"/>
            <a:ext cx="2764631" cy="3459092"/>
          </a:xfrm>
          <a:prstGeom prst="rect">
            <a:avLst/>
          </a:prstGeom>
          <a:solidFill>
            <a:schemeClr val="bg1">
              <a:lumMod val="95000"/>
            </a:schemeClr>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Conjunction word bank:</a:t>
            </a:r>
          </a:p>
          <a:p>
            <a:pPr marL="0" indent="0">
              <a:buFont typeface="Arial" panose="020B0604020202020204" pitchFamily="34" charset="0"/>
              <a:buNone/>
            </a:pPr>
            <a:r>
              <a:rPr lang="en-US" dirty="0"/>
              <a:t>And,</a:t>
            </a:r>
          </a:p>
          <a:p>
            <a:pPr marL="0" indent="0">
              <a:buFont typeface="Arial" panose="020B0604020202020204" pitchFamily="34" charset="0"/>
              <a:buNone/>
            </a:pPr>
            <a:r>
              <a:rPr lang="en-US" dirty="0"/>
              <a:t>Yet,</a:t>
            </a:r>
          </a:p>
          <a:p>
            <a:pPr marL="0" indent="0">
              <a:buFont typeface="Arial" panose="020B0604020202020204" pitchFamily="34" charset="0"/>
              <a:buNone/>
            </a:pPr>
            <a:r>
              <a:rPr lang="en-US" dirty="0"/>
              <a:t>But,</a:t>
            </a:r>
          </a:p>
          <a:p>
            <a:pPr marL="0" indent="0">
              <a:buFont typeface="Arial" panose="020B0604020202020204" pitchFamily="34" charset="0"/>
              <a:buNone/>
            </a:pPr>
            <a:r>
              <a:rPr lang="en-US" dirty="0"/>
              <a:t>As,</a:t>
            </a:r>
          </a:p>
          <a:p>
            <a:pPr marL="0" indent="0">
              <a:buFont typeface="Arial" panose="020B0604020202020204" pitchFamily="34" charset="0"/>
              <a:buNone/>
            </a:pPr>
            <a:r>
              <a:rPr lang="en-US" dirty="0"/>
              <a:t>Whilst,</a:t>
            </a:r>
          </a:p>
          <a:p>
            <a:pPr marL="0" indent="0">
              <a:buFont typeface="Arial" panose="020B0604020202020204" pitchFamily="34" charset="0"/>
              <a:buNone/>
            </a:pPr>
            <a:r>
              <a:rPr lang="en-US" dirty="0"/>
              <a:t>Although,</a:t>
            </a:r>
          </a:p>
          <a:p>
            <a:pPr marL="0" indent="0">
              <a:buFont typeface="Arial" panose="020B0604020202020204" pitchFamily="34" charset="0"/>
              <a:buNone/>
            </a:pPr>
            <a:r>
              <a:rPr lang="en-US" dirty="0"/>
              <a:t>Because,</a:t>
            </a:r>
          </a:p>
          <a:p>
            <a:pPr marL="0" indent="0">
              <a:buFont typeface="Arial" panose="020B0604020202020204" pitchFamily="34" charset="0"/>
              <a:buNone/>
            </a:pPr>
            <a:r>
              <a:rPr lang="en-US" dirty="0"/>
              <a:t>When,</a:t>
            </a:r>
          </a:p>
          <a:p>
            <a:pPr marL="0" indent="0">
              <a:buFont typeface="Arial" panose="020B0604020202020204" pitchFamily="34" charset="0"/>
              <a:buNone/>
            </a:pPr>
            <a:r>
              <a:rPr lang="en-US" dirty="0"/>
              <a:t>Until.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7" name="Picture 6">
            <a:extLst>
              <a:ext uri="{FF2B5EF4-FFF2-40B4-BE49-F238E27FC236}">
                <a16:creationId xmlns:a16="http://schemas.microsoft.com/office/drawing/2014/main" id="{3ED8285A-ECBA-FC44-9E11-95D9F1CDD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1135" y="5694621"/>
            <a:ext cx="1299108" cy="964684"/>
          </a:xfrm>
          <a:prstGeom prst="rect">
            <a:avLst/>
          </a:prstGeom>
        </p:spPr>
      </p:pic>
    </p:spTree>
    <p:extLst>
      <p:ext uri="{BB962C8B-B14F-4D97-AF65-F5344CB8AC3E}">
        <p14:creationId xmlns:p14="http://schemas.microsoft.com/office/powerpoint/2010/main" val="39329534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0" y="334714"/>
            <a:ext cx="10325099"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My work is finished when: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9" y="5690025"/>
            <a:ext cx="1299108" cy="964684"/>
          </a:xfrm>
          <a:prstGeom prst="rect">
            <a:avLst/>
          </a:prstGeom>
        </p:spPr>
      </p:pic>
      <p:sp>
        <p:nvSpPr>
          <p:cNvPr id="4" name="TextBox 3">
            <a:extLst>
              <a:ext uri="{FF2B5EF4-FFF2-40B4-BE49-F238E27FC236}">
                <a16:creationId xmlns:a16="http://schemas.microsoft.com/office/drawing/2014/main" id="{E3C1DE84-512F-E844-AD78-A9B2B6FEE0F7}"/>
              </a:ext>
            </a:extLst>
          </p:cNvPr>
          <p:cNvSpPr txBox="1"/>
          <p:nvPr/>
        </p:nvSpPr>
        <p:spPr>
          <a:xfrm>
            <a:off x="342900" y="1284826"/>
            <a:ext cx="9889670" cy="2246769"/>
          </a:xfrm>
          <a:prstGeom prst="rect">
            <a:avLst/>
          </a:prstGeom>
          <a:noFill/>
        </p:spPr>
        <p:txBody>
          <a:bodyPr wrap="square" numCol="1" rtlCol="0">
            <a:spAutoFit/>
          </a:bodyPr>
          <a:lstStyle/>
          <a:p>
            <a:pPr marL="342900" indent="-342900">
              <a:buFont typeface="Wingdings" panose="05000000000000000000" pitchFamily="2" charset="2"/>
              <a:buChar char="ü"/>
              <a:defRPr/>
            </a:pPr>
            <a:r>
              <a:rPr lang="en-US" sz="2000" dirty="0">
                <a:solidFill>
                  <a:prstClr val="black"/>
                </a:solidFill>
              </a:rPr>
              <a:t>Joined, neat handwriting.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dirty="0" smtClean="0">
                <a:solidFill>
                  <a:prstClr val="black"/>
                </a:solidFill>
                <a:latin typeface="Calibri" panose="020F0502020204030204"/>
              </a:rPr>
              <a:t>One paragraph (6 – 8 sentences) </a:t>
            </a: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Mystery vocabulary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Figurative language (onomatopoeia</a:t>
            </a:r>
            <a:r>
              <a:rPr lang="en-US" sz="2000" dirty="0" smtClean="0">
                <a:solidFill>
                  <a:prstClr val="black"/>
                </a:solidFill>
                <a:latin typeface="Calibri" panose="020F0502020204030204"/>
              </a:rPr>
              <a:t>, simile, metaphor, personification) </a:t>
            </a:r>
            <a:endPar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Varied sentence</a:t>
            </a:r>
            <a:r>
              <a:rPr kumimoji="0" lang="en-US" sz="2000" b="0" i="0" u="none" strike="noStrike" kern="1200" cap="none" spc="0" normalizeH="0" noProof="0" dirty="0" smtClean="0">
                <a:ln>
                  <a:noFill/>
                </a:ln>
                <a:solidFill>
                  <a:prstClr val="black"/>
                </a:solidFill>
                <a:effectLst/>
                <a:uLnTx/>
                <a:uFillTx/>
                <a:latin typeface="Calibri" panose="020F0502020204030204"/>
                <a:ea typeface="+mn-ea"/>
                <a:cs typeface="+mn-cs"/>
              </a:rPr>
              <a:t> length for effect (short and long sentences)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000" dirty="0" smtClean="0">
                <a:solidFill>
                  <a:prstClr val="black"/>
                </a:solidFill>
                <a:latin typeface="Calibri" panose="020F0502020204030204"/>
              </a:rPr>
              <a:t>Narrative voice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noProof="0" dirty="0" smtClean="0">
                <a:ln>
                  <a:noFill/>
                </a:ln>
                <a:solidFill>
                  <a:prstClr val="black"/>
                </a:solidFill>
                <a:effectLst/>
                <a:uLnTx/>
                <a:uFillTx/>
                <a:latin typeface="Calibri" panose="020F0502020204030204"/>
                <a:ea typeface="+mn-ea"/>
                <a:cs typeface="+mn-cs"/>
              </a:rPr>
              <a:t>Dialogue </a:t>
            </a:r>
          </a:p>
        </p:txBody>
      </p:sp>
    </p:spTree>
    <p:extLst>
      <p:ext uri="{BB962C8B-B14F-4D97-AF65-F5344CB8AC3E}">
        <p14:creationId xmlns:p14="http://schemas.microsoft.com/office/powerpoint/2010/main" val="2692629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TotalTime>
  <Words>5885</Words>
  <Application>Microsoft Office PowerPoint</Application>
  <PresentationFormat>Widescreen</PresentationFormat>
  <Paragraphs>770</Paragraphs>
  <Slides>101</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101</vt:i4>
      </vt:variant>
    </vt:vector>
  </HeadingPairs>
  <TitlesOfParts>
    <vt:vector size="111" baseType="lpstr">
      <vt:lpstr>Arial</vt:lpstr>
      <vt:lpstr>Calibri</vt:lpstr>
      <vt:lpstr>Calibri Light</vt:lpstr>
      <vt:lpstr>Times New Roman</vt:lpstr>
      <vt:lpstr>Twinkl</vt:lpstr>
      <vt:lpstr>Twinkl SemiBold</vt:lpstr>
      <vt:lpstr>Wingdings</vt:lpstr>
      <vt:lpstr>Office Theme</vt:lpstr>
      <vt:lpstr>1_Office Theme</vt:lpstr>
      <vt:lpstr>2_Office Theme</vt:lpstr>
      <vt:lpstr>PowerPoint Presentation</vt:lpstr>
      <vt:lpstr>PowerPoint Presentation</vt:lpstr>
      <vt:lpstr>Read, copy, cover, spell this week’s spellings.</vt:lpstr>
      <vt:lpstr>PowerPoint Presentation</vt:lpstr>
      <vt:lpstr>PowerPoint Presentation</vt:lpstr>
      <vt:lpstr>Arthur Conan Doyle </vt:lpstr>
      <vt:lpstr>What language did Arthur Conan Doyle use?</vt:lpstr>
      <vt:lpstr>Simile</vt:lpstr>
      <vt:lpstr>Dialogue</vt:lpstr>
      <vt:lpstr>Formal Language </vt:lpstr>
      <vt:lpstr>Mystery vocabulary </vt:lpstr>
      <vt:lpstr>Personification</vt:lpstr>
      <vt:lpstr>Narrative voice</vt:lpstr>
      <vt:lpstr>Onomatopoeia</vt:lpstr>
      <vt:lpstr>Create a spider diagram with the language Arthur Conan Doyle uses. </vt:lpstr>
      <vt:lpstr>Create a spider diagram with the language Arthur Conan Doyle uses. </vt:lpstr>
      <vt:lpstr>The Adventure of the Speckled Band.</vt:lpstr>
      <vt:lpstr>PowerPoint Presentation</vt:lpstr>
      <vt:lpstr>PowerPoint Presentation</vt:lpstr>
      <vt:lpstr>PowerPoint Presentation</vt:lpstr>
      <vt:lpstr>PowerPoint Presentation</vt:lpstr>
      <vt:lpstr>PowerPoint Presentation</vt:lpstr>
      <vt:lpstr>PowerPoint Presentation</vt:lpstr>
      <vt:lpstr>Reading time</vt:lpstr>
      <vt:lpstr>PowerPoint Presentation</vt:lpstr>
      <vt:lpstr>Read, copy, cover, spell this week’s spellings.</vt:lpstr>
      <vt:lpstr>PowerPoint Presentation</vt:lpstr>
      <vt:lpstr>PowerPoint Presentation</vt:lpstr>
      <vt:lpstr>What language did Arthur Conan Doyle use?</vt:lpstr>
      <vt:lpstr>What language did Arthur Conan Doyle use?</vt:lpstr>
      <vt:lpstr>Mystery vocabulary </vt:lpstr>
      <vt:lpstr>We know that the language used in a mystery story should add suspense, tension and drama. Think of words or phrases that might be found in a mystery text.</vt:lpstr>
      <vt:lpstr>Here are some examples. Write these down to create a bank of vocabulary.</vt:lpstr>
      <vt:lpstr>Definitions</vt:lpstr>
      <vt:lpstr>Definitions</vt:lpstr>
      <vt:lpstr>Definitions</vt:lpstr>
      <vt:lpstr>Definitions</vt:lpstr>
      <vt:lpstr>PowerPoint Presentation</vt:lpstr>
      <vt:lpstr>Write down the words or phrases which show this is a mystery text. </vt:lpstr>
      <vt:lpstr>Finish these sentences using vocabulary to add suspense, tension and drama.</vt:lpstr>
      <vt:lpstr>Finish these sentences using vocabulary to add suspense, tension and drama.</vt:lpstr>
      <vt:lpstr>Task</vt:lpstr>
      <vt:lpstr>Reading time</vt:lpstr>
      <vt:lpstr>PowerPoint Presentation</vt:lpstr>
      <vt:lpstr>Read, copy, cover, spell this week’s spellings.</vt:lpstr>
      <vt:lpstr>PowerPoint Presentation</vt:lpstr>
      <vt:lpstr>PowerPoint Presentation</vt:lpstr>
      <vt:lpstr>What is onomatopoeia?</vt:lpstr>
      <vt:lpstr>Examples</vt:lpstr>
      <vt:lpstr>Examples</vt:lpstr>
      <vt:lpstr>Examples</vt:lpstr>
      <vt:lpstr>Examples</vt:lpstr>
      <vt:lpstr>Examples</vt:lpstr>
      <vt:lpstr>Examples</vt:lpstr>
      <vt:lpstr>Onomatopoeia in sentences.</vt:lpstr>
      <vt:lpstr>Examples of onomatopoeia in Arthur Conan Doyle's Stories. Write down the examples of onomatopoeia. </vt:lpstr>
      <vt:lpstr>Examples of onomatopoeia in Arthur Conan Doyle's Stories.</vt:lpstr>
      <vt:lpstr>Let’s write some examples together. Choose a word to create onomatopoeia. </vt:lpstr>
      <vt:lpstr>Here are the ones I chose. </vt:lpstr>
      <vt:lpstr>Let’s write some examples together. Fill in the missing word. </vt:lpstr>
      <vt:lpstr>Let’s write some examples together. Fill in the missing word.</vt:lpstr>
      <vt:lpstr>Write a sentence that includes onomatopoeia to describe this photograph.</vt:lpstr>
      <vt:lpstr>Write a sentence that includes onomatopoeia to describe this photograph.</vt:lpstr>
      <vt:lpstr>Task</vt:lpstr>
      <vt:lpstr>Reading time</vt:lpstr>
      <vt:lpstr>PowerPoint Presentation</vt:lpstr>
      <vt:lpstr>Read, copy, cover, spell this week’s spellings.</vt:lpstr>
      <vt:lpstr>PowerPoint Presentation</vt:lpstr>
      <vt:lpstr>PowerPoint Presentation</vt:lpstr>
      <vt:lpstr>PowerPoint Presentation</vt:lpstr>
      <vt:lpstr>Varied sentence length. </vt:lpstr>
      <vt:lpstr>Short sentences</vt:lpstr>
      <vt:lpstr>Long sentences</vt:lpstr>
      <vt:lpstr>Compound sentence</vt:lpstr>
      <vt:lpstr>Complex sentence</vt:lpstr>
      <vt:lpstr>Is this a short or long sentence?</vt:lpstr>
      <vt:lpstr>Is this a short or long sentence?</vt:lpstr>
      <vt:lpstr>Is this a short or long sentence?</vt:lpstr>
      <vt:lpstr>Is this a short or long sentence?</vt:lpstr>
      <vt:lpstr>Write down one short and one long sentence from this text. </vt:lpstr>
      <vt:lpstr>Write down one short and one long sentence from this text. </vt:lpstr>
      <vt:lpstr>Write down one short and one long sentence from this text. </vt:lpstr>
      <vt:lpstr>Let’s write a short sentence about this photo.</vt:lpstr>
      <vt:lpstr>Let’s add a conjunction to make this a longer sentence. </vt:lpstr>
      <vt:lpstr>Task</vt:lpstr>
      <vt:lpstr>Reading time</vt:lpstr>
      <vt:lpstr>PowerPoint Presentation</vt:lpstr>
      <vt:lpstr>Read, copy, cover, spell this week’s spellings.</vt:lpstr>
      <vt:lpstr>PowerPoint Presentation</vt:lpstr>
      <vt:lpstr>PowerPoint Presentation</vt:lpstr>
      <vt:lpstr>What should we find in a setting description?</vt:lpstr>
      <vt:lpstr>Read this setting description. What do you think about it?</vt:lpstr>
      <vt:lpstr>Read this setting description. What do you think about it?</vt:lpstr>
      <vt:lpstr>Read this setting description. What do you think about it?</vt:lpstr>
      <vt:lpstr>What should we include in our setting description?</vt:lpstr>
      <vt:lpstr>Mind-map some ideas for your setting using this template.</vt:lpstr>
      <vt:lpstr>Plan template.</vt:lpstr>
      <vt:lpstr>Task</vt:lpstr>
      <vt:lpstr>PowerPoint Presentation</vt:lpstr>
      <vt:lpstr>Reading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 to be able to identify common language used by</dc:title>
  <dc:creator>Susan Eyre</dc:creator>
  <cp:lastModifiedBy>Paul Gingell</cp:lastModifiedBy>
  <cp:revision>146</cp:revision>
  <dcterms:created xsi:type="dcterms:W3CDTF">2021-02-08T19:24:48Z</dcterms:created>
  <dcterms:modified xsi:type="dcterms:W3CDTF">2021-02-12T12:10:17Z</dcterms:modified>
</cp:coreProperties>
</file>