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319" r:id="rId5"/>
    <p:sldId id="323" r:id="rId6"/>
    <p:sldId id="278" r:id="rId7"/>
    <p:sldId id="276" r:id="rId8"/>
    <p:sldId id="327" r:id="rId9"/>
    <p:sldId id="328" r:id="rId10"/>
    <p:sldId id="288" r:id="rId11"/>
    <p:sldId id="292" r:id="rId12"/>
    <p:sldId id="329" r:id="rId13"/>
    <p:sldId id="330" r:id="rId14"/>
    <p:sldId id="293" r:id="rId15"/>
    <p:sldId id="301" r:id="rId16"/>
    <p:sldId id="302" r:id="rId17"/>
    <p:sldId id="303" r:id="rId18"/>
    <p:sldId id="270" r:id="rId19"/>
    <p:sldId id="279" r:id="rId20"/>
    <p:sldId id="320" r:id="rId21"/>
    <p:sldId id="324" r:id="rId22"/>
    <p:sldId id="282" r:id="rId23"/>
    <p:sldId id="285" r:id="rId24"/>
    <p:sldId id="331" r:id="rId25"/>
    <p:sldId id="332" r:id="rId26"/>
    <p:sldId id="289" r:id="rId27"/>
    <p:sldId id="297" r:id="rId28"/>
    <p:sldId id="333" r:id="rId29"/>
    <p:sldId id="334" r:id="rId30"/>
    <p:sldId id="294" r:id="rId31"/>
    <p:sldId id="304" r:id="rId32"/>
    <p:sldId id="306" r:id="rId33"/>
    <p:sldId id="271" r:id="rId34"/>
    <p:sldId id="280" r:id="rId35"/>
    <p:sldId id="321" r:id="rId36"/>
    <p:sldId id="325" r:id="rId37"/>
    <p:sldId id="283" r:id="rId38"/>
    <p:sldId id="286" r:id="rId39"/>
    <p:sldId id="335" r:id="rId40"/>
    <p:sldId id="336" r:id="rId41"/>
    <p:sldId id="290" r:id="rId42"/>
    <p:sldId id="298" r:id="rId43"/>
    <p:sldId id="337" r:id="rId44"/>
    <p:sldId id="338" r:id="rId45"/>
    <p:sldId id="295" r:id="rId46"/>
    <p:sldId id="307" r:id="rId47"/>
    <p:sldId id="308" r:id="rId48"/>
    <p:sldId id="272" r:id="rId49"/>
    <p:sldId id="281" r:id="rId50"/>
    <p:sldId id="322" r:id="rId51"/>
    <p:sldId id="326" r:id="rId52"/>
    <p:sldId id="284" r:id="rId53"/>
    <p:sldId id="287" r:id="rId54"/>
    <p:sldId id="339" r:id="rId55"/>
    <p:sldId id="340" r:id="rId56"/>
    <p:sldId id="291" r:id="rId57"/>
    <p:sldId id="299" r:id="rId58"/>
    <p:sldId id="341" r:id="rId59"/>
    <p:sldId id="342" r:id="rId60"/>
    <p:sldId id="296" r:id="rId61"/>
    <p:sldId id="309" r:id="rId62"/>
    <p:sldId id="310" r:id="rId63"/>
    <p:sldId id="311" r:id="rId64"/>
    <p:sldId id="273" r:id="rId65"/>
    <p:sldId id="318" r:id="rId66"/>
    <p:sldId id="317" r:id="rId67"/>
    <p:sldId id="268" r:id="rId68"/>
    <p:sldId id="300" r:id="rId69"/>
    <p:sldId id="258" r:id="rId70"/>
    <p:sldId id="312" r:id="rId71"/>
    <p:sldId id="313" r:id="rId72"/>
    <p:sldId id="31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9CF24-2338-3DB5-F0BE-2FE1E2F764C1}" v="32" dt="2021-01-31T12:00:31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>
        <p:scale>
          <a:sx n="60" d="100"/>
          <a:sy n="60" d="100"/>
        </p:scale>
        <p:origin x="112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McCartney [ Wheatley Hill Community Primary School ]" userId="S::r.mccartney134@whprimary.com::8370e262-f51d-4192-81e2-00bb8d05bf7e" providerId="AD" clId="Web-{E609CF24-2338-3DB5-F0BE-2FE1E2F764C1}"/>
    <pc:docChg chg="modSld">
      <pc:chgData name="R.McCartney [ Wheatley Hill Community Primary School ]" userId="S::r.mccartney134@whprimary.com::8370e262-f51d-4192-81e2-00bb8d05bf7e" providerId="AD" clId="Web-{E609CF24-2338-3DB5-F0BE-2FE1E2F764C1}" dt="2021-01-31T12:00:31.535" v="18" actId="20577"/>
      <pc:docMkLst>
        <pc:docMk/>
      </pc:docMkLst>
      <pc:sldChg chg="modSp">
        <pc:chgData name="R.McCartney [ Wheatley Hill Community Primary School ]" userId="S::r.mccartney134@whprimary.com::8370e262-f51d-4192-81e2-00bb8d05bf7e" providerId="AD" clId="Web-{E609CF24-2338-3DB5-F0BE-2FE1E2F764C1}" dt="2021-01-31T11:59:59.972" v="1" actId="20577"/>
        <pc:sldMkLst>
          <pc:docMk/>
          <pc:sldMk cId="2282240109" sldId="320"/>
        </pc:sldMkLst>
        <pc:spChg chg="mod">
          <ac:chgData name="R.McCartney [ Wheatley Hill Community Primary School ]" userId="S::r.mccartney134@whprimary.com::8370e262-f51d-4192-81e2-00bb8d05bf7e" providerId="AD" clId="Web-{E609CF24-2338-3DB5-F0BE-2FE1E2F764C1}" dt="2021-01-31T11:59:59.972" v="1" actId="20577"/>
          <ac:spMkLst>
            <pc:docMk/>
            <pc:sldMk cId="2282240109" sldId="320"/>
            <ac:spMk id="16" creationId="{00000000-0000-0000-0000-000000000000}"/>
          </ac:spMkLst>
        </pc:spChg>
      </pc:sldChg>
      <pc:sldChg chg="modSp">
        <pc:chgData name="R.McCartney [ Wheatley Hill Community Primary School ]" userId="S::r.mccartney134@whprimary.com::8370e262-f51d-4192-81e2-00bb8d05bf7e" providerId="AD" clId="Web-{E609CF24-2338-3DB5-F0BE-2FE1E2F764C1}" dt="2021-01-31T12:00:24.238" v="10" actId="20577"/>
        <pc:sldMkLst>
          <pc:docMk/>
          <pc:sldMk cId="882301127" sldId="321"/>
        </pc:sldMkLst>
        <pc:spChg chg="mod">
          <ac:chgData name="R.McCartney [ Wheatley Hill Community Primary School ]" userId="S::r.mccartney134@whprimary.com::8370e262-f51d-4192-81e2-00bb8d05bf7e" providerId="AD" clId="Web-{E609CF24-2338-3DB5-F0BE-2FE1E2F764C1}" dt="2021-01-31T12:00:24.238" v="10" actId="20577"/>
          <ac:spMkLst>
            <pc:docMk/>
            <pc:sldMk cId="882301127" sldId="321"/>
            <ac:spMk id="16" creationId="{00000000-0000-0000-0000-000000000000}"/>
          </ac:spMkLst>
        </pc:spChg>
      </pc:sldChg>
      <pc:sldChg chg="modSp">
        <pc:chgData name="R.McCartney [ Wheatley Hill Community Primary School ]" userId="S::r.mccartney134@whprimary.com::8370e262-f51d-4192-81e2-00bb8d05bf7e" providerId="AD" clId="Web-{E609CF24-2338-3DB5-F0BE-2FE1E2F764C1}" dt="2021-01-31T12:00:31.535" v="18" actId="20577"/>
        <pc:sldMkLst>
          <pc:docMk/>
          <pc:sldMk cId="3883368489" sldId="322"/>
        </pc:sldMkLst>
        <pc:spChg chg="mod">
          <ac:chgData name="R.McCartney [ Wheatley Hill Community Primary School ]" userId="S::r.mccartney134@whprimary.com::8370e262-f51d-4192-81e2-00bb8d05bf7e" providerId="AD" clId="Web-{E609CF24-2338-3DB5-F0BE-2FE1E2F764C1}" dt="2021-01-31T12:00:31.535" v="18" actId="20577"/>
          <ac:spMkLst>
            <pc:docMk/>
            <pc:sldMk cId="3883368489" sldId="322"/>
            <ac:spMk id="1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92FC-CD90-4B48-9CDC-21577BAD6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27E4E-69F7-47E6-AF42-1746C4073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F404A-AF2A-4A07-BBFD-052B72C5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65ADA-0AA9-4BCF-BD5C-EEB1D599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D88E-D8FE-4424-85B6-B3C94CD9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4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46486-677C-41EC-938B-27B82A1D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E7F5C-9515-4B43-8A53-ED8DE3C9B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814A9-6953-42B4-9427-292D58A2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5522E-48A0-416F-804B-00743870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6944A-8E23-493E-8D79-F68D0B7C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28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CEC1F-B5D5-475E-8DB8-C66BCC15F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FE7AD-1BCA-4AEF-8231-72CE6567F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68714-7672-4AE5-9109-A104887E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1F928-00AE-471A-A1F1-86D6FF54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6BCF-188A-4B7F-AA89-1D1AF6AA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42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7964-F87D-425E-A7D8-350A31F1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2652-5C5B-4AF0-99A9-005A8138C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AB4F4-199E-401F-AFDA-D2FB1A9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F32BC-EAF8-4BEA-BDF1-AC8579CC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50A44-C1E9-408B-9285-3339E7D0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4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9450-2279-4D2A-BA4B-FF21C80E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59CDF-F203-43A3-A0B3-EE904B6F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9A15D-B87B-4DBB-87D0-10C1A56E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0D2F-220D-4F85-A766-25BBE67F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F4968-E93E-4FB8-B3CA-4E4BA018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23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A99C6-2005-4397-ACAF-D250F71E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8A5-A176-4A36-B9EE-278A6E32D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7832D-30AB-4A99-888B-6D49A8D5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6A7CE-B155-4D74-9542-FE09EDBF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3F890-8750-4A57-B9B0-06586771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AAF7B-4DA3-4A7C-B0FD-AE1025C8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71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F34A-9500-4374-B8A9-D02FA503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30497-B9BD-4F9F-A135-06F3BA4F5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B2739-9908-4BD8-AE48-300C33300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533ED-5B7B-495B-8F71-7E2523671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CB96C-01A1-4556-8BC7-3E0B9E0B1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70843-3CF4-4C6A-AE08-3644D376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503DC-B9B0-4C1B-8AB1-520F5A48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7D86-36AC-4866-8BCD-81627056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61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14EC-7EF5-4AAC-8F23-27E8E9DA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90857-712C-4723-81DF-85DDE4F2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5B6C8-5F4E-437C-9BF5-F1441033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3A17D-3784-4FCE-BA21-638A58A1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77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F1355-BC2A-463A-825C-94ED381A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7AD97-F6FB-428B-8CC0-A81F4964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74FD7-7C2D-4AED-900F-89F0673F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64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5AB6-6C57-4148-88D8-3D255653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3FD9-8733-49D4-8C32-7AB67321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758FE-7FD5-4510-BC32-FDAA1EA36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7CB08-C078-4D03-9ABD-362AAB84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CF333-CE78-4EF8-B571-216D947C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A0DB8-DDBA-4C19-B43D-482C4C9C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0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EA74-43BF-407F-8852-04DC6856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F3057B-C88D-4AD1-8A71-4B224D0A8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044CF-BBCB-4C1A-8389-06A06117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6B842-2C06-4DA5-A2AD-39754C9B8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E1574-FF4D-4804-BE99-8FE7DF59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46774-9067-4F73-81E4-6B4D269E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85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676DB-8FC2-4B0E-9E13-1E5674EB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70E93-4372-471A-BC78-2DDEBFC5F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C596F-A3FD-4C05-A1A8-55FA34774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CF3B2-66CA-445D-8429-84B0C2DF6113}" type="datetimeFigureOut">
              <a:rPr lang="en-GB" smtClean="0"/>
              <a:t>31/01/2021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66890-226E-4757-B289-7F7202313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AA82-DBE9-426D-870F-3A36415B2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AAFD4-BA03-498E-BF35-8DA106DEFD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40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Wg7uwAaR2m4&amp;list=PLPVrkr0oJX1smTl2RWUHKgvupRrMZkKEE&amp;index=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GqixotoeQWc&amp;list=PLPVrkr0oJX1tBTpbocNce93WUH8G-um6A&amp;index=1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youtube.com/watch?v=Wh7TpEK6TIY&amp;list=PLPVrkr0oJX1sBGLJU2hNbPE2neuhezWSu&amp;index=10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youtube.com/watch?v=4rq0xIjM1Ow&amp;list=PLPVrkr0oJX1smTl2RWUHKgvupRrMZkKEE&amp;index=10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_NID9A6Y4Yo&amp;list=PLPVrkr0oJX1tBTpbocNce93WUH8G-um6A&amp;index=9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watch?v=KkL8e50c6i4&amp;list=PLPVrkr0oJX1tBTpbocNce93WUH8G-um6A&amp;index=11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youtube.com/watch?v=WIxsvUbulYY&amp;list=PLPVrkr0oJX1sBGLJU2hNbPE2neuhezWSu&amp;index=11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AF6vrRAFn9c&amp;list=PLPVrkr0oJX1smTl2RWUHKgvupRrMZkKEE&amp;index=11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youtube.com/watch?v=PyAmRhsFhd4&amp;list=PLPVrkr0oJX1tBTpbocNce93WUH8G-um6A&amp;index=12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youtube.com/watch?v=x1nuoVWUix8&amp;list=PLPVrkr0oJX1sBGLJU2hNbPE2neuhezWSu&amp;index=12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youtube.com/watch?v=XCntWjLYvw0&amp;list=PLPVrkr0oJX1smTl2RWUHKgvupRrMZkKEE&amp;index=12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MyssfAUx0" TargetMode="External"/><Relationship Id="rId7" Type="http://schemas.openxmlformats.org/officeDocument/2006/relationships/hyperlink" Target="https://www.youtube.com/watch?v=R087lYrRpgY&amp;t=2s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NOzgR1ANc4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s://www.phonicsplay.co.uk/resources" TargetMode="External"/><Relationship Id="rId7" Type="http://schemas.openxmlformats.org/officeDocument/2006/relationships/hyperlink" Target="https://www.phonicsbloom.com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hyperlink" Target="https://www.bbc.co.uk/bitesize/topics/zcqqtfr" TargetMode="External"/><Relationship Id="rId10" Type="http://schemas.openxmlformats.org/officeDocument/2006/relationships/hyperlink" Target="https://www.youtube.com/channel/UC_qs3c0ehDvZkbiEbOj6Drg" TargetMode="External"/><Relationship Id="rId4" Type="http://schemas.openxmlformats.org/officeDocument/2006/relationships/image" Target="../media/image110.png"/><Relationship Id="rId9" Type="http://schemas.openxmlformats.org/officeDocument/2006/relationships/hyperlink" Target="https://www.bbc.co.uk/cbeebies/shows/alphablock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rwLEjJ50LfY&amp;list=PLPVrkr0oJX1sBGLJU2hNbPE2neuhezWSu&amp;index=9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51001-7F93-4606-9866-3AC6F241BA2A}"/>
              </a:ext>
            </a:extLst>
          </p:cNvPr>
          <p:cNvSpPr/>
          <p:nvPr/>
        </p:nvSpPr>
        <p:spPr>
          <a:xfrm>
            <a:off x="107092" y="111326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BF29E-046F-4BF7-B497-71AF4219C55B}"/>
              </a:ext>
            </a:extLst>
          </p:cNvPr>
          <p:cNvSpPr/>
          <p:nvPr/>
        </p:nvSpPr>
        <p:spPr>
          <a:xfrm>
            <a:off x="189470" y="5858142"/>
            <a:ext cx="6211329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3817-2262-4A94-9154-E9069EFCAF40}"/>
              </a:ext>
            </a:extLst>
          </p:cNvPr>
          <p:cNvSpPr txBox="1"/>
          <p:nvPr/>
        </p:nvSpPr>
        <p:spPr>
          <a:xfrm>
            <a:off x="864066" y="5986095"/>
            <a:ext cx="457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Phonics/Guided Reading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51B1A-31CA-452C-83DD-15455119CB39}"/>
              </a:ext>
            </a:extLst>
          </p:cNvPr>
          <p:cNvSpPr/>
          <p:nvPr/>
        </p:nvSpPr>
        <p:spPr>
          <a:xfrm>
            <a:off x="189471" y="199552"/>
            <a:ext cx="8360111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E0DC2-CB4E-4802-8CAB-FCF485ECEEF9}"/>
              </a:ext>
            </a:extLst>
          </p:cNvPr>
          <p:cNvSpPr txBox="1"/>
          <p:nvPr/>
        </p:nvSpPr>
        <p:spPr>
          <a:xfrm>
            <a:off x="189471" y="171147"/>
            <a:ext cx="88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Monday 1</a:t>
            </a:r>
            <a:r>
              <a:rPr lang="en-GB" sz="3200" baseline="30000" dirty="0"/>
              <a:t>st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C92DB-DF5C-4CE0-912B-01184F6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7EB4C1-5613-4AE8-B114-9268D0302D04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475E-1B92-47AE-884E-73AD62D86778}"/>
              </a:ext>
            </a:extLst>
          </p:cNvPr>
          <p:cNvSpPr txBox="1"/>
          <p:nvPr/>
        </p:nvSpPr>
        <p:spPr>
          <a:xfrm>
            <a:off x="569871" y="2789668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practise phonics sounds.</a:t>
            </a:r>
          </a:p>
          <a:p>
            <a:r>
              <a:rPr lang="en-GB" sz="4000" dirty="0"/>
              <a:t>LO To be able to answer questions about a text.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B0CA5-7380-42FB-BECF-75A7A997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30" y="5896877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9F5A3-13AD-4857-A1AF-1252C18CB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B5E3F-C930-4342-BB5E-E0221365C47E}"/>
              </a:ext>
            </a:extLst>
          </p:cNvPr>
          <p:cNvSpPr txBox="1"/>
          <p:nvPr/>
        </p:nvSpPr>
        <p:spPr>
          <a:xfrm>
            <a:off x="7112746" y="5465499"/>
            <a:ext cx="547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Please practise phonics every day for 20 minutes.</a:t>
            </a:r>
          </a:p>
        </p:txBody>
      </p:sp>
    </p:spTree>
    <p:extLst>
      <p:ext uri="{BB962C8B-B14F-4D97-AF65-F5344CB8AC3E}">
        <p14:creationId xmlns:p14="http://schemas.microsoft.com/office/powerpoint/2010/main" val="2767079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470CB9-8273-4AD4-B329-1C4045C7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425" y="4155688"/>
            <a:ext cx="8972698" cy="2080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7B185-1A0C-4340-B0EC-6922534B0E24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4D44D-0034-416C-B7D4-2323D6194BE5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‘air’.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A0511-FEC4-44F3-923E-C41D659678F7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f    air,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fair.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214FD6-F6C5-4391-9922-AF88675C9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C2F42-A27A-4E33-ABDE-F8357D91D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5F4CA-769D-43C2-98FD-8EA11E86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912" y="369538"/>
            <a:ext cx="3051444" cy="10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https://www.youtube.com/watch?v=Wg7uwAaR2m4&amp;list=PLPVrkr0oJX1smTl2RWUHKgvupRrMZkKEE&amp;index=9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pPr algn="l"/>
            <a:r>
              <a:rPr lang="en-GB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Phonics Lesson - Set 3 sound 'er' for Foundation Stage and 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‘er’ sound in it?</a:t>
            </a:r>
          </a:p>
        </p:txBody>
      </p:sp>
      <p:pic>
        <p:nvPicPr>
          <p:cNvPr id="9220" name="Picture 4" descr="Set 3 sounds - er - YouTube">
            <a:extLst>
              <a:ext uri="{FF2B5EF4-FFF2-40B4-BE49-F238E27FC236}">
                <a16:creationId xmlns:a16="http://schemas.microsoft.com/office/drawing/2014/main" id="{1EC086BE-177D-492A-A3C3-1E4E1C7B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2" y="2671754"/>
            <a:ext cx="4134678" cy="23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1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er.  Can you say </a:t>
            </a:r>
            <a:r>
              <a:rPr lang="en-GB" sz="3600" b="1" dirty="0"/>
              <a:t>er, er, er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postman with a letter? He is saying,</a:t>
            </a:r>
          </a:p>
          <a:p>
            <a:pPr algn="ctr"/>
            <a:r>
              <a:rPr lang="en-GB" sz="2800" dirty="0"/>
              <a:t>“a better letter”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‘er’ words.</a:t>
            </a:r>
          </a:p>
          <a:p>
            <a:pPr algn="ctr"/>
            <a:r>
              <a:rPr lang="en-GB" sz="3600" dirty="0"/>
              <a:t>n e v </a:t>
            </a:r>
            <a:r>
              <a:rPr lang="en-GB" sz="3600" u="sng" dirty="0"/>
              <a:t>er</a:t>
            </a:r>
            <a:r>
              <a:rPr lang="en-GB" sz="3600" dirty="0"/>
              <a:t>           u n d </a:t>
            </a:r>
            <a:r>
              <a:rPr lang="en-GB" sz="3600" u="sng" dirty="0"/>
              <a:t>er</a:t>
            </a:r>
            <a:r>
              <a:rPr lang="en-GB" sz="3600" dirty="0"/>
              <a:t>         a f t </a:t>
            </a:r>
            <a:r>
              <a:rPr lang="en-GB" sz="3600" u="sng" dirty="0"/>
              <a:t>er</a:t>
            </a:r>
            <a:r>
              <a:rPr lang="en-GB" sz="3600" dirty="0"/>
              <a:t>.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“a better letter”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er.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/>
              <a:t>er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87620-D834-4E0E-8BE5-D9B189EE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3" y="147652"/>
            <a:ext cx="1981200" cy="3095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7CE98-72B8-49D3-822B-3E4C30BA9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9" y="3429000"/>
            <a:ext cx="1981200" cy="3095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7C8202-7E49-4B14-AA73-BA7DE2F28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608" y="3495675"/>
            <a:ext cx="17621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er</a:t>
            </a:r>
            <a:r>
              <a:rPr lang="en-GB" dirty="0"/>
              <a:t> or </a:t>
            </a:r>
            <a:r>
              <a:rPr lang="en-GB" sz="3200" dirty="0"/>
              <a:t>a better letter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er</a:t>
            </a:r>
            <a:r>
              <a:rPr lang="en-GB" dirty="0"/>
              <a:t>.  You already know how to form each letter.  Now we simply put them together to write the sound 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C91D2-3974-4E26-8927-663ED99A7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138" y="3673520"/>
            <a:ext cx="1762125" cy="3028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3B9A95-F1E8-40AB-BA23-5477BB6BF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" r="308"/>
          <a:stretch/>
        </p:blipFill>
        <p:spPr>
          <a:xfrm>
            <a:off x="584022" y="1120676"/>
            <a:ext cx="1342893" cy="23083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F133A2-CA45-42FB-AA14-58A39A778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950" y="1119717"/>
            <a:ext cx="1477327" cy="23083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D0E187-C24C-4F47-AE01-C03E8BB2B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" r="308"/>
          <a:stretch/>
        </p:blipFill>
        <p:spPr>
          <a:xfrm>
            <a:off x="3910312" y="1120676"/>
            <a:ext cx="1342893" cy="23083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D3CA97-9DBA-49AC-A130-40152368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240" y="1119717"/>
            <a:ext cx="1477327" cy="2308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4D4B2-86A2-4E47-B3D2-B9549E96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" r="308"/>
          <a:stretch/>
        </p:blipFill>
        <p:spPr>
          <a:xfrm>
            <a:off x="7218498" y="1119717"/>
            <a:ext cx="1342893" cy="23083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7A62FE-D8BC-4457-A96C-ABDB76535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" r="308"/>
          <a:stretch/>
        </p:blipFill>
        <p:spPr>
          <a:xfrm>
            <a:off x="8832530" y="1119717"/>
            <a:ext cx="1342893" cy="23083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F8286A-1199-46A3-8E4C-50B1332B0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" r="308"/>
          <a:stretch/>
        </p:blipFill>
        <p:spPr>
          <a:xfrm>
            <a:off x="10446562" y="1119717"/>
            <a:ext cx="134289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1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3CB7E9-1F0D-40DB-B640-9EC01FF3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94" y="4421201"/>
            <a:ext cx="8424339" cy="1930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5B316-76F6-48A7-9623-9D610258B540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EA6CD-0940-493A-91A8-2FD88C3DB4EA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‘er’.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B9AEF-E25B-44BF-8838-989FE1EEDCC7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n e v </a:t>
            </a:r>
            <a:r>
              <a:rPr lang="en-GB" sz="2800" b="1" u="sng" dirty="0"/>
              <a:t>er</a:t>
            </a:r>
            <a:r>
              <a:rPr lang="en-GB" sz="2800" b="1" dirty="0"/>
              <a:t>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never.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E66AB0-9922-41B0-A5E9-7CC05055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4" y="4231317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7A888-B891-4DF7-8252-157873C5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06017" y="177835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2499982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1008832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70" y="0"/>
            <a:ext cx="5341004" cy="68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308964" y="2301494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308964" y="1008832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308964" y="177835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17" y="0"/>
            <a:ext cx="5085806" cy="68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9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308964" y="177835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461" y="1"/>
            <a:ext cx="5071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51001-7F93-4606-9866-3AC6F241BA2A}"/>
              </a:ext>
            </a:extLst>
          </p:cNvPr>
          <p:cNvSpPr/>
          <p:nvPr/>
        </p:nvSpPr>
        <p:spPr>
          <a:xfrm>
            <a:off x="107092" y="111326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BF29E-046F-4BF7-B497-71AF4219C55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3817-2262-4A94-9154-E9069EFCAF40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Phonics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51B1A-31CA-452C-83DD-15455119CB39}"/>
              </a:ext>
            </a:extLst>
          </p:cNvPr>
          <p:cNvSpPr/>
          <p:nvPr/>
        </p:nvSpPr>
        <p:spPr>
          <a:xfrm>
            <a:off x="189471" y="199552"/>
            <a:ext cx="8360111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E0DC2-CB4E-4802-8CAB-FCF485ECEEF9}"/>
              </a:ext>
            </a:extLst>
          </p:cNvPr>
          <p:cNvSpPr txBox="1"/>
          <p:nvPr/>
        </p:nvSpPr>
        <p:spPr>
          <a:xfrm>
            <a:off x="189471" y="171147"/>
            <a:ext cx="88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Tuesday 2</a:t>
            </a:r>
            <a:r>
              <a:rPr lang="en-GB" sz="3200" baseline="30000" dirty="0"/>
              <a:t>nd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C92DB-DF5C-4CE0-912B-01184F6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7EB4C1-5613-4AE8-B114-9268D0302D04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475E-1B92-47AE-884E-73AD62D86778}"/>
              </a:ext>
            </a:extLst>
          </p:cNvPr>
          <p:cNvSpPr txBox="1"/>
          <p:nvPr/>
        </p:nvSpPr>
        <p:spPr>
          <a:xfrm>
            <a:off x="569871" y="2789668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practise phonics sounds.</a:t>
            </a:r>
          </a:p>
          <a:p>
            <a:r>
              <a:rPr lang="en-GB" sz="4000" dirty="0"/>
              <a:t>LO To be able to answer questions about a text.</a:t>
            </a:r>
          </a:p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B0CA5-7380-42FB-BECF-75A7A997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9F5A3-13AD-4857-A1AF-1252C18CB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B5E3F-C930-4342-BB5E-E0221365C47E}"/>
              </a:ext>
            </a:extLst>
          </p:cNvPr>
          <p:cNvSpPr txBox="1"/>
          <p:nvPr/>
        </p:nvSpPr>
        <p:spPr>
          <a:xfrm>
            <a:off x="7112746" y="5465499"/>
            <a:ext cx="547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Please practise phonics every day for 20 minutes.</a:t>
            </a:r>
          </a:p>
        </p:txBody>
      </p:sp>
    </p:spTree>
    <p:extLst>
      <p:ext uri="{BB962C8B-B14F-4D97-AF65-F5344CB8AC3E}">
        <p14:creationId xmlns:p14="http://schemas.microsoft.com/office/powerpoint/2010/main" val="103513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69836E-73FB-4A8F-963E-F559638DD916}"/>
              </a:ext>
            </a:extLst>
          </p:cNvPr>
          <p:cNvSpPr/>
          <p:nvPr/>
        </p:nvSpPr>
        <p:spPr>
          <a:xfrm>
            <a:off x="4625009" y="5506492"/>
            <a:ext cx="7222434" cy="1172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E8A3A-B668-4D4B-A11F-3DA21749C6E1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75F4D-86E3-4185-828D-4366940B404B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https://www.youtube.com/watch?v=GqixotoeQWc&amp;list=PLPVrkr0oJX1tBTpbocNce93WUH8G-um6A&amp;index=10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‘Phonic Lesson - Set 1 Sound - Learning to Read and Write “o" for Reception and Year 1’ – Early Years Learning is Fun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620AE-EF0F-4E0B-BF28-4D7F5D694BFE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9A394-35EC-49EC-9810-8ABCD9B8FA04}"/>
              </a:ext>
            </a:extLst>
          </p:cNvPr>
          <p:cNvSpPr txBox="1"/>
          <p:nvPr/>
        </p:nvSpPr>
        <p:spPr>
          <a:xfrm>
            <a:off x="4827104" y="5677295"/>
            <a:ext cx="73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</a:rPr>
              <a:t>Scav</a:t>
            </a:r>
            <a:r>
              <a:rPr lang="en-GB" sz="2400" b="1" dirty="0"/>
              <a:t>enger Hunt!</a:t>
            </a:r>
          </a:p>
          <a:p>
            <a:r>
              <a:rPr lang="en-GB" sz="2400" dirty="0"/>
              <a:t>What can you find in your house that begins with o?</a:t>
            </a:r>
            <a:endParaRPr lang="en-GB" sz="2400" dirty="0">
              <a:effectLst/>
            </a:endParaRPr>
          </a:p>
        </p:txBody>
      </p:sp>
      <p:pic>
        <p:nvPicPr>
          <p:cNvPr id="3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E5F94F6B-8089-4366-9CD6-B2063E71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2234650"/>
            <a:ext cx="3642691" cy="36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2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9EE2DA-277C-417E-8371-9CEDF9E498FA}"/>
              </a:ext>
            </a:extLst>
          </p:cNvPr>
          <p:cNvSpPr txBox="1"/>
          <p:nvPr/>
        </p:nvSpPr>
        <p:spPr>
          <a:xfrm>
            <a:off x="214356" y="190366"/>
            <a:ext cx="483141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Each day we are going to focus on a different sound.</a:t>
            </a:r>
          </a:p>
          <a:p>
            <a:endParaRPr lang="en-GB" sz="2800" b="1" dirty="0"/>
          </a:p>
          <a:p>
            <a:r>
              <a:rPr lang="en-GB" sz="2000" dirty="0"/>
              <a:t>Please choose from set 1, set 2, set 3 or guided reading. Each day, for phonics, there will be a video to watch and some words to read linked to the taught sound. For guided reading, there will be a text to read and some questions to answer.</a:t>
            </a:r>
          </a:p>
          <a:p>
            <a:endParaRPr lang="en-GB" sz="2000" dirty="0"/>
          </a:p>
          <a:p>
            <a:r>
              <a:rPr lang="en-GB" sz="2000" dirty="0"/>
              <a:t>Here are the sounds which are in each set.</a:t>
            </a:r>
          </a:p>
          <a:p>
            <a:endParaRPr lang="en-GB" sz="2000" dirty="0"/>
          </a:p>
          <a:p>
            <a:r>
              <a:rPr lang="en-GB" sz="2000" dirty="0"/>
              <a:t>Please contact the school if you are not sure which set your child should be focusing on, or whether you’re unsure if your child does guided reading rather than phonics.</a:t>
            </a:r>
          </a:p>
          <a:p>
            <a:endParaRPr lang="en-GB" dirty="0"/>
          </a:p>
          <a:p>
            <a:r>
              <a:rPr lang="en-GB" sz="2800" b="1" dirty="0"/>
              <a:t>Then, play some phonics games!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EA14A-9510-4AA4-91F9-18F2DED3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501" y="557626"/>
            <a:ext cx="7058555" cy="172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246C1-7CCA-4837-BAA1-BE61EDAC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"/>
          <a:stretch/>
        </p:blipFill>
        <p:spPr>
          <a:xfrm>
            <a:off x="5092501" y="2496911"/>
            <a:ext cx="7058555" cy="1088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2B6A2-04F2-4740-AE1A-9FEF37D9E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25"/>
          <a:stretch/>
        </p:blipFill>
        <p:spPr>
          <a:xfrm>
            <a:off x="5092500" y="3795349"/>
            <a:ext cx="7058555" cy="1367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2499" y="5372885"/>
            <a:ext cx="7058555" cy="1367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85954" y="5456713"/>
            <a:ext cx="6648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Guided Reading</a:t>
            </a:r>
          </a:p>
          <a:p>
            <a:endParaRPr lang="en-GB" u="sng" dirty="0"/>
          </a:p>
          <a:p>
            <a:r>
              <a:rPr lang="en-GB" dirty="0"/>
              <a:t>For those children who know all of the phonics sounds from set 1, set 2 and set 3 and are confident readers.</a:t>
            </a:r>
          </a:p>
        </p:txBody>
      </p:sp>
    </p:spTree>
    <p:extLst>
      <p:ext uri="{BB962C8B-B14F-4D97-AF65-F5344CB8AC3E}">
        <p14:creationId xmlns:p14="http://schemas.microsoft.com/office/powerpoint/2010/main" val="2533698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6981" y="-33623"/>
            <a:ext cx="7707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Today’s sound is o.  Can you say </a:t>
            </a:r>
            <a:r>
              <a:rPr lang="en-GB" sz="3600" b="1" dirty="0"/>
              <a:t>o, o, o</a:t>
            </a:r>
            <a:r>
              <a:rPr lang="en-GB" dirty="0"/>
              <a:t> to your adult?</a:t>
            </a:r>
          </a:p>
          <a:p>
            <a:pPr algn="ctr"/>
            <a:r>
              <a:rPr lang="en-GB" dirty="0"/>
              <a:t>I have some pictures of things that begin with the sound </a:t>
            </a:r>
            <a:r>
              <a:rPr lang="en-GB" sz="3200" b="1" dirty="0"/>
              <a:t>o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 Try saying them out loud to your adult.</a:t>
            </a:r>
          </a:p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462815" y="3108656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     </a:t>
            </a:r>
            <a:r>
              <a:rPr lang="en-GB" sz="2000" dirty="0" err="1"/>
              <a:t>o</a:t>
            </a:r>
            <a:r>
              <a:rPr lang="en-GB" sz="2000" dirty="0"/>
              <a:t>    orange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8566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     </a:t>
            </a:r>
            <a:r>
              <a:rPr lang="en-GB" sz="2000" dirty="0" err="1"/>
              <a:t>o</a:t>
            </a:r>
            <a:r>
              <a:rPr lang="en-GB" sz="2000" dirty="0"/>
              <a:t>   ostrich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418" y="3071803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    </a:t>
            </a:r>
            <a:r>
              <a:rPr lang="en-GB" sz="2000" dirty="0" err="1"/>
              <a:t>o</a:t>
            </a:r>
            <a:r>
              <a:rPr lang="en-GB" sz="2000" dirty="0"/>
              <a:t>    octopus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1707" y="3101425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    </a:t>
            </a:r>
            <a:r>
              <a:rPr lang="en-GB" sz="2000" dirty="0" err="1"/>
              <a:t>o</a:t>
            </a:r>
            <a:r>
              <a:rPr lang="en-GB" sz="2000" dirty="0"/>
              <a:t>   otter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2890" y="4048115"/>
            <a:ext cx="38639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Look at the picture on the left.  </a:t>
            </a:r>
          </a:p>
          <a:p>
            <a:pPr algn="ctr"/>
            <a:r>
              <a:rPr lang="en-GB" dirty="0"/>
              <a:t>That is an</a:t>
            </a:r>
          </a:p>
          <a:p>
            <a:pPr algn="ctr"/>
            <a:r>
              <a:rPr lang="en-GB" sz="2800" dirty="0"/>
              <a:t>orange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When you see this picture, as quick as you can say </a:t>
            </a:r>
            <a:r>
              <a:rPr lang="en-GB" sz="3600" dirty="0"/>
              <a:t>orange</a:t>
            </a:r>
            <a:r>
              <a:rPr lang="en-GB" dirty="0"/>
              <a:t>.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783901" y="3745203"/>
            <a:ext cx="422874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Hiding behind the orange is the grapheme </a:t>
            </a:r>
            <a:r>
              <a:rPr lang="en-GB" sz="4000" dirty="0"/>
              <a:t>o</a:t>
            </a:r>
            <a:r>
              <a:rPr lang="en-GB" dirty="0"/>
              <a:t>.  Can you point to it and say </a:t>
            </a:r>
            <a:r>
              <a:rPr lang="en-GB" sz="3200" dirty="0"/>
              <a:t>o</a:t>
            </a:r>
            <a:r>
              <a:rPr lang="en-GB" dirty="0"/>
              <a:t>?</a:t>
            </a:r>
          </a:p>
          <a:p>
            <a:pPr algn="ctr"/>
            <a:r>
              <a:rPr lang="en-GB" sz="2000" dirty="0"/>
              <a:t>When you see this side of the card say </a:t>
            </a:r>
            <a:r>
              <a:rPr lang="en-GB" sz="4800" dirty="0"/>
              <a:t>o</a:t>
            </a:r>
            <a:r>
              <a:rPr lang="en-GB" sz="28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57" y="308352"/>
            <a:ext cx="1254732" cy="931732"/>
          </a:xfrm>
          <a:prstGeom prst="rect">
            <a:avLst/>
          </a:prstGeom>
        </p:spPr>
      </p:pic>
      <p:pic>
        <p:nvPicPr>
          <p:cNvPr id="20" name="Picture 19" descr="Rhymes for letter formation – taken from Read Write Inc.">
            <a:extLst>
              <a:ext uri="{FF2B5EF4-FFF2-40B4-BE49-F238E27FC236}">
                <a16:creationId xmlns:a16="http://schemas.microsoft.com/office/drawing/2014/main" id="{20A07EEF-76F3-47EA-B347-F316184A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8" y="361440"/>
            <a:ext cx="2583881" cy="25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E355A-7059-44FE-8FED-4BA39AE7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0" y="3745203"/>
            <a:ext cx="1850280" cy="2246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06464-F9A8-46BF-82A9-2796C6BE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756" y="3745203"/>
            <a:ext cx="1647232" cy="2236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B0D85F-4855-451B-BCCC-86E975B08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774" y="1469480"/>
            <a:ext cx="1479656" cy="167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290C81-2F31-474A-91B5-9DDB1806C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885" y="1469480"/>
            <a:ext cx="1451595" cy="1677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1813FC-869A-4EDF-9DD3-08D8B8364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737" y="1454941"/>
            <a:ext cx="1349947" cy="17062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46C6E7-01E0-4201-B641-3D1813CE2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0329" y="1469480"/>
            <a:ext cx="1363731" cy="16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orange</a:t>
            </a:r>
            <a:r>
              <a:rPr lang="en-GB" dirty="0"/>
              <a:t> or </a:t>
            </a:r>
            <a:r>
              <a:rPr lang="en-GB" sz="3200" dirty="0"/>
              <a:t>o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736" y="3731511"/>
            <a:ext cx="30436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o</a:t>
            </a:r>
            <a:r>
              <a:rPr lang="en-GB" dirty="0"/>
              <a:t>.  Use your finger and move it over the picture card saying, </a:t>
            </a:r>
            <a:r>
              <a:rPr lang="en-GB" sz="2400" dirty="0"/>
              <a:t>“All around the orange” </a:t>
            </a:r>
            <a:r>
              <a:rPr lang="en-GB" dirty="0"/>
              <a:t>or </a:t>
            </a:r>
            <a:r>
              <a:rPr lang="en-GB" sz="2400" dirty="0"/>
              <a:t>o </a:t>
            </a:r>
            <a:r>
              <a:rPr lang="en-GB" sz="2400" dirty="0" err="1"/>
              <a:t>o</a:t>
            </a:r>
            <a:r>
              <a:rPr lang="en-GB" sz="2400" dirty="0"/>
              <a:t> </a:t>
            </a:r>
            <a:r>
              <a:rPr lang="en-GB" sz="2400" dirty="0" err="1"/>
              <a:t>o</a:t>
            </a:r>
            <a:r>
              <a:rPr lang="en-GB" sz="2400" dirty="0"/>
              <a:t> </a:t>
            </a:r>
            <a:r>
              <a:rPr lang="en-GB" dirty="0"/>
              <a:t>until you have traced the whole grapheme.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82918" y="3917137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408570" y="4179925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6" y="97177"/>
            <a:ext cx="1152013" cy="855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A9E15C-FEEB-4715-868A-C8FC485D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85" y="1218687"/>
            <a:ext cx="1850280" cy="22467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9D2C0A-70A0-4DCB-9FA2-1B37C439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904" y="1228474"/>
            <a:ext cx="1647232" cy="22369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B4BF7-F95B-406F-8183-438E14745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75" y="1228474"/>
            <a:ext cx="1647232" cy="22369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C2FF1E-83E1-4BA7-9EA2-37BB20B1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46" y="1228474"/>
            <a:ext cx="1850280" cy="22467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26779A-BE87-4F3A-A553-018EBF05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568" y="1223580"/>
            <a:ext cx="1647232" cy="22369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F3A905-5889-4745-A7AE-EA2232B0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20" y="3961424"/>
            <a:ext cx="1850280" cy="22467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9EFD8-027D-423F-87AD-80E06BA35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39" y="3971211"/>
            <a:ext cx="1647232" cy="22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62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EEF40E2-3C94-4F8E-AE45-6E203D871859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g       o       t,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got</a:t>
            </a:r>
            <a:r>
              <a:rPr lang="en-GB" dirty="0"/>
              <a:t>.  I have now read the word.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7502A-3FA7-4C6C-85E0-880DA978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283" y="3571667"/>
            <a:ext cx="2641117" cy="1168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0E9DE-975C-4C0F-96AD-136E2298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82" y="5294801"/>
            <a:ext cx="2641117" cy="1250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3B2281-2E48-409A-A38E-CFD268EA8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49" y="3568354"/>
            <a:ext cx="2448273" cy="1168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917821-B42F-465B-B366-586C4D6E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148" y="5310265"/>
            <a:ext cx="2300473" cy="1168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6A7E71-B92E-46FB-B790-FF6C11C3F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704" y="3568354"/>
            <a:ext cx="2591008" cy="1168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D0DD70-90DF-4AE7-B735-F28B9C500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994" y="5320203"/>
            <a:ext cx="2583265" cy="1158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1A90D-4F35-45B0-A4CF-C9D1BFEE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621" y="457249"/>
            <a:ext cx="2641117" cy="1168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C5DD6B-5E65-4E2C-86DE-C35B52D2B3D2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71D0D3-33EA-4F3F-9151-8DF59DDB1170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‘o’. You could even practise writing these words! </a:t>
            </a:r>
            <a:endParaRPr lang="en-GB" sz="2400" b="0" i="1" dirty="0"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CEEA9C-801F-41A1-8C89-14BAE476C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6" y="4355519"/>
            <a:ext cx="1299108" cy="964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7053B2-C80C-4219-9C22-3226F9D85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6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https://www.youtube.com/watch?v=Wh7TpEK6TIY&amp;list=PLPVrkr0oJX1sBGLJU2hNbPE2neuhezWSu&amp;index=10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‘‘Phonics Lesson - Set 2 ‘ir' sound for Reception and Year 1’</a:t>
            </a:r>
          </a:p>
          <a:p>
            <a:endParaRPr lang="en-GB" sz="2400" b="0" i="1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</a:t>
            </a:r>
            <a:r>
              <a:rPr lang="en-GB" sz="2400" dirty="0"/>
              <a:t>ir</a:t>
            </a:r>
            <a:r>
              <a:rPr lang="en-GB" sz="2400" dirty="0">
                <a:effectLst/>
              </a:rPr>
              <a:t>’ sound in it?</a:t>
            </a:r>
          </a:p>
        </p:txBody>
      </p:sp>
      <p:pic>
        <p:nvPicPr>
          <p:cNvPr id="6146" name="Picture 2" descr="RWI Sound Mat Set 1 2 3">
            <a:extLst>
              <a:ext uri="{FF2B5EF4-FFF2-40B4-BE49-F238E27FC236}">
                <a16:creationId xmlns:a16="http://schemas.microsoft.com/office/drawing/2014/main" id="{ADF30CA8-9AA0-4426-BFE3-144EB56CB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2"/>
          <a:stretch/>
        </p:blipFill>
        <p:spPr bwMode="auto">
          <a:xfrm>
            <a:off x="106017" y="2107095"/>
            <a:ext cx="3642691" cy="35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42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</a:t>
            </a:r>
            <a:r>
              <a:rPr lang="en-GB" dirty="0" err="1"/>
              <a:t>ir.</a:t>
            </a:r>
            <a:r>
              <a:rPr lang="en-GB" dirty="0"/>
              <a:t>  Can you say </a:t>
            </a:r>
            <a:r>
              <a:rPr lang="en-GB" sz="3600" b="1" dirty="0"/>
              <a:t>ir, ir, ir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people dancing? They are whirling and twirling</a:t>
            </a:r>
          </a:p>
          <a:p>
            <a:pPr algn="ctr"/>
            <a:r>
              <a:rPr lang="en-GB" sz="2800" dirty="0"/>
              <a:t>“whirl and twirl”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‘ir’ words.</a:t>
            </a:r>
          </a:p>
          <a:p>
            <a:pPr algn="ctr"/>
            <a:r>
              <a:rPr lang="en-GB" sz="3600" u="sng" dirty="0" err="1"/>
              <a:t>wh</a:t>
            </a:r>
            <a:r>
              <a:rPr lang="en-GB" sz="3600" dirty="0"/>
              <a:t>  </a:t>
            </a:r>
            <a:r>
              <a:rPr lang="en-GB" sz="3600" u="sng" dirty="0"/>
              <a:t>ir</a:t>
            </a:r>
            <a:r>
              <a:rPr lang="en-GB" sz="3600" dirty="0"/>
              <a:t>  l      t  w  </a:t>
            </a:r>
            <a:r>
              <a:rPr lang="en-GB" sz="3600" u="sng" dirty="0"/>
              <a:t>ir</a:t>
            </a:r>
            <a:r>
              <a:rPr lang="en-GB" sz="3600" dirty="0"/>
              <a:t>  l         d  </a:t>
            </a:r>
            <a:r>
              <a:rPr lang="en-GB" sz="3600" u="sng" dirty="0"/>
              <a:t>ir</a:t>
            </a:r>
            <a:r>
              <a:rPr lang="en-GB" sz="3600" dirty="0"/>
              <a:t>  t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“whirl and twirl”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</a:t>
            </a:r>
            <a:r>
              <a:rPr lang="en-GB" dirty="0" err="1"/>
              <a:t>ir.</a:t>
            </a:r>
            <a:endParaRPr lang="en-GB" dirty="0"/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 err="1"/>
              <a:t>ir</a:t>
            </a:r>
            <a:r>
              <a:rPr lang="en-GB" sz="2000" dirty="0" err="1"/>
              <a:t>.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7170" name="Picture 2" descr="Untitled">
            <a:extLst>
              <a:ext uri="{FF2B5EF4-FFF2-40B4-BE49-F238E27FC236}">
                <a16:creationId xmlns:a16="http://schemas.microsoft.com/office/drawing/2014/main" id="{80904F66-AC4D-411B-8889-528ED6DE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3" y="156754"/>
            <a:ext cx="2071641" cy="32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ntitled">
            <a:extLst>
              <a:ext uri="{FF2B5EF4-FFF2-40B4-BE49-F238E27FC236}">
                <a16:creationId xmlns:a16="http://schemas.microsoft.com/office/drawing/2014/main" id="{24C8AE26-CE13-4E10-A108-15455624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8" y="3429000"/>
            <a:ext cx="2071641" cy="32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34BEF-85E8-453E-AEF6-3731A061C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938" y="3478694"/>
            <a:ext cx="1837008" cy="26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ir</a:t>
            </a:r>
            <a:r>
              <a:rPr lang="en-GB" dirty="0"/>
              <a:t> or </a:t>
            </a:r>
            <a:r>
              <a:rPr lang="en-GB" sz="3200" dirty="0"/>
              <a:t>whirl and twirl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 err="1"/>
              <a:t>ir</a:t>
            </a:r>
            <a:r>
              <a:rPr lang="en-GB" dirty="0" err="1"/>
              <a:t>.</a:t>
            </a:r>
            <a:r>
              <a:rPr lang="en-GB" dirty="0"/>
              <a:t>  You already know how to form each letter.  Now we simply put them together to write the sound ir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Untitled">
            <a:extLst>
              <a:ext uri="{FF2B5EF4-FFF2-40B4-BE49-F238E27FC236}">
                <a16:creationId xmlns:a16="http://schemas.microsoft.com/office/drawing/2014/main" id="{D5304267-E154-4D39-BA18-EEECA30E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2" y="1097480"/>
            <a:ext cx="1701853" cy="2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B083D-38C7-4FCA-8541-B3ABF44D5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913" y="1095415"/>
            <a:ext cx="1822185" cy="2647326"/>
          </a:xfrm>
          <a:prstGeom prst="rect">
            <a:avLst/>
          </a:prstGeom>
        </p:spPr>
      </p:pic>
      <p:pic>
        <p:nvPicPr>
          <p:cNvPr id="22" name="Picture 2" descr="Untitled">
            <a:extLst>
              <a:ext uri="{FF2B5EF4-FFF2-40B4-BE49-F238E27FC236}">
                <a16:creationId xmlns:a16="http://schemas.microsoft.com/office/drawing/2014/main" id="{07E4126A-6885-4518-A96B-1A9D5096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36" y="1097480"/>
            <a:ext cx="1701853" cy="2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1F4A39-D0C0-466A-85E7-98E5AEA6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27" y="1095415"/>
            <a:ext cx="1822185" cy="2647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BFC8BD-BA9C-408F-8010-E5824CB3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18" y="1095415"/>
            <a:ext cx="1822185" cy="2647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1E04B8-B168-4AD1-B185-BE5085FF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669" y="3947258"/>
            <a:ext cx="1822185" cy="26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D11F2D-899D-411A-8629-2E845B05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7" y="4205653"/>
            <a:ext cx="8271449" cy="1842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FA134-CFF0-4C02-AA04-78B97F1923D0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8BD9-1B2F-4AC1-978C-40A80765F017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‘ir’.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AA128-0BA6-432B-AFBA-696D06D2242E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g  </a:t>
            </a:r>
            <a:r>
              <a:rPr lang="en-GB" sz="2800" b="1" u="sng" dirty="0"/>
              <a:t>ir</a:t>
            </a:r>
            <a:r>
              <a:rPr lang="en-GB" sz="2800" b="1" dirty="0"/>
              <a:t>   l,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girl.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9F9D4C-B2AD-4818-A0B8-1101A7A70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1BE5A-77E7-43B4-8252-BEB34788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75CD4-61C6-41DC-BD36-AA97F4F2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751" y="403228"/>
            <a:ext cx="2583995" cy="111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37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https://www.youtube.com/watch?v=4rq0xIjM1Ow&amp;list=PLPVrkr0oJX1smTl2RWUHKgvupRrMZkKEE&amp;index=10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pPr algn="l"/>
            <a:r>
              <a:rPr lang="en-GB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Phonics Lesson - Set 3 sound 'are' for Foundation Stage and 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‘are’ sound in it?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2BFBF-D93B-44B9-9694-E2120D7F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02" y="2110092"/>
            <a:ext cx="2511592" cy="31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4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are.  Can you say </a:t>
            </a:r>
            <a:r>
              <a:rPr lang="en-GB" sz="3600" b="1" dirty="0"/>
              <a:t>are, are, are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family sharing food at a picnic?</a:t>
            </a:r>
          </a:p>
          <a:p>
            <a:pPr algn="ctr"/>
            <a:r>
              <a:rPr lang="en-GB" sz="2800" dirty="0"/>
              <a:t>“Care and share”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‘are’ words.</a:t>
            </a:r>
          </a:p>
          <a:p>
            <a:pPr algn="ctr"/>
            <a:r>
              <a:rPr lang="en-GB" sz="3600" dirty="0"/>
              <a:t>sh </a:t>
            </a:r>
            <a:r>
              <a:rPr lang="en-GB" sz="3600" u="sng" dirty="0"/>
              <a:t>are</a:t>
            </a:r>
            <a:r>
              <a:rPr lang="en-GB" sz="3600" dirty="0"/>
              <a:t>           c </a:t>
            </a:r>
            <a:r>
              <a:rPr lang="en-GB" sz="3600" u="sng" dirty="0"/>
              <a:t>are</a:t>
            </a:r>
            <a:r>
              <a:rPr lang="en-GB" sz="3600" dirty="0"/>
              <a:t>          b </a:t>
            </a:r>
            <a:r>
              <a:rPr lang="en-GB" sz="3600" u="sng" dirty="0"/>
              <a:t>are</a:t>
            </a:r>
            <a:endParaRPr lang="en-GB" sz="3600" dirty="0"/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“care and share”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are.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three letters that make one sound.  When we see them we say,</a:t>
            </a:r>
          </a:p>
          <a:p>
            <a:pPr algn="ctr"/>
            <a:r>
              <a:rPr lang="en-GB" sz="3600" dirty="0"/>
              <a:t>are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6EDA7-74FA-44C2-BA29-BC9EB05C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42" y="3571420"/>
            <a:ext cx="2388730" cy="3037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1788D1-AF31-4F6E-810D-32DCC638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4" y="147652"/>
            <a:ext cx="2176516" cy="3165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FF0A9C-5829-4C81-B561-305E9630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47" y="3507049"/>
            <a:ext cx="2176516" cy="31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7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are</a:t>
            </a:r>
            <a:r>
              <a:rPr lang="en-GB" dirty="0"/>
              <a:t> or </a:t>
            </a:r>
            <a:r>
              <a:rPr lang="en-GB" sz="3200" dirty="0"/>
              <a:t>care and share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are</a:t>
            </a:r>
            <a:r>
              <a:rPr lang="en-GB" dirty="0"/>
              <a:t>.  You already know how to form each letter.  Now we simply put them together to write the sound are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061A80-E493-4FD3-94C1-ACC7D8E4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8" y="4099232"/>
            <a:ext cx="2138552" cy="2719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4EFF23-8A00-4670-B78E-38EDD0F4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29" y="1102919"/>
            <a:ext cx="2034534" cy="2586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8BA00-98C0-4A32-BDE3-C6172922D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06" y="1074811"/>
            <a:ext cx="1853787" cy="26964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D71ECC-4DC8-43B1-A16B-A5F8A0E2A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01" y="1060781"/>
            <a:ext cx="1853787" cy="26964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FCF680-41D4-4A3A-A433-70C84BD5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49" y="1184464"/>
            <a:ext cx="2034534" cy="25867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29AA2C-5C92-41C3-8B49-9AAF281B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699" y="1115607"/>
            <a:ext cx="2034534" cy="25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69836E-73FB-4A8F-963E-F559638DD916}"/>
              </a:ext>
            </a:extLst>
          </p:cNvPr>
          <p:cNvSpPr/>
          <p:nvPr/>
        </p:nvSpPr>
        <p:spPr>
          <a:xfrm>
            <a:off x="4625009" y="5506492"/>
            <a:ext cx="7222434" cy="1172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E8A3A-B668-4D4B-A11F-3DA21749C6E1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75F4D-86E3-4185-828D-4366940B404B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https://www.youtube.com/watch?v=_NID9A6Y4Yo&amp;list=PLPVrkr0oJX1tBTpbocNce93WUH8G-um6A&amp;index=9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‘Phonic Lesson - Set 1 Sound - Learning to Read and Write “g" for Reception and Year 1’ – Early Years Learning is Fun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620AE-EF0F-4E0B-BF28-4D7F5D694BFE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9A394-35EC-49EC-9810-8ABCD9B8FA04}"/>
              </a:ext>
            </a:extLst>
          </p:cNvPr>
          <p:cNvSpPr txBox="1"/>
          <p:nvPr/>
        </p:nvSpPr>
        <p:spPr>
          <a:xfrm>
            <a:off x="4721087" y="5657671"/>
            <a:ext cx="73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</a:rPr>
              <a:t>Scav</a:t>
            </a:r>
            <a:r>
              <a:rPr lang="en-GB" sz="2400" b="1" dirty="0"/>
              <a:t>enger Hunt!</a:t>
            </a:r>
          </a:p>
          <a:p>
            <a:r>
              <a:rPr lang="en-GB" sz="2400" dirty="0"/>
              <a:t>What can you find in your house that begins with g?</a:t>
            </a:r>
            <a:endParaRPr lang="en-GB" sz="2400" dirty="0">
              <a:effectLst/>
            </a:endParaRPr>
          </a:p>
        </p:txBody>
      </p:sp>
      <p:pic>
        <p:nvPicPr>
          <p:cNvPr id="1026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9419E1C8-B075-41AD-BDD2-149E3C032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3" y="2221810"/>
            <a:ext cx="3690732" cy="40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81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CAAF93-F15F-4BA7-848B-22613A0FC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83" y="4116640"/>
            <a:ext cx="8622695" cy="1941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8EFB03-B11C-4BF6-9F75-8814C7661F22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8438D-F9BB-48D2-A7B8-41CF9592BACB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‘are’.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99E92-AFC4-4605-AB0C-A938F127AA3E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sh </a:t>
            </a:r>
            <a:r>
              <a:rPr lang="en-GB" sz="2800" b="1" u="sng" dirty="0"/>
              <a:t>are</a:t>
            </a:r>
            <a:r>
              <a:rPr lang="en-GB" sz="2800" b="1" dirty="0"/>
              <a:t>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share.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F15EC-C6D2-4283-85F2-FA1F0F53B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4" y="4231317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354B1-8E70-429D-AB84-027856560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B9F34-2185-44DA-BD9F-D0E53E6F8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973" y="326281"/>
            <a:ext cx="2839704" cy="10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7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06017" y="177835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2499982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1008832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532" y="0"/>
            <a:ext cx="5081587" cy="68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7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7686029" y="-1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9" y="-1"/>
            <a:ext cx="5498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48" y="2202796"/>
            <a:ext cx="6192652" cy="20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08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51001-7F93-4606-9866-3AC6F241BA2A}"/>
              </a:ext>
            </a:extLst>
          </p:cNvPr>
          <p:cNvSpPr/>
          <p:nvPr/>
        </p:nvSpPr>
        <p:spPr>
          <a:xfrm>
            <a:off x="107092" y="111326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BF29E-046F-4BF7-B497-71AF4219C55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3817-2262-4A94-9154-E9069EFCAF40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Phonics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51B1A-31CA-452C-83DD-15455119CB39}"/>
              </a:ext>
            </a:extLst>
          </p:cNvPr>
          <p:cNvSpPr/>
          <p:nvPr/>
        </p:nvSpPr>
        <p:spPr>
          <a:xfrm>
            <a:off x="189471" y="199552"/>
            <a:ext cx="8360111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E0DC2-CB4E-4802-8CAB-FCF485ECEEF9}"/>
              </a:ext>
            </a:extLst>
          </p:cNvPr>
          <p:cNvSpPr txBox="1"/>
          <p:nvPr/>
        </p:nvSpPr>
        <p:spPr>
          <a:xfrm>
            <a:off x="189471" y="171147"/>
            <a:ext cx="88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Wednesday 3</a:t>
            </a:r>
            <a:r>
              <a:rPr lang="en-GB" sz="3200" baseline="30000" dirty="0"/>
              <a:t>rd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C92DB-DF5C-4CE0-912B-01184F6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7EB4C1-5613-4AE8-B114-9268D0302D04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475E-1B92-47AE-884E-73AD62D86778}"/>
              </a:ext>
            </a:extLst>
          </p:cNvPr>
          <p:cNvSpPr txBox="1"/>
          <p:nvPr/>
        </p:nvSpPr>
        <p:spPr>
          <a:xfrm>
            <a:off x="569871" y="2789668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practise phonics sounds.</a:t>
            </a:r>
          </a:p>
          <a:p>
            <a:r>
              <a:rPr lang="en-GB" sz="4000" dirty="0"/>
              <a:t>LO To be able to answer questions about a text.</a:t>
            </a:r>
          </a:p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B0CA5-7380-42FB-BECF-75A7A997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9F5A3-13AD-4857-A1AF-1252C18CB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B5E3F-C930-4342-BB5E-E0221365C47E}"/>
              </a:ext>
            </a:extLst>
          </p:cNvPr>
          <p:cNvSpPr txBox="1"/>
          <p:nvPr/>
        </p:nvSpPr>
        <p:spPr>
          <a:xfrm>
            <a:off x="7112746" y="5465499"/>
            <a:ext cx="547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Please practise phonics every day for 20 minutes.</a:t>
            </a:r>
          </a:p>
        </p:txBody>
      </p:sp>
    </p:spTree>
    <p:extLst>
      <p:ext uri="{BB962C8B-B14F-4D97-AF65-F5344CB8AC3E}">
        <p14:creationId xmlns:p14="http://schemas.microsoft.com/office/powerpoint/2010/main" val="4230708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69836E-73FB-4A8F-963E-F559638DD916}"/>
              </a:ext>
            </a:extLst>
          </p:cNvPr>
          <p:cNvSpPr/>
          <p:nvPr/>
        </p:nvSpPr>
        <p:spPr>
          <a:xfrm>
            <a:off x="4625009" y="5506492"/>
            <a:ext cx="7222434" cy="1172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E8A3A-B668-4D4B-A11F-3DA21749C6E1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75F4D-86E3-4185-828D-4366940B404B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https://www.youtube.com/watch?v=KkL8e50c6i4&amp;list=PLPVrkr0oJX1tBTpbocNce93WUH8G-um6A&amp;index=11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‘Phonic Lesson - Set 1 Sound - Learning to Read and Write “c" for Reception and Year 1’ – Early Years Learning is Fun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620AE-EF0F-4E0B-BF28-4D7F5D694BFE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9A394-35EC-49EC-9810-8ABCD9B8FA04}"/>
              </a:ext>
            </a:extLst>
          </p:cNvPr>
          <p:cNvSpPr txBox="1"/>
          <p:nvPr/>
        </p:nvSpPr>
        <p:spPr>
          <a:xfrm>
            <a:off x="4721087" y="5657671"/>
            <a:ext cx="73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</a:rPr>
              <a:t>Scav</a:t>
            </a:r>
            <a:r>
              <a:rPr lang="en-GB" sz="2400" b="1" dirty="0"/>
              <a:t>enger Hunt!</a:t>
            </a:r>
          </a:p>
          <a:p>
            <a:r>
              <a:rPr lang="en-GB" sz="2400" dirty="0"/>
              <a:t>What can you find in your house that begins with c?</a:t>
            </a:r>
            <a:endParaRPr lang="en-GB" sz="2400" dirty="0">
              <a:effectLst/>
            </a:endParaRPr>
          </a:p>
        </p:txBody>
      </p:sp>
      <p:pic>
        <p:nvPicPr>
          <p:cNvPr id="3074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C6B1A79E-D078-42F1-B2D8-182E92C1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2065690"/>
            <a:ext cx="3576017" cy="35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1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6981" y="-33623"/>
            <a:ext cx="7707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Today’s sound is c.  Can you say </a:t>
            </a:r>
            <a:r>
              <a:rPr lang="en-GB" sz="3600" b="1" dirty="0"/>
              <a:t>c, c, c</a:t>
            </a:r>
            <a:r>
              <a:rPr lang="en-GB" dirty="0"/>
              <a:t> to your adult?</a:t>
            </a:r>
          </a:p>
          <a:p>
            <a:pPr algn="ctr"/>
            <a:r>
              <a:rPr lang="en-GB" dirty="0"/>
              <a:t>I have some pictures of things that begin with the sound </a:t>
            </a:r>
            <a:r>
              <a:rPr lang="en-GB" sz="3200" b="1" dirty="0"/>
              <a:t>c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 Try saying them out loud to your adult.</a:t>
            </a:r>
          </a:p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792346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    </a:t>
            </a:r>
            <a:r>
              <a:rPr lang="en-GB" sz="2000" dirty="0" err="1"/>
              <a:t>c</a:t>
            </a:r>
            <a:r>
              <a:rPr lang="en-GB" sz="2000" dirty="0"/>
              <a:t>     cat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8566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     </a:t>
            </a:r>
            <a:r>
              <a:rPr lang="en-GB" sz="2000" dirty="0" err="1"/>
              <a:t>c</a:t>
            </a:r>
            <a:r>
              <a:rPr lang="en-GB" sz="2000" dirty="0"/>
              <a:t>    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418" y="3071803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    </a:t>
            </a:r>
            <a:r>
              <a:rPr lang="en-GB" sz="2000" dirty="0" err="1"/>
              <a:t>c</a:t>
            </a:r>
            <a:r>
              <a:rPr lang="en-GB" sz="2000" dirty="0"/>
              <a:t>   caterpillar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1707" y="3101425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    </a:t>
            </a:r>
            <a:r>
              <a:rPr lang="en-GB" sz="2000" dirty="0" err="1"/>
              <a:t>c</a:t>
            </a:r>
            <a:r>
              <a:rPr lang="en-GB" sz="2000" dirty="0"/>
              <a:t>     cake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2890" y="4048115"/>
            <a:ext cx="38639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Look at the picture on the left.  </a:t>
            </a:r>
          </a:p>
          <a:p>
            <a:pPr algn="ctr"/>
            <a:r>
              <a:rPr lang="en-GB" dirty="0"/>
              <a:t>That is a</a:t>
            </a:r>
          </a:p>
          <a:p>
            <a:pPr algn="ctr"/>
            <a:r>
              <a:rPr lang="en-GB" sz="2800" dirty="0"/>
              <a:t>caterpillar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When you see this picture, as quick as you can say </a:t>
            </a:r>
            <a:r>
              <a:rPr lang="en-GB" sz="3600" dirty="0"/>
              <a:t>caterpillar</a:t>
            </a:r>
            <a:r>
              <a:rPr lang="en-GB" dirty="0"/>
              <a:t>.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783901" y="3745203"/>
            <a:ext cx="422874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Hiding behind the caterpillar is the grapheme </a:t>
            </a:r>
            <a:r>
              <a:rPr lang="en-GB" sz="4000" dirty="0"/>
              <a:t>c</a:t>
            </a:r>
            <a:r>
              <a:rPr lang="en-GB" dirty="0"/>
              <a:t>.  Can you point to it and say </a:t>
            </a:r>
            <a:r>
              <a:rPr lang="en-GB" sz="3200" dirty="0"/>
              <a:t>c</a:t>
            </a:r>
            <a:r>
              <a:rPr lang="en-GB" dirty="0"/>
              <a:t>?</a:t>
            </a:r>
          </a:p>
          <a:p>
            <a:pPr algn="ctr"/>
            <a:r>
              <a:rPr lang="en-GB" sz="2000" dirty="0"/>
              <a:t>When you see this side of the card say </a:t>
            </a:r>
            <a:r>
              <a:rPr lang="en-GB" sz="4800" dirty="0"/>
              <a:t>c</a:t>
            </a:r>
            <a:r>
              <a:rPr lang="en-GB" sz="28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57" y="308352"/>
            <a:ext cx="1254732" cy="931732"/>
          </a:xfrm>
          <a:prstGeom prst="rect">
            <a:avLst/>
          </a:prstGeom>
        </p:spPr>
      </p:pic>
      <p:pic>
        <p:nvPicPr>
          <p:cNvPr id="17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8D4B7A7B-63C8-44A0-A733-D5EEB9EA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8" y="314268"/>
            <a:ext cx="2774770" cy="27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C3B437-EECA-47D0-A404-E888898D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606" y="3643288"/>
            <a:ext cx="1582678" cy="2450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0E100E-84C3-42A1-BA1B-665F9B985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504" y="1472770"/>
            <a:ext cx="1172254" cy="1670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DDF064-6B4E-422D-A260-2ABE713E0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139" y="1390353"/>
            <a:ext cx="1273380" cy="1697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938F93-202C-4AA7-B41C-968863976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050" y="1401376"/>
            <a:ext cx="1394715" cy="16757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9F22AF-AD62-4DF2-801B-EFCFEED51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4034" y="1419476"/>
            <a:ext cx="1155514" cy="16687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C0E1CC-E5CF-4C2D-91F9-328661172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24" y="3643288"/>
            <a:ext cx="1885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0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caterpillar</a:t>
            </a:r>
            <a:r>
              <a:rPr lang="en-GB" dirty="0"/>
              <a:t> or </a:t>
            </a:r>
            <a:r>
              <a:rPr lang="en-GB" sz="3200" dirty="0"/>
              <a:t>c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736" y="3731511"/>
            <a:ext cx="30436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c</a:t>
            </a:r>
            <a:r>
              <a:rPr lang="en-GB" dirty="0"/>
              <a:t>.  Use your finger and move it over the picture card saying, </a:t>
            </a:r>
            <a:r>
              <a:rPr lang="en-GB" sz="2400" dirty="0"/>
              <a:t>“Curl around the caterpillar” </a:t>
            </a:r>
            <a:r>
              <a:rPr lang="en-GB" dirty="0"/>
              <a:t>or </a:t>
            </a:r>
            <a:r>
              <a:rPr lang="en-GB" sz="2400" dirty="0"/>
              <a:t>c </a:t>
            </a:r>
            <a:r>
              <a:rPr lang="en-GB" sz="2400" dirty="0" err="1"/>
              <a:t>c</a:t>
            </a:r>
            <a:r>
              <a:rPr lang="en-GB" sz="2400" dirty="0"/>
              <a:t> </a:t>
            </a:r>
            <a:r>
              <a:rPr lang="en-GB" sz="2400" dirty="0" err="1"/>
              <a:t>c</a:t>
            </a:r>
            <a:r>
              <a:rPr lang="en-GB" sz="2400" dirty="0"/>
              <a:t> </a:t>
            </a:r>
            <a:r>
              <a:rPr lang="en-GB" dirty="0"/>
              <a:t>until you have traced the whole grapheme.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82918" y="3917137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408570" y="4179925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6" y="97177"/>
            <a:ext cx="1152013" cy="855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2BF39-5924-494B-8BB6-1ECE35F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9" y="1116773"/>
            <a:ext cx="1582678" cy="23454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58510-ECC3-4F3E-932B-643F3B957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74" y="1083561"/>
            <a:ext cx="1670493" cy="2345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A32048-1583-48E4-AC04-FAA456E4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70" y="1116773"/>
            <a:ext cx="1670493" cy="2345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7C05DA-EF01-4B9D-9225-54970258F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6" y="1116773"/>
            <a:ext cx="1582678" cy="2345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F6A686-6E85-4ABF-A6BE-025E2FD1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79" y="1116773"/>
            <a:ext cx="1582678" cy="2345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F70751-3C91-433B-B7C2-4B3CC2E3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631" y="3917137"/>
            <a:ext cx="1670493" cy="2345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FA0CEC-FA99-4CC1-9AA3-1FBBFF77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577" y="3917137"/>
            <a:ext cx="1582678" cy="23454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D11C94-6423-453B-B32F-ACF7414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848" y="1116773"/>
            <a:ext cx="1582678" cy="23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9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B5915-C343-4821-8E78-607E81BBD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" t="8116" r="1348" b="9149"/>
          <a:stretch/>
        </p:blipFill>
        <p:spPr>
          <a:xfrm>
            <a:off x="2366292" y="3902761"/>
            <a:ext cx="9520908" cy="1057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B6712-6362-4D31-BB23-494A78FFE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292" y="5452439"/>
            <a:ext cx="3187562" cy="1057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FEF82-B951-4990-93DC-A40670D86552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74208-9668-425D-B709-9069332DEA82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‘c’.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6ED6A-EFD9-4400-8D67-5C3D905400B9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c      u        p,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cup</a:t>
            </a:r>
            <a:r>
              <a:rPr lang="en-GB" dirty="0"/>
              <a:t>.  I have now read the word.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D0942-2DC2-49A2-8256-681B194EA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2AB7FC-A4BC-4309-AA4E-DDDE2A8E2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8CFAC-5540-47A8-8254-97738414B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53" y="375561"/>
            <a:ext cx="3187562" cy="10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0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https://www.youtube.com/watch?v=WIxsvUbulYY&amp;list=PLPVrkr0oJX1sBGLJU2hNbPE2neuhezWSu&amp;index=11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  <a:latin typeface="+mj-lt"/>
              </a:rPr>
              <a:t>‘Phonics Lesson - Set 2 'ou' sound for Reception and Year 1</a:t>
            </a:r>
            <a:r>
              <a:rPr lang="en-GB" sz="2400" i="1" dirty="0">
                <a:latin typeface="+mj-lt"/>
              </a:rPr>
              <a:t>’</a:t>
            </a:r>
            <a:endParaRPr lang="en-GB" sz="2400" b="0" i="1" dirty="0"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‘ou</a:t>
            </a:r>
            <a:r>
              <a:rPr lang="en-GB" sz="2400" dirty="0"/>
              <a:t>’</a:t>
            </a:r>
            <a:r>
              <a:rPr lang="en-GB" sz="2400" dirty="0">
                <a:effectLst/>
              </a:rPr>
              <a:t> sound in it?</a:t>
            </a:r>
          </a:p>
        </p:txBody>
      </p:sp>
      <p:pic>
        <p:nvPicPr>
          <p:cNvPr id="7170" name="Picture 2" descr="RWI Sound Mat Set 1 2 3">
            <a:extLst>
              <a:ext uri="{FF2B5EF4-FFF2-40B4-BE49-F238E27FC236}">
                <a16:creationId xmlns:a16="http://schemas.microsoft.com/office/drawing/2014/main" id="{0293007F-4651-48DC-8333-0E47A19CF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9" b="26494"/>
          <a:stretch/>
        </p:blipFill>
        <p:spPr bwMode="auto">
          <a:xfrm>
            <a:off x="106017" y="2163489"/>
            <a:ext cx="4028661" cy="41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469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ou.  Can you say </a:t>
            </a:r>
            <a:r>
              <a:rPr lang="en-GB" sz="3600" b="1" dirty="0"/>
              <a:t>ou, ou, ou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people shouting?</a:t>
            </a:r>
          </a:p>
          <a:p>
            <a:pPr algn="ctr"/>
            <a:r>
              <a:rPr lang="en-GB" sz="2800" dirty="0"/>
              <a:t>“shout it out”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‘ou’ words.</a:t>
            </a:r>
          </a:p>
          <a:p>
            <a:pPr algn="ctr"/>
            <a:r>
              <a:rPr lang="en-GB" sz="3600" u="sng" dirty="0"/>
              <a:t>ou</a:t>
            </a:r>
            <a:r>
              <a:rPr lang="en-GB" sz="3600" dirty="0"/>
              <a:t> t     </a:t>
            </a:r>
            <a:r>
              <a:rPr lang="en-GB" sz="3600" u="sng" dirty="0"/>
              <a:t>sh</a:t>
            </a:r>
            <a:r>
              <a:rPr lang="en-GB" sz="3600" dirty="0"/>
              <a:t> </a:t>
            </a:r>
            <a:r>
              <a:rPr lang="en-GB" sz="3600" u="sng" dirty="0"/>
              <a:t>ou</a:t>
            </a:r>
            <a:r>
              <a:rPr lang="en-GB" sz="3600" dirty="0"/>
              <a:t> t    l </a:t>
            </a:r>
            <a:r>
              <a:rPr lang="en-GB" sz="3600" u="sng" dirty="0"/>
              <a:t>ou</a:t>
            </a:r>
            <a:r>
              <a:rPr lang="en-GB" sz="3600" dirty="0"/>
              <a:t> d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“shout it out”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ou.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/>
              <a:t>ou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5122" name="Picture 2" descr="SOUNDS OF THE DAY – 13/5/20 | Holbrook Primary School">
            <a:extLst>
              <a:ext uri="{FF2B5EF4-FFF2-40B4-BE49-F238E27FC236}">
                <a16:creationId xmlns:a16="http://schemas.microsoft.com/office/drawing/2014/main" id="{1A6D4B43-C17E-4D25-9255-F154487E9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7" y="147652"/>
            <a:ext cx="1951924" cy="31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OUNDS OF THE DAY – 13/5/20 | Holbrook Primary School">
            <a:extLst>
              <a:ext uri="{FF2B5EF4-FFF2-40B4-BE49-F238E27FC236}">
                <a16:creationId xmlns:a16="http://schemas.microsoft.com/office/drawing/2014/main" id="{28CBBC79-425A-46D9-9131-FBC53D44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7" y="3478694"/>
            <a:ext cx="1951924" cy="31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1E32-68AC-4247-8ECC-0F74AF780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9" y="3457623"/>
            <a:ext cx="2261936" cy="30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8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18B6E30-F159-4BD0-9845-BDE97371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87" y="1484974"/>
            <a:ext cx="1267584" cy="1708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6981" y="-33623"/>
            <a:ext cx="7707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Today’s sound is g.  Can you say </a:t>
            </a:r>
            <a:r>
              <a:rPr lang="en-GB" sz="3600" b="1" dirty="0"/>
              <a:t>g, g, g</a:t>
            </a:r>
            <a:r>
              <a:rPr lang="en-GB" dirty="0"/>
              <a:t> to your adult?</a:t>
            </a:r>
          </a:p>
          <a:p>
            <a:pPr algn="ctr"/>
            <a:r>
              <a:rPr lang="en-GB" dirty="0"/>
              <a:t>I have some pictures of things that begin with the sound </a:t>
            </a:r>
            <a:r>
              <a:rPr lang="en-GB" sz="3200" b="1" dirty="0"/>
              <a:t>g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 Try saying them out loud to your adult.</a:t>
            </a:r>
          </a:p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462815" y="3108656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     </a:t>
            </a:r>
            <a:r>
              <a:rPr lang="en-GB" sz="2000" dirty="0" err="1"/>
              <a:t>g</a:t>
            </a:r>
            <a:r>
              <a:rPr lang="en-GB" sz="2000" dirty="0"/>
              <a:t>      girl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8566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      </a:t>
            </a:r>
            <a:r>
              <a:rPr lang="en-GB" sz="2000" dirty="0" err="1"/>
              <a:t>g</a:t>
            </a:r>
            <a:r>
              <a:rPr lang="en-GB" sz="2000" dirty="0"/>
              <a:t>      goat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4987" y="3071994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    </a:t>
            </a:r>
            <a:r>
              <a:rPr lang="en-GB" sz="2000" dirty="0" err="1"/>
              <a:t>g</a:t>
            </a:r>
            <a:r>
              <a:rPr lang="en-GB" sz="2000" dirty="0"/>
              <a:t>    glasses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2265" y="3091723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    </a:t>
            </a:r>
            <a:r>
              <a:rPr lang="en-GB" sz="2000" dirty="0" err="1"/>
              <a:t>g</a:t>
            </a:r>
            <a:r>
              <a:rPr lang="en-GB" sz="2000" dirty="0"/>
              <a:t>    gate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2890" y="4048115"/>
            <a:ext cx="38639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Look at the picture on the left.  </a:t>
            </a:r>
          </a:p>
          <a:p>
            <a:pPr algn="ctr"/>
            <a:r>
              <a:rPr lang="en-GB" dirty="0"/>
              <a:t>That is a</a:t>
            </a:r>
          </a:p>
          <a:p>
            <a:pPr algn="ctr"/>
            <a:r>
              <a:rPr lang="en-GB" sz="2800" dirty="0"/>
              <a:t>girl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When you see this picture, as quick as you can say </a:t>
            </a:r>
            <a:r>
              <a:rPr lang="en-GB" sz="3600" dirty="0"/>
              <a:t>girl</a:t>
            </a:r>
            <a:r>
              <a:rPr lang="en-GB" dirty="0"/>
              <a:t>.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783901" y="3745203"/>
            <a:ext cx="4228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Hiding behind the girl is the grapheme </a:t>
            </a:r>
            <a:r>
              <a:rPr lang="en-GB" sz="4000" dirty="0"/>
              <a:t>g</a:t>
            </a:r>
            <a:r>
              <a:rPr lang="en-GB" dirty="0"/>
              <a:t>.  Can you point to it and say </a:t>
            </a:r>
            <a:r>
              <a:rPr lang="en-GB" sz="3200" dirty="0"/>
              <a:t>g</a:t>
            </a:r>
            <a:r>
              <a:rPr lang="en-GB" dirty="0"/>
              <a:t>?</a:t>
            </a:r>
          </a:p>
          <a:p>
            <a:pPr algn="ctr"/>
            <a:r>
              <a:rPr lang="en-GB" sz="2000" dirty="0"/>
              <a:t>When you see this side of the card say </a:t>
            </a:r>
            <a:r>
              <a:rPr lang="en-GB" sz="4800" dirty="0"/>
              <a:t>g</a:t>
            </a:r>
            <a:r>
              <a:rPr lang="en-GB" sz="28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57" y="308352"/>
            <a:ext cx="1254732" cy="931732"/>
          </a:xfrm>
          <a:prstGeom prst="rect">
            <a:avLst/>
          </a:prstGeom>
        </p:spPr>
      </p:pic>
      <p:pic>
        <p:nvPicPr>
          <p:cNvPr id="17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2BEE51D4-66C6-4D94-AD48-5294160D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8" y="412399"/>
            <a:ext cx="2515853" cy="27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 Maisie, mountain, mountain Round the apple, down the leaf Slither down  the snake Round his back, up his tall neck and down">
            <a:extLst>
              <a:ext uri="{FF2B5EF4-FFF2-40B4-BE49-F238E27FC236}">
                <a16:creationId xmlns:a16="http://schemas.microsoft.com/office/drawing/2014/main" id="{DADDC019-95B7-4CFB-9001-E37B52B1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4" y="3764966"/>
            <a:ext cx="1818066" cy="27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A978B-D2CA-4307-88E4-D8E374770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847" y="3764966"/>
            <a:ext cx="1628748" cy="2738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BB6AE7-DBD5-475F-8461-03302DCDE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322" y="1469480"/>
            <a:ext cx="1419917" cy="1661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5CE774-182F-46FA-93D3-4D22258544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6855" y="1489209"/>
            <a:ext cx="1286682" cy="16613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980132-A04A-4D09-8521-7598BD608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3376" y="1496735"/>
            <a:ext cx="1166565" cy="16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1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ou</a:t>
            </a:r>
            <a:r>
              <a:rPr lang="en-GB" dirty="0"/>
              <a:t> or </a:t>
            </a:r>
            <a:r>
              <a:rPr lang="en-GB" sz="3200" dirty="0"/>
              <a:t>shout it out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ou</a:t>
            </a:r>
            <a:r>
              <a:rPr lang="en-GB" dirty="0"/>
              <a:t>.  You already know how to form each letter.  Now we simply put them together to write the sound 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SOUNDS OF THE DAY – 13/5/20 | Holbrook Primary School">
            <a:extLst>
              <a:ext uri="{FF2B5EF4-FFF2-40B4-BE49-F238E27FC236}">
                <a16:creationId xmlns:a16="http://schemas.microsoft.com/office/drawing/2014/main" id="{6F83A7E6-F3A9-4BB3-BD34-F894E335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5" y="1070475"/>
            <a:ext cx="1654228" cy="265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266472-C5B6-4DDA-8111-DEFAC1BC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670" y="1070475"/>
            <a:ext cx="1939209" cy="2656604"/>
          </a:xfrm>
          <a:prstGeom prst="rect">
            <a:avLst/>
          </a:prstGeom>
        </p:spPr>
      </p:pic>
      <p:pic>
        <p:nvPicPr>
          <p:cNvPr id="22" name="Picture 2" descr="SOUNDS OF THE DAY – 13/5/20 | Holbrook Primary School">
            <a:extLst>
              <a:ext uri="{FF2B5EF4-FFF2-40B4-BE49-F238E27FC236}">
                <a16:creationId xmlns:a16="http://schemas.microsoft.com/office/drawing/2014/main" id="{153164E6-9D4C-4F91-86CA-E8B9A9B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13" y="1070475"/>
            <a:ext cx="1654228" cy="265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CFE47A-9F16-40AA-9155-C3C225A6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318" y="1070475"/>
            <a:ext cx="1939209" cy="26566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56152-7E09-42CB-8139-E83943FC9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725" y="1070475"/>
            <a:ext cx="1939209" cy="26566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3758E-DBF0-411A-8574-CB7056220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108" y="3942619"/>
            <a:ext cx="1939209" cy="26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83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AA612A-781F-48AA-9AE7-EE40A7D4C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5" y="4259835"/>
            <a:ext cx="8825243" cy="2007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B05C1C-A79E-492F-9D31-EB539B61CF35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81CC8-B263-4DBE-8AFD-690AD591C9B6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‘ou’.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65FE9-717D-401B-944D-943037729F5F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u="sng" dirty="0"/>
              <a:t>ou</a:t>
            </a:r>
            <a:r>
              <a:rPr lang="en-GB" sz="2800" b="1" dirty="0"/>
              <a:t>  t,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out.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91D91-E9C2-45FA-B810-64F9DAC76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FBA4B-D32E-4D9F-A5A3-36F6E713A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7341F-B09B-423A-85E8-B1D9BAE9E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921" y="346323"/>
            <a:ext cx="2482943" cy="9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01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https://www.youtube.com/watch?v=AF6vrRAFn9c&amp;list=PLPVrkr0oJX1smTl2RWUHKgvupRrMZkKEE&amp;index=11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pPr algn="l"/>
            <a:r>
              <a:rPr lang="en-GB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Phonics Lesson - Set 3 sound 'oa' for Foundation Stage and Year 1</a:t>
            </a:r>
          </a:p>
          <a:p>
            <a:pPr algn="l"/>
            <a:endParaRPr lang="en-GB" sz="2400" b="0" i="0" dirty="0">
              <a:effectLst/>
              <a:latin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</a:t>
            </a:r>
            <a:r>
              <a:rPr lang="en-GB" sz="2400" dirty="0"/>
              <a:t>oa</a:t>
            </a:r>
            <a:r>
              <a:rPr lang="en-GB" sz="2400" dirty="0">
                <a:effectLst/>
              </a:rPr>
              <a:t>’ sound in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B5D9F-0BAD-4918-B8E8-9FBAA10CE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30" y="2033380"/>
            <a:ext cx="2761421" cy="44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38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oa.  Can you say </a:t>
            </a:r>
            <a:r>
              <a:rPr lang="en-GB" sz="3600" b="1" dirty="0"/>
              <a:t>oa, oa, oa </a:t>
            </a:r>
            <a:r>
              <a:rPr lang="en-GB" dirty="0"/>
              <a:t>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goat in a boat?</a:t>
            </a:r>
          </a:p>
          <a:p>
            <a:pPr algn="ctr"/>
            <a:r>
              <a:rPr lang="en-GB" sz="2800" dirty="0"/>
              <a:t>“goat in a boat”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‘oa’ words.</a:t>
            </a:r>
          </a:p>
          <a:p>
            <a:pPr algn="ctr"/>
            <a:r>
              <a:rPr lang="en-GB" sz="3600" dirty="0"/>
              <a:t>b </a:t>
            </a:r>
            <a:r>
              <a:rPr lang="en-GB" sz="3600" u="sng" dirty="0"/>
              <a:t>oa</a:t>
            </a:r>
            <a:r>
              <a:rPr lang="en-GB" sz="3600" dirty="0"/>
              <a:t> t    c </a:t>
            </a:r>
            <a:r>
              <a:rPr lang="en-GB" sz="3600" u="sng" dirty="0"/>
              <a:t>oa</a:t>
            </a:r>
            <a:r>
              <a:rPr lang="en-GB" sz="3600" dirty="0"/>
              <a:t> t    r </a:t>
            </a:r>
            <a:r>
              <a:rPr lang="en-GB" sz="3600" u="sng" dirty="0"/>
              <a:t>oa</a:t>
            </a:r>
            <a:r>
              <a:rPr lang="en-GB" sz="3600" dirty="0"/>
              <a:t> d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“goat in a boat”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oa.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/>
              <a:t>oa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4098" name="Picture 2" descr="Supporting your child with phonics…">
            <a:extLst>
              <a:ext uri="{FF2B5EF4-FFF2-40B4-BE49-F238E27FC236}">
                <a16:creationId xmlns:a16="http://schemas.microsoft.com/office/drawing/2014/main" id="{6D1B6EF1-9872-41C9-B32B-54B05BF6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" y="147652"/>
            <a:ext cx="2388676" cy="32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upporting your child with phonics…">
            <a:extLst>
              <a:ext uri="{FF2B5EF4-FFF2-40B4-BE49-F238E27FC236}">
                <a16:creationId xmlns:a16="http://schemas.microsoft.com/office/drawing/2014/main" id="{9AD4E484-0184-4A0A-A888-4982E16E3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" y="3535063"/>
            <a:ext cx="2388676" cy="32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531C4-29D6-49C0-A97A-1386D4F4D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237" y="3701867"/>
            <a:ext cx="2138112" cy="24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4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oa</a:t>
            </a:r>
            <a:r>
              <a:rPr lang="en-GB" dirty="0"/>
              <a:t> or </a:t>
            </a:r>
            <a:r>
              <a:rPr lang="en-GB" sz="3200" dirty="0"/>
              <a:t>goat in a boat.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oa</a:t>
            </a:r>
            <a:r>
              <a:rPr lang="en-GB" dirty="0"/>
              <a:t>.  You already know how to form each letter.  Now we simply put them together to write the sound oa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Supporting your child with phonics…">
            <a:extLst>
              <a:ext uri="{FF2B5EF4-FFF2-40B4-BE49-F238E27FC236}">
                <a16:creationId xmlns:a16="http://schemas.microsoft.com/office/drawing/2014/main" id="{C0D1E5D0-617D-45B2-8026-BB4F032E5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2" y="1145468"/>
            <a:ext cx="1909251" cy="26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DB6E5C-A610-4B29-8BEC-C9EC19D2C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14" y="1254644"/>
            <a:ext cx="2138112" cy="24106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966B3-D9C0-44A4-BF6A-FD802984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944" y="1254644"/>
            <a:ext cx="2138112" cy="2410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9C785D-121B-4129-BF76-EF83C430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411" y="3960099"/>
            <a:ext cx="2138112" cy="2410616"/>
          </a:xfrm>
          <a:prstGeom prst="rect">
            <a:avLst/>
          </a:prstGeom>
        </p:spPr>
      </p:pic>
      <p:pic>
        <p:nvPicPr>
          <p:cNvPr id="24" name="Picture 2" descr="Supporting your child with phonics…">
            <a:extLst>
              <a:ext uri="{FF2B5EF4-FFF2-40B4-BE49-F238E27FC236}">
                <a16:creationId xmlns:a16="http://schemas.microsoft.com/office/drawing/2014/main" id="{FAF81410-5D0F-4C65-BD36-928FD050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55" y="1094506"/>
            <a:ext cx="1909251" cy="26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pporting your child with phonics…">
            <a:extLst>
              <a:ext uri="{FF2B5EF4-FFF2-40B4-BE49-F238E27FC236}">
                <a16:creationId xmlns:a16="http://schemas.microsoft.com/office/drawing/2014/main" id="{DBB23C3D-0E01-4ADC-BDBA-76023AB3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948" y="1094506"/>
            <a:ext cx="1909251" cy="26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7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685B6A-CC7A-4BC7-B7EE-2C49CD01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463" y="4070577"/>
            <a:ext cx="8586986" cy="1999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BB109-126A-4FFD-82D6-B5A235702673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E435E-6AE5-42BE-919A-E90502244A15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‘oa’.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EA71C-53E2-4CA8-938A-B6C5D20A7022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g </a:t>
            </a:r>
            <a:r>
              <a:rPr lang="en-GB" sz="2800" b="1" u="sng" dirty="0"/>
              <a:t>oa</a:t>
            </a:r>
            <a:r>
              <a:rPr lang="en-GB" sz="2800" b="1" dirty="0"/>
              <a:t> t,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goat.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215DA-0A36-4647-943E-643C0CD83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4" y="4231317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776D33-F81C-4EA1-8878-F23782736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677A91-801A-4C2F-9267-47C38A15F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042" y="534783"/>
            <a:ext cx="2549253" cy="8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80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06017" y="177835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2499982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1008832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06017" y="164772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06017" y="995769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97" y="-34576"/>
            <a:ext cx="5106216" cy="68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6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7691183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23" y="0"/>
            <a:ext cx="5045936" cy="685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046" y="4101873"/>
            <a:ext cx="57435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3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51001-7F93-4606-9866-3AC6F241BA2A}"/>
              </a:ext>
            </a:extLst>
          </p:cNvPr>
          <p:cNvSpPr/>
          <p:nvPr/>
        </p:nvSpPr>
        <p:spPr>
          <a:xfrm>
            <a:off x="107092" y="111326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BF29E-046F-4BF7-B497-71AF4219C55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3817-2262-4A94-9154-E9069EFCAF40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Phonics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51B1A-31CA-452C-83DD-15455119CB39}"/>
              </a:ext>
            </a:extLst>
          </p:cNvPr>
          <p:cNvSpPr/>
          <p:nvPr/>
        </p:nvSpPr>
        <p:spPr>
          <a:xfrm>
            <a:off x="189471" y="199552"/>
            <a:ext cx="8360111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E0DC2-CB4E-4802-8CAB-FCF485ECEEF9}"/>
              </a:ext>
            </a:extLst>
          </p:cNvPr>
          <p:cNvSpPr txBox="1"/>
          <p:nvPr/>
        </p:nvSpPr>
        <p:spPr>
          <a:xfrm>
            <a:off x="189471" y="171147"/>
            <a:ext cx="88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Thursday 4</a:t>
            </a:r>
            <a:r>
              <a:rPr lang="en-GB" sz="3200" baseline="30000" dirty="0"/>
              <a:t>th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C92DB-DF5C-4CE0-912B-01184F6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7EB4C1-5613-4AE8-B114-9268D0302D04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475E-1B92-47AE-884E-73AD62D86778}"/>
              </a:ext>
            </a:extLst>
          </p:cNvPr>
          <p:cNvSpPr txBox="1"/>
          <p:nvPr/>
        </p:nvSpPr>
        <p:spPr>
          <a:xfrm>
            <a:off x="569871" y="2789668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practise phonics sounds.</a:t>
            </a:r>
          </a:p>
          <a:p>
            <a:r>
              <a:rPr lang="en-GB" sz="4000" dirty="0"/>
              <a:t>LO To be able to answer questions about a text.</a:t>
            </a:r>
          </a:p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B0CA5-7380-42FB-BECF-75A7A997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9F5A3-13AD-4857-A1AF-1252C18CB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B5E3F-C930-4342-BB5E-E0221365C47E}"/>
              </a:ext>
            </a:extLst>
          </p:cNvPr>
          <p:cNvSpPr txBox="1"/>
          <p:nvPr/>
        </p:nvSpPr>
        <p:spPr>
          <a:xfrm>
            <a:off x="7112746" y="5465499"/>
            <a:ext cx="547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Please practise phonics every day for 20 minutes.</a:t>
            </a:r>
          </a:p>
        </p:txBody>
      </p:sp>
    </p:spTree>
    <p:extLst>
      <p:ext uri="{BB962C8B-B14F-4D97-AF65-F5344CB8AC3E}">
        <p14:creationId xmlns:p14="http://schemas.microsoft.com/office/powerpoint/2010/main" val="1114506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69836E-73FB-4A8F-963E-F559638DD916}"/>
              </a:ext>
            </a:extLst>
          </p:cNvPr>
          <p:cNvSpPr/>
          <p:nvPr/>
        </p:nvSpPr>
        <p:spPr>
          <a:xfrm>
            <a:off x="4625009" y="5506492"/>
            <a:ext cx="7222434" cy="1172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E8A3A-B668-4D4B-A11F-3DA21749C6E1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75F4D-86E3-4185-828D-4366940B404B}"/>
              </a:ext>
            </a:extLst>
          </p:cNvPr>
          <p:cNvSpPr txBox="1"/>
          <p:nvPr/>
        </p:nvSpPr>
        <p:spPr>
          <a:xfrm>
            <a:off x="4721087" y="1351508"/>
            <a:ext cx="7364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https://www.youtube.com/watch?v=PyAmRhsFhd4&amp;list=PLPVrkr0oJX1tBTpbocNce93WUH8G-um6A&amp;index=12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‘Phonic Lesson - Set 1 Sound - Learning to Read and Write “k" for Reception and Year 1’ – Early Years Learning is Fun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620AE-EF0F-4E0B-BF28-4D7F5D694BFE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9A394-35EC-49EC-9810-8ABCD9B8FA04}"/>
              </a:ext>
            </a:extLst>
          </p:cNvPr>
          <p:cNvSpPr txBox="1"/>
          <p:nvPr/>
        </p:nvSpPr>
        <p:spPr>
          <a:xfrm>
            <a:off x="4721087" y="5657671"/>
            <a:ext cx="73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</a:rPr>
              <a:t>Scav</a:t>
            </a:r>
            <a:r>
              <a:rPr lang="en-GB" sz="2400" b="1" dirty="0"/>
              <a:t>enger Hunt!</a:t>
            </a:r>
          </a:p>
          <a:p>
            <a:r>
              <a:rPr lang="en-GB" sz="2400" dirty="0"/>
              <a:t>What can you find in your house that begins with k?</a:t>
            </a:r>
            <a:endParaRPr lang="en-GB" sz="2400" dirty="0">
              <a:effectLst/>
            </a:endParaRPr>
          </a:p>
        </p:txBody>
      </p:sp>
      <p:pic>
        <p:nvPicPr>
          <p:cNvPr id="3" name="Picture 2" descr="Rhymes for letter formation – taken from Read Write Inc.">
            <a:extLst>
              <a:ext uri="{FF2B5EF4-FFF2-40B4-BE49-F238E27FC236}">
                <a16:creationId xmlns:a16="http://schemas.microsoft.com/office/drawing/2014/main" id="{676B8C0C-133F-4293-B45F-AFDA1D69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0" y="2097182"/>
            <a:ext cx="3703982" cy="37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2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girl</a:t>
            </a:r>
            <a:r>
              <a:rPr lang="en-GB" dirty="0"/>
              <a:t> or </a:t>
            </a:r>
            <a:r>
              <a:rPr lang="en-GB" sz="3200" dirty="0"/>
              <a:t>g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736" y="3731511"/>
            <a:ext cx="30436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g</a:t>
            </a:r>
            <a:r>
              <a:rPr lang="en-GB" dirty="0"/>
              <a:t>.  Use your finger and move it over the picture card saying, </a:t>
            </a:r>
            <a:r>
              <a:rPr lang="en-GB" sz="2400" dirty="0"/>
              <a:t>“Round her face, down her hair and give her a curl” </a:t>
            </a:r>
            <a:r>
              <a:rPr lang="en-GB" dirty="0"/>
              <a:t>or </a:t>
            </a:r>
            <a:r>
              <a:rPr lang="en-GB" sz="2400" dirty="0"/>
              <a:t>g  </a:t>
            </a:r>
            <a:r>
              <a:rPr lang="en-GB" sz="2400" dirty="0" err="1"/>
              <a:t>g</a:t>
            </a:r>
            <a:r>
              <a:rPr lang="en-GB" sz="2400" dirty="0"/>
              <a:t>  </a:t>
            </a:r>
            <a:r>
              <a:rPr lang="en-GB" sz="2400" dirty="0" err="1"/>
              <a:t>g</a:t>
            </a:r>
            <a:r>
              <a:rPr lang="en-GB" sz="2400" dirty="0"/>
              <a:t>  </a:t>
            </a:r>
            <a:r>
              <a:rPr lang="en-GB" sz="2400" dirty="0" err="1"/>
              <a:t>g</a:t>
            </a:r>
            <a:r>
              <a:rPr lang="en-GB" dirty="0"/>
              <a:t> until you have traced the whole grapheme.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82918" y="3917137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408570" y="4179925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6" y="97177"/>
            <a:ext cx="1152013" cy="855455"/>
          </a:xfrm>
          <a:prstGeom prst="rect">
            <a:avLst/>
          </a:prstGeom>
        </p:spPr>
      </p:pic>
      <p:pic>
        <p:nvPicPr>
          <p:cNvPr id="16" name="Picture 2" descr="Down Maisie, mountain, mountain Round the apple, down the leaf Slither down  the snake Round his back, up his tall neck and down">
            <a:extLst>
              <a:ext uri="{FF2B5EF4-FFF2-40B4-BE49-F238E27FC236}">
                <a16:creationId xmlns:a16="http://schemas.microsoft.com/office/drawing/2014/main" id="{F5FF2587-F3E0-4084-B9FF-C905F38C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9" y="1039899"/>
            <a:ext cx="1633716" cy="246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1B603B-CB02-4111-AD5A-7EE98FA47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51" y="1071256"/>
            <a:ext cx="1463595" cy="2460536"/>
          </a:xfrm>
          <a:prstGeom prst="rect">
            <a:avLst/>
          </a:prstGeom>
        </p:spPr>
      </p:pic>
      <p:pic>
        <p:nvPicPr>
          <p:cNvPr id="18" name="Picture 2" descr="Down Maisie, mountain, mountain Round the apple, down the leaf Slither down  the snake Round his back, up his tall neck and down">
            <a:extLst>
              <a:ext uri="{FF2B5EF4-FFF2-40B4-BE49-F238E27FC236}">
                <a16:creationId xmlns:a16="http://schemas.microsoft.com/office/drawing/2014/main" id="{1276AF7C-43DB-4A0C-B2CC-CDFD3372D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62" y="1039899"/>
            <a:ext cx="1633716" cy="246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own Maisie, mountain, mountain Round the apple, down the leaf Slither down  the snake Round his back, up his tall neck and down">
            <a:extLst>
              <a:ext uri="{FF2B5EF4-FFF2-40B4-BE49-F238E27FC236}">
                <a16:creationId xmlns:a16="http://schemas.microsoft.com/office/drawing/2014/main" id="{84AD9E71-0ADB-47CD-86F2-ADF9C35C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08" y="1031998"/>
            <a:ext cx="1633716" cy="246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57665F-2A15-4578-B3F8-DDE67257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45" y="1020683"/>
            <a:ext cx="1463595" cy="2460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614CAF-74AE-4668-A6D3-0DEA9D0C5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689" y="1031998"/>
            <a:ext cx="1463595" cy="2460536"/>
          </a:xfrm>
          <a:prstGeom prst="rect">
            <a:avLst/>
          </a:prstGeom>
        </p:spPr>
      </p:pic>
      <p:pic>
        <p:nvPicPr>
          <p:cNvPr id="23" name="Picture 2" descr="Down Maisie, mountain, mountain Round the apple, down the leaf Slither down  the snake Round his back, up his tall neck and down">
            <a:extLst>
              <a:ext uri="{FF2B5EF4-FFF2-40B4-BE49-F238E27FC236}">
                <a16:creationId xmlns:a16="http://schemas.microsoft.com/office/drawing/2014/main" id="{8E44A713-1DD2-479A-B378-A71BD6D4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04" y="3763966"/>
            <a:ext cx="1901300" cy="28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14A7A2-AEB1-4ED5-8B28-02CDBE88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043" y="3763966"/>
            <a:ext cx="1703049" cy="28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1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6981" y="-33623"/>
            <a:ext cx="7707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Today’s sound is k.  Can you say </a:t>
            </a:r>
            <a:r>
              <a:rPr lang="en-GB" sz="3600" b="1" dirty="0"/>
              <a:t>k, k, k</a:t>
            </a:r>
            <a:r>
              <a:rPr lang="en-GB" dirty="0"/>
              <a:t> to your adult?</a:t>
            </a:r>
          </a:p>
          <a:p>
            <a:pPr algn="ctr"/>
            <a:r>
              <a:rPr lang="en-GB" dirty="0"/>
              <a:t>I have some pictures of things that begin with the sound </a:t>
            </a:r>
            <a:r>
              <a:rPr lang="en-GB" sz="3200" b="1" dirty="0"/>
              <a:t>k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 Try saying them out loud to your adult.</a:t>
            </a:r>
          </a:p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168695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k    </a:t>
            </a:r>
            <a:r>
              <a:rPr lang="en-GB" sz="2000" dirty="0" err="1"/>
              <a:t>k</a:t>
            </a:r>
            <a:r>
              <a:rPr lang="en-GB" sz="2000" dirty="0"/>
              <a:t>    kite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8566" y="3123481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k    </a:t>
            </a:r>
            <a:r>
              <a:rPr lang="en-GB" sz="2000" dirty="0" err="1"/>
              <a:t>k</a:t>
            </a:r>
            <a:r>
              <a:rPr lang="en-GB" sz="2000" dirty="0"/>
              <a:t>    key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418" y="3071803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k    </a:t>
            </a:r>
            <a:r>
              <a:rPr lang="en-GB" sz="2000" dirty="0" err="1"/>
              <a:t>k</a:t>
            </a:r>
            <a:r>
              <a:rPr lang="en-GB" sz="2000" dirty="0"/>
              <a:t>    kettle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1707" y="3101425"/>
            <a:ext cx="215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k    </a:t>
            </a:r>
            <a:r>
              <a:rPr lang="en-GB" sz="2000" dirty="0" err="1"/>
              <a:t>k</a:t>
            </a:r>
            <a:r>
              <a:rPr lang="en-GB" sz="2000" dirty="0"/>
              <a:t>     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2890" y="4048115"/>
            <a:ext cx="38639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Look at the picture on the left.  </a:t>
            </a:r>
          </a:p>
          <a:p>
            <a:pPr algn="ctr"/>
            <a:r>
              <a:rPr lang="en-GB" dirty="0"/>
              <a:t>That is a</a:t>
            </a:r>
          </a:p>
          <a:p>
            <a:pPr algn="ctr"/>
            <a:r>
              <a:rPr lang="en-GB" sz="2800" dirty="0"/>
              <a:t>kangaroo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When you see this picture, as quick as you can say </a:t>
            </a:r>
            <a:r>
              <a:rPr lang="en-GB" sz="3600" dirty="0"/>
              <a:t>kangaroo</a:t>
            </a:r>
            <a:r>
              <a:rPr lang="en-GB" dirty="0"/>
              <a:t>.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783901" y="3745203"/>
            <a:ext cx="422874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Hiding behind the kangaroo is the grapheme </a:t>
            </a:r>
            <a:r>
              <a:rPr lang="en-GB" sz="4000" dirty="0"/>
              <a:t>k</a:t>
            </a:r>
            <a:r>
              <a:rPr lang="en-GB" dirty="0"/>
              <a:t>.  Can you point to it and say </a:t>
            </a:r>
            <a:r>
              <a:rPr lang="en-GB" sz="3200" dirty="0"/>
              <a:t>k</a:t>
            </a:r>
            <a:r>
              <a:rPr lang="en-GB" dirty="0"/>
              <a:t>?</a:t>
            </a:r>
          </a:p>
          <a:p>
            <a:pPr algn="ctr"/>
            <a:r>
              <a:rPr lang="en-GB" sz="2000" dirty="0"/>
              <a:t>When you see this side of the card say </a:t>
            </a:r>
            <a:r>
              <a:rPr lang="en-GB" sz="4800" dirty="0"/>
              <a:t>k</a:t>
            </a:r>
            <a:r>
              <a:rPr lang="en-GB" sz="2800" dirty="0"/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57" y="308352"/>
            <a:ext cx="1254732" cy="931732"/>
          </a:xfrm>
          <a:prstGeom prst="rect">
            <a:avLst/>
          </a:prstGeom>
        </p:spPr>
      </p:pic>
      <p:pic>
        <p:nvPicPr>
          <p:cNvPr id="19" name="Picture 18" descr="Rhymes for letter formation – taken from Read Write Inc.">
            <a:extLst>
              <a:ext uri="{FF2B5EF4-FFF2-40B4-BE49-F238E27FC236}">
                <a16:creationId xmlns:a16="http://schemas.microsoft.com/office/drawing/2014/main" id="{5DD62945-D1AF-4C24-A8F9-07C809D3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2" y="263433"/>
            <a:ext cx="2704492" cy="27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A487EF-B908-4D1E-BB8A-C83EDFE1B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35" y="3878002"/>
            <a:ext cx="1582678" cy="218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1094C-38D8-4B5A-8FBF-61F1A733B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01" y="3858198"/>
            <a:ext cx="1325100" cy="2156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A5F17B-0C4E-4A18-A8B5-9C4AF7692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896" y="1553830"/>
            <a:ext cx="1174659" cy="1561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2DE0DE-8CC5-46D4-BC7A-0DD63FB37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623" y="1551157"/>
            <a:ext cx="1193186" cy="1552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266336-212C-4230-977A-DFFF47137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7845" y="1551157"/>
            <a:ext cx="1131423" cy="1563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D14444-28AF-4AEC-8674-7A0E04B6C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5050" y="1584780"/>
            <a:ext cx="1154592" cy="15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68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kangaroo</a:t>
            </a:r>
            <a:r>
              <a:rPr lang="en-GB" dirty="0"/>
              <a:t> or </a:t>
            </a:r>
            <a:r>
              <a:rPr lang="en-GB" sz="3200" dirty="0"/>
              <a:t>k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736" y="3731511"/>
            <a:ext cx="30436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k</a:t>
            </a:r>
            <a:r>
              <a:rPr lang="en-GB" dirty="0"/>
              <a:t>.  Use your finger and move it over the picture card saying, </a:t>
            </a:r>
            <a:r>
              <a:rPr lang="en-GB" sz="2400" dirty="0"/>
              <a:t>“Down the kangaroo’s body, tail and leg” </a:t>
            </a:r>
            <a:r>
              <a:rPr lang="en-GB" dirty="0"/>
              <a:t>or </a:t>
            </a:r>
            <a:r>
              <a:rPr lang="en-GB" sz="2400" dirty="0"/>
              <a:t>k </a:t>
            </a:r>
            <a:r>
              <a:rPr lang="en-GB" sz="2400" dirty="0" err="1"/>
              <a:t>k</a:t>
            </a:r>
            <a:r>
              <a:rPr lang="en-GB" sz="2400" dirty="0"/>
              <a:t> </a:t>
            </a:r>
            <a:r>
              <a:rPr lang="en-GB" sz="2400" dirty="0" err="1"/>
              <a:t>k</a:t>
            </a:r>
            <a:r>
              <a:rPr lang="en-GB" sz="2400" dirty="0"/>
              <a:t> </a:t>
            </a:r>
            <a:r>
              <a:rPr lang="en-GB" dirty="0"/>
              <a:t>until you have traced the whole grapheme.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82918" y="3917137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408570" y="4179925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6" y="97177"/>
            <a:ext cx="1152013" cy="855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AFC3CA-FF57-4E08-B495-7EDF049E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71" y="1170483"/>
            <a:ext cx="1582678" cy="2181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6EF7A4-445A-4F63-88F9-14A3249F7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276" y="1192923"/>
            <a:ext cx="1325100" cy="21560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D218CD-0F64-49A4-AD6C-4FFCFBA5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403" y="1192923"/>
            <a:ext cx="1582678" cy="218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1CF1B26-5CFA-4F13-B323-B3F61018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08" y="1215363"/>
            <a:ext cx="1325100" cy="2156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EC0EE9-5DF8-456F-9ECD-EEF2590B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18" y="1215363"/>
            <a:ext cx="1325100" cy="21560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AF401D-BAB4-4E7B-B362-964392EA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60" y="1215363"/>
            <a:ext cx="1582678" cy="21811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E4A9BA-E721-4704-A99B-09981FFC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63" y="4032715"/>
            <a:ext cx="1582678" cy="21811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8F83C3-7A72-43E1-ADB2-3007DB82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168" y="4055155"/>
            <a:ext cx="1325100" cy="21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55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B3A91C-E1C5-4BBC-A52D-BF8EA5FC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16" y="4047975"/>
            <a:ext cx="10143148" cy="229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10979F-311C-48B5-986B-E25068DDFF5A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37986-E245-47E7-8DA5-84F394B58AB1}"/>
              </a:ext>
            </a:extLst>
          </p:cNvPr>
          <p:cNvSpPr txBox="1"/>
          <p:nvPr/>
        </p:nvSpPr>
        <p:spPr>
          <a:xfrm>
            <a:off x="106017" y="3125090"/>
            <a:ext cx="12205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sounds we have been practising.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FB3C0-8FA3-44BE-862C-D685B87D8713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k      i        t,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</a:t>
            </a:r>
            <a:r>
              <a:rPr lang="en-GB" sz="2800" b="1" dirty="0"/>
              <a:t>kit</a:t>
            </a:r>
            <a:r>
              <a:rPr lang="en-GB" dirty="0"/>
              <a:t>.  I have now read the word.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B0A19D-0B19-4190-A6F8-B4AF6A33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B6405-CDEC-4AA7-9C70-43BE30FC0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05001-2708-4C28-BC02-58A31E8F9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973" y="254836"/>
            <a:ext cx="2629908" cy="11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8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https://www.youtube.com/watch?v=x1nuoVWUix8&amp;list=PLPVrkr0oJX1sBGLJU2hNbPE2neuhezWSu&amp;index=12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  <a:latin typeface="+mj-lt"/>
              </a:rPr>
              <a:t>‘Phonics Lesson - Set 2 'oy' sound for Reception and Year 1’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‘oy’ sound in it?</a:t>
            </a:r>
          </a:p>
        </p:txBody>
      </p:sp>
      <p:pic>
        <p:nvPicPr>
          <p:cNvPr id="8194" name="Picture 2" descr="Read Write Inc. Sound-Picture Frieze (Pack of 10) | ISBN 9780198460404">
            <a:extLst>
              <a:ext uri="{FF2B5EF4-FFF2-40B4-BE49-F238E27FC236}">
                <a16:creationId xmlns:a16="http://schemas.microsoft.com/office/drawing/2014/main" id="{539B0913-861C-413D-A764-A3380E7B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4" y="2024588"/>
            <a:ext cx="3537708" cy="34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47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oy.  Can you say </a:t>
            </a:r>
            <a:r>
              <a:rPr lang="en-GB" sz="3600" b="1" dirty="0"/>
              <a:t>oy, oy, oy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the boy playing with a toy?</a:t>
            </a:r>
          </a:p>
          <a:p>
            <a:pPr algn="ctr"/>
            <a:r>
              <a:rPr lang="en-GB" sz="2800" dirty="0"/>
              <a:t>“toy for a boy”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‘oy’ words.</a:t>
            </a:r>
          </a:p>
          <a:p>
            <a:pPr algn="ctr"/>
            <a:r>
              <a:rPr lang="en-GB" sz="3600" dirty="0"/>
              <a:t>t </a:t>
            </a:r>
            <a:r>
              <a:rPr lang="en-GB" sz="3600" u="sng" dirty="0"/>
              <a:t>oy</a:t>
            </a:r>
            <a:r>
              <a:rPr lang="en-GB" sz="3600" dirty="0"/>
              <a:t>     b </a:t>
            </a:r>
            <a:r>
              <a:rPr lang="en-GB" sz="3600" u="sng" dirty="0"/>
              <a:t>oy</a:t>
            </a:r>
            <a:r>
              <a:rPr lang="en-GB" sz="3600" dirty="0"/>
              <a:t>     e n j </a:t>
            </a:r>
            <a:r>
              <a:rPr lang="en-GB" sz="3600" u="sng" dirty="0"/>
              <a:t>oy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“toy for a boy”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oy.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/>
              <a:t>oy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3074" name="Picture 2" descr="SOUNDS OF THE DAY – 14/5/20 | Holbrook Primary School">
            <a:extLst>
              <a:ext uri="{FF2B5EF4-FFF2-40B4-BE49-F238E27FC236}">
                <a16:creationId xmlns:a16="http://schemas.microsoft.com/office/drawing/2014/main" id="{510B06F6-2EC5-4B29-909C-F08F1FB4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1" y="405753"/>
            <a:ext cx="2669790" cy="28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OUNDS OF THE DAY – 14/5/20 | Holbrook Primary School">
            <a:extLst>
              <a:ext uri="{FF2B5EF4-FFF2-40B4-BE49-F238E27FC236}">
                <a16:creationId xmlns:a16="http://schemas.microsoft.com/office/drawing/2014/main" id="{1DCEC3AC-C017-4703-88F2-641D55E7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1" y="3633099"/>
            <a:ext cx="2669790" cy="28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DCF7A-4F60-4918-A90C-2AE6DC20B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859" y="3633099"/>
            <a:ext cx="1747337" cy="25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1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oy</a:t>
            </a:r>
            <a:r>
              <a:rPr lang="en-GB" dirty="0"/>
              <a:t> or </a:t>
            </a:r>
            <a:r>
              <a:rPr lang="en-GB" sz="3200" dirty="0"/>
              <a:t>toy for a boy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oy</a:t>
            </a:r>
            <a:r>
              <a:rPr lang="en-GB" dirty="0"/>
              <a:t>.  You already know how to form each letter.  Now we simply put them together to write the sound oy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SOUNDS OF THE DAY – 14/5/20 | Holbrook Primary School">
            <a:extLst>
              <a:ext uri="{FF2B5EF4-FFF2-40B4-BE49-F238E27FC236}">
                <a16:creationId xmlns:a16="http://schemas.microsoft.com/office/drawing/2014/main" id="{5AF82842-2434-49AB-9BB4-B7E5A425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1" y="1120121"/>
            <a:ext cx="2460011" cy="25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6C03DF-37B1-4806-B856-D49E1936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18" y="1120120"/>
            <a:ext cx="1805672" cy="2597633"/>
          </a:xfrm>
          <a:prstGeom prst="rect">
            <a:avLst/>
          </a:prstGeom>
        </p:spPr>
      </p:pic>
      <p:pic>
        <p:nvPicPr>
          <p:cNvPr id="24" name="Picture 2" descr="SOUNDS OF THE DAY – 14/5/20 | Holbrook Primary School">
            <a:extLst>
              <a:ext uri="{FF2B5EF4-FFF2-40B4-BE49-F238E27FC236}">
                <a16:creationId xmlns:a16="http://schemas.microsoft.com/office/drawing/2014/main" id="{70928554-22B4-4A6B-BBA7-B15C423AB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10" y="1110173"/>
            <a:ext cx="2460011" cy="25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075D16-6B80-43B7-91E6-2FA5401F0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097" y="1110172"/>
            <a:ext cx="1805672" cy="25976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884EE4-A728-40F4-B1E4-C9DE6C6C1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44" y="1133734"/>
            <a:ext cx="1805672" cy="25976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387E2C-EDEE-4B89-9C76-300A9AC63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01" y="4016743"/>
            <a:ext cx="1805672" cy="25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0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CC8A8-0778-4F64-BEEA-00789D80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5" y="4817996"/>
            <a:ext cx="8956043" cy="1209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2B38D-6776-4F2C-A6D7-F94CE5024789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E1517-8B83-4867-8DD7-432BEDB3A2E8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‘oy’.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7B7DB-066E-48F5-987D-78B08AAA910B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b  </a:t>
            </a:r>
            <a:r>
              <a:rPr lang="en-GB" sz="2800" b="1" u="sng" dirty="0"/>
              <a:t>oy</a:t>
            </a:r>
            <a:r>
              <a:rPr lang="en-GB" sz="2800" b="1" dirty="0"/>
              <a:t>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boy.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62253-1DD5-4CB3-B33C-11A180FE6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EC171-BEB7-456D-BD69-258AFEC4A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E13F8-AB16-49A1-B7B1-A5A5FB754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973" y="300920"/>
            <a:ext cx="2343364" cy="10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75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https://www.youtube.com/watch?v=XCntWjLYvw0&amp;list=PLPVrkr0oJX1smTl2RWUHKgvupRrMZkKEE&amp;index=12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pPr algn="l"/>
            <a:r>
              <a:rPr lang="en-GB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Phonics Lesson - Set 3 sound 'ow' for Foundation Stage and Year 1</a:t>
            </a:r>
          </a:p>
          <a:p>
            <a:pPr algn="l"/>
            <a:endParaRPr lang="en-GB" sz="2400" b="0" i="0" dirty="0">
              <a:effectLst/>
              <a:latin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‘ow’ sound in it?</a:t>
            </a:r>
          </a:p>
        </p:txBody>
      </p:sp>
      <p:pic>
        <p:nvPicPr>
          <p:cNvPr id="10242" name="Picture 2" descr="coin spoil foil boil">
            <a:extLst>
              <a:ext uri="{FF2B5EF4-FFF2-40B4-BE49-F238E27FC236}">
                <a16:creationId xmlns:a16="http://schemas.microsoft.com/office/drawing/2014/main" id="{BF3024E5-9A58-409A-9770-7EF8748F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9" y="2146842"/>
            <a:ext cx="3299379" cy="33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77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ow.  Can you say </a:t>
            </a:r>
            <a:r>
              <a:rPr lang="en-GB" sz="3600" b="1" dirty="0"/>
              <a:t>ow, ow, ow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That’s right you can see a brown cow.</a:t>
            </a:r>
          </a:p>
          <a:p>
            <a:pPr algn="ctr"/>
            <a:r>
              <a:rPr lang="en-GB" sz="2800" dirty="0"/>
              <a:t>“brown cow”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‘ow’ words.</a:t>
            </a:r>
          </a:p>
          <a:p>
            <a:pPr algn="ctr"/>
            <a:r>
              <a:rPr lang="en-GB" sz="3600" dirty="0"/>
              <a:t>c </a:t>
            </a:r>
            <a:r>
              <a:rPr lang="en-GB" sz="3600" u="sng" dirty="0"/>
              <a:t>ow</a:t>
            </a:r>
            <a:r>
              <a:rPr lang="en-GB" sz="3600" dirty="0"/>
              <a:t>    n </a:t>
            </a:r>
            <a:r>
              <a:rPr lang="en-GB" sz="3600" u="sng" dirty="0"/>
              <a:t>ow</a:t>
            </a:r>
            <a:r>
              <a:rPr lang="en-GB" sz="3600" dirty="0"/>
              <a:t>     h </a:t>
            </a:r>
            <a:r>
              <a:rPr lang="en-GB" sz="3600" u="sng" dirty="0"/>
              <a:t>ow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“brown cow”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ow.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two letters that make one sound.  When we see them we say,</a:t>
            </a:r>
          </a:p>
          <a:p>
            <a:pPr algn="ctr"/>
            <a:r>
              <a:rPr lang="en-GB" sz="3600" dirty="0"/>
              <a:t>ow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2050" name="Picture 2" descr="ay ee igh ow oo oo ar or air ir ou oy My RWI sound mat ea oi a_e i_e o_e  u_e aw are">
            <a:extLst>
              <a:ext uri="{FF2B5EF4-FFF2-40B4-BE49-F238E27FC236}">
                <a16:creationId xmlns:a16="http://schemas.microsoft.com/office/drawing/2014/main" id="{9ADA5E71-B13E-4F1F-A628-0CB4F5A47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2" y="318837"/>
            <a:ext cx="2650399" cy="28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y ee igh ow oo oo ar or air ir ou oy My RWI sound mat ea oi a_e i_e o_e  u_e aw are">
            <a:extLst>
              <a:ext uri="{FF2B5EF4-FFF2-40B4-BE49-F238E27FC236}">
                <a16:creationId xmlns:a16="http://schemas.microsoft.com/office/drawing/2014/main" id="{5526B683-BF55-4B73-97D1-61D20F1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2" y="3433277"/>
            <a:ext cx="2650399" cy="28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B81725-DE16-41D9-8B14-C2119158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471" y="3753013"/>
            <a:ext cx="1986213" cy="23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ow</a:t>
            </a:r>
            <a:r>
              <a:rPr lang="en-GB" dirty="0"/>
              <a:t> or </a:t>
            </a:r>
            <a:r>
              <a:rPr lang="en-GB" sz="3200" dirty="0"/>
              <a:t>brown cow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ow</a:t>
            </a:r>
            <a:r>
              <a:rPr lang="en-GB" dirty="0"/>
              <a:t>.  You already know how to form each letter.  Now we simply put them together to write the sound ow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ay ee igh ow oo oo ar or air ir ou oy My RWI sound mat ea oi a_e i_e o_e  u_e aw are">
            <a:extLst>
              <a:ext uri="{FF2B5EF4-FFF2-40B4-BE49-F238E27FC236}">
                <a16:creationId xmlns:a16="http://schemas.microsoft.com/office/drawing/2014/main" id="{C358F6CA-5E2E-484D-B6C9-9371FC183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3" y="1157912"/>
            <a:ext cx="2382538" cy="25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E5176-A039-4711-9C24-014797C7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547" y="1173762"/>
            <a:ext cx="2135314" cy="2531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E3FDE4-4212-427B-95CA-662ED8B5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041" y="1143300"/>
            <a:ext cx="2135314" cy="2531380"/>
          </a:xfrm>
          <a:prstGeom prst="rect">
            <a:avLst/>
          </a:prstGeom>
        </p:spPr>
      </p:pic>
      <p:pic>
        <p:nvPicPr>
          <p:cNvPr id="23" name="Picture 2" descr="ay ee igh ow oo oo ar or air ir ou oy My RWI sound mat ea oi a_e i_e o_e  u_e aw are">
            <a:extLst>
              <a:ext uri="{FF2B5EF4-FFF2-40B4-BE49-F238E27FC236}">
                <a16:creationId xmlns:a16="http://schemas.microsoft.com/office/drawing/2014/main" id="{F237967A-E060-48D0-952E-01C0E435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35" y="1127451"/>
            <a:ext cx="2382538" cy="25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32A5FA-AAE7-49B1-9332-6C410A15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686" y="4005231"/>
            <a:ext cx="2135314" cy="25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2F515C-ED8F-4CD0-92F3-9BF7292A6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99" y="3924170"/>
            <a:ext cx="2863713" cy="1094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3AD17-24B5-4A25-8C3E-7A055F93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099" y="5485734"/>
            <a:ext cx="2863713" cy="1058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CA483-1352-49A9-9C6C-0F9BC7D2C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220" y="3924170"/>
            <a:ext cx="2798203" cy="10949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D8F6E1-69CD-4D4B-9B51-ACED17BD0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220" y="5485734"/>
            <a:ext cx="2863713" cy="1058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64DAD9-4C62-4C2A-B3AA-F16A6C91D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340" y="5485734"/>
            <a:ext cx="2520189" cy="10637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35406A-BFDA-429F-B3DB-1A8FFAA27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831" y="3955404"/>
            <a:ext cx="2585698" cy="10637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B6752F-E47C-4860-BAA7-390EADC96C19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1 Sounds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C416C8-9435-4C7B-84AC-DA6AB8F91CC7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‘g’.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10B40-F7F8-49C1-8782-474BC5CF238D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g       a        p,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gap</a:t>
            </a:r>
            <a:r>
              <a:rPr lang="en-GB" dirty="0"/>
              <a:t>.  I have now read the word.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99FEEC-8346-4705-822E-B042EB6C6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4686510"/>
            <a:ext cx="1299108" cy="964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676797-64C0-4A58-9910-7FE61DCA6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3098BE-707E-46D0-90E6-4A0EBEE9C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64" y="244632"/>
            <a:ext cx="3311381" cy="12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938270-4DFA-4A3F-A154-8E12832B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84" y="3938735"/>
            <a:ext cx="8813623" cy="2119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53233-2CFA-47B1-8524-F7A6EA147955}"/>
              </a:ext>
            </a:extLst>
          </p:cNvPr>
          <p:cNvSpPr txBox="1"/>
          <p:nvPr/>
        </p:nvSpPr>
        <p:spPr>
          <a:xfrm>
            <a:off x="1991037" y="8263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3 Sounds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36350-903E-458A-8130-B76CB373E4EB}"/>
              </a:ext>
            </a:extLst>
          </p:cNvPr>
          <p:cNvSpPr txBox="1"/>
          <p:nvPr/>
        </p:nvSpPr>
        <p:spPr>
          <a:xfrm>
            <a:off x="106017" y="3125090"/>
            <a:ext cx="1220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Now time to read some words including ‘ow’. You could even practise writing these words! </a:t>
            </a:r>
            <a:endParaRPr lang="en-GB" sz="2400" b="0" i="1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E08A7-D1A1-4745-9830-2A4999773F85}"/>
              </a:ext>
            </a:extLst>
          </p:cNvPr>
          <p:cNvSpPr txBox="1"/>
          <p:nvPr/>
        </p:nvSpPr>
        <p:spPr>
          <a:xfrm>
            <a:off x="419154" y="839260"/>
            <a:ext cx="12566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its time to </a:t>
            </a:r>
            <a:r>
              <a:rPr lang="en-GB" sz="2000" b="1" dirty="0"/>
              <a:t>Fred talk</a:t>
            </a:r>
            <a:r>
              <a:rPr lang="en-GB" dirty="0"/>
              <a:t>, read the word. Let me show you.  </a:t>
            </a:r>
          </a:p>
          <a:p>
            <a:endParaRPr lang="en-GB" dirty="0"/>
          </a:p>
          <a:p>
            <a:r>
              <a:rPr lang="en-GB" dirty="0"/>
              <a:t>Here is my green word.</a:t>
            </a:r>
          </a:p>
          <a:p>
            <a:endParaRPr lang="en-GB" dirty="0"/>
          </a:p>
          <a:p>
            <a:r>
              <a:rPr lang="en-GB" dirty="0"/>
              <a:t>I am going to point to the button below each sound and say it out loud.  </a:t>
            </a:r>
            <a:r>
              <a:rPr lang="en-GB" sz="2400" dirty="0"/>
              <a:t>This is Fred Talk</a:t>
            </a:r>
            <a:r>
              <a:rPr lang="en-GB" dirty="0"/>
              <a:t>.  </a:t>
            </a:r>
          </a:p>
          <a:p>
            <a:r>
              <a:rPr lang="en-GB" sz="2800" b="1" dirty="0"/>
              <a:t>h  </a:t>
            </a:r>
            <a:r>
              <a:rPr lang="en-GB" sz="2800" b="1" u="sng" dirty="0"/>
              <a:t>ow</a:t>
            </a:r>
            <a:r>
              <a:rPr lang="en-GB" sz="2800" b="1" dirty="0"/>
              <a:t>,     </a:t>
            </a:r>
            <a:r>
              <a:rPr lang="en-GB" dirty="0"/>
              <a:t>after sounding out the word remember to </a:t>
            </a:r>
            <a:r>
              <a:rPr lang="en-GB" sz="2400" dirty="0"/>
              <a:t>read the word</a:t>
            </a:r>
            <a:r>
              <a:rPr lang="en-GB" dirty="0"/>
              <a:t>,   </a:t>
            </a:r>
            <a:r>
              <a:rPr lang="en-GB" sz="2800" b="1" dirty="0"/>
              <a:t>how.</a:t>
            </a:r>
            <a:r>
              <a:rPr lang="en-GB" dirty="0"/>
              <a:t>  I have now read the word.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996A49-505C-4418-8310-75CB016D9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4" y="4231317"/>
            <a:ext cx="1299108" cy="96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6874-8992-40FA-90D0-162CE5C0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8" y="47849"/>
            <a:ext cx="1012458" cy="75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73E2D-3829-4219-810A-F049126C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525" y="256237"/>
            <a:ext cx="2238876" cy="9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43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2499982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97458" y="58997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995769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853" y="0"/>
            <a:ext cx="5018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12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2499982"/>
            <a:ext cx="463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Read the text below before answering the questions on the following slides.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97458" y="58997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995769"/>
            <a:ext cx="463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373" y="0"/>
            <a:ext cx="5022124" cy="67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89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97458" y="58997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18" y="0"/>
            <a:ext cx="514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4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51001-7F93-4606-9866-3AC6F241BA2A}"/>
              </a:ext>
            </a:extLst>
          </p:cNvPr>
          <p:cNvSpPr/>
          <p:nvPr/>
        </p:nvSpPr>
        <p:spPr>
          <a:xfrm>
            <a:off x="107092" y="111326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BF29E-046F-4BF7-B497-71AF4219C55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3817-2262-4A94-9154-E9069EFCAF40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Phonics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51B1A-31CA-452C-83DD-15455119CB39}"/>
              </a:ext>
            </a:extLst>
          </p:cNvPr>
          <p:cNvSpPr/>
          <p:nvPr/>
        </p:nvSpPr>
        <p:spPr>
          <a:xfrm>
            <a:off x="189471" y="199552"/>
            <a:ext cx="8360111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E0DC2-CB4E-4802-8CAB-FCF485ECEEF9}"/>
              </a:ext>
            </a:extLst>
          </p:cNvPr>
          <p:cNvSpPr txBox="1"/>
          <p:nvPr/>
        </p:nvSpPr>
        <p:spPr>
          <a:xfrm>
            <a:off x="189471" y="171147"/>
            <a:ext cx="88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Friday 5</a:t>
            </a:r>
            <a:r>
              <a:rPr lang="en-GB" sz="3200" baseline="30000" dirty="0"/>
              <a:t>th</a:t>
            </a:r>
            <a:r>
              <a:rPr lang="en-GB" sz="3200" dirty="0"/>
              <a:t> February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C92DB-DF5C-4CE0-912B-01184F66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7EB4C1-5613-4AE8-B114-9268D0302D04}"/>
              </a:ext>
            </a:extLst>
          </p:cNvPr>
          <p:cNvSpPr/>
          <p:nvPr/>
        </p:nvSpPr>
        <p:spPr>
          <a:xfrm>
            <a:off x="569871" y="2788274"/>
            <a:ext cx="10612654" cy="188687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475E-1B92-47AE-884E-73AD62D86778}"/>
              </a:ext>
            </a:extLst>
          </p:cNvPr>
          <p:cNvSpPr txBox="1"/>
          <p:nvPr/>
        </p:nvSpPr>
        <p:spPr>
          <a:xfrm>
            <a:off x="569871" y="2789668"/>
            <a:ext cx="104295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practise reading and writing tricky words.</a:t>
            </a:r>
          </a:p>
          <a:p>
            <a:r>
              <a:rPr lang="en-GB" sz="4000" dirty="0"/>
              <a:t>LO To be able to answer questions about a text.</a:t>
            </a:r>
          </a:p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B0CA5-7380-42FB-BECF-75A7A997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9F5A3-13AD-4857-A1AF-1252C18CB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B5E3F-C930-4342-BB5E-E0221365C47E}"/>
              </a:ext>
            </a:extLst>
          </p:cNvPr>
          <p:cNvSpPr txBox="1"/>
          <p:nvPr/>
        </p:nvSpPr>
        <p:spPr>
          <a:xfrm>
            <a:off x="7112746" y="5465499"/>
            <a:ext cx="547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Please practise phonics every day for 20 minutes.</a:t>
            </a:r>
          </a:p>
        </p:txBody>
      </p:sp>
    </p:spTree>
    <p:extLst>
      <p:ext uri="{BB962C8B-B14F-4D97-AF65-F5344CB8AC3E}">
        <p14:creationId xmlns:p14="http://schemas.microsoft.com/office/powerpoint/2010/main" val="3642913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3F9F06-2126-4017-9188-83514585DF0F}"/>
              </a:ext>
            </a:extLst>
          </p:cNvPr>
          <p:cNvSpPr/>
          <p:nvPr/>
        </p:nvSpPr>
        <p:spPr>
          <a:xfrm>
            <a:off x="9861451" y="4909625"/>
            <a:ext cx="2189871" cy="1780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181E9-6C8B-473A-A44B-B26370A31C11}"/>
              </a:ext>
            </a:extLst>
          </p:cNvPr>
          <p:cNvSpPr txBox="1"/>
          <p:nvPr/>
        </p:nvSpPr>
        <p:spPr>
          <a:xfrm>
            <a:off x="9943513" y="5011768"/>
            <a:ext cx="2025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you’ve got a dice at home, roll the dice and say the words you land on!</a:t>
            </a:r>
          </a:p>
          <a:p>
            <a:r>
              <a:rPr lang="en-GB" dirty="0"/>
              <a:t>Who will finish first?</a:t>
            </a:r>
          </a:p>
        </p:txBody>
      </p:sp>
      <p:pic>
        <p:nvPicPr>
          <p:cNvPr id="11266" name="Picture 2" descr="Printable Keyword Activities and Games Printables - SparkleBox">
            <a:extLst>
              <a:ext uri="{FF2B5EF4-FFF2-40B4-BE49-F238E27FC236}">
                <a16:creationId xmlns:a16="http://schemas.microsoft.com/office/drawing/2014/main" id="{F7EE57BB-E78A-4FF6-8868-A9B2D8E6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1" y="336993"/>
            <a:ext cx="8726971" cy="61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84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2BA12-ABDE-42DB-8C0F-7011230C1A74}"/>
              </a:ext>
            </a:extLst>
          </p:cNvPr>
          <p:cNvSpPr txBox="1"/>
          <p:nvPr/>
        </p:nvSpPr>
        <p:spPr>
          <a:xfrm>
            <a:off x="140676" y="12203"/>
            <a:ext cx="1205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Can you make it to the finish line by reading the tricky words?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1BEBEE-28B5-48E0-8C9E-E4EBA16F9E8A}"/>
              </a:ext>
            </a:extLst>
          </p:cNvPr>
          <p:cNvSpPr/>
          <p:nvPr/>
        </p:nvSpPr>
        <p:spPr>
          <a:xfrm>
            <a:off x="9010864" y="4770782"/>
            <a:ext cx="3040459" cy="1961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68DBF-61D6-4B2E-AAA2-D3D5565B53EC}"/>
              </a:ext>
            </a:extLst>
          </p:cNvPr>
          <p:cNvSpPr txBox="1"/>
          <p:nvPr/>
        </p:nvSpPr>
        <p:spPr>
          <a:xfrm>
            <a:off x="9144000" y="4969565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Pick some of the words which you struggle with the most and see how many times you can write the word in 1 minute. Go!</a:t>
            </a:r>
          </a:p>
        </p:txBody>
      </p:sp>
      <p:pic>
        <p:nvPicPr>
          <p:cNvPr id="5" name="Picture 2" descr="Printable Keyword Activities and Games Printables - SparkleBox">
            <a:extLst>
              <a:ext uri="{FF2B5EF4-FFF2-40B4-BE49-F238E27FC236}">
                <a16:creationId xmlns:a16="http://schemas.microsoft.com/office/drawing/2014/main" id="{52E1E889-52A8-412F-BA58-FB8719B7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1" y="863880"/>
            <a:ext cx="7878831" cy="55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19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03A38-CA13-4276-A956-06D00AE4A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5" y="1047750"/>
            <a:ext cx="3171324" cy="1634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F571F-F70B-4E27-8E2C-27ADED3760E9}"/>
              </a:ext>
            </a:extLst>
          </p:cNvPr>
          <p:cNvSpPr txBox="1"/>
          <p:nvPr/>
        </p:nvSpPr>
        <p:spPr>
          <a:xfrm>
            <a:off x="4286251" y="12203"/>
            <a:ext cx="6672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Tricky Words!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BADBC-67E3-419C-A174-6137E6F0206F}"/>
              </a:ext>
            </a:extLst>
          </p:cNvPr>
          <p:cNvSpPr txBox="1"/>
          <p:nvPr/>
        </p:nvSpPr>
        <p:spPr>
          <a:xfrm>
            <a:off x="3296895" y="1541897"/>
            <a:ext cx="735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linkClick r:id="rId3"/>
              </a:rPr>
              <a:t>https://www.youtube.com/watch?v=TvMyssfAUx0</a:t>
            </a:r>
            <a:endParaRPr lang="en-GB" sz="2400" b="1" dirty="0"/>
          </a:p>
          <a:p>
            <a:endParaRPr lang="en-GB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EB04-B728-4028-9E1E-8E267E1CB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25" y="2910767"/>
            <a:ext cx="3216522" cy="1634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A4CFE-91B0-4E24-9A0B-0C1C18B58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24" y="4773785"/>
            <a:ext cx="3171324" cy="1637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171ED7-807D-4202-96F0-FEC3A3667833}"/>
              </a:ext>
            </a:extLst>
          </p:cNvPr>
          <p:cNvSpPr txBox="1"/>
          <p:nvPr/>
        </p:nvSpPr>
        <p:spPr>
          <a:xfrm>
            <a:off x="3324909" y="5345393"/>
            <a:ext cx="834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linkClick r:id="rId6"/>
              </a:rPr>
              <a:t>https://www.youtube.com/watch?v=3NOzgR1ANc4</a:t>
            </a:r>
            <a:endParaRPr lang="en-GB" sz="2400" b="1" dirty="0"/>
          </a:p>
          <a:p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72704-0117-4BE3-BD98-ED36885DDA3B}"/>
              </a:ext>
            </a:extLst>
          </p:cNvPr>
          <p:cNvSpPr txBox="1"/>
          <p:nvPr/>
        </p:nvSpPr>
        <p:spPr>
          <a:xfrm>
            <a:off x="3356365" y="3269161"/>
            <a:ext cx="834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linkClick r:id="rId7"/>
              </a:rPr>
              <a:t>https://www.youtube.com/watch?v=R087lYrRpgY&amp;t=2s</a:t>
            </a:r>
            <a:endParaRPr lang="en-GB" sz="2400" b="1" dirty="0"/>
          </a:p>
          <a:p>
            <a:endParaRPr lang="en-GB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705418-6958-43BC-B3D7-4DF6120F17DE}"/>
              </a:ext>
            </a:extLst>
          </p:cNvPr>
          <p:cNvSpPr txBox="1"/>
          <p:nvPr/>
        </p:nvSpPr>
        <p:spPr>
          <a:xfrm>
            <a:off x="3324909" y="2017462"/>
            <a:ext cx="571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‘Tricky Words and Sight Words Song’ - YouTube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B3F608-594D-4866-8D16-EA93B26BD648}"/>
              </a:ext>
            </a:extLst>
          </p:cNvPr>
          <p:cNvSpPr txBox="1"/>
          <p:nvPr/>
        </p:nvSpPr>
        <p:spPr>
          <a:xfrm>
            <a:off x="3407347" y="3774246"/>
            <a:ext cx="571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‘Phase 3 Say Hello To’ - YouTube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8537B-CB17-447F-A23A-32E848C2B7CC}"/>
              </a:ext>
            </a:extLst>
          </p:cNvPr>
          <p:cNvSpPr txBox="1"/>
          <p:nvPr/>
        </p:nvSpPr>
        <p:spPr>
          <a:xfrm>
            <a:off x="3407346" y="5821187"/>
            <a:ext cx="571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‘Phase 4 Tricky Words Song’ - YouTube</a:t>
            </a:r>
          </a:p>
        </p:txBody>
      </p:sp>
    </p:spTree>
    <p:extLst>
      <p:ext uri="{BB962C8B-B14F-4D97-AF65-F5344CB8AC3E}">
        <p14:creationId xmlns:p14="http://schemas.microsoft.com/office/powerpoint/2010/main" val="3189850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1D8314-5920-4EDE-BC8F-7D6385A88630}"/>
              </a:ext>
            </a:extLst>
          </p:cNvPr>
          <p:cNvSpPr txBox="1"/>
          <p:nvPr/>
        </p:nvSpPr>
        <p:spPr>
          <a:xfrm>
            <a:off x="4142094" y="-102326"/>
            <a:ext cx="6672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dirty="0"/>
              <a:t>Games &amp; Videos!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E9721-6967-4881-875E-5B638E3C8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46"/>
          <a:stretch/>
        </p:blipFill>
        <p:spPr>
          <a:xfrm>
            <a:off x="173085" y="769441"/>
            <a:ext cx="3989482" cy="1101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2416F-03B4-48BE-8D6F-9EADD5795A34}"/>
              </a:ext>
            </a:extLst>
          </p:cNvPr>
          <p:cNvSpPr txBox="1"/>
          <p:nvPr/>
        </p:nvSpPr>
        <p:spPr>
          <a:xfrm>
            <a:off x="4162567" y="747312"/>
            <a:ext cx="7565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3"/>
              </a:rPr>
              <a:t>https://www.phonicsplay.co.uk/resources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00772-6598-4922-A045-26275EAB5E50}"/>
              </a:ext>
            </a:extLst>
          </p:cNvPr>
          <p:cNvSpPr txBox="1"/>
          <p:nvPr/>
        </p:nvSpPr>
        <p:spPr>
          <a:xfrm>
            <a:off x="4162567" y="1225047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Username: jan21</a:t>
            </a:r>
          </a:p>
          <a:p>
            <a:r>
              <a:rPr lang="en-GB" sz="1800" dirty="0"/>
              <a:t>Password: 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B5761-41EC-4E87-8784-4C4563B11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5" y="2038003"/>
            <a:ext cx="3099737" cy="1340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3C819-22BC-4B8B-B2BC-E949A94D5193}"/>
              </a:ext>
            </a:extLst>
          </p:cNvPr>
          <p:cNvSpPr txBox="1"/>
          <p:nvPr/>
        </p:nvSpPr>
        <p:spPr>
          <a:xfrm>
            <a:off x="3272822" y="1994940"/>
            <a:ext cx="8746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5"/>
              </a:rPr>
              <a:t>https://www.bbc.co.uk/bitesize/topics/zcqqtfr</a:t>
            </a:r>
            <a:endParaRPr lang="en-GB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D0F52-99A5-4460-B412-89FDB1CDB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84" y="3545055"/>
            <a:ext cx="3416276" cy="1447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ECBA37-F1D3-4940-8E84-63B1579D55B3}"/>
              </a:ext>
            </a:extLst>
          </p:cNvPr>
          <p:cNvSpPr txBox="1"/>
          <p:nvPr/>
        </p:nvSpPr>
        <p:spPr>
          <a:xfrm>
            <a:off x="3589360" y="3545055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7"/>
              </a:rPr>
              <a:t>https://www.phonicsbloom.com/</a:t>
            </a:r>
            <a:endParaRPr lang="en-GB" sz="2800" b="1" dirty="0"/>
          </a:p>
        </p:txBody>
      </p:sp>
      <p:pic>
        <p:nvPicPr>
          <p:cNvPr id="27650" name="Picture 2" descr="Learning is fun with Learning Blocks | Alphablocks | Numberblocks |  CBeebies shows">
            <a:extLst>
              <a:ext uri="{FF2B5EF4-FFF2-40B4-BE49-F238E27FC236}">
                <a16:creationId xmlns:a16="http://schemas.microsoft.com/office/drawing/2014/main" id="{DDD434E0-4546-4A98-8E50-B334FA48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4" y="5142481"/>
            <a:ext cx="2979193" cy="16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C2E917-70A0-4C60-86B5-437C6690EF4D}"/>
              </a:ext>
            </a:extLst>
          </p:cNvPr>
          <p:cNvSpPr txBox="1"/>
          <p:nvPr/>
        </p:nvSpPr>
        <p:spPr>
          <a:xfrm>
            <a:off x="3152276" y="5159638"/>
            <a:ext cx="8575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9"/>
              </a:rPr>
              <a:t>https://www.bbc.co.uk/cbeebies/shows/alphablocks</a:t>
            </a:r>
            <a:endParaRPr lang="en-GB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24D1A-914F-4FF0-8019-B6344A9D0233}"/>
              </a:ext>
            </a:extLst>
          </p:cNvPr>
          <p:cNvSpPr txBox="1"/>
          <p:nvPr/>
        </p:nvSpPr>
        <p:spPr>
          <a:xfrm>
            <a:off x="3152275" y="5820114"/>
            <a:ext cx="8746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10"/>
              </a:rPr>
              <a:t>https://www.youtube.com/channel/UC_qs3c0ehDvZkbiEbOj6Drg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852431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532784"/>
            <a:ext cx="11429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hlinkClick r:id="rId2"/>
              </a:rPr>
              <a:t>https://www.youtube.com/channel/UCo7fbLgY2oA_cFCIg9GdxtQ</a:t>
            </a:r>
            <a:endParaRPr lang="en-GB" sz="2800" b="1" dirty="0"/>
          </a:p>
          <a:p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518" y="78721"/>
            <a:ext cx="730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Daily Phonics Videos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1800225"/>
            <a:ext cx="118043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Click the below link, copy and paste into the internet or search ‘Ruth Miskin Training’ in YouTube to see daily phonics videos.</a:t>
            </a:r>
          </a:p>
          <a:p>
            <a:endParaRPr lang="en-GB" sz="2800" dirty="0"/>
          </a:p>
          <a:p>
            <a:r>
              <a:rPr lang="en-GB" sz="2800" dirty="0"/>
              <a:t>Read Write Inc are offering free phonics lessons on YouTube. Videos for all abilities are available.</a:t>
            </a:r>
          </a:p>
          <a:p>
            <a:endParaRPr lang="en-GB" sz="2800" dirty="0"/>
          </a:p>
          <a:p>
            <a:r>
              <a:rPr lang="en-GB" sz="2800" dirty="0"/>
              <a:t>They are posted at 9.30am and are available for 24 hours.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1085"/>
            <a:ext cx="4121184" cy="1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7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786FD-3CBF-433B-8CFE-74A61CAAD7C9}"/>
              </a:ext>
            </a:extLst>
          </p:cNvPr>
          <p:cNvSpPr txBox="1"/>
          <p:nvPr/>
        </p:nvSpPr>
        <p:spPr>
          <a:xfrm>
            <a:off x="106017" y="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Set 2 Sounds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E8AA9-F465-41BE-A09C-F1D11F389899}"/>
              </a:ext>
            </a:extLst>
          </p:cNvPr>
          <p:cNvSpPr txBox="1"/>
          <p:nvPr/>
        </p:nvSpPr>
        <p:spPr>
          <a:xfrm>
            <a:off x="9201150" y="45184"/>
            <a:ext cx="28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Skip this slide if your child is not focusing on this set.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DF65D-1970-436D-B4CF-2F90059E18B6}"/>
              </a:ext>
            </a:extLst>
          </p:cNvPr>
          <p:cNvSpPr/>
          <p:nvPr/>
        </p:nvSpPr>
        <p:spPr>
          <a:xfrm>
            <a:off x="4625009" y="6027003"/>
            <a:ext cx="7222434" cy="65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4C0E-E00C-4108-8A27-E97165FF57CA}"/>
              </a:ext>
            </a:extLst>
          </p:cNvPr>
          <p:cNvSpPr txBox="1"/>
          <p:nvPr/>
        </p:nvSpPr>
        <p:spPr>
          <a:xfrm>
            <a:off x="4721087" y="1351508"/>
            <a:ext cx="73648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Please click the link or copy the below link into the internet:</a:t>
            </a:r>
          </a:p>
          <a:p>
            <a:endParaRPr lang="en-GB" sz="2400" dirty="0"/>
          </a:p>
          <a:p>
            <a:r>
              <a:rPr lang="en-GB" sz="2400" b="1" dirty="0">
                <a:hlinkClick r:id="rId2"/>
              </a:rPr>
              <a:t>https://www.youtube.com/watch?v=rwLEjJ50LfY&amp;list=PLPVrkr0oJX1sBGLJU2hNbPE2neuhezWSu&amp;index=9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dirty="0"/>
              <a:t>Or copy the below into YouTube:</a:t>
            </a:r>
          </a:p>
          <a:p>
            <a:endParaRPr lang="en-GB" sz="2400" dirty="0"/>
          </a:p>
          <a:p>
            <a:r>
              <a:rPr lang="en-GB" sz="2400" b="0" i="1" dirty="0">
                <a:effectLst/>
              </a:rPr>
              <a:t>‘Phonics Lesson - Set 2 'air' sound for Reception and Year 1’</a:t>
            </a:r>
          </a:p>
          <a:p>
            <a:endParaRPr lang="en-GB" sz="2400" b="0" i="1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965F0-2001-49ED-84E9-6A80F1D95334}"/>
              </a:ext>
            </a:extLst>
          </p:cNvPr>
          <p:cNvSpPr txBox="1"/>
          <p:nvPr/>
        </p:nvSpPr>
        <p:spPr>
          <a:xfrm>
            <a:off x="863875" y="133727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Today’s sound: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11049-F7BA-4B92-A2C5-BC86D4786007}"/>
              </a:ext>
            </a:extLst>
          </p:cNvPr>
          <p:cNvSpPr txBox="1"/>
          <p:nvPr/>
        </p:nvSpPr>
        <p:spPr>
          <a:xfrm>
            <a:off x="4721087" y="6092794"/>
            <a:ext cx="736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Can you think of any words with the ‘air’ sound in it?</a:t>
            </a:r>
          </a:p>
        </p:txBody>
      </p:sp>
      <p:pic>
        <p:nvPicPr>
          <p:cNvPr id="4" name="Picture 2" descr="Tremendous Tuesday">
            <a:extLst>
              <a:ext uri="{FF2B5EF4-FFF2-40B4-BE49-F238E27FC236}">
                <a16:creationId xmlns:a16="http://schemas.microsoft.com/office/drawing/2014/main" id="{504079D7-5717-4C1B-8624-B1472A576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4841" r="3874" b="7885"/>
          <a:stretch/>
        </p:blipFill>
        <p:spPr bwMode="auto">
          <a:xfrm>
            <a:off x="-81170" y="2160105"/>
            <a:ext cx="4413350" cy="33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30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70331" y="-11321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81" y="648119"/>
            <a:ext cx="4595891" cy="620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34" y="639410"/>
            <a:ext cx="4582175" cy="6230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995769"/>
            <a:ext cx="109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1</a:t>
            </a:r>
          </a:p>
        </p:txBody>
      </p:sp>
    </p:spTree>
    <p:extLst>
      <p:ext uri="{BB962C8B-B14F-4D97-AF65-F5344CB8AC3E}">
        <p14:creationId xmlns:p14="http://schemas.microsoft.com/office/powerpoint/2010/main" val="2998117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197458" y="58997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Guided 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F795-8AC4-48C9-A601-3282B45EFF4E}"/>
              </a:ext>
            </a:extLst>
          </p:cNvPr>
          <p:cNvSpPr txBox="1"/>
          <p:nvPr/>
        </p:nvSpPr>
        <p:spPr>
          <a:xfrm>
            <a:off x="197458" y="995769"/>
            <a:ext cx="109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effectLst/>
              </a:rPr>
              <a:t>Page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447" y="809896"/>
            <a:ext cx="4442349" cy="6048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270" y="806930"/>
            <a:ext cx="4444364" cy="60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28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E8CFAD-316F-4763-B6A4-65AC0ED630D3}"/>
              </a:ext>
            </a:extLst>
          </p:cNvPr>
          <p:cNvSpPr txBox="1"/>
          <p:nvPr/>
        </p:nvSpPr>
        <p:spPr>
          <a:xfrm>
            <a:off x="341150" y="163500"/>
            <a:ext cx="4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/>
              <a:t>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97" y="0"/>
            <a:ext cx="5719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9257" y="-46720"/>
            <a:ext cx="65793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Today’s sound is air.  Can you say </a:t>
            </a:r>
            <a:r>
              <a:rPr lang="en-GB" sz="3600" b="1" dirty="0"/>
              <a:t>air, air, air</a:t>
            </a:r>
            <a:r>
              <a:rPr lang="en-GB" dirty="0"/>
              <a:t> to your adult?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Look at the picture on your left.  What can you see?</a:t>
            </a:r>
          </a:p>
          <a:p>
            <a:pPr algn="ctr"/>
            <a:r>
              <a:rPr lang="en-GB" dirty="0"/>
              <a:t>Can you see that the grown up is eating the cake? That’s right, the children are saying </a:t>
            </a:r>
            <a:r>
              <a:rPr lang="en-GB" sz="2800" dirty="0"/>
              <a:t>“that’s not fair”</a:t>
            </a:r>
          </a:p>
          <a:p>
            <a:pPr algn="ctr"/>
            <a:endParaRPr lang="en-GB" sz="2800" dirty="0"/>
          </a:p>
          <a:p>
            <a:pPr algn="ctr"/>
            <a:r>
              <a:rPr lang="en-GB" dirty="0"/>
              <a:t>Let’s Fred Talk some ‘air’ words.</a:t>
            </a:r>
          </a:p>
          <a:p>
            <a:pPr algn="ctr"/>
            <a:r>
              <a:rPr lang="en-GB" sz="3600" dirty="0"/>
              <a:t>h </a:t>
            </a:r>
            <a:r>
              <a:rPr lang="en-GB" sz="3600" u="sng" dirty="0"/>
              <a:t>air</a:t>
            </a:r>
            <a:r>
              <a:rPr lang="en-GB" sz="3600" dirty="0"/>
              <a:t>     f </a:t>
            </a:r>
            <a:r>
              <a:rPr lang="en-GB" sz="3600" u="sng" dirty="0"/>
              <a:t>air </a:t>
            </a:r>
            <a:r>
              <a:rPr lang="en-GB" sz="3600" dirty="0"/>
              <a:t>   s t </a:t>
            </a:r>
            <a:r>
              <a:rPr lang="en-GB" sz="3600" u="sng" dirty="0"/>
              <a:t>air</a:t>
            </a: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891" y="3753013"/>
            <a:ext cx="304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we see the picture side we say,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“that’s not fair”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050" y="3478694"/>
            <a:ext cx="33848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other side of the card is the digraph, air.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These letters are </a:t>
            </a:r>
          </a:p>
          <a:p>
            <a:pPr algn="ctr"/>
            <a:r>
              <a:rPr lang="en-GB" sz="2400" dirty="0"/>
              <a:t>special friends</a:t>
            </a:r>
            <a:r>
              <a:rPr lang="en-GB" sz="2000" dirty="0"/>
              <a:t>.  </a:t>
            </a:r>
          </a:p>
          <a:p>
            <a:pPr algn="ctr"/>
            <a:r>
              <a:rPr lang="en-GB" sz="2000" dirty="0"/>
              <a:t>They are three letters that make one sound.  When we see them we say,</a:t>
            </a:r>
          </a:p>
          <a:p>
            <a:pPr algn="ctr"/>
            <a:r>
              <a:rPr lang="en-GB" sz="3600" dirty="0"/>
              <a:t>air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BC14-E6BD-4AC7-BA9F-BA8F08BCE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55" y="147652"/>
            <a:ext cx="1254732" cy="931732"/>
          </a:xfrm>
          <a:prstGeom prst="rect">
            <a:avLst/>
          </a:prstGeom>
        </p:spPr>
      </p:pic>
      <p:pic>
        <p:nvPicPr>
          <p:cNvPr id="9218" name="Picture 2" descr="Set 1 sounds Set 2 sounds">
            <a:extLst>
              <a:ext uri="{FF2B5EF4-FFF2-40B4-BE49-F238E27FC236}">
                <a16:creationId xmlns:a16="http://schemas.microsoft.com/office/drawing/2014/main" id="{1897DB3E-96B0-404E-A644-3EB7A59D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4" y="156754"/>
            <a:ext cx="2388731" cy="32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t 1 sounds Set 2 sounds">
            <a:extLst>
              <a:ext uri="{FF2B5EF4-FFF2-40B4-BE49-F238E27FC236}">
                <a16:creationId xmlns:a16="http://schemas.microsoft.com/office/drawing/2014/main" id="{FF3B7BEC-176A-4543-A561-77A0CB90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3" y="3535063"/>
            <a:ext cx="2388731" cy="32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8DCEE-AE5E-4793-8B76-F12856EF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66" y="3753013"/>
            <a:ext cx="2140038" cy="262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7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165" y="40029"/>
            <a:ext cx="1059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Below, I have given you some cards.  Point to each one and say </a:t>
            </a:r>
            <a:r>
              <a:rPr lang="en-GB" sz="3200" dirty="0"/>
              <a:t>air</a:t>
            </a:r>
            <a:r>
              <a:rPr lang="en-GB" dirty="0"/>
              <a:t> or </a:t>
            </a:r>
            <a:r>
              <a:rPr lang="en-GB" sz="3200" dirty="0"/>
              <a:t>that’s not fair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11" y="4054677"/>
            <a:ext cx="257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let’s have a go at writing the sound </a:t>
            </a:r>
            <a:r>
              <a:rPr lang="en-GB" sz="3600" dirty="0"/>
              <a:t>air</a:t>
            </a:r>
            <a:r>
              <a:rPr lang="en-GB" dirty="0"/>
              <a:t>.  You already know how to form each letter.  Now we simply put them together to write the sound air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1" y="3839373"/>
            <a:ext cx="3043646" cy="2863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84126" y="4193176"/>
            <a:ext cx="131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have a turn on your own.  Keep practising until you get it right.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" y="40029"/>
            <a:ext cx="1299108" cy="964684"/>
          </a:xfrm>
          <a:prstGeom prst="rect">
            <a:avLst/>
          </a:prstGeom>
        </p:spPr>
      </p:pic>
      <p:pic>
        <p:nvPicPr>
          <p:cNvPr id="13" name="Picture 2" descr="Set 1 sounds Set 2 sounds">
            <a:extLst>
              <a:ext uri="{FF2B5EF4-FFF2-40B4-BE49-F238E27FC236}">
                <a16:creationId xmlns:a16="http://schemas.microsoft.com/office/drawing/2014/main" id="{8299FAC5-3039-4796-881F-12A9E548C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1" y="1068361"/>
            <a:ext cx="1939089" cy="26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D2DA4A-A143-4A47-B5C3-8CE8BEABE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075" y="1068361"/>
            <a:ext cx="2169494" cy="2658853"/>
          </a:xfrm>
          <a:prstGeom prst="rect">
            <a:avLst/>
          </a:prstGeom>
        </p:spPr>
      </p:pic>
      <p:pic>
        <p:nvPicPr>
          <p:cNvPr id="22" name="Picture 2" descr="Set 1 sounds Set 2 sounds">
            <a:extLst>
              <a:ext uri="{FF2B5EF4-FFF2-40B4-BE49-F238E27FC236}">
                <a16:creationId xmlns:a16="http://schemas.microsoft.com/office/drawing/2014/main" id="{D4F43FE2-1507-40B4-B1DA-56303E52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04" y="1079563"/>
            <a:ext cx="1939089" cy="26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DDFE2C-CDB2-4394-B960-BE4F95F09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728" y="1079563"/>
            <a:ext cx="2169494" cy="26588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143A68-B3FF-40DA-921B-7CFC828AB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63" y="1090765"/>
            <a:ext cx="2169494" cy="2658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6551DC-6A4F-41E6-BA41-C16F83F87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154" y="3941494"/>
            <a:ext cx="2169494" cy="26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9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5145</Words>
  <Application>Microsoft Office PowerPoint</Application>
  <PresentationFormat>Widescreen</PresentationFormat>
  <Paragraphs>547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Stanners</dc:creator>
  <cp:lastModifiedBy>R.McCartney [ Wheatley Hill Community Primary School ]</cp:lastModifiedBy>
  <cp:revision>66</cp:revision>
  <dcterms:created xsi:type="dcterms:W3CDTF">2020-11-14T12:23:39Z</dcterms:created>
  <dcterms:modified xsi:type="dcterms:W3CDTF">2021-01-31T12:00:40Z</dcterms:modified>
</cp:coreProperties>
</file>