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80" r:id="rId3"/>
    <p:sldId id="284" r:id="rId4"/>
    <p:sldId id="285" r:id="rId5"/>
    <p:sldId id="290" r:id="rId6"/>
    <p:sldId id="272" r:id="rId7"/>
    <p:sldId id="273" r:id="rId8"/>
    <p:sldId id="283" r:id="rId9"/>
    <p:sldId id="257" r:id="rId10"/>
    <p:sldId id="281" r:id="rId11"/>
    <p:sldId id="289" r:id="rId12"/>
    <p:sldId id="282" r:id="rId13"/>
    <p:sldId id="287" r:id="rId14"/>
    <p:sldId id="288" r:id="rId15"/>
    <p:sldId id="28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00FF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2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8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F9E1E-D82E-43CB-B68E-0AE3A8AE4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E70C38-5167-45FE-92D7-DAA586A7D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3A34A-75A3-4F3D-B717-81ACBFDA7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298A-FED4-4F81-9AFE-6B0E4AEC2FB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E556A-9191-4290-8963-02666680C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22D5C-C00F-4600-AC64-5385B3CE2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0A4F-6206-453F-BA96-E3463942E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26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B4247-3F89-4EE9-A991-287431FD9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523E02-F3F1-4875-9528-D86EF915A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A212D-DBA1-4558-B23C-956E91F11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298A-FED4-4F81-9AFE-6B0E4AEC2FB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63DC3-47A3-4B69-8C10-6FAA58E91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06EB5-B5AC-4C0A-907B-FC7551E49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0A4F-6206-453F-BA96-E3463942E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19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BC83AE-D400-4FF1-A0B3-40DD44621F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0E3380-9E25-46C1-B47A-BD995965B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80379-4098-4191-A321-20BA4D887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298A-FED4-4F81-9AFE-6B0E4AEC2FB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1AE63-67C9-4C07-9B51-C2E952159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0D778-705A-4326-92EC-DF689CA2D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0A4F-6206-453F-BA96-E3463942E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178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7645-4794-4A25-B487-0C9578AD0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AF00F-6713-4FD5-960C-12BEEEEA6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7CD3F-FF27-4BA6-9B33-944DE2C49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298A-FED4-4F81-9AFE-6B0E4AEC2FB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25D3D-C31D-466F-BD8C-BF92CD90D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4B977-5F6C-42D4-98AB-14D329EF1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0A4F-6206-453F-BA96-E3463942E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698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948F2-6D38-4877-BF3C-94D844F37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5CCC09-0906-4FFF-B73A-5759CCB43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808D5-4582-40BB-BC66-732668BE5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298A-FED4-4F81-9AFE-6B0E4AEC2FB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5BD5B-9962-40A6-A219-2523EC865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905EC-2705-450A-82F6-567E53AB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0A4F-6206-453F-BA96-E3463942E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276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85730-6E6B-4779-8C77-335746D27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A2978-B2B0-4EA6-980D-2399D3451D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9B23C-9C0D-4766-80A6-78C7AC04A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FFC555-49FB-4FC4-A483-97E7A6D72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298A-FED4-4F81-9AFE-6B0E4AEC2FB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B1A5CF-E154-4B7E-ABA8-5D78B1503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D9C76F-3B71-49AC-80C2-17C5DF138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0A4F-6206-453F-BA96-E3463942E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37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4561C-09BD-4F64-8D2D-0DEE984ED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6678A4-CC71-4FFB-823E-C0231D8C0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EB3F7E-B495-4409-B0CC-CFEF9AA24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9BB14A-5CA0-43FD-8372-B8E6BF7857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DD5590-9966-4D1A-B9B0-8B844DDE7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BC6CAE-56A8-45CE-AC0B-6049A2F7E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298A-FED4-4F81-9AFE-6B0E4AEC2FB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5EE76D-B176-42E4-9C70-2B2295A47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D56D7C-D1CF-4D5E-94FC-2B50DBFC8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0A4F-6206-453F-BA96-E3463942E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07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067C4-7A67-4DBA-803F-CD79CD182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609CBF-B8CD-4F35-A08B-A292376A8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298A-FED4-4F81-9AFE-6B0E4AEC2FB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0B5681-5508-434E-8308-F5204FDE0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FC1D1F-9675-4A37-B954-A0A4B05F1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0A4F-6206-453F-BA96-E3463942E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41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0913D7-881E-428F-ABB1-86999693E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298A-FED4-4F81-9AFE-6B0E4AEC2FB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A775A3-C36A-4131-83A7-0F2852FAF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43F8B6-C648-475C-A049-EF1FE786B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0A4F-6206-453F-BA96-E3463942E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11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AAD6A-E7D1-4631-B1E0-E01B8E871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F0AD5-FDEA-4766-8EEF-6208F92A6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F9E171-78D6-4C1F-96FD-ADAC0DD5E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5D8A19-51D2-4D2D-98B2-E02A208C5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298A-FED4-4F81-9AFE-6B0E4AEC2FB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7D4BC4-F6B7-4576-93AC-BE6CAD415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80462-CD1A-41B5-B325-7BDBEA8A4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0A4F-6206-453F-BA96-E3463942E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005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1E3B9-9210-4A1E-A928-0AEF96C6B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C5509F-994E-4E15-BC29-6CB3C5705F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6057E-56E6-46B8-9548-7F235B060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D430F-3A80-4A29-9E9F-92E3EE0AE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6298A-FED4-4F81-9AFE-6B0E4AEC2FB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4A086-D57F-48E3-98C5-19D92F7B4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820C5E-462D-4480-B042-ABA279623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50A4F-6206-453F-BA96-E3463942E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176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33EB57-105F-4017-9BD3-A51399268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1BBCC-D6A5-4473-911F-44DA22E70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3BDE3-D4A0-4E5E-9551-32799E5E52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6298A-FED4-4F81-9AFE-6B0E4AEC2FBC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62FE8-FA8B-492C-98F7-95AA3078F2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11DCC-2B61-46C5-AEA3-873504C4DC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50A4F-6206-453F-BA96-E3463942E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5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76" y="5987219"/>
            <a:ext cx="588390" cy="5883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9471" y="5905850"/>
            <a:ext cx="5473098" cy="7372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4066" y="6033803"/>
            <a:ext cx="402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Subject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GB" sz="2400" dirty="0" smtClean="0">
                <a:solidFill>
                  <a:prstClr val="black"/>
                </a:solidFill>
                <a:latin typeface="Calibri" panose="020F0502020204030204"/>
              </a:rPr>
              <a:t>Maths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9470" y="164755"/>
            <a:ext cx="8040129" cy="700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361" y="222475"/>
            <a:ext cx="7426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93" y="1728060"/>
            <a:ext cx="2219325" cy="11049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69871" y="2835982"/>
            <a:ext cx="10612654" cy="17527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1401" y="2819203"/>
            <a:ext cx="10429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LO To count in 5’s</a:t>
            </a:r>
            <a:r>
              <a:rPr kumimoji="0" lang="en-GB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5626" y="5944585"/>
            <a:ext cx="834561" cy="6401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3361" y="222475"/>
            <a:ext cx="78952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Date: Monday 11</a:t>
            </a:r>
            <a:r>
              <a:rPr lang="en-GB" sz="3200" baseline="30000" dirty="0" smtClean="0"/>
              <a:t>th</a:t>
            </a:r>
            <a:r>
              <a:rPr lang="en-GB" sz="3200" dirty="0" smtClean="0"/>
              <a:t> January 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1657" y="5940593"/>
            <a:ext cx="759101" cy="68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839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541AD-464A-4BAE-B2E9-84FF43C5C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" y="67305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As a warm up to your task here are some number games counting and multiplying by 5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837508" y="2534194"/>
            <a:ext cx="9516291" cy="3642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100" dirty="0" smtClean="0"/>
              <a:t>                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8011" y="2177143"/>
            <a:ext cx="1811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386251" y="2177143"/>
            <a:ext cx="1811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017814" y="4203114"/>
            <a:ext cx="31884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https://www.abcya.com/games/number_bubble_skip_counting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" y="2355668"/>
            <a:ext cx="3860519" cy="174688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830952" y="5676321"/>
            <a:ext cx="5665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https://www.topmarks.co.uk/maths-games/hit-the-button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1319" y="2479386"/>
            <a:ext cx="4073172" cy="305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281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541AD-464A-4BAE-B2E9-84FF43C5C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Here is a maths challenge for you, can you now multiply in 5’s. I'm ready for you to blow my socks off! 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837508" y="2534194"/>
            <a:ext cx="9516291" cy="3642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100" dirty="0" smtClean="0"/>
              <a:t>                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8011" y="2177143"/>
            <a:ext cx="181138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 x </a:t>
            </a:r>
            <a:r>
              <a:rPr lang="en-GB" sz="2400" dirty="0"/>
              <a:t>5</a:t>
            </a:r>
            <a:r>
              <a:rPr lang="en-GB" sz="2400" dirty="0" smtClean="0"/>
              <a:t>=</a:t>
            </a:r>
          </a:p>
          <a:p>
            <a:r>
              <a:rPr lang="en-GB" sz="2400" dirty="0" smtClean="0"/>
              <a:t>2 x 5 = </a:t>
            </a:r>
          </a:p>
          <a:p>
            <a:r>
              <a:rPr lang="en-GB" sz="2400" dirty="0" smtClean="0"/>
              <a:t>3 x 5 = </a:t>
            </a:r>
          </a:p>
          <a:p>
            <a:r>
              <a:rPr lang="en-GB" sz="2400" dirty="0" smtClean="0"/>
              <a:t>4 x 5 = </a:t>
            </a:r>
          </a:p>
          <a:p>
            <a:r>
              <a:rPr lang="en-GB" sz="2400" dirty="0" smtClean="0"/>
              <a:t>5 x 5 =</a:t>
            </a:r>
          </a:p>
          <a:p>
            <a:r>
              <a:rPr lang="en-GB" sz="2400" dirty="0" smtClean="0"/>
              <a:t>6 x 5 =</a:t>
            </a:r>
          </a:p>
          <a:p>
            <a:r>
              <a:rPr lang="en-GB" sz="2400" dirty="0" smtClean="0"/>
              <a:t>7 x 5 =</a:t>
            </a:r>
          </a:p>
          <a:p>
            <a:r>
              <a:rPr lang="en-GB" sz="2400" dirty="0" smtClean="0"/>
              <a:t>8 x 5 =</a:t>
            </a:r>
          </a:p>
          <a:p>
            <a:r>
              <a:rPr lang="en-GB" sz="2400" dirty="0" smtClean="0"/>
              <a:t>9 x 5 =</a:t>
            </a:r>
          </a:p>
          <a:p>
            <a:r>
              <a:rPr lang="en-GB" sz="2400" dirty="0" smtClean="0"/>
              <a:t>10 x 5 =</a:t>
            </a:r>
          </a:p>
          <a:p>
            <a:r>
              <a:rPr lang="en-GB" sz="2400" dirty="0" smtClean="0"/>
              <a:t>11 x 5 =</a:t>
            </a:r>
          </a:p>
          <a:p>
            <a:r>
              <a:rPr lang="en-GB" sz="2400" dirty="0" smtClean="0"/>
              <a:t>12 x 5 = 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386251" y="2177143"/>
            <a:ext cx="181138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10 x 5 =</a:t>
            </a:r>
          </a:p>
          <a:p>
            <a:r>
              <a:rPr lang="en-GB" sz="2400" dirty="0"/>
              <a:t>3</a:t>
            </a:r>
            <a:r>
              <a:rPr lang="en-GB" sz="2400" dirty="0" smtClean="0"/>
              <a:t> x 5 = </a:t>
            </a:r>
          </a:p>
          <a:p>
            <a:r>
              <a:rPr lang="en-GB" sz="2400" dirty="0"/>
              <a:t>7</a:t>
            </a:r>
            <a:r>
              <a:rPr lang="en-GB" sz="2400" dirty="0" smtClean="0"/>
              <a:t> x 5 = </a:t>
            </a:r>
          </a:p>
          <a:p>
            <a:r>
              <a:rPr lang="en-GB" sz="2400" dirty="0"/>
              <a:t>5</a:t>
            </a:r>
            <a:r>
              <a:rPr lang="en-GB" sz="2400" dirty="0" smtClean="0"/>
              <a:t> x 5 = </a:t>
            </a:r>
          </a:p>
          <a:p>
            <a:r>
              <a:rPr lang="en-GB" sz="2400" dirty="0" smtClean="0"/>
              <a:t>11 x 5 =</a:t>
            </a:r>
          </a:p>
          <a:p>
            <a:r>
              <a:rPr lang="en-GB" sz="2400" dirty="0" smtClean="0"/>
              <a:t>6 x 5 =</a:t>
            </a:r>
          </a:p>
          <a:p>
            <a:r>
              <a:rPr lang="en-GB" sz="2400" dirty="0"/>
              <a:t>1</a:t>
            </a:r>
            <a:r>
              <a:rPr lang="en-GB" sz="2400" dirty="0" smtClean="0"/>
              <a:t> x 5 =</a:t>
            </a:r>
          </a:p>
          <a:p>
            <a:r>
              <a:rPr lang="en-GB" sz="2400" dirty="0"/>
              <a:t>9</a:t>
            </a:r>
            <a:r>
              <a:rPr lang="en-GB" sz="2400" dirty="0" smtClean="0"/>
              <a:t> x </a:t>
            </a:r>
            <a:r>
              <a:rPr lang="en-GB" sz="2400" dirty="0"/>
              <a:t>5</a:t>
            </a:r>
            <a:r>
              <a:rPr lang="en-GB" sz="2400" dirty="0" smtClean="0"/>
              <a:t> =</a:t>
            </a:r>
          </a:p>
          <a:p>
            <a:r>
              <a:rPr lang="en-GB" sz="2400" dirty="0"/>
              <a:t>2</a:t>
            </a:r>
            <a:r>
              <a:rPr lang="en-GB" sz="2400" dirty="0" smtClean="0"/>
              <a:t> x 5 =</a:t>
            </a:r>
          </a:p>
          <a:p>
            <a:r>
              <a:rPr lang="en-GB" sz="2400" dirty="0" smtClean="0"/>
              <a:t>12 x 5 =</a:t>
            </a:r>
          </a:p>
          <a:p>
            <a:r>
              <a:rPr lang="en-GB" sz="2400" dirty="0" smtClean="0"/>
              <a:t>4 x </a:t>
            </a:r>
            <a:r>
              <a:rPr lang="en-GB" sz="2400" dirty="0"/>
              <a:t>5</a:t>
            </a:r>
            <a:r>
              <a:rPr lang="en-GB" sz="2400" dirty="0" smtClean="0"/>
              <a:t> =</a:t>
            </a:r>
          </a:p>
          <a:p>
            <a:r>
              <a:rPr lang="en-GB" sz="2400" dirty="0"/>
              <a:t>8</a:t>
            </a:r>
            <a:r>
              <a:rPr lang="en-GB" sz="2400" dirty="0" smtClean="0"/>
              <a:t> x </a:t>
            </a:r>
            <a:r>
              <a:rPr lang="en-GB" sz="2400" dirty="0"/>
              <a:t>5</a:t>
            </a:r>
            <a:r>
              <a:rPr lang="en-GB" sz="2400" dirty="0" smtClean="0"/>
              <a:t> =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790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76" y="5987219"/>
            <a:ext cx="588390" cy="5883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1668" y="5903807"/>
            <a:ext cx="5473098" cy="7372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4066" y="6033803"/>
            <a:ext cx="402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Subject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GB" sz="2400" dirty="0" smtClean="0">
                <a:solidFill>
                  <a:prstClr val="black"/>
                </a:solidFill>
                <a:latin typeface="Calibri" panose="020F0502020204030204"/>
              </a:rPr>
              <a:t>Maths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9470" y="164755"/>
            <a:ext cx="8040129" cy="700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361" y="222475"/>
            <a:ext cx="7426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 </a:t>
            </a:r>
            <a:r>
              <a:rPr lang="en-GB" sz="3200" dirty="0" smtClean="0">
                <a:solidFill>
                  <a:prstClr val="black"/>
                </a:solidFill>
                <a:latin typeface="Calibri" panose="020F0502020204030204"/>
              </a:rPr>
              <a:t>Thursday 14</a:t>
            </a:r>
            <a:r>
              <a:rPr kumimoji="0" lang="en-GB" sz="32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January 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93" y="1728060"/>
            <a:ext cx="2219325" cy="11049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69871" y="2835982"/>
            <a:ext cx="10612654" cy="17527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1401" y="2819203"/>
            <a:ext cx="10429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LO</a:t>
            </a:r>
            <a:r>
              <a:rPr kumimoji="0" lang="en-GB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multiply by 5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03" y="5970440"/>
            <a:ext cx="588390" cy="58839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7314" y="5947015"/>
            <a:ext cx="759101" cy="68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757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541AD-464A-4BAE-B2E9-84FF43C5C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Here is a maths challenge for you, can you now multiply in 5’s. I'm ready for you to blow my socks off! 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837508" y="2534194"/>
            <a:ext cx="9516291" cy="3642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100" dirty="0" smtClean="0"/>
              <a:t>                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8011" y="2177143"/>
            <a:ext cx="181138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__ x 5 =5</a:t>
            </a:r>
          </a:p>
          <a:p>
            <a:r>
              <a:rPr lang="en-GB" sz="2400" dirty="0" smtClean="0"/>
              <a:t>__ x 5 =10 </a:t>
            </a:r>
          </a:p>
          <a:p>
            <a:r>
              <a:rPr lang="en-GB" sz="2400" dirty="0" smtClean="0"/>
              <a:t>__ x 5 =15 </a:t>
            </a:r>
            <a:endParaRPr lang="en-GB" sz="2400" dirty="0"/>
          </a:p>
          <a:p>
            <a:r>
              <a:rPr lang="en-GB" sz="2400" dirty="0" smtClean="0"/>
              <a:t>__ x 5 =20 </a:t>
            </a:r>
          </a:p>
          <a:p>
            <a:r>
              <a:rPr lang="en-GB" sz="2400" dirty="0" smtClean="0"/>
              <a:t>__ x 5 =25</a:t>
            </a:r>
          </a:p>
          <a:p>
            <a:r>
              <a:rPr lang="en-GB" sz="2400" dirty="0" smtClean="0"/>
              <a:t>__ x 5 =30</a:t>
            </a:r>
          </a:p>
          <a:p>
            <a:r>
              <a:rPr lang="en-GB" sz="2400" smtClean="0"/>
              <a:t>__ x 5 </a:t>
            </a:r>
            <a:r>
              <a:rPr lang="en-GB" sz="2400" dirty="0" smtClean="0"/>
              <a:t>=35</a:t>
            </a:r>
          </a:p>
          <a:p>
            <a:r>
              <a:rPr lang="en-GB" sz="2400" dirty="0" smtClean="0"/>
              <a:t>__ x 5 =40</a:t>
            </a:r>
          </a:p>
          <a:p>
            <a:r>
              <a:rPr lang="en-GB" sz="2400" dirty="0" smtClean="0"/>
              <a:t>__ x 5 =45</a:t>
            </a:r>
          </a:p>
          <a:p>
            <a:r>
              <a:rPr lang="en-GB" sz="2400" dirty="0" smtClean="0"/>
              <a:t>__ x 5 =50</a:t>
            </a:r>
          </a:p>
          <a:p>
            <a:r>
              <a:rPr lang="en-GB" sz="2400" dirty="0" smtClean="0"/>
              <a:t>__ x 5 =55</a:t>
            </a:r>
          </a:p>
          <a:p>
            <a:r>
              <a:rPr lang="en-GB" sz="2400" dirty="0" smtClean="0"/>
              <a:t>__ x 5 =60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386251" y="2177143"/>
            <a:ext cx="181138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__ x 5 =50</a:t>
            </a:r>
          </a:p>
          <a:p>
            <a:r>
              <a:rPr lang="en-GB" sz="2400" dirty="0" smtClean="0"/>
              <a:t>__ x 5 =15</a:t>
            </a:r>
          </a:p>
          <a:p>
            <a:r>
              <a:rPr lang="en-GB" sz="2400" dirty="0" smtClean="0"/>
              <a:t>__ x 5 = </a:t>
            </a:r>
            <a:r>
              <a:rPr lang="en-GB" sz="2400" dirty="0"/>
              <a:t>3</a:t>
            </a:r>
            <a:r>
              <a:rPr lang="en-GB" sz="2400" dirty="0" smtClean="0"/>
              <a:t>5</a:t>
            </a:r>
          </a:p>
          <a:p>
            <a:r>
              <a:rPr lang="en-GB" sz="2400" dirty="0" smtClean="0"/>
              <a:t>__ x 5 =25 </a:t>
            </a:r>
          </a:p>
          <a:p>
            <a:r>
              <a:rPr lang="en-GB" sz="2400" dirty="0" smtClean="0"/>
              <a:t>__ x 5 =55</a:t>
            </a:r>
          </a:p>
          <a:p>
            <a:r>
              <a:rPr lang="en-GB" sz="2400" dirty="0" smtClean="0"/>
              <a:t>__ x 5 =30</a:t>
            </a:r>
          </a:p>
          <a:p>
            <a:r>
              <a:rPr lang="en-GB" sz="2400" dirty="0" smtClean="0"/>
              <a:t>__ x 5 =5</a:t>
            </a:r>
          </a:p>
          <a:p>
            <a:r>
              <a:rPr lang="en-GB" sz="2400" dirty="0" smtClean="0"/>
              <a:t>__ x </a:t>
            </a:r>
            <a:r>
              <a:rPr lang="en-GB" sz="2400" dirty="0"/>
              <a:t>5</a:t>
            </a:r>
            <a:r>
              <a:rPr lang="en-GB" sz="2400" dirty="0" smtClean="0"/>
              <a:t> =45</a:t>
            </a:r>
          </a:p>
          <a:p>
            <a:r>
              <a:rPr lang="en-GB" sz="2400" dirty="0" smtClean="0"/>
              <a:t>__ x 5 =10</a:t>
            </a:r>
          </a:p>
          <a:p>
            <a:r>
              <a:rPr lang="en-GB" sz="2400" dirty="0" smtClean="0"/>
              <a:t>__ x 5 =60</a:t>
            </a:r>
          </a:p>
          <a:p>
            <a:r>
              <a:rPr lang="en-GB" sz="2400" dirty="0" smtClean="0"/>
              <a:t>__ x </a:t>
            </a:r>
            <a:r>
              <a:rPr lang="en-GB" sz="2400" dirty="0"/>
              <a:t>5</a:t>
            </a:r>
            <a:r>
              <a:rPr lang="en-GB" sz="2400" dirty="0" smtClean="0"/>
              <a:t> =20</a:t>
            </a:r>
          </a:p>
          <a:p>
            <a:r>
              <a:rPr lang="en-GB" sz="2400" dirty="0" smtClean="0"/>
              <a:t>__ x </a:t>
            </a:r>
            <a:r>
              <a:rPr lang="en-GB" sz="2400" dirty="0"/>
              <a:t>5</a:t>
            </a:r>
            <a:r>
              <a:rPr lang="en-GB" sz="2400" dirty="0" smtClean="0"/>
              <a:t> = 40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380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76" y="5987219"/>
            <a:ext cx="588390" cy="5883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1668" y="5903807"/>
            <a:ext cx="5473098" cy="7372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4066" y="6033803"/>
            <a:ext cx="402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Subject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GB" sz="2400" dirty="0" smtClean="0">
                <a:solidFill>
                  <a:prstClr val="black"/>
                </a:solidFill>
                <a:latin typeface="Calibri" panose="020F0502020204030204"/>
              </a:rPr>
              <a:t>Maths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9470" y="164755"/>
            <a:ext cx="8040129" cy="700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361" y="222475"/>
            <a:ext cx="7426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 </a:t>
            </a:r>
            <a:r>
              <a:rPr lang="en-GB" sz="3200" dirty="0" smtClean="0">
                <a:solidFill>
                  <a:prstClr val="black"/>
                </a:solidFill>
                <a:latin typeface="Calibri" panose="020F0502020204030204"/>
              </a:rPr>
              <a:t>Thursday 14</a:t>
            </a:r>
            <a:r>
              <a:rPr kumimoji="0" lang="en-GB" sz="32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January 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93" y="1728060"/>
            <a:ext cx="2219325" cy="11049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69871" y="2835982"/>
            <a:ext cx="10612654" cy="17527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1401" y="2819203"/>
            <a:ext cx="10429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LO</a:t>
            </a:r>
            <a:r>
              <a:rPr kumimoji="0" lang="en-GB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multiply by 5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03" y="5970440"/>
            <a:ext cx="588390" cy="58839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7314" y="5947015"/>
            <a:ext cx="759101" cy="68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19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2625213" y="4812472"/>
            <a:ext cx="3970440" cy="146267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0541AD-464A-4BAE-B2E9-84FF43C5C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498394" cy="977500"/>
          </a:xfrm>
        </p:spPr>
        <p:txBody>
          <a:bodyPr>
            <a:normAutofit/>
          </a:bodyPr>
          <a:lstStyle/>
          <a:p>
            <a:pPr algn="ctr"/>
            <a:r>
              <a:rPr lang="en-GB" sz="2400" dirty="0" smtClean="0"/>
              <a:t>Can you complete your own number sentences?</a:t>
            </a:r>
            <a:endParaRPr lang="en-GB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837508" y="2534194"/>
            <a:ext cx="9516291" cy="3642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100" dirty="0" smtClean="0"/>
              <a:t>                  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1" t="15244" r="1833" b="7756"/>
          <a:stretch/>
        </p:blipFill>
        <p:spPr>
          <a:xfrm>
            <a:off x="7048501" y="1135380"/>
            <a:ext cx="4892039" cy="52806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7" t="-5696" r="15122" b="5292"/>
          <a:stretch/>
        </p:blipFill>
        <p:spPr>
          <a:xfrm>
            <a:off x="599804" y="707923"/>
            <a:ext cx="1675216" cy="57081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09" t="15244" r="4389" b="76934"/>
          <a:stretch/>
        </p:blipFill>
        <p:spPr>
          <a:xfrm>
            <a:off x="3261360" y="1516618"/>
            <a:ext cx="2484120" cy="53646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19" t="23169" r="1832" b="70003"/>
          <a:stretch/>
        </p:blipFill>
        <p:spPr>
          <a:xfrm>
            <a:off x="2748195" y="3279515"/>
            <a:ext cx="3648795" cy="4682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78480" y="2171802"/>
            <a:ext cx="2788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      5   +   5        2 x 5  =10</a:t>
            </a:r>
          </a:p>
          <a:p>
            <a:r>
              <a:rPr lang="en-GB" dirty="0" smtClean="0"/>
              <a:t>           2 dice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328160" y="2436009"/>
            <a:ext cx="342900" cy="208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71054" y="3992876"/>
            <a:ext cx="3690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  5   +   5   +  5  +  5          4 x 5   =20</a:t>
            </a:r>
          </a:p>
          <a:p>
            <a:r>
              <a:rPr lang="en-GB" dirty="0" smtClean="0"/>
              <a:t>               4 dice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274820" y="4244340"/>
            <a:ext cx="914400" cy="2057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837362" y="5184444"/>
            <a:ext cx="3470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Can you complete the grid. Please show your working out. Good luck.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460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47921-E3D8-4C1C-B00B-B94DB5CC7B73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en-GB" sz="3600" dirty="0" smtClean="0"/>
              <a:t>Today we are going to be counting in 5’s. Please can you help your child count in 5’s on the number grid.</a:t>
            </a:r>
            <a:endParaRPr lang="en-GB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3092" r="2045" b="10100"/>
          <a:stretch/>
        </p:blipFill>
        <p:spPr>
          <a:xfrm>
            <a:off x="1282816" y="2000803"/>
            <a:ext cx="3752088" cy="369590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66576" y="3400772"/>
            <a:ext cx="64443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https://www.youtube.com/watch?app=desktop&amp;v=amxVL9KUmq8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65124" y="2693453"/>
            <a:ext cx="3817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Here is </a:t>
            </a:r>
            <a:r>
              <a:rPr lang="en-GB" dirty="0" smtClean="0">
                <a:solidFill>
                  <a:srgbClr val="FF0000"/>
                </a:solidFill>
              </a:rPr>
              <a:t>a website </a:t>
            </a:r>
            <a:r>
              <a:rPr lang="en-GB" dirty="0" smtClean="0">
                <a:solidFill>
                  <a:srgbClr val="FF0000"/>
                </a:solidFill>
              </a:rPr>
              <a:t>to help you count in </a:t>
            </a:r>
            <a:r>
              <a:rPr lang="en-GB" dirty="0" smtClean="0">
                <a:solidFill>
                  <a:srgbClr val="FF0000"/>
                </a:solidFill>
              </a:rPr>
              <a:t>5’s, </a:t>
            </a:r>
            <a:r>
              <a:rPr lang="en-GB" dirty="0" smtClean="0">
                <a:solidFill>
                  <a:srgbClr val="FF0000"/>
                </a:solidFill>
              </a:rPr>
              <a:t>but also get up and </a:t>
            </a:r>
            <a:r>
              <a:rPr lang="en-GB" dirty="0" smtClean="0">
                <a:solidFill>
                  <a:srgbClr val="FF0000"/>
                </a:solidFill>
              </a:rPr>
              <a:t>groove!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280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47921-E3D8-4C1C-B00B-B94DB5CC7B73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en-GB" sz="4000" dirty="0" smtClean="0"/>
              <a:t>Can you now fill in the missing numbers to 5’s</a:t>
            </a:r>
            <a:endParaRPr lang="en-GB" sz="4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739" y="2130393"/>
            <a:ext cx="2638555" cy="1472343"/>
          </a:xfrm>
        </p:spPr>
      </p:pic>
      <p:pic>
        <p:nvPicPr>
          <p:cNvPr id="6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294" y="2130392"/>
            <a:ext cx="2638555" cy="1472343"/>
          </a:xfrm>
          <a:prstGeom prst="rect">
            <a:avLst/>
          </a:prstGeom>
        </p:spPr>
      </p:pic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849" y="2130391"/>
            <a:ext cx="2638555" cy="1472343"/>
          </a:xfrm>
          <a:prstGeom prst="rect">
            <a:avLst/>
          </a:prstGeom>
        </p:spPr>
      </p:pic>
      <p:pic>
        <p:nvPicPr>
          <p:cNvPr id="8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739" y="3791553"/>
            <a:ext cx="2638555" cy="1472343"/>
          </a:xfrm>
          <a:prstGeom prst="rect">
            <a:avLst/>
          </a:prstGeom>
        </p:spPr>
      </p:pic>
      <p:pic>
        <p:nvPicPr>
          <p:cNvPr id="9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294" y="3791551"/>
            <a:ext cx="2638555" cy="1472343"/>
          </a:xfrm>
          <a:prstGeom prst="rect">
            <a:avLst/>
          </a:prstGeom>
        </p:spPr>
      </p:pic>
      <p:pic>
        <p:nvPicPr>
          <p:cNvPr id="10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849" y="3791550"/>
            <a:ext cx="2638555" cy="1472343"/>
          </a:xfrm>
          <a:prstGeom prst="rect">
            <a:avLst/>
          </a:prstGeom>
        </p:spPr>
      </p:pic>
      <p:pic>
        <p:nvPicPr>
          <p:cNvPr id="11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9404" y="3791549"/>
            <a:ext cx="2638555" cy="1472343"/>
          </a:xfrm>
          <a:prstGeom prst="rect">
            <a:avLst/>
          </a:prstGeom>
        </p:spPr>
      </p:pic>
      <p:pic>
        <p:nvPicPr>
          <p:cNvPr id="12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739" y="5385657"/>
            <a:ext cx="2638555" cy="1472343"/>
          </a:xfrm>
          <a:prstGeom prst="rect">
            <a:avLst/>
          </a:prstGeom>
        </p:spPr>
      </p:pic>
      <p:pic>
        <p:nvPicPr>
          <p:cNvPr id="13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293" y="5387021"/>
            <a:ext cx="2638555" cy="1472343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1371599" y="2866562"/>
            <a:ext cx="384048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795016" y="2866562"/>
            <a:ext cx="384048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ounded Rectangle 15"/>
          <p:cNvSpPr/>
          <p:nvPr/>
        </p:nvSpPr>
        <p:spPr>
          <a:xfrm>
            <a:off x="3951225" y="2866562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18" name="Rounded Rectangle 17"/>
          <p:cNvSpPr/>
          <p:nvPr/>
        </p:nvSpPr>
        <p:spPr>
          <a:xfrm>
            <a:off x="5371727" y="2866562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ounded Rectangle 18"/>
          <p:cNvSpPr/>
          <p:nvPr/>
        </p:nvSpPr>
        <p:spPr>
          <a:xfrm>
            <a:off x="6589780" y="2866562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20</a:t>
            </a:r>
            <a:endParaRPr lang="en-GB" dirty="0"/>
          </a:p>
        </p:txBody>
      </p:sp>
      <p:sp>
        <p:nvSpPr>
          <p:cNvPr id="20" name="Rounded Rectangle 19"/>
          <p:cNvSpPr/>
          <p:nvPr/>
        </p:nvSpPr>
        <p:spPr>
          <a:xfrm>
            <a:off x="8010282" y="2866562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ounded Rectangle 20"/>
          <p:cNvSpPr/>
          <p:nvPr/>
        </p:nvSpPr>
        <p:spPr>
          <a:xfrm>
            <a:off x="1303528" y="4531411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22" name="Rounded Rectangle 21"/>
          <p:cNvSpPr/>
          <p:nvPr/>
        </p:nvSpPr>
        <p:spPr>
          <a:xfrm>
            <a:off x="2753870" y="4538228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15</a:t>
            </a:r>
            <a:endParaRPr lang="en-GB" dirty="0"/>
          </a:p>
        </p:txBody>
      </p:sp>
      <p:sp>
        <p:nvSpPr>
          <p:cNvPr id="23" name="Rounded Rectangle 22"/>
          <p:cNvSpPr/>
          <p:nvPr/>
        </p:nvSpPr>
        <p:spPr>
          <a:xfrm>
            <a:off x="3942083" y="4525393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ounded Rectangle 23"/>
          <p:cNvSpPr/>
          <p:nvPr/>
        </p:nvSpPr>
        <p:spPr>
          <a:xfrm>
            <a:off x="5395473" y="4525393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25</a:t>
            </a:r>
            <a:endParaRPr lang="en-GB" dirty="0"/>
          </a:p>
        </p:txBody>
      </p:sp>
      <p:sp>
        <p:nvSpPr>
          <p:cNvPr id="25" name="Rounded Rectangle 24"/>
          <p:cNvSpPr/>
          <p:nvPr/>
        </p:nvSpPr>
        <p:spPr>
          <a:xfrm>
            <a:off x="6566034" y="4545045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ounded Rectangle 25"/>
          <p:cNvSpPr/>
          <p:nvPr/>
        </p:nvSpPr>
        <p:spPr>
          <a:xfrm>
            <a:off x="8019424" y="4525393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ounded Rectangle 26"/>
          <p:cNvSpPr/>
          <p:nvPr/>
        </p:nvSpPr>
        <p:spPr>
          <a:xfrm>
            <a:off x="9219193" y="4525393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40</a:t>
            </a:r>
            <a:endParaRPr lang="en-GB" dirty="0"/>
          </a:p>
        </p:txBody>
      </p:sp>
      <p:sp>
        <p:nvSpPr>
          <p:cNvPr id="28" name="Rounded Rectangle 27"/>
          <p:cNvSpPr/>
          <p:nvPr/>
        </p:nvSpPr>
        <p:spPr>
          <a:xfrm>
            <a:off x="10672583" y="4538228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45</a:t>
            </a:r>
            <a:endParaRPr lang="en-GB" dirty="0"/>
          </a:p>
        </p:txBody>
      </p:sp>
      <p:sp>
        <p:nvSpPr>
          <p:cNvPr id="29" name="Rounded Rectangle 28"/>
          <p:cNvSpPr/>
          <p:nvPr/>
        </p:nvSpPr>
        <p:spPr>
          <a:xfrm>
            <a:off x="1303528" y="4525393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31" name="Rounded Rectangle 30"/>
          <p:cNvSpPr/>
          <p:nvPr/>
        </p:nvSpPr>
        <p:spPr>
          <a:xfrm>
            <a:off x="1303528" y="6132563"/>
            <a:ext cx="526870" cy="4685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55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753870" y="6125453"/>
            <a:ext cx="514317" cy="4827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923611" y="6132563"/>
            <a:ext cx="547805" cy="4756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394636" y="6132563"/>
            <a:ext cx="521864" cy="5027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70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024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739" y="2130393"/>
            <a:ext cx="2638555" cy="1472343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377" y="434031"/>
            <a:ext cx="2638555" cy="1472343"/>
          </a:xfrm>
        </p:spPr>
      </p:pic>
      <p:pic>
        <p:nvPicPr>
          <p:cNvPr id="6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294" y="2130392"/>
            <a:ext cx="2638555" cy="1472343"/>
          </a:xfrm>
          <a:prstGeom prst="rect">
            <a:avLst/>
          </a:prstGeom>
        </p:spPr>
      </p:pic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849" y="2130391"/>
            <a:ext cx="2638555" cy="1472343"/>
          </a:xfrm>
          <a:prstGeom prst="rect">
            <a:avLst/>
          </a:prstGeom>
        </p:spPr>
      </p:pic>
      <p:pic>
        <p:nvPicPr>
          <p:cNvPr id="8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739" y="3791553"/>
            <a:ext cx="2638555" cy="1472343"/>
          </a:xfrm>
          <a:prstGeom prst="rect">
            <a:avLst/>
          </a:prstGeom>
        </p:spPr>
      </p:pic>
      <p:pic>
        <p:nvPicPr>
          <p:cNvPr id="9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294" y="3791551"/>
            <a:ext cx="2638555" cy="1472343"/>
          </a:xfrm>
          <a:prstGeom prst="rect">
            <a:avLst/>
          </a:prstGeom>
        </p:spPr>
      </p:pic>
      <p:pic>
        <p:nvPicPr>
          <p:cNvPr id="10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849" y="3791550"/>
            <a:ext cx="2638555" cy="1472343"/>
          </a:xfrm>
          <a:prstGeom prst="rect">
            <a:avLst/>
          </a:prstGeom>
        </p:spPr>
      </p:pic>
      <p:pic>
        <p:nvPicPr>
          <p:cNvPr id="11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9404" y="3791549"/>
            <a:ext cx="2638555" cy="1472343"/>
          </a:xfrm>
          <a:prstGeom prst="rect">
            <a:avLst/>
          </a:prstGeom>
        </p:spPr>
      </p:pic>
      <p:pic>
        <p:nvPicPr>
          <p:cNvPr id="12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739" y="5385657"/>
            <a:ext cx="2638555" cy="1472343"/>
          </a:xfrm>
          <a:prstGeom prst="rect">
            <a:avLst/>
          </a:prstGeom>
        </p:spPr>
      </p:pic>
      <p:pic>
        <p:nvPicPr>
          <p:cNvPr id="13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293" y="5387021"/>
            <a:ext cx="2638555" cy="1472343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1371598" y="2866562"/>
            <a:ext cx="458799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30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795016" y="2866562"/>
            <a:ext cx="384048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ounded Rectangle 15"/>
          <p:cNvSpPr/>
          <p:nvPr/>
        </p:nvSpPr>
        <p:spPr>
          <a:xfrm>
            <a:off x="3951225" y="2866562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40</a:t>
            </a:r>
            <a:endParaRPr lang="en-GB" dirty="0"/>
          </a:p>
        </p:txBody>
      </p:sp>
      <p:sp>
        <p:nvSpPr>
          <p:cNvPr id="18" name="Rounded Rectangle 17"/>
          <p:cNvSpPr/>
          <p:nvPr/>
        </p:nvSpPr>
        <p:spPr>
          <a:xfrm>
            <a:off x="5371727" y="2866562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ounded Rectangle 18"/>
          <p:cNvSpPr/>
          <p:nvPr/>
        </p:nvSpPr>
        <p:spPr>
          <a:xfrm>
            <a:off x="6589780" y="2866562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50</a:t>
            </a:r>
            <a:endParaRPr lang="en-GB" dirty="0"/>
          </a:p>
        </p:txBody>
      </p:sp>
      <p:sp>
        <p:nvSpPr>
          <p:cNvPr id="20" name="Rounded Rectangle 19"/>
          <p:cNvSpPr/>
          <p:nvPr/>
        </p:nvSpPr>
        <p:spPr>
          <a:xfrm>
            <a:off x="8010282" y="2866562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ounded Rectangle 20"/>
          <p:cNvSpPr/>
          <p:nvPr/>
        </p:nvSpPr>
        <p:spPr>
          <a:xfrm>
            <a:off x="1303528" y="4531411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22" name="Rounded Rectangle 21"/>
          <p:cNvSpPr/>
          <p:nvPr/>
        </p:nvSpPr>
        <p:spPr>
          <a:xfrm>
            <a:off x="2753870" y="4538228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ounded Rectangle 22"/>
          <p:cNvSpPr/>
          <p:nvPr/>
        </p:nvSpPr>
        <p:spPr>
          <a:xfrm>
            <a:off x="3942083" y="4525393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ounded Rectangle 23"/>
          <p:cNvSpPr/>
          <p:nvPr/>
        </p:nvSpPr>
        <p:spPr>
          <a:xfrm>
            <a:off x="5395473" y="4525393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75</a:t>
            </a:r>
            <a:endParaRPr lang="en-GB" dirty="0"/>
          </a:p>
        </p:txBody>
      </p:sp>
      <p:sp>
        <p:nvSpPr>
          <p:cNvPr id="25" name="Rounded Rectangle 24"/>
          <p:cNvSpPr/>
          <p:nvPr/>
        </p:nvSpPr>
        <p:spPr>
          <a:xfrm>
            <a:off x="6566034" y="4545045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ounded Rectangle 25"/>
          <p:cNvSpPr/>
          <p:nvPr/>
        </p:nvSpPr>
        <p:spPr>
          <a:xfrm>
            <a:off x="8019424" y="4525393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ounded Rectangle 26"/>
          <p:cNvSpPr/>
          <p:nvPr/>
        </p:nvSpPr>
        <p:spPr>
          <a:xfrm>
            <a:off x="9219193" y="4525393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ounded Rectangle 27"/>
          <p:cNvSpPr/>
          <p:nvPr/>
        </p:nvSpPr>
        <p:spPr>
          <a:xfrm>
            <a:off x="10672583" y="4538228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95</a:t>
            </a:r>
            <a:endParaRPr lang="en-GB" dirty="0"/>
          </a:p>
        </p:txBody>
      </p:sp>
      <p:sp>
        <p:nvSpPr>
          <p:cNvPr id="29" name="Rounded Rectangle 28"/>
          <p:cNvSpPr/>
          <p:nvPr/>
        </p:nvSpPr>
        <p:spPr>
          <a:xfrm>
            <a:off x="1303528" y="4525393"/>
            <a:ext cx="520191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60</a:t>
            </a:r>
            <a:endParaRPr lang="en-GB" dirty="0"/>
          </a:p>
        </p:txBody>
      </p:sp>
      <p:sp>
        <p:nvSpPr>
          <p:cNvPr id="31" name="Rounded Rectangle 30"/>
          <p:cNvSpPr/>
          <p:nvPr/>
        </p:nvSpPr>
        <p:spPr>
          <a:xfrm>
            <a:off x="1303528" y="6132563"/>
            <a:ext cx="526870" cy="4685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753870" y="6125453"/>
            <a:ext cx="514317" cy="4827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923611" y="6132563"/>
            <a:ext cx="547805" cy="4756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394636" y="6132563"/>
            <a:ext cx="521864" cy="5027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75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062" y="422617"/>
            <a:ext cx="2638555" cy="147234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332409" y="1179840"/>
            <a:ext cx="472877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20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753869" y="1170202"/>
            <a:ext cx="514317" cy="4532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25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005489" y="1167004"/>
            <a:ext cx="384048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439798" y="1167004"/>
            <a:ext cx="384048" cy="4435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006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9811" y="525331"/>
            <a:ext cx="10515600" cy="4351338"/>
          </a:xfrm>
        </p:spPr>
        <p:txBody>
          <a:bodyPr/>
          <a:lstStyle/>
          <a:p>
            <a:r>
              <a:rPr lang="en-GB" dirty="0" smtClean="0"/>
              <a:t>Here is a game to play:</a:t>
            </a:r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5940" y="1180314"/>
            <a:ext cx="6648450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016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76" y="5987219"/>
            <a:ext cx="588390" cy="5883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9471" y="5905850"/>
            <a:ext cx="5473098" cy="7372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4066" y="6033803"/>
            <a:ext cx="402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Subject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GB" sz="2400" dirty="0" smtClean="0">
                <a:solidFill>
                  <a:prstClr val="black"/>
                </a:solidFill>
                <a:latin typeface="Calibri" panose="020F0502020204030204"/>
              </a:rPr>
              <a:t>Maths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9470" y="164755"/>
            <a:ext cx="8040129" cy="700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361" y="222475"/>
            <a:ext cx="7426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Date: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3200" dirty="0" smtClean="0">
                <a:solidFill>
                  <a:prstClr val="black"/>
                </a:solidFill>
                <a:latin typeface="Calibri" panose="020F0502020204030204"/>
              </a:rPr>
              <a:t>Tuesday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12</a:t>
            </a:r>
            <a:r>
              <a:rPr kumimoji="0" lang="en-GB" sz="32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January 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93" y="1728060"/>
            <a:ext cx="2219325" cy="11049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69871" y="2835982"/>
            <a:ext cx="10612654" cy="17527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1401" y="2819203"/>
            <a:ext cx="10429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LO</a:t>
            </a:r>
            <a:r>
              <a:rPr kumimoji="0" lang="en-GB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To multiply in 5’s  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03" y="5970440"/>
            <a:ext cx="588390" cy="58839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7675" y="5940593"/>
            <a:ext cx="759101" cy="68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976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510937" y="4479849"/>
            <a:ext cx="3701143" cy="134982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0541AD-464A-4BAE-B2E9-84FF43C5C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3891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To recap your counting can you now chant in 5’s?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837509" y="2534194"/>
            <a:ext cx="2246812" cy="176783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400" dirty="0" smtClean="0"/>
              <a:t>   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17" t="-5696" r="15122" b="5292"/>
          <a:stretch/>
        </p:blipFill>
        <p:spPr>
          <a:xfrm>
            <a:off x="7480663" y="408962"/>
            <a:ext cx="2055223" cy="627594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788433" y="566057"/>
            <a:ext cx="2220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Here is a grid to help you out. May be you could get the rest of the family to join in?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70262" y="5890203"/>
            <a:ext cx="64182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/>
              <a:t>https://www.bing.com/videos/search?q=jack+hartmann+counting+in+5s&amp;view=detail&amp;mid=DA833F307B1311B7EDF3DA833F307B1311B7EDF3&amp;FORM=VIRE0&amp;ru=%2fsearch%3fq%3djack%2bhartmann%2bcounting%2bin%2b5s%26qs%3dSS%26pq%3djack%2bhartmann%2bcounting%2bin%2b5%26sc%3d1-27%26cvid%3dCD9D49ACFDE045FB96FEEFB5233EDD3A%26FORM%3dQBRE%26sp%3d1%26ghc%3d1%26adlt%3dstric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509" y="1975825"/>
            <a:ext cx="2905125" cy="21717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80753" y="4500909"/>
            <a:ext cx="33615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Challenge </a:t>
            </a:r>
          </a:p>
          <a:p>
            <a:pPr algn="ctr"/>
            <a:r>
              <a:rPr lang="en-GB" dirty="0" smtClean="0"/>
              <a:t>Come on boys lets get up and move and groove. Click on the link below and get ready to go.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4088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541AD-464A-4BAE-B2E9-84FF43C5C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Today we are going to be multiplying in 5’s by using number sentences. 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837508" y="2534194"/>
            <a:ext cx="9516291" cy="36427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100" dirty="0" smtClean="0"/>
              <a:t>                     </a:t>
            </a:r>
          </a:p>
          <a:p>
            <a:pPr marL="0" indent="0">
              <a:buNone/>
            </a:pPr>
            <a:endParaRPr lang="en-GB" sz="11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818607" y="1889760"/>
            <a:ext cx="35356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5</a:t>
            </a:r>
            <a:r>
              <a:rPr lang="en-GB" sz="2000" dirty="0" smtClean="0">
                <a:solidFill>
                  <a:srgbClr val="FF0000"/>
                </a:solidFill>
              </a:rPr>
              <a:t> + 5 + 5 = 15</a:t>
            </a:r>
          </a:p>
          <a:p>
            <a:r>
              <a:rPr lang="en-GB" sz="2000" dirty="0">
                <a:solidFill>
                  <a:srgbClr val="FF0000"/>
                </a:solidFill>
              </a:rPr>
              <a:t>3</a:t>
            </a:r>
            <a:r>
              <a:rPr lang="en-GB" sz="2000" dirty="0" smtClean="0">
                <a:solidFill>
                  <a:srgbClr val="FF0000"/>
                </a:solidFill>
              </a:rPr>
              <a:t> x 5 = 15</a:t>
            </a:r>
          </a:p>
          <a:p>
            <a:endParaRPr lang="en-GB" sz="2000" dirty="0"/>
          </a:p>
          <a:p>
            <a:r>
              <a:rPr lang="en-GB" sz="2000" dirty="0" smtClean="0"/>
              <a:t> 5 + 5 + 5 + 5 =</a:t>
            </a:r>
          </a:p>
          <a:p>
            <a:r>
              <a:rPr lang="en-GB" sz="2000" dirty="0" smtClean="0"/>
              <a:t>4 x 5 =  </a:t>
            </a:r>
          </a:p>
          <a:p>
            <a:endParaRPr lang="en-GB" sz="2000" dirty="0"/>
          </a:p>
          <a:p>
            <a:r>
              <a:rPr lang="en-GB" sz="2000" dirty="0"/>
              <a:t>5</a:t>
            </a:r>
            <a:r>
              <a:rPr lang="en-GB" sz="2000" dirty="0" smtClean="0"/>
              <a:t> + 5 = </a:t>
            </a:r>
          </a:p>
          <a:p>
            <a:r>
              <a:rPr lang="en-GB" sz="2000" dirty="0" smtClean="0"/>
              <a:t>2 x 5 = </a:t>
            </a:r>
          </a:p>
          <a:p>
            <a:endParaRPr lang="en-GB" sz="2000" dirty="0"/>
          </a:p>
          <a:p>
            <a:r>
              <a:rPr lang="en-GB" sz="2000" dirty="0"/>
              <a:t>5</a:t>
            </a:r>
            <a:r>
              <a:rPr lang="en-GB" sz="2000" dirty="0" smtClean="0"/>
              <a:t> + 5 + </a:t>
            </a:r>
            <a:r>
              <a:rPr lang="en-GB" sz="2000" dirty="0"/>
              <a:t>5</a:t>
            </a:r>
            <a:r>
              <a:rPr lang="en-GB" sz="2000" dirty="0" smtClean="0"/>
              <a:t> + 5 + 5 + 5 =</a:t>
            </a:r>
          </a:p>
          <a:p>
            <a:r>
              <a:rPr lang="en-GB" sz="2000" dirty="0" smtClean="0"/>
              <a:t>6 x 5 = </a:t>
            </a:r>
          </a:p>
          <a:p>
            <a:endParaRPr lang="en-GB" sz="2000" dirty="0"/>
          </a:p>
          <a:p>
            <a:r>
              <a:rPr lang="en-GB" sz="2000" dirty="0"/>
              <a:t>5</a:t>
            </a:r>
            <a:r>
              <a:rPr lang="en-GB" sz="2000" dirty="0" smtClean="0"/>
              <a:t> + 5 + 5 + 5 + 5 + 5 + </a:t>
            </a:r>
            <a:r>
              <a:rPr lang="en-GB" sz="2000" dirty="0"/>
              <a:t>5</a:t>
            </a:r>
            <a:r>
              <a:rPr lang="en-GB" sz="2000" dirty="0" smtClean="0"/>
              <a:t>+ </a:t>
            </a:r>
            <a:r>
              <a:rPr lang="en-GB" sz="2000" dirty="0"/>
              <a:t>5</a:t>
            </a:r>
            <a:r>
              <a:rPr lang="en-GB" sz="2000" dirty="0" smtClean="0"/>
              <a:t> + 5 = </a:t>
            </a:r>
          </a:p>
          <a:p>
            <a:r>
              <a:rPr lang="en-GB" sz="2000" dirty="0" smtClean="0"/>
              <a:t>9 x 5 = 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57381" y="1823085"/>
            <a:ext cx="516309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5</a:t>
            </a:r>
            <a:r>
              <a:rPr lang="en-GB" sz="2000" dirty="0" smtClean="0"/>
              <a:t> + 5 + 5 + 5 + 5 + 5 + 5= </a:t>
            </a:r>
          </a:p>
          <a:p>
            <a:r>
              <a:rPr lang="en-GB" sz="2000" dirty="0"/>
              <a:t>7</a:t>
            </a:r>
            <a:r>
              <a:rPr lang="en-GB" sz="2000" dirty="0" smtClean="0"/>
              <a:t> x 5 = </a:t>
            </a:r>
          </a:p>
          <a:p>
            <a:endParaRPr lang="en-GB" sz="2000" dirty="0"/>
          </a:p>
          <a:p>
            <a:r>
              <a:rPr lang="en-GB" sz="2000" dirty="0"/>
              <a:t>5</a:t>
            </a:r>
            <a:r>
              <a:rPr lang="en-GB" sz="2000" dirty="0" smtClean="0"/>
              <a:t> + 5 + 5 + 5 + 5 =</a:t>
            </a:r>
          </a:p>
          <a:p>
            <a:r>
              <a:rPr lang="en-GB" sz="2000" dirty="0"/>
              <a:t>5</a:t>
            </a:r>
            <a:r>
              <a:rPr lang="en-GB" sz="2000" dirty="0" smtClean="0"/>
              <a:t> x 5 =  </a:t>
            </a:r>
          </a:p>
          <a:p>
            <a:endParaRPr lang="en-GB" sz="2000" dirty="0"/>
          </a:p>
          <a:p>
            <a:r>
              <a:rPr lang="en-GB" sz="2000" dirty="0" smtClean="0"/>
              <a:t>5 + 5 + 5 + 5 + 5 + 5 + 5 + 5 + 5 + 5 = </a:t>
            </a:r>
          </a:p>
          <a:p>
            <a:r>
              <a:rPr lang="en-GB" sz="2000" dirty="0" smtClean="0"/>
              <a:t>10 x 5 = </a:t>
            </a:r>
          </a:p>
          <a:p>
            <a:endParaRPr lang="en-GB" sz="2000" dirty="0"/>
          </a:p>
          <a:p>
            <a:r>
              <a:rPr lang="en-GB" sz="2000" dirty="0"/>
              <a:t>5</a:t>
            </a:r>
            <a:r>
              <a:rPr lang="en-GB" sz="2000" dirty="0" smtClean="0"/>
              <a:t> + 5 + 5 + 5 + 5 + 5 + 5 + 5 =</a:t>
            </a:r>
          </a:p>
          <a:p>
            <a:r>
              <a:rPr lang="en-GB" sz="2000" dirty="0" smtClean="0"/>
              <a:t>8 x 5 = </a:t>
            </a:r>
          </a:p>
          <a:p>
            <a:endParaRPr lang="en-GB" sz="2000" dirty="0"/>
          </a:p>
          <a:p>
            <a:r>
              <a:rPr lang="en-GB" sz="2000" dirty="0"/>
              <a:t>5</a:t>
            </a:r>
            <a:r>
              <a:rPr lang="en-GB" sz="2000" dirty="0" smtClean="0"/>
              <a:t> + </a:t>
            </a:r>
            <a:r>
              <a:rPr lang="en-GB" sz="2000" dirty="0"/>
              <a:t>5</a:t>
            </a:r>
            <a:r>
              <a:rPr lang="en-GB" sz="2000" dirty="0" smtClean="0"/>
              <a:t> + 5 + 5 + 5 + 5 + 5 + 5 + 5 + 5 + 5 = </a:t>
            </a:r>
          </a:p>
          <a:p>
            <a:r>
              <a:rPr lang="en-GB" sz="2000" dirty="0" smtClean="0"/>
              <a:t>11 x 5 = 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251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76" y="5987219"/>
            <a:ext cx="588390" cy="5883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9471" y="5905850"/>
            <a:ext cx="5473098" cy="7372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4066" y="6033803"/>
            <a:ext cx="402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Subject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GB" sz="2400" dirty="0" smtClean="0">
                <a:solidFill>
                  <a:prstClr val="black"/>
                </a:solidFill>
                <a:latin typeface="Calibri" panose="020F0502020204030204"/>
              </a:rPr>
              <a:t>Maths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9470" y="164755"/>
            <a:ext cx="8040129" cy="700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361" y="222475"/>
            <a:ext cx="7426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 </a:t>
            </a:r>
            <a:r>
              <a:rPr lang="en-GB" sz="3200" dirty="0" smtClean="0">
                <a:solidFill>
                  <a:prstClr val="black"/>
                </a:solidFill>
                <a:latin typeface="Calibri" panose="020F0502020204030204"/>
              </a:rPr>
              <a:t>Wednesday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13</a:t>
            </a:r>
            <a:r>
              <a:rPr kumimoji="0" lang="en-GB" sz="32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January 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93" y="1728060"/>
            <a:ext cx="2219325" cy="11049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69871" y="2835982"/>
            <a:ext cx="10612654" cy="17527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1401" y="2819203"/>
            <a:ext cx="10429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LO</a:t>
            </a:r>
            <a:r>
              <a:rPr kumimoji="0" lang="en-GB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 multiply in 5’s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03" y="5970440"/>
            <a:ext cx="588390" cy="58839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6383" y="5940593"/>
            <a:ext cx="759101" cy="68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782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742</Words>
  <Application>Microsoft Office PowerPoint</Application>
  <PresentationFormat>Widescreen</PresentationFormat>
  <Paragraphs>145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Today we are going to be counting in 5’s. Please can you help your child count in 5’s on the number grid.</vt:lpstr>
      <vt:lpstr>Can you now fill in the missing numbers to 5’s</vt:lpstr>
      <vt:lpstr>PowerPoint Presentation</vt:lpstr>
      <vt:lpstr>PowerPoint Presentation</vt:lpstr>
      <vt:lpstr>PowerPoint Presentation</vt:lpstr>
      <vt:lpstr>To recap your counting can you now chant in 5’s?</vt:lpstr>
      <vt:lpstr>Today we are going to be multiplying in 5’s by using number sentences. </vt:lpstr>
      <vt:lpstr>PowerPoint Presentation</vt:lpstr>
      <vt:lpstr>As a warm up to your task here are some number games counting and multiplying by 5</vt:lpstr>
      <vt:lpstr>Here is a maths challenge for you, can you now multiply in 5’s. I'm ready for you to blow my socks off! </vt:lpstr>
      <vt:lpstr>PowerPoint Presentation</vt:lpstr>
      <vt:lpstr>Here is a maths challenge for you, can you now multiply in 5’s. I'm ready for you to blow my socks off! </vt:lpstr>
      <vt:lpstr>PowerPoint Presentation</vt:lpstr>
      <vt:lpstr>Can you complete your own number sentences?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sallyjo.harkness1993@icloud.com</dc:creator>
  <cp:lastModifiedBy>J. Hodgkinson [ Wheatley Hill Primary School ]</cp:lastModifiedBy>
  <cp:revision>38</cp:revision>
  <dcterms:created xsi:type="dcterms:W3CDTF">2020-11-22T10:55:43Z</dcterms:created>
  <dcterms:modified xsi:type="dcterms:W3CDTF">2021-01-11T09:55:12Z</dcterms:modified>
</cp:coreProperties>
</file>