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55"/>
  </p:notesMasterIdLst>
  <p:sldIdLst>
    <p:sldId id="327" r:id="rId3"/>
    <p:sldId id="258" r:id="rId4"/>
    <p:sldId id="269" r:id="rId5"/>
    <p:sldId id="270" r:id="rId6"/>
    <p:sldId id="271" r:id="rId7"/>
    <p:sldId id="272" r:id="rId8"/>
    <p:sldId id="273" r:id="rId9"/>
    <p:sldId id="274" r:id="rId10"/>
    <p:sldId id="321" r:id="rId11"/>
    <p:sldId id="268" r:id="rId12"/>
    <p:sldId id="303" r:id="rId13"/>
    <p:sldId id="304" r:id="rId14"/>
    <p:sldId id="313" r:id="rId15"/>
    <p:sldId id="302" r:id="rId16"/>
    <p:sldId id="307" r:id="rId17"/>
    <p:sldId id="305" r:id="rId18"/>
    <p:sldId id="314" r:id="rId19"/>
    <p:sldId id="320" r:id="rId20"/>
    <p:sldId id="293" r:id="rId21"/>
    <p:sldId id="294" r:id="rId22"/>
    <p:sldId id="295" r:id="rId23"/>
    <p:sldId id="296" r:id="rId24"/>
    <p:sldId id="297" r:id="rId25"/>
    <p:sldId id="298" r:id="rId26"/>
    <p:sldId id="299" r:id="rId27"/>
    <p:sldId id="315" r:id="rId28"/>
    <p:sldId id="300" r:id="rId29"/>
    <p:sldId id="301" r:id="rId30"/>
    <p:sldId id="316" r:id="rId31"/>
    <p:sldId id="326" r:id="rId32"/>
    <p:sldId id="322" r:id="rId33"/>
    <p:sldId id="279" r:id="rId34"/>
    <p:sldId id="276" r:id="rId35"/>
    <p:sldId id="277" r:id="rId36"/>
    <p:sldId id="264" r:id="rId37"/>
    <p:sldId id="309" r:id="rId38"/>
    <p:sldId id="280" r:id="rId39"/>
    <p:sldId id="308" r:id="rId40"/>
    <p:sldId id="281" r:id="rId41"/>
    <p:sldId id="317" r:id="rId42"/>
    <p:sldId id="323" r:id="rId43"/>
    <p:sldId id="310" r:id="rId44"/>
    <p:sldId id="282" r:id="rId45"/>
    <p:sldId id="283" r:id="rId46"/>
    <p:sldId id="284" r:id="rId47"/>
    <p:sldId id="318" r:id="rId48"/>
    <p:sldId id="285" r:id="rId49"/>
    <p:sldId id="312" r:id="rId50"/>
    <p:sldId id="286" r:id="rId51"/>
    <p:sldId id="319" r:id="rId52"/>
    <p:sldId id="287" r:id="rId53"/>
    <p:sldId id="32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3FB7D-C171-4AF9-ABB5-2B0D404F4D86}" v="272" dt="2021-06-26T14:13:24.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115" d="100"/>
          <a:sy n="115" d="100"/>
        </p:scale>
        <p:origin x="4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55484-A904-4042-A6BC-1AE15CFB7268}" type="datetimeFigureOut">
              <a:rPr lang="en-GB" smtClean="0"/>
              <a:t>27/06/2021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AECDE-ED34-4EFA-9246-FF2D664347D0}" type="slidenum">
              <a:rPr lang="en-GB" smtClean="0"/>
              <a:t>‹#›</a:t>
            </a:fld>
            <a:endParaRPr lang="en-GB"/>
          </a:p>
        </p:txBody>
      </p:sp>
    </p:spTree>
    <p:extLst>
      <p:ext uri="{BB962C8B-B14F-4D97-AF65-F5344CB8AC3E}">
        <p14:creationId xmlns:p14="http://schemas.microsoft.com/office/powerpoint/2010/main" val="357790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21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AE7C-23BD-9043-962C-6A5233403D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CD1473E-E641-B04B-B27E-99925C0E8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F0CC73-6102-6C48-9929-34846A35B44D}"/>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5" name="Footer Placeholder 4">
            <a:extLst>
              <a:ext uri="{FF2B5EF4-FFF2-40B4-BE49-F238E27FC236}">
                <a16:creationId xmlns:a16="http://schemas.microsoft.com/office/drawing/2014/main" id="{88C3956E-D589-C04E-854D-514331BF5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C7548-EC0E-4043-B0F2-91A643552BFC}"/>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366797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25A2-2011-FB40-B40E-484852AF7C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3F9BD7-1054-3246-A3BB-8493E36897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9E1785-C223-E54F-8896-6F641CF3FC0C}"/>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5" name="Footer Placeholder 4">
            <a:extLst>
              <a:ext uri="{FF2B5EF4-FFF2-40B4-BE49-F238E27FC236}">
                <a16:creationId xmlns:a16="http://schemas.microsoft.com/office/drawing/2014/main" id="{E2C3BF18-3815-2641-8D14-1D341BA92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BE5D8-55F1-D84B-A198-30F850A232A3}"/>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477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2E7D6-98B4-5540-BDB4-44EA0EA380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A94C54-4C7C-484D-8A54-5C27D5F9E1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A52560-C5E8-254B-B273-F4E5BC3E6AFB}"/>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5" name="Footer Placeholder 4">
            <a:extLst>
              <a:ext uri="{FF2B5EF4-FFF2-40B4-BE49-F238E27FC236}">
                <a16:creationId xmlns:a16="http://schemas.microsoft.com/office/drawing/2014/main" id="{9F730FF4-19CE-6C4F-9684-CCC428C89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FCA34-2C08-D043-9CCF-6DCD1DB82E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39709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43847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3004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15189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9517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4550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9350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23190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0099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5E2F-F3EF-364D-BAE9-0123A20613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AB33BE-C16C-964E-B2AC-71C282C20B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0184FD-0855-AD44-B452-A73B73FA5B50}"/>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5" name="Footer Placeholder 4">
            <a:extLst>
              <a:ext uri="{FF2B5EF4-FFF2-40B4-BE49-F238E27FC236}">
                <a16:creationId xmlns:a16="http://schemas.microsoft.com/office/drawing/2014/main" id="{14A7C5C0-EA03-3746-BAF0-388508DDD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E15F3-1493-0E4A-B617-842333C11F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047668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0088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870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05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84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709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622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731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696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54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3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DAB8-593B-9245-B6FE-961334042B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5F51803-497D-5F4A-93ED-18238146A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DA6B08-27D7-F044-A42B-1AEF35BD7A54}"/>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5" name="Footer Placeholder 4">
            <a:extLst>
              <a:ext uri="{FF2B5EF4-FFF2-40B4-BE49-F238E27FC236}">
                <a16:creationId xmlns:a16="http://schemas.microsoft.com/office/drawing/2014/main" id="{9E4A2057-782C-B04A-A4E5-A1CB16029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E4E6A-1E48-B34A-9395-B172F7ADF974}"/>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062380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840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53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7F99-E50C-2842-8A60-ACD34E28A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E5EAE-6059-7244-8B25-1933DF4F35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FDF7B7-FE11-A14D-9424-1D8719C15D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2F1965F-7B38-8F4A-A3B3-327906EB2C9D}"/>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6" name="Footer Placeholder 5">
            <a:extLst>
              <a:ext uri="{FF2B5EF4-FFF2-40B4-BE49-F238E27FC236}">
                <a16:creationId xmlns:a16="http://schemas.microsoft.com/office/drawing/2014/main" id="{2A4D0E36-A20E-8B47-984A-710579A1C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EB1B5-99C7-0E40-93C6-7B65FE1EC4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17411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5693-ED15-7E41-87F2-78544C30690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3F0AB7-8BFA-C942-909C-267CE9ED9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9BB0AE-0924-9542-A0E8-3C92BAA9AA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854CD7-59A9-C344-955B-C5A3791F4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E8C9FB-070F-D54F-8AD3-BD0E7B51C6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2A54B9-16CA-E347-8340-1717B84DC8FA}"/>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8" name="Footer Placeholder 7">
            <a:extLst>
              <a:ext uri="{FF2B5EF4-FFF2-40B4-BE49-F238E27FC236}">
                <a16:creationId xmlns:a16="http://schemas.microsoft.com/office/drawing/2014/main" id="{B80AB87E-C206-654F-BEE3-0D92B424C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85AAB3-590F-6E41-9AE2-CA6AAEAE1ACD}"/>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1988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08CC-5B2C-D642-8851-A07A50D361D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C52FF30-A0C0-8548-BECB-F0681390B020}"/>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4" name="Footer Placeholder 3">
            <a:extLst>
              <a:ext uri="{FF2B5EF4-FFF2-40B4-BE49-F238E27FC236}">
                <a16:creationId xmlns:a16="http://schemas.microsoft.com/office/drawing/2014/main" id="{F850F6CA-1CFD-8441-9DB9-2FBD3C1885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72030E-8F3F-3749-932B-ACEEA3CD2E46}"/>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41589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48716-212F-3842-AE0D-397A69333025}"/>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3" name="Footer Placeholder 2">
            <a:extLst>
              <a:ext uri="{FF2B5EF4-FFF2-40B4-BE49-F238E27FC236}">
                <a16:creationId xmlns:a16="http://schemas.microsoft.com/office/drawing/2014/main" id="{A52D5A57-4C52-9C4B-AAF6-02DF7F4EEA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98DFC8-B0C0-0440-A44C-B85F55892748}"/>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73864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9A1C-A937-E442-8E63-37774D032A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97DD2D-8CEF-3A45-99F4-4E6EA76F7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D2E6E28-95A0-C847-885C-EB44A74A8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75DE18-574F-F844-A681-22E97853B9F2}"/>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6" name="Footer Placeholder 5">
            <a:extLst>
              <a:ext uri="{FF2B5EF4-FFF2-40B4-BE49-F238E27FC236}">
                <a16:creationId xmlns:a16="http://schemas.microsoft.com/office/drawing/2014/main" id="{00A4F9EC-DF67-8A4B-87A0-BACAF82FB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E0E71-A788-4C4B-85CA-6FEB41DEA77A}"/>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315022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EBBD-7A51-5141-9675-5184E2EF1B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E962AD1-AF90-8146-9D99-F78A02FFC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2F72D4-0C66-E844-AED7-6E2CD954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9C171-5EE8-0D4A-AD94-20816D2B2E04}"/>
              </a:ext>
            </a:extLst>
          </p:cNvPr>
          <p:cNvSpPr>
            <a:spLocks noGrp="1"/>
          </p:cNvSpPr>
          <p:nvPr>
            <p:ph type="dt" sz="half" idx="10"/>
          </p:nvPr>
        </p:nvSpPr>
        <p:spPr/>
        <p:txBody>
          <a:bodyPr/>
          <a:lstStyle/>
          <a:p>
            <a:fld id="{80588113-960F-0F48-96AC-C50A9D27DBF9}" type="datetimeFigureOut">
              <a:rPr lang="en-US" smtClean="0"/>
              <a:t>6/27/2021</a:t>
            </a:fld>
            <a:endParaRPr lang="en-US"/>
          </a:p>
        </p:txBody>
      </p:sp>
      <p:sp>
        <p:nvSpPr>
          <p:cNvPr id="6" name="Footer Placeholder 5">
            <a:extLst>
              <a:ext uri="{FF2B5EF4-FFF2-40B4-BE49-F238E27FC236}">
                <a16:creationId xmlns:a16="http://schemas.microsoft.com/office/drawing/2014/main" id="{F38CDB08-F32A-BC48-B7A6-1BAA229F1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6E2FC-B9F8-EB4D-8A0F-C2DD6F61CBEE}"/>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94249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363AB-E38E-DF43-88FA-12E1F0DDA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DCA440-165B-FC45-9745-5D1D45AC0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F094BC-19D5-C241-8A21-E3462D62E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88113-960F-0F48-96AC-C50A9D27DBF9}" type="datetimeFigureOut">
              <a:rPr lang="en-US" smtClean="0"/>
              <a:t>6/27/2021</a:t>
            </a:fld>
            <a:endParaRPr lang="en-US"/>
          </a:p>
        </p:txBody>
      </p:sp>
      <p:sp>
        <p:nvSpPr>
          <p:cNvPr id="5" name="Footer Placeholder 4">
            <a:extLst>
              <a:ext uri="{FF2B5EF4-FFF2-40B4-BE49-F238E27FC236}">
                <a16:creationId xmlns:a16="http://schemas.microsoft.com/office/drawing/2014/main" id="{07AB6E0D-EC37-EF40-9D7E-2FDA0A4C6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76C25-B886-6741-86DA-EBB573C69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235-5482-634B-8C05-D369CD12D11C}" type="slidenum">
              <a:rPr lang="en-US" smtClean="0"/>
              <a:t>‹#›</a:t>
            </a:fld>
            <a:endParaRPr lang="en-US"/>
          </a:p>
        </p:txBody>
      </p:sp>
    </p:spTree>
    <p:extLst>
      <p:ext uri="{BB962C8B-B14F-4D97-AF65-F5344CB8AC3E}">
        <p14:creationId xmlns:p14="http://schemas.microsoft.com/office/powerpoint/2010/main" val="267403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27/06/2021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29782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hyperlink" Target="https://classroom.thenational.academy/lessons/to-use-subordinating-conjunctions-c9k3ed?activity=video&amp;step=1"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1.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1.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6.png"/><Relationship Id="rId7" Type="http://schemas.openxmlformats.org/officeDocument/2006/relationships/image" Target="../media/image5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6.png"/><Relationship Id="rId7"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352" y="1032197"/>
            <a:ext cx="4713295" cy="46982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Subject: </a:t>
            </a:r>
            <a:r>
              <a:rPr lang="en-GB" sz="3200" noProof="0" dirty="0" smtClean="0">
                <a:solidFill>
                  <a:prstClr val="black"/>
                </a:solidFill>
                <a:latin typeface="Calibri" panose="020F0502020204030204"/>
              </a:rPr>
              <a:t>Maths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206302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29.6.2021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develop an understanding of sharing.</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6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equally</a:t>
            </a:r>
          </a:p>
        </p:txBody>
      </p:sp>
      <p:sp>
        <p:nvSpPr>
          <p:cNvPr id="3" name="Content Placeholder 2"/>
          <p:cNvSpPr>
            <a:spLocks noGrp="1"/>
          </p:cNvSpPr>
          <p:nvPr>
            <p:ph idx="1"/>
          </p:nvPr>
        </p:nvSpPr>
        <p:spPr>
          <a:xfrm>
            <a:off x="431074" y="1690688"/>
            <a:ext cx="6792686" cy="4351338"/>
          </a:xfrm>
        </p:spPr>
        <p:txBody>
          <a:bodyPr vert="horz" lIns="91440" tIns="45720" rIns="91440" bIns="45720" rtlCol="0" anchor="t">
            <a:normAutofit lnSpcReduction="10000"/>
          </a:bodyPr>
          <a:lstStyle/>
          <a:p>
            <a:pPr marL="0" indent="0">
              <a:buNone/>
            </a:pPr>
            <a:r>
              <a:rPr lang="en-GB" dirty="0"/>
              <a:t>The dots on a butterfly are equally shared out on both wings.</a:t>
            </a:r>
          </a:p>
          <a:p>
            <a:pPr marL="0" indent="0">
              <a:buNone/>
            </a:pPr>
            <a:endParaRPr lang="en-GB" dirty="0"/>
          </a:p>
          <a:p>
            <a:pPr marL="0" indent="0">
              <a:buNone/>
            </a:pPr>
            <a:r>
              <a:rPr lang="en-GB" dirty="0"/>
              <a:t>There are 10 dots in total on the butterfly and each wing has 5 dots. The dots are shared equally as each wing has 5 dots.</a:t>
            </a:r>
            <a:endParaRPr lang="en-GB" dirty="0">
              <a:cs typeface="Calibri"/>
            </a:endParaRPr>
          </a:p>
          <a:p>
            <a:pPr marL="0" indent="0">
              <a:buNone/>
            </a:pPr>
            <a:endParaRPr lang="en-GB" dirty="0"/>
          </a:p>
          <a:p>
            <a:pPr marL="0" indent="0">
              <a:buNone/>
            </a:pPr>
            <a:r>
              <a:rPr lang="en-GB" dirty="0"/>
              <a:t>Sharing equally means what is shared out has to be the same, so for the butterfly, each wing has to have the same number of dots.</a:t>
            </a:r>
          </a:p>
        </p:txBody>
      </p:sp>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a:picLocks noChangeAspect="1"/>
          </p:cNvPicPr>
          <p:nvPr/>
        </p:nvPicPr>
        <p:blipFill>
          <a:blip r:embed="rId3"/>
          <a:stretch>
            <a:fillRect/>
          </a:stretch>
        </p:blipFill>
        <p:spPr>
          <a:xfrm>
            <a:off x="7714706" y="1795191"/>
            <a:ext cx="3639094" cy="3569335"/>
          </a:xfrm>
          <a:prstGeom prst="rect">
            <a:avLst/>
          </a:prstGeom>
        </p:spPr>
      </p:pic>
      <p:pic>
        <p:nvPicPr>
          <p:cNvPr id="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0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028" y="2567609"/>
            <a:ext cx="5392783" cy="3096551"/>
          </a:xfrm>
        </p:spPr>
        <p:txBody>
          <a:bodyPr/>
          <a:lstStyle/>
          <a:p>
            <a:pPr marL="0" indent="0">
              <a:buNone/>
            </a:pPr>
            <a:endParaRPr lang="en-GB" dirty="0"/>
          </a:p>
          <a:p>
            <a:pPr marL="0" indent="0">
              <a:buNone/>
            </a:pPr>
            <a:r>
              <a:rPr lang="en-GB" dirty="0"/>
              <a:t>Each wing has _____ dots.</a:t>
            </a:r>
          </a:p>
          <a:p>
            <a:pPr marL="0" indent="0">
              <a:buNone/>
            </a:pPr>
            <a:endParaRPr lang="en-GB" dirty="0"/>
          </a:p>
          <a:p>
            <a:pPr marL="0" indent="0">
              <a:buNone/>
            </a:pPr>
            <a:r>
              <a:rPr lang="en-GB" dirty="0"/>
              <a:t>How many dots are there in total?</a:t>
            </a:r>
          </a:p>
          <a:p>
            <a:pPr marL="0" indent="0">
              <a:buNone/>
            </a:pPr>
            <a:r>
              <a:rPr lang="en-GB" dirty="0"/>
              <a:t>_______</a:t>
            </a:r>
          </a:p>
          <a:p>
            <a:pPr marL="0" indent="0">
              <a:buNone/>
            </a:pPr>
            <a:endParaRPr lang="en-GB" dirty="0"/>
          </a:p>
        </p:txBody>
      </p:sp>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grpSp>
        <p:nvGrpSpPr>
          <p:cNvPr id="6" name="Group 5"/>
          <p:cNvGrpSpPr>
            <a:grpSpLocks/>
          </p:cNvGrpSpPr>
          <p:nvPr/>
        </p:nvGrpSpPr>
        <p:grpSpPr bwMode="auto">
          <a:xfrm>
            <a:off x="6969668" y="2303754"/>
            <a:ext cx="3913188" cy="3624263"/>
            <a:chOff x="2606473" y="973934"/>
            <a:chExt cx="3913178" cy="3625027"/>
          </a:xfrm>
        </p:grpSpPr>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473" y="973934"/>
              <a:ext cx="3913178" cy="362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492296" y="196474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p:cNvSpPr/>
            <p:nvPr/>
          </p:nvSpPr>
          <p:spPr>
            <a:xfrm>
              <a:off x="3789158" y="263957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3633583" y="3312815"/>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p:cNvSpPr/>
            <p:nvPr/>
          </p:nvSpPr>
          <p:spPr>
            <a:xfrm>
              <a:off x="5313154" y="196474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p:cNvSpPr/>
            <p:nvPr/>
          </p:nvSpPr>
          <p:spPr>
            <a:xfrm>
              <a:off x="5002005" y="263957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p:cNvSpPr/>
            <p:nvPr/>
          </p:nvSpPr>
          <p:spPr>
            <a:xfrm>
              <a:off x="5082967" y="3308051"/>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2" name="TextBox 1"/>
          <p:cNvSpPr txBox="1"/>
          <p:nvPr/>
        </p:nvSpPr>
        <p:spPr>
          <a:xfrm>
            <a:off x="627017" y="188735"/>
            <a:ext cx="10450286" cy="1815882"/>
          </a:xfrm>
          <a:prstGeom prst="rect">
            <a:avLst/>
          </a:prstGeom>
          <a:noFill/>
        </p:spPr>
        <p:txBody>
          <a:bodyPr wrap="square" rtlCol="0">
            <a:spAutoFit/>
          </a:bodyPr>
          <a:lstStyle/>
          <a:p>
            <a:r>
              <a:rPr lang="en-GB" sz="2800" dirty="0"/>
              <a:t>Let’s have a look at this butterfly, can you help me to count the dots? </a:t>
            </a:r>
          </a:p>
          <a:p>
            <a:endParaRPr lang="en-GB" sz="2800" dirty="0"/>
          </a:p>
          <a:p>
            <a:r>
              <a:rPr lang="en-GB" sz="2800" dirty="0"/>
              <a:t>We need to make sure each wing has the same amount of dots so that it is equal.</a:t>
            </a:r>
          </a:p>
        </p:txBody>
      </p:sp>
      <p:pic>
        <p:nvPicPr>
          <p:cNvPr id="14"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028" y="2567609"/>
            <a:ext cx="5392783" cy="3096551"/>
          </a:xfrm>
        </p:spPr>
        <p:txBody>
          <a:bodyPr/>
          <a:lstStyle/>
          <a:p>
            <a:pPr marL="0" indent="0">
              <a:buNone/>
            </a:pPr>
            <a:endParaRPr lang="en-GB" dirty="0"/>
          </a:p>
          <a:p>
            <a:pPr marL="0" indent="0">
              <a:buNone/>
            </a:pPr>
            <a:r>
              <a:rPr lang="en-GB" dirty="0"/>
              <a:t>Each wing has </a:t>
            </a:r>
            <a:r>
              <a:rPr lang="en-GB" dirty="0">
                <a:solidFill>
                  <a:srgbClr val="FF0000"/>
                </a:solidFill>
              </a:rPr>
              <a:t>3</a:t>
            </a:r>
            <a:r>
              <a:rPr lang="en-GB" dirty="0"/>
              <a:t> dots.</a:t>
            </a:r>
          </a:p>
          <a:p>
            <a:pPr marL="0" indent="0">
              <a:buNone/>
            </a:pPr>
            <a:endParaRPr lang="en-GB" dirty="0"/>
          </a:p>
          <a:p>
            <a:pPr marL="0" indent="0">
              <a:buNone/>
            </a:pPr>
            <a:r>
              <a:rPr lang="en-GB" dirty="0"/>
              <a:t>How many dots are there in total?</a:t>
            </a:r>
          </a:p>
          <a:p>
            <a:pPr marL="0" indent="0">
              <a:buNone/>
            </a:pPr>
            <a:r>
              <a:rPr lang="en-GB" dirty="0">
                <a:solidFill>
                  <a:srgbClr val="FF0000"/>
                </a:solidFill>
              </a:rPr>
              <a:t>6</a:t>
            </a:r>
          </a:p>
        </p:txBody>
      </p:sp>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grpSp>
        <p:nvGrpSpPr>
          <p:cNvPr id="6" name="Group 5"/>
          <p:cNvGrpSpPr>
            <a:grpSpLocks/>
          </p:cNvGrpSpPr>
          <p:nvPr/>
        </p:nvGrpSpPr>
        <p:grpSpPr bwMode="auto">
          <a:xfrm>
            <a:off x="6969668" y="2303754"/>
            <a:ext cx="3913188" cy="3624263"/>
            <a:chOff x="2606473" y="973934"/>
            <a:chExt cx="3913178" cy="3625027"/>
          </a:xfrm>
        </p:grpSpPr>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473" y="973934"/>
              <a:ext cx="3913178" cy="362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492296" y="196474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p:cNvSpPr/>
            <p:nvPr/>
          </p:nvSpPr>
          <p:spPr>
            <a:xfrm>
              <a:off x="3789158" y="263957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3633583" y="3312815"/>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p:cNvSpPr/>
            <p:nvPr/>
          </p:nvSpPr>
          <p:spPr>
            <a:xfrm>
              <a:off x="5313154" y="196474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p:cNvSpPr/>
            <p:nvPr/>
          </p:nvSpPr>
          <p:spPr>
            <a:xfrm>
              <a:off x="5002005" y="2639573"/>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p:cNvSpPr/>
            <p:nvPr/>
          </p:nvSpPr>
          <p:spPr>
            <a:xfrm>
              <a:off x="5082967" y="3308051"/>
              <a:ext cx="311149" cy="311216"/>
            </a:xfrm>
            <a:prstGeom prst="ellipse">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2" name="TextBox 1"/>
          <p:cNvSpPr txBox="1"/>
          <p:nvPr/>
        </p:nvSpPr>
        <p:spPr>
          <a:xfrm>
            <a:off x="894216" y="1162594"/>
            <a:ext cx="10450286" cy="707886"/>
          </a:xfrm>
          <a:prstGeom prst="rect">
            <a:avLst/>
          </a:prstGeom>
          <a:noFill/>
        </p:spPr>
        <p:txBody>
          <a:bodyPr wrap="square" rtlCol="0">
            <a:spAutoFit/>
          </a:bodyPr>
          <a:lstStyle/>
          <a:p>
            <a:r>
              <a:rPr lang="en-GB" sz="4000" dirty="0"/>
              <a:t>Did you get it correct?</a:t>
            </a:r>
          </a:p>
        </p:txBody>
      </p:sp>
      <p:pic>
        <p:nvPicPr>
          <p:cNvPr id="14"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365125"/>
            <a:ext cx="10870474" cy="1325563"/>
          </a:xfrm>
        </p:spPr>
        <p:txBody>
          <a:bodyPr>
            <a:normAutofit/>
          </a:bodyPr>
          <a:lstStyle/>
          <a:p>
            <a:r>
              <a:rPr lang="en-GB" sz="4000" dirty="0"/>
              <a:t>Now, have a try at this one on your own. Can you share 8 dots equally onto the butterfly’s wings?</a:t>
            </a:r>
          </a:p>
        </p:txBody>
      </p:sp>
      <p:sp>
        <p:nvSpPr>
          <p:cNvPr id="3" name="Content Placeholder 2"/>
          <p:cNvSpPr>
            <a:spLocks noGrp="1"/>
          </p:cNvSpPr>
          <p:nvPr>
            <p:ph idx="1"/>
          </p:nvPr>
        </p:nvSpPr>
        <p:spPr>
          <a:xfrm>
            <a:off x="6884126" y="4140925"/>
            <a:ext cx="4469673" cy="2036037"/>
          </a:xfrm>
        </p:spPr>
        <p:txBody>
          <a:bodyPr/>
          <a:lstStyle/>
          <a:p>
            <a:pPr marL="0" indent="0">
              <a:buNone/>
            </a:pPr>
            <a:r>
              <a:rPr lang="en-GB" dirty="0"/>
              <a:t>Drag the dots or draw them on to the wings.</a:t>
            </a:r>
          </a:p>
          <a:p>
            <a:pPr marL="0" indent="0">
              <a:buNone/>
            </a:pPr>
            <a:endParaRPr lang="en-GB" dirty="0"/>
          </a:p>
          <a:p>
            <a:pPr marL="0" indent="0">
              <a:buNone/>
            </a:pPr>
            <a:r>
              <a:rPr lang="en-GB" dirty="0"/>
              <a:t>Each wing has _____ dots.</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3"/>
          <a:stretch>
            <a:fillRect/>
          </a:stretch>
        </p:blipFill>
        <p:spPr>
          <a:xfrm>
            <a:off x="1892306" y="2038825"/>
            <a:ext cx="5058238" cy="4173822"/>
          </a:xfrm>
          <a:prstGeom prst="rect">
            <a:avLst/>
          </a:prstGeom>
        </p:spPr>
      </p:pic>
      <p:sp>
        <p:nvSpPr>
          <p:cNvPr id="7" name="Oval 6"/>
          <p:cNvSpPr/>
          <p:nvPr/>
        </p:nvSpPr>
        <p:spPr>
          <a:xfrm>
            <a:off x="7194752" y="1899617"/>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110654" y="1860426"/>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83168" y="246636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493829" y="1839594"/>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874828" y="1872671"/>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576533" y="246636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197191" y="2436277"/>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386862" y="2439519"/>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69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Did you get it correct?</a:t>
            </a:r>
          </a:p>
        </p:txBody>
      </p:sp>
      <p:sp>
        <p:nvSpPr>
          <p:cNvPr id="3" name="Content Placeholder 2"/>
          <p:cNvSpPr>
            <a:spLocks noGrp="1"/>
          </p:cNvSpPr>
          <p:nvPr>
            <p:ph idx="1"/>
          </p:nvPr>
        </p:nvSpPr>
        <p:spPr>
          <a:xfrm>
            <a:off x="6884126" y="4140925"/>
            <a:ext cx="4469673" cy="2036037"/>
          </a:xfrm>
        </p:spPr>
        <p:txBody>
          <a:bodyPr/>
          <a:lstStyle/>
          <a:p>
            <a:pPr marL="0" indent="0">
              <a:buNone/>
            </a:pPr>
            <a:r>
              <a:rPr lang="en-GB" dirty="0"/>
              <a:t>Each wing has </a:t>
            </a:r>
            <a:r>
              <a:rPr lang="en-GB" dirty="0">
                <a:solidFill>
                  <a:srgbClr val="FF0000"/>
                </a:solidFill>
              </a:rPr>
              <a:t>4</a:t>
            </a:r>
            <a:r>
              <a:rPr lang="en-GB" dirty="0"/>
              <a:t> dots.</a:t>
            </a:r>
          </a:p>
        </p:txBody>
      </p:sp>
      <p:pic>
        <p:nvPicPr>
          <p:cNvPr id="6" name="Picture 5"/>
          <p:cNvPicPr>
            <a:picLocks noChangeAspect="1"/>
          </p:cNvPicPr>
          <p:nvPr/>
        </p:nvPicPr>
        <p:blipFill>
          <a:blip r:embed="rId2"/>
          <a:stretch>
            <a:fillRect/>
          </a:stretch>
        </p:blipFill>
        <p:spPr>
          <a:xfrm>
            <a:off x="1731565" y="1690688"/>
            <a:ext cx="5058238" cy="4173822"/>
          </a:xfrm>
          <a:prstGeom prst="rect">
            <a:avLst/>
          </a:prstGeom>
        </p:spPr>
      </p:pic>
      <p:sp>
        <p:nvSpPr>
          <p:cNvPr id="7" name="Oval 6"/>
          <p:cNvSpPr/>
          <p:nvPr/>
        </p:nvSpPr>
        <p:spPr>
          <a:xfrm>
            <a:off x="2808514" y="254256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967476" y="4069609"/>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372425" y="3217734"/>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608047" y="2355941"/>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840065" y="321773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037881" y="4909645"/>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954661" y="4787836"/>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030675" y="406687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screenshot&#10;&#10;Description automatically generated">
            <a:extLst>
              <a:ext uri="{FF2B5EF4-FFF2-40B4-BE49-F238E27FC236}">
                <a16:creationId xmlns:a16="http://schemas.microsoft.com/office/drawing/2014/main" id="{93A3AD5C-8D39-4B8C-AC23-D742A0B46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15"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0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Here is your task, can you share the dots equally on to the wings of the butterflies and ladybirds. You can draw the dots on.  The total number of dots the insects need is in the centre of each animal.</a:t>
            </a:r>
            <a:endParaRPr lang="en-GB" sz="2800" dirty="0">
              <a:cs typeface="Calibri Light"/>
            </a:endParaRPr>
          </a:p>
        </p:txBody>
      </p:sp>
      <p:pic>
        <p:nvPicPr>
          <p:cNvPr id="5" name="Picture 4"/>
          <p:cNvPicPr>
            <a:picLocks noChangeAspect="1"/>
          </p:cNvPicPr>
          <p:nvPr/>
        </p:nvPicPr>
        <p:blipFill>
          <a:blip r:embed="rId2"/>
          <a:stretch>
            <a:fillRect/>
          </a:stretch>
        </p:blipFill>
        <p:spPr>
          <a:xfrm>
            <a:off x="4197456" y="1578223"/>
            <a:ext cx="2779753" cy="2437629"/>
          </a:xfrm>
          <a:prstGeom prst="rect">
            <a:avLst/>
          </a:prstGeom>
        </p:spPr>
      </p:pic>
      <p:pic>
        <p:nvPicPr>
          <p:cNvPr id="6" name="Picture 5"/>
          <p:cNvPicPr>
            <a:picLocks noChangeAspect="1"/>
          </p:cNvPicPr>
          <p:nvPr/>
        </p:nvPicPr>
        <p:blipFill>
          <a:blip r:embed="rId3"/>
          <a:stretch>
            <a:fillRect/>
          </a:stretch>
        </p:blipFill>
        <p:spPr>
          <a:xfrm>
            <a:off x="6282697" y="3958542"/>
            <a:ext cx="2914131" cy="2727329"/>
          </a:xfrm>
          <a:prstGeom prst="rect">
            <a:avLst/>
          </a:prstGeom>
        </p:spPr>
      </p:pic>
      <p:pic>
        <p:nvPicPr>
          <p:cNvPr id="7" name="Picture 6"/>
          <p:cNvPicPr>
            <a:picLocks noChangeAspect="1"/>
          </p:cNvPicPr>
          <p:nvPr/>
        </p:nvPicPr>
        <p:blipFill>
          <a:blip r:embed="rId4"/>
          <a:stretch>
            <a:fillRect/>
          </a:stretch>
        </p:blipFill>
        <p:spPr>
          <a:xfrm>
            <a:off x="2582793" y="4015852"/>
            <a:ext cx="2657283" cy="2429748"/>
          </a:xfrm>
          <a:prstGeom prst="rect">
            <a:avLst/>
          </a:prstGeom>
        </p:spPr>
      </p:pic>
      <p:pic>
        <p:nvPicPr>
          <p:cNvPr id="8" name="Picture 7"/>
          <p:cNvPicPr>
            <a:picLocks noChangeAspect="1"/>
          </p:cNvPicPr>
          <p:nvPr/>
        </p:nvPicPr>
        <p:blipFill>
          <a:blip r:embed="rId5"/>
          <a:stretch>
            <a:fillRect/>
          </a:stretch>
        </p:blipFill>
        <p:spPr>
          <a:xfrm>
            <a:off x="251231" y="1814563"/>
            <a:ext cx="2489160" cy="2745583"/>
          </a:xfrm>
          <a:prstGeom prst="rect">
            <a:avLst/>
          </a:prstGeom>
        </p:spPr>
      </p:pic>
      <p:pic>
        <p:nvPicPr>
          <p:cNvPr id="9" name="Picture 8"/>
          <p:cNvPicPr>
            <a:picLocks noChangeAspect="1"/>
          </p:cNvPicPr>
          <p:nvPr/>
        </p:nvPicPr>
        <p:blipFill>
          <a:blip r:embed="rId5"/>
          <a:stretch>
            <a:fillRect/>
          </a:stretch>
        </p:blipFill>
        <p:spPr>
          <a:xfrm>
            <a:off x="9196828" y="1479822"/>
            <a:ext cx="2873252" cy="3415066"/>
          </a:xfrm>
          <a:prstGeom prst="rect">
            <a:avLst/>
          </a:prstGeom>
        </p:spPr>
      </p:pic>
      <p:sp>
        <p:nvSpPr>
          <p:cNvPr id="10" name="TextBox 9"/>
          <p:cNvSpPr txBox="1"/>
          <p:nvPr/>
        </p:nvSpPr>
        <p:spPr>
          <a:xfrm>
            <a:off x="1286805" y="2969621"/>
            <a:ext cx="418012" cy="646331"/>
          </a:xfrm>
          <a:prstGeom prst="rect">
            <a:avLst/>
          </a:prstGeom>
          <a:solidFill>
            <a:schemeClr val="bg1"/>
          </a:solidFill>
          <a:ln>
            <a:solidFill>
              <a:schemeClr val="tx1"/>
            </a:solidFill>
          </a:ln>
        </p:spPr>
        <p:txBody>
          <a:bodyPr wrap="square" rtlCol="0">
            <a:spAutoFit/>
          </a:bodyPr>
          <a:lstStyle/>
          <a:p>
            <a:r>
              <a:rPr lang="en-GB" sz="3600" b="1" dirty="0"/>
              <a:t>4</a:t>
            </a:r>
          </a:p>
        </p:txBody>
      </p:sp>
      <p:sp>
        <p:nvSpPr>
          <p:cNvPr id="11" name="TextBox 10"/>
          <p:cNvSpPr txBox="1"/>
          <p:nvPr/>
        </p:nvSpPr>
        <p:spPr>
          <a:xfrm>
            <a:off x="10287288" y="2969622"/>
            <a:ext cx="692331" cy="646331"/>
          </a:xfrm>
          <a:prstGeom prst="rect">
            <a:avLst/>
          </a:prstGeom>
          <a:solidFill>
            <a:schemeClr val="bg1"/>
          </a:solidFill>
          <a:ln>
            <a:solidFill>
              <a:schemeClr val="tx1"/>
            </a:solidFill>
          </a:ln>
        </p:spPr>
        <p:txBody>
          <a:bodyPr wrap="square" rtlCol="0">
            <a:spAutoFit/>
          </a:bodyPr>
          <a:lstStyle/>
          <a:p>
            <a:r>
              <a:rPr lang="en-GB" sz="3600" b="1" dirty="0"/>
              <a:t>12</a:t>
            </a:r>
          </a:p>
        </p:txBody>
      </p:sp>
      <p:pic>
        <p:nvPicPr>
          <p:cNvPr id="3" name="Picture 2" descr="A picture containing text, screenshot&#10;&#10;Description automatically generated">
            <a:extLst>
              <a:ext uri="{FF2B5EF4-FFF2-40B4-BE49-F238E27FC236}">
                <a16:creationId xmlns:a16="http://schemas.microsoft.com/office/drawing/2014/main" id="{E7DFE2AF-C493-47C6-B2D5-E688F023C1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12"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5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Let’s check, did you get them correct?</a:t>
            </a:r>
          </a:p>
        </p:txBody>
      </p:sp>
      <p:pic>
        <p:nvPicPr>
          <p:cNvPr id="5" name="Picture 4"/>
          <p:cNvPicPr>
            <a:picLocks noChangeAspect="1"/>
          </p:cNvPicPr>
          <p:nvPr/>
        </p:nvPicPr>
        <p:blipFill>
          <a:blip r:embed="rId2"/>
          <a:stretch>
            <a:fillRect/>
          </a:stretch>
        </p:blipFill>
        <p:spPr>
          <a:xfrm>
            <a:off x="4197456" y="1578223"/>
            <a:ext cx="2779753" cy="2437629"/>
          </a:xfrm>
          <a:prstGeom prst="rect">
            <a:avLst/>
          </a:prstGeom>
        </p:spPr>
      </p:pic>
      <p:pic>
        <p:nvPicPr>
          <p:cNvPr id="6" name="Picture 5"/>
          <p:cNvPicPr>
            <a:picLocks noChangeAspect="1"/>
          </p:cNvPicPr>
          <p:nvPr/>
        </p:nvPicPr>
        <p:blipFill>
          <a:blip r:embed="rId3"/>
          <a:stretch>
            <a:fillRect/>
          </a:stretch>
        </p:blipFill>
        <p:spPr>
          <a:xfrm>
            <a:off x="6282697" y="3958542"/>
            <a:ext cx="2914131" cy="2727329"/>
          </a:xfrm>
          <a:prstGeom prst="rect">
            <a:avLst/>
          </a:prstGeom>
        </p:spPr>
      </p:pic>
      <p:pic>
        <p:nvPicPr>
          <p:cNvPr id="7" name="Picture 6"/>
          <p:cNvPicPr>
            <a:picLocks noChangeAspect="1"/>
          </p:cNvPicPr>
          <p:nvPr/>
        </p:nvPicPr>
        <p:blipFill>
          <a:blip r:embed="rId4"/>
          <a:stretch>
            <a:fillRect/>
          </a:stretch>
        </p:blipFill>
        <p:spPr>
          <a:xfrm>
            <a:off x="2582793" y="4015852"/>
            <a:ext cx="2657283" cy="2429748"/>
          </a:xfrm>
          <a:prstGeom prst="rect">
            <a:avLst/>
          </a:prstGeom>
        </p:spPr>
      </p:pic>
      <p:pic>
        <p:nvPicPr>
          <p:cNvPr id="8" name="Picture 7"/>
          <p:cNvPicPr>
            <a:picLocks noChangeAspect="1"/>
          </p:cNvPicPr>
          <p:nvPr/>
        </p:nvPicPr>
        <p:blipFill>
          <a:blip r:embed="rId5"/>
          <a:stretch>
            <a:fillRect/>
          </a:stretch>
        </p:blipFill>
        <p:spPr>
          <a:xfrm>
            <a:off x="251231" y="1814563"/>
            <a:ext cx="2489160" cy="2745583"/>
          </a:xfrm>
          <a:prstGeom prst="rect">
            <a:avLst/>
          </a:prstGeom>
        </p:spPr>
      </p:pic>
      <p:pic>
        <p:nvPicPr>
          <p:cNvPr id="9" name="Picture 8"/>
          <p:cNvPicPr>
            <a:picLocks noChangeAspect="1"/>
          </p:cNvPicPr>
          <p:nvPr/>
        </p:nvPicPr>
        <p:blipFill>
          <a:blip r:embed="rId5"/>
          <a:stretch>
            <a:fillRect/>
          </a:stretch>
        </p:blipFill>
        <p:spPr>
          <a:xfrm>
            <a:off x="9196828" y="1479822"/>
            <a:ext cx="2873252" cy="3415066"/>
          </a:xfrm>
          <a:prstGeom prst="rect">
            <a:avLst/>
          </a:prstGeom>
        </p:spPr>
      </p:pic>
      <p:sp>
        <p:nvSpPr>
          <p:cNvPr id="10" name="TextBox 9"/>
          <p:cNvSpPr txBox="1"/>
          <p:nvPr/>
        </p:nvSpPr>
        <p:spPr>
          <a:xfrm>
            <a:off x="1286805" y="2969621"/>
            <a:ext cx="418012" cy="646331"/>
          </a:xfrm>
          <a:prstGeom prst="rect">
            <a:avLst/>
          </a:prstGeom>
          <a:solidFill>
            <a:schemeClr val="bg1"/>
          </a:solidFill>
          <a:ln>
            <a:solidFill>
              <a:schemeClr val="tx1"/>
            </a:solidFill>
          </a:ln>
        </p:spPr>
        <p:txBody>
          <a:bodyPr wrap="square" rtlCol="0">
            <a:spAutoFit/>
          </a:bodyPr>
          <a:lstStyle/>
          <a:p>
            <a:r>
              <a:rPr lang="en-GB" sz="3600" b="1" dirty="0"/>
              <a:t>4</a:t>
            </a:r>
          </a:p>
        </p:txBody>
      </p:sp>
      <p:sp>
        <p:nvSpPr>
          <p:cNvPr id="11" name="TextBox 10"/>
          <p:cNvSpPr txBox="1"/>
          <p:nvPr/>
        </p:nvSpPr>
        <p:spPr>
          <a:xfrm>
            <a:off x="10287288" y="2969622"/>
            <a:ext cx="692331" cy="646331"/>
          </a:xfrm>
          <a:prstGeom prst="rect">
            <a:avLst/>
          </a:prstGeom>
          <a:solidFill>
            <a:schemeClr val="bg1"/>
          </a:solidFill>
          <a:ln>
            <a:solidFill>
              <a:schemeClr val="tx1"/>
            </a:solidFill>
          </a:ln>
        </p:spPr>
        <p:txBody>
          <a:bodyPr wrap="square" rtlCol="0">
            <a:spAutoFit/>
          </a:bodyPr>
          <a:lstStyle/>
          <a:p>
            <a:r>
              <a:rPr lang="en-GB" sz="3600" b="1" dirty="0"/>
              <a:t>12</a:t>
            </a:r>
          </a:p>
        </p:txBody>
      </p:sp>
      <p:sp>
        <p:nvSpPr>
          <p:cNvPr id="12" name="Oval 11"/>
          <p:cNvSpPr/>
          <p:nvPr/>
        </p:nvSpPr>
        <p:spPr>
          <a:xfrm>
            <a:off x="816076" y="2797037"/>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775362" y="330707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665868" y="2637916"/>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16075" y="3291142"/>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861598" y="3370863"/>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934465" y="2770834"/>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733040" y="2157765"/>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893525" y="3376370"/>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884644" y="2805938"/>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087119" y="2173155"/>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0063616" y="2551077"/>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6"/>
          <a:stretch>
            <a:fillRect/>
          </a:stretch>
        </p:blipFill>
        <p:spPr>
          <a:xfrm>
            <a:off x="9904229" y="2870939"/>
            <a:ext cx="256054" cy="280440"/>
          </a:xfrm>
          <a:prstGeom prst="rect">
            <a:avLst/>
          </a:prstGeom>
        </p:spPr>
      </p:pic>
      <p:pic>
        <p:nvPicPr>
          <p:cNvPr id="23" name="Picture 22"/>
          <p:cNvPicPr>
            <a:picLocks noChangeAspect="1"/>
          </p:cNvPicPr>
          <p:nvPr/>
        </p:nvPicPr>
        <p:blipFill>
          <a:blip r:embed="rId6"/>
          <a:stretch>
            <a:fillRect/>
          </a:stretch>
        </p:blipFill>
        <p:spPr>
          <a:xfrm>
            <a:off x="9842271" y="3266490"/>
            <a:ext cx="256054" cy="280440"/>
          </a:xfrm>
          <a:prstGeom prst="rect">
            <a:avLst/>
          </a:prstGeom>
        </p:spPr>
      </p:pic>
      <p:sp>
        <p:nvSpPr>
          <p:cNvPr id="24" name="Oval 23"/>
          <p:cNvSpPr/>
          <p:nvPr/>
        </p:nvSpPr>
        <p:spPr>
          <a:xfrm>
            <a:off x="10858572" y="3957820"/>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0887603" y="3614996"/>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1243962" y="3261889"/>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1129696" y="2802199"/>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0665245" y="2652842"/>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0818632" y="2423503"/>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0307873" y="2655192"/>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118402" y="3956600"/>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0094372" y="3614996"/>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4328091" y="5121845"/>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206970" y="5135584"/>
            <a:ext cx="404949" cy="3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272351" y="4847247"/>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8281059" y="5336866"/>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8036444" y="5743734"/>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8157491" y="6168379"/>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118155" y="6168379"/>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204270" y="5742525"/>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994587" y="5336866"/>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236680" y="4871000"/>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779958" y="4534938"/>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613543" y="4423377"/>
            <a:ext cx="242093" cy="2735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7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5" name="Picture 4"/>
          <p:cNvPicPr>
            <a:picLocks noChangeAspect="1"/>
          </p:cNvPicPr>
          <p:nvPr/>
        </p:nvPicPr>
        <p:blipFill>
          <a:blip r:embed="rId2"/>
          <a:stretch>
            <a:fillRect/>
          </a:stretch>
        </p:blipFill>
        <p:spPr>
          <a:xfrm>
            <a:off x="4857750" y="4001294"/>
            <a:ext cx="2476500" cy="2552700"/>
          </a:xfrm>
          <a:prstGeom prst="rect">
            <a:avLst/>
          </a:prstGeom>
        </p:spPr>
      </p:pic>
      <p:pic>
        <p:nvPicPr>
          <p:cNvPr id="6"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30.6.2021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develop an understanding of sharing.</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6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28.6.2021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develop an understanding of sharing.</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43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sharing?</a:t>
            </a:r>
          </a:p>
        </p:txBody>
      </p:sp>
      <p:sp>
        <p:nvSpPr>
          <p:cNvPr id="3" name="Content Placeholder 2"/>
          <p:cNvSpPr>
            <a:spLocks noGrp="1"/>
          </p:cNvSpPr>
          <p:nvPr>
            <p:ph idx="1"/>
          </p:nvPr>
        </p:nvSpPr>
        <p:spPr>
          <a:xfrm>
            <a:off x="965049" y="1460650"/>
            <a:ext cx="10515600" cy="4351338"/>
          </a:xfrm>
        </p:spPr>
        <p:txBody>
          <a:bodyPr vert="horz" lIns="91440" tIns="45720" rIns="91440" bIns="45720" rtlCol="0" anchor="t">
            <a:normAutofit lnSpcReduction="10000"/>
          </a:bodyPr>
          <a:lstStyle/>
          <a:p>
            <a:pPr marL="0" indent="0">
              <a:buNone/>
            </a:pPr>
            <a:r>
              <a:rPr lang="en-GB" dirty="0"/>
              <a:t>Sharing is making equal groups of something.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The 6 strawberries are shared equally on the 2 plates.</a:t>
            </a:r>
          </a:p>
          <a:p>
            <a:pPr marL="0" indent="0">
              <a:buNone/>
            </a:pPr>
            <a:r>
              <a:rPr lang="en-GB" dirty="0"/>
              <a:t>Each plate has 3 strawberries.</a:t>
            </a:r>
            <a:endParaRPr lang="en-GB" dirty="0">
              <a:cs typeface="Calibri" panose="020F0502020204030204"/>
            </a:endParaRPr>
          </a:p>
          <a:p>
            <a:pPr marL="0" indent="0">
              <a:buNone/>
            </a:pPr>
            <a:r>
              <a:rPr lang="en-GB" dirty="0"/>
              <a:t>The plates are the same </a:t>
            </a:r>
          </a:p>
        </p:txBody>
      </p:sp>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a:picLocks noChangeAspect="1"/>
          </p:cNvPicPr>
          <p:nvPr/>
        </p:nvPicPr>
        <p:blipFill>
          <a:blip r:embed="rId3"/>
          <a:stretch>
            <a:fillRect/>
          </a:stretch>
        </p:blipFill>
        <p:spPr>
          <a:xfrm>
            <a:off x="841525" y="2372396"/>
            <a:ext cx="4146176" cy="1618020"/>
          </a:xfrm>
          <a:prstGeom prst="rect">
            <a:avLst/>
          </a:prstGeom>
        </p:spPr>
      </p:pic>
      <p:pic>
        <p:nvPicPr>
          <p:cNvPr id="7" name="Picture 6"/>
          <p:cNvPicPr>
            <a:picLocks noChangeAspect="1"/>
          </p:cNvPicPr>
          <p:nvPr/>
        </p:nvPicPr>
        <p:blipFill>
          <a:blip r:embed="rId3"/>
          <a:stretch>
            <a:fillRect/>
          </a:stretch>
        </p:blipFill>
        <p:spPr>
          <a:xfrm>
            <a:off x="5552354" y="2372395"/>
            <a:ext cx="4146176" cy="1618020"/>
          </a:xfrm>
          <a:prstGeom prst="rect">
            <a:avLst/>
          </a:prstGeom>
        </p:spPr>
      </p:pic>
      <p:pic>
        <p:nvPicPr>
          <p:cNvPr id="8"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3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when it is not equal?</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Here there are 3 strawberries on a plate and 6 on another.</a:t>
            </a:r>
          </a:p>
          <a:p>
            <a:pPr marL="0" indent="0">
              <a:buNone/>
            </a:pPr>
            <a:endParaRPr lang="en-GB" dirty="0"/>
          </a:p>
          <a:p>
            <a:pPr marL="0" indent="0">
              <a:buNone/>
            </a:pPr>
            <a:r>
              <a:rPr lang="en-GB" dirty="0"/>
              <a:t>This is not equal.</a:t>
            </a:r>
          </a:p>
          <a:p>
            <a:pPr marL="0" indent="0">
              <a:buNone/>
            </a:pPr>
            <a:r>
              <a:rPr lang="en-GB" dirty="0">
                <a:cs typeface="Calibri" panose="020F0502020204030204"/>
              </a:rPr>
              <a:t>The plates are not the same.</a:t>
            </a:r>
          </a:p>
          <a:p>
            <a:pPr marL="0" indent="0">
              <a:buNone/>
            </a:pPr>
            <a:endParaRPr lang="en-GB" dirty="0"/>
          </a:p>
          <a:p>
            <a:pPr marL="0" indent="0">
              <a:buNone/>
            </a:pPr>
            <a:endParaRPr lang="en-GB" dirty="0"/>
          </a:p>
          <a:p>
            <a:pPr marL="0" indent="0">
              <a:buNone/>
            </a:pPr>
            <a:r>
              <a:rPr lang="en-GB" dirty="0"/>
              <a:t>3                                                                                                      6</a:t>
            </a:r>
          </a:p>
        </p:txBody>
      </p:sp>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7" name="Picture 6"/>
          <p:cNvPicPr>
            <a:picLocks noChangeAspect="1"/>
          </p:cNvPicPr>
          <p:nvPr/>
        </p:nvPicPr>
        <p:blipFill>
          <a:blip r:embed="rId3"/>
          <a:stretch>
            <a:fillRect/>
          </a:stretch>
        </p:blipFill>
        <p:spPr>
          <a:xfrm>
            <a:off x="1392580" y="4008017"/>
            <a:ext cx="7542415" cy="1408784"/>
          </a:xfrm>
          <a:prstGeom prst="rect">
            <a:avLst/>
          </a:prstGeom>
        </p:spPr>
      </p:pic>
      <p:pic>
        <p:nvPicPr>
          <p:cNvPr id="8"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9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happens when it is not equal?</a:t>
            </a:r>
          </a:p>
        </p:txBody>
      </p:sp>
      <p:sp>
        <p:nvSpPr>
          <p:cNvPr id="3" name="Content Placeholder 2"/>
          <p:cNvSpPr>
            <a:spLocks noGrp="1"/>
          </p:cNvSpPr>
          <p:nvPr>
            <p:ph idx="1"/>
          </p:nvPr>
        </p:nvSpPr>
        <p:spPr/>
        <p:txBody>
          <a:bodyPr/>
          <a:lstStyle/>
          <a:p>
            <a:pPr marL="0" indent="0">
              <a:buNone/>
            </a:pPr>
            <a:r>
              <a:rPr lang="en-GB" dirty="0"/>
              <a:t>What could we do to make it equal? Have a discussion with your grown up.</a:t>
            </a:r>
          </a:p>
          <a:p>
            <a:pPr marL="0" indent="0">
              <a:buNone/>
            </a:pPr>
            <a:endParaRPr lang="en-GB" dirty="0"/>
          </a:p>
          <a:p>
            <a:pPr marL="0" indent="0">
              <a:buNone/>
            </a:pPr>
            <a:endParaRPr lang="en-GB" dirty="0"/>
          </a:p>
          <a:p>
            <a:pPr marL="0" indent="0">
              <a:buNone/>
            </a:pPr>
            <a:r>
              <a:rPr lang="en-GB" dirty="0"/>
              <a:t>3                                                                                                      6</a:t>
            </a:r>
          </a:p>
        </p:txBody>
      </p:sp>
      <p:pic>
        <p:nvPicPr>
          <p:cNvPr id="7" name="Picture 6"/>
          <p:cNvPicPr>
            <a:picLocks noChangeAspect="1"/>
          </p:cNvPicPr>
          <p:nvPr/>
        </p:nvPicPr>
        <p:blipFill>
          <a:blip r:embed="rId2"/>
          <a:stretch>
            <a:fillRect/>
          </a:stretch>
        </p:blipFill>
        <p:spPr>
          <a:xfrm>
            <a:off x="1392580" y="4008017"/>
            <a:ext cx="7542415" cy="1408784"/>
          </a:xfrm>
          <a:prstGeom prst="rect">
            <a:avLst/>
          </a:prstGeom>
        </p:spPr>
      </p:pic>
      <p:pic>
        <p:nvPicPr>
          <p:cNvPr id="8" name="Picture 7">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sp>
        <p:nvSpPr>
          <p:cNvPr id="5" name="TextBox 4"/>
          <p:cNvSpPr txBox="1"/>
          <p:nvPr/>
        </p:nvSpPr>
        <p:spPr>
          <a:xfrm>
            <a:off x="4167052" y="2878523"/>
            <a:ext cx="2651760" cy="369332"/>
          </a:xfrm>
          <a:prstGeom prst="rect">
            <a:avLst/>
          </a:prstGeom>
          <a:noFill/>
        </p:spPr>
        <p:txBody>
          <a:bodyPr wrap="square" rtlCol="0">
            <a:spAutoFit/>
          </a:bodyPr>
          <a:lstStyle/>
          <a:p>
            <a:r>
              <a:rPr lang="en-GB" dirty="0"/>
              <a:t>Share them differently?</a:t>
            </a:r>
          </a:p>
        </p:txBody>
      </p:sp>
      <p:sp>
        <p:nvSpPr>
          <p:cNvPr id="9" name="TextBox 8"/>
          <p:cNvSpPr txBox="1"/>
          <p:nvPr/>
        </p:nvSpPr>
        <p:spPr>
          <a:xfrm>
            <a:off x="2841172" y="3425033"/>
            <a:ext cx="2651760" cy="369332"/>
          </a:xfrm>
          <a:prstGeom prst="rect">
            <a:avLst/>
          </a:prstGeom>
          <a:noFill/>
        </p:spPr>
        <p:txBody>
          <a:bodyPr wrap="square" rtlCol="0">
            <a:spAutoFit/>
          </a:bodyPr>
          <a:lstStyle/>
          <a:p>
            <a:r>
              <a:rPr lang="en-GB" dirty="0"/>
              <a:t>Eat some?</a:t>
            </a:r>
          </a:p>
        </p:txBody>
      </p:sp>
      <p:sp>
        <p:nvSpPr>
          <p:cNvPr id="10" name="TextBox 9"/>
          <p:cNvSpPr txBox="1"/>
          <p:nvPr/>
        </p:nvSpPr>
        <p:spPr>
          <a:xfrm>
            <a:off x="6818812" y="3425033"/>
            <a:ext cx="2651760" cy="369332"/>
          </a:xfrm>
          <a:prstGeom prst="rect">
            <a:avLst/>
          </a:prstGeom>
          <a:noFill/>
        </p:spPr>
        <p:txBody>
          <a:bodyPr wrap="square" rtlCol="0">
            <a:spAutoFit/>
          </a:bodyPr>
          <a:lstStyle/>
          <a:p>
            <a:r>
              <a:rPr lang="en-GB" dirty="0"/>
              <a:t>Get rid of some?</a:t>
            </a:r>
          </a:p>
        </p:txBody>
      </p:sp>
      <p:pic>
        <p:nvPicPr>
          <p:cNvPr id="11"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9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try and share these objects.</a:t>
            </a:r>
          </a:p>
        </p:txBody>
      </p:sp>
      <p:pic>
        <p:nvPicPr>
          <p:cNvPr id="6" name="Picture 5">
            <a:extLst>
              <a:ext uri="{FF2B5EF4-FFF2-40B4-BE49-F238E27FC236}">
                <a16:creationId xmlns:a16="http://schemas.microsoft.com/office/drawing/2014/main" id="{6421D068-7FD5-1644-A282-8A943F2D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sp>
        <p:nvSpPr>
          <p:cNvPr id="7" name="Content Placeholder 6"/>
          <p:cNvSpPr>
            <a:spLocks noGrp="1"/>
          </p:cNvSpPr>
          <p:nvPr>
            <p:ph idx="1"/>
          </p:nvPr>
        </p:nvSpPr>
        <p:spPr>
          <a:xfrm>
            <a:off x="823823" y="1308040"/>
            <a:ext cx="10515600" cy="4351338"/>
          </a:xfrm>
        </p:spPr>
        <p:txBody>
          <a:bodyPr/>
          <a:lstStyle/>
          <a:p>
            <a:pPr marL="0" indent="0" algn="ctr">
              <a:buNone/>
            </a:pPr>
            <a:r>
              <a:rPr lang="en-GB" dirty="0"/>
              <a:t>How many cakes would be on each plate?</a:t>
            </a:r>
          </a:p>
          <a:p>
            <a:pPr marL="0" indent="0" algn="ctr">
              <a:buNone/>
            </a:pPr>
            <a:r>
              <a:rPr lang="en-GB" dirty="0"/>
              <a:t>Remember, each plate needs to have the same number of cakes on it.</a:t>
            </a:r>
          </a:p>
          <a:p>
            <a:pPr marL="0" indent="0" algn="ctr">
              <a:buNone/>
            </a:pPr>
            <a:endParaRPr lang="en-GB" dirty="0"/>
          </a:p>
          <a:p>
            <a:pPr marL="0" indent="0" algn="ctr">
              <a:buNone/>
            </a:pPr>
            <a:r>
              <a:rPr lang="en-GB" dirty="0"/>
              <a:t>You can draw a line from each cake to the plate or draw the cakes on the plate.</a:t>
            </a:r>
          </a:p>
        </p:txBody>
      </p:sp>
      <p:pic>
        <p:nvPicPr>
          <p:cNvPr id="8" name="Picture 7"/>
          <p:cNvPicPr>
            <a:picLocks noChangeAspect="1"/>
          </p:cNvPicPr>
          <p:nvPr/>
        </p:nvPicPr>
        <p:blipFill>
          <a:blip r:embed="rId3"/>
          <a:stretch>
            <a:fillRect/>
          </a:stretch>
        </p:blipFill>
        <p:spPr>
          <a:xfrm>
            <a:off x="2573808" y="5025590"/>
            <a:ext cx="7410768" cy="1433785"/>
          </a:xfrm>
          <a:prstGeom prst="rect">
            <a:avLst/>
          </a:prstGeom>
        </p:spPr>
      </p:pic>
      <p:pic>
        <p:nvPicPr>
          <p:cNvPr id="9" name="Picture 8"/>
          <p:cNvPicPr>
            <a:picLocks noChangeAspect="1"/>
          </p:cNvPicPr>
          <p:nvPr/>
        </p:nvPicPr>
        <p:blipFill>
          <a:blip r:embed="rId4"/>
          <a:stretch>
            <a:fillRect/>
          </a:stretch>
        </p:blipFill>
        <p:spPr>
          <a:xfrm>
            <a:off x="3688952" y="3687129"/>
            <a:ext cx="4814096" cy="1203524"/>
          </a:xfrm>
          <a:prstGeom prst="rect">
            <a:avLst/>
          </a:prstGeom>
        </p:spPr>
      </p:pic>
      <p:cxnSp>
        <p:nvCxnSpPr>
          <p:cNvPr id="11" name="Straight Arrow Connector 10"/>
          <p:cNvCxnSpPr/>
          <p:nvPr/>
        </p:nvCxnSpPr>
        <p:spPr>
          <a:xfrm flipH="1">
            <a:off x="3688952" y="4890653"/>
            <a:ext cx="699654" cy="8518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0"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0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634" y="1219208"/>
            <a:ext cx="10515600" cy="4351338"/>
          </a:xfrm>
        </p:spPr>
        <p:txBody>
          <a:bodyPr>
            <a:normAutofit/>
          </a:bodyPr>
          <a:lstStyle/>
          <a:p>
            <a:pPr marL="0" indent="0" algn="ctr">
              <a:buNone/>
            </a:pPr>
            <a:r>
              <a:rPr lang="en-GB" sz="5400" dirty="0"/>
              <a:t>Each plate will have 2 cakes.</a:t>
            </a:r>
          </a:p>
        </p:txBody>
      </p:sp>
      <p:pic>
        <p:nvPicPr>
          <p:cNvPr id="6" name="Picture 5"/>
          <p:cNvPicPr>
            <a:picLocks noChangeAspect="1"/>
          </p:cNvPicPr>
          <p:nvPr/>
        </p:nvPicPr>
        <p:blipFill>
          <a:blip r:embed="rId2"/>
          <a:stretch>
            <a:fillRect/>
          </a:stretch>
        </p:blipFill>
        <p:spPr>
          <a:xfrm>
            <a:off x="1583793" y="3394877"/>
            <a:ext cx="8566261" cy="1657342"/>
          </a:xfrm>
          <a:prstGeom prst="rect">
            <a:avLst/>
          </a:prstGeom>
        </p:spPr>
      </p:pic>
      <p:pic>
        <p:nvPicPr>
          <p:cNvPr id="7" name="Picture 6"/>
          <p:cNvPicPr>
            <a:picLocks noChangeAspect="1"/>
          </p:cNvPicPr>
          <p:nvPr/>
        </p:nvPicPr>
        <p:blipFill rotWithShape="1">
          <a:blip r:embed="rId3"/>
          <a:srcRect r="49672"/>
          <a:stretch/>
        </p:blipFill>
        <p:spPr>
          <a:xfrm>
            <a:off x="1906856" y="2596686"/>
            <a:ext cx="3096219" cy="1538014"/>
          </a:xfrm>
          <a:prstGeom prst="rect">
            <a:avLst/>
          </a:prstGeom>
        </p:spPr>
      </p:pic>
      <p:pic>
        <p:nvPicPr>
          <p:cNvPr id="8" name="Picture 7"/>
          <p:cNvPicPr>
            <a:picLocks noChangeAspect="1"/>
          </p:cNvPicPr>
          <p:nvPr/>
        </p:nvPicPr>
        <p:blipFill rotWithShape="1">
          <a:blip r:embed="rId3"/>
          <a:srcRect r="49672"/>
          <a:stretch/>
        </p:blipFill>
        <p:spPr>
          <a:xfrm>
            <a:off x="6389438" y="2625870"/>
            <a:ext cx="3096219" cy="1538014"/>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5E235911-1F07-4CA6-9D26-26EB3CDAE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9"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2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92169" y="2399164"/>
            <a:ext cx="4814096" cy="1203524"/>
          </a:xfrm>
          <a:prstGeom prst="rect">
            <a:avLst/>
          </a:prstGeom>
        </p:spPr>
      </p:pic>
      <p:sp>
        <p:nvSpPr>
          <p:cNvPr id="2" name="Title 1"/>
          <p:cNvSpPr>
            <a:spLocks noGrp="1"/>
          </p:cNvSpPr>
          <p:nvPr>
            <p:ph type="title"/>
          </p:nvPr>
        </p:nvSpPr>
        <p:spPr>
          <a:xfrm>
            <a:off x="338134" y="750840"/>
            <a:ext cx="10515600" cy="1325563"/>
          </a:xfrm>
        </p:spPr>
        <p:txBody>
          <a:bodyPr/>
          <a:lstStyle/>
          <a:p>
            <a:pPr algn="ctr"/>
            <a:r>
              <a:rPr lang="en-GB" dirty="0"/>
              <a:t>Now, can you share the 8 cakes equally between the 2 plates?</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4"/>
          <a:stretch>
            <a:fillRect/>
          </a:stretch>
        </p:blipFill>
        <p:spPr>
          <a:xfrm>
            <a:off x="2390616" y="3810744"/>
            <a:ext cx="7410768" cy="1433785"/>
          </a:xfrm>
          <a:prstGeom prst="rect">
            <a:avLst/>
          </a:prstGeom>
        </p:spPr>
      </p:pic>
      <p:sp>
        <p:nvSpPr>
          <p:cNvPr id="9" name="Title 1"/>
          <p:cNvSpPr txBox="1">
            <a:spLocks/>
          </p:cNvSpPr>
          <p:nvPr/>
        </p:nvSpPr>
        <p:spPr>
          <a:xfrm>
            <a:off x="1119051" y="53791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Each plate has _______ cakes.</a:t>
            </a:r>
          </a:p>
        </p:txBody>
      </p:sp>
      <p:pic>
        <p:nvPicPr>
          <p:cNvPr id="11" name="Picture 10" descr="A group of cupcakes&#10;&#10;Description automatically generated">
            <a:extLst>
              <a:ext uri="{FF2B5EF4-FFF2-40B4-BE49-F238E27FC236}">
                <a16:creationId xmlns:a16="http://schemas.microsoft.com/office/drawing/2014/main" id="{6A52CD75-C9D9-40DE-8668-A29709FE3682}"/>
              </a:ext>
            </a:extLst>
          </p:cNvPr>
          <p:cNvPicPr>
            <a:picLocks noChangeAspect="1"/>
          </p:cNvPicPr>
          <p:nvPr/>
        </p:nvPicPr>
        <p:blipFill>
          <a:blip r:embed="rId2"/>
          <a:stretch>
            <a:fillRect/>
          </a:stretch>
        </p:blipFill>
        <p:spPr>
          <a:xfrm>
            <a:off x="5765451" y="2399163"/>
            <a:ext cx="4814096" cy="1203524"/>
          </a:xfrm>
          <a:prstGeom prst="rect">
            <a:avLst/>
          </a:prstGeom>
        </p:spPr>
      </p:pic>
      <p:pic>
        <p:nvPicPr>
          <p:cNvPr id="10"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9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4" y="750840"/>
            <a:ext cx="10515600" cy="1325563"/>
          </a:xfrm>
        </p:spPr>
        <p:txBody>
          <a:bodyPr/>
          <a:lstStyle/>
          <a:p>
            <a:pPr algn="ctr"/>
            <a:r>
              <a:rPr lang="en-GB" dirty="0"/>
              <a:t>Let’s check…</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sp>
        <p:nvSpPr>
          <p:cNvPr id="9" name="Title 1"/>
          <p:cNvSpPr txBox="1">
            <a:spLocks/>
          </p:cNvSpPr>
          <p:nvPr/>
        </p:nvSpPr>
        <p:spPr>
          <a:xfrm>
            <a:off x="845881" y="49477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Each plate has </a:t>
            </a:r>
            <a:r>
              <a:rPr lang="en-GB" dirty="0">
                <a:solidFill>
                  <a:srgbClr val="FF0000"/>
                </a:solidFill>
              </a:rPr>
              <a:t>4</a:t>
            </a:r>
            <a:r>
              <a:rPr lang="en-GB" dirty="0"/>
              <a:t> cakes.</a:t>
            </a:r>
          </a:p>
        </p:txBody>
      </p:sp>
      <p:pic>
        <p:nvPicPr>
          <p:cNvPr id="14" name="Picture 14" descr="Shape&#10;&#10;Description automatically generated">
            <a:extLst>
              <a:ext uri="{FF2B5EF4-FFF2-40B4-BE49-F238E27FC236}">
                <a16:creationId xmlns:a16="http://schemas.microsoft.com/office/drawing/2014/main" id="{F9B89712-8437-4702-84B1-B4E585983268}"/>
              </a:ext>
            </a:extLst>
          </p:cNvPr>
          <p:cNvPicPr>
            <a:picLocks noChangeAspect="1"/>
          </p:cNvPicPr>
          <p:nvPr/>
        </p:nvPicPr>
        <p:blipFill>
          <a:blip r:embed="rId3"/>
          <a:stretch>
            <a:fillRect/>
          </a:stretch>
        </p:blipFill>
        <p:spPr>
          <a:xfrm>
            <a:off x="1541612" y="3068040"/>
            <a:ext cx="3889794" cy="1584564"/>
          </a:xfrm>
          <a:prstGeom prst="rect">
            <a:avLst/>
          </a:prstGeom>
        </p:spPr>
      </p:pic>
      <p:pic>
        <p:nvPicPr>
          <p:cNvPr id="3" name="Picture 2" descr="A group of cupcakes&#10;&#10;Description automatically generated">
            <a:extLst>
              <a:ext uri="{FF2B5EF4-FFF2-40B4-BE49-F238E27FC236}">
                <a16:creationId xmlns:a16="http://schemas.microsoft.com/office/drawing/2014/main" id="{BC2F5AF5-E4B4-4C92-97FD-845C70560987}"/>
              </a:ext>
            </a:extLst>
          </p:cNvPr>
          <p:cNvPicPr>
            <a:picLocks noChangeAspect="1"/>
          </p:cNvPicPr>
          <p:nvPr/>
        </p:nvPicPr>
        <p:blipFill>
          <a:blip r:embed="rId4"/>
          <a:stretch>
            <a:fillRect/>
          </a:stretch>
        </p:blipFill>
        <p:spPr>
          <a:xfrm>
            <a:off x="1250961" y="2729842"/>
            <a:ext cx="4253380" cy="1088506"/>
          </a:xfrm>
          <a:prstGeom prst="rect">
            <a:avLst/>
          </a:prstGeom>
        </p:spPr>
      </p:pic>
      <p:pic>
        <p:nvPicPr>
          <p:cNvPr id="15" name="Picture 15" descr="Shape&#10;&#10;Description automatically generated">
            <a:extLst>
              <a:ext uri="{FF2B5EF4-FFF2-40B4-BE49-F238E27FC236}">
                <a16:creationId xmlns:a16="http://schemas.microsoft.com/office/drawing/2014/main" id="{9F9297B3-6D99-4E7E-91AA-A4C3A4AD26B4}"/>
              </a:ext>
            </a:extLst>
          </p:cNvPr>
          <p:cNvPicPr>
            <a:picLocks noChangeAspect="1"/>
          </p:cNvPicPr>
          <p:nvPr/>
        </p:nvPicPr>
        <p:blipFill>
          <a:blip r:embed="rId3"/>
          <a:stretch>
            <a:fillRect/>
          </a:stretch>
        </p:blipFill>
        <p:spPr>
          <a:xfrm>
            <a:off x="7263800" y="2967398"/>
            <a:ext cx="3587869" cy="1455168"/>
          </a:xfrm>
          <a:prstGeom prst="rect">
            <a:avLst/>
          </a:prstGeom>
        </p:spPr>
      </p:pic>
      <p:pic>
        <p:nvPicPr>
          <p:cNvPr id="13" name="Picture 12" descr="A group of cupcakes&#10;&#10;Description automatically generated">
            <a:extLst>
              <a:ext uri="{FF2B5EF4-FFF2-40B4-BE49-F238E27FC236}">
                <a16:creationId xmlns:a16="http://schemas.microsoft.com/office/drawing/2014/main" id="{98CEA61E-87DF-4101-9ABA-D03D6C956951}"/>
              </a:ext>
            </a:extLst>
          </p:cNvPr>
          <p:cNvPicPr>
            <a:picLocks noChangeAspect="1"/>
          </p:cNvPicPr>
          <p:nvPr/>
        </p:nvPicPr>
        <p:blipFill>
          <a:blip r:embed="rId4"/>
          <a:stretch>
            <a:fillRect/>
          </a:stretch>
        </p:blipFill>
        <p:spPr>
          <a:xfrm>
            <a:off x="6987528" y="2672334"/>
            <a:ext cx="4138361" cy="1030996"/>
          </a:xfrm>
          <a:prstGeom prst="rect">
            <a:avLst/>
          </a:prstGeom>
        </p:spPr>
      </p:pic>
      <p:pic>
        <p:nvPicPr>
          <p:cNvPr id="10"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8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04" y="5691"/>
            <a:ext cx="10515600" cy="1325563"/>
          </a:xfrm>
        </p:spPr>
        <p:txBody>
          <a:bodyPr/>
          <a:lstStyle/>
          <a:p>
            <a:r>
              <a:rPr lang="en-GB" dirty="0"/>
              <a:t>Task- Explore sharing objects</a:t>
            </a:r>
          </a:p>
        </p:txBody>
      </p:sp>
      <p:sp>
        <p:nvSpPr>
          <p:cNvPr id="5" name="Content Placeholder 2"/>
          <p:cNvSpPr>
            <a:spLocks noGrp="1"/>
          </p:cNvSpPr>
          <p:nvPr>
            <p:ph idx="1"/>
          </p:nvPr>
        </p:nvSpPr>
        <p:spPr>
          <a:xfrm>
            <a:off x="768617" y="1074223"/>
            <a:ext cx="10515600" cy="4351338"/>
          </a:xfrm>
        </p:spPr>
        <p:txBody>
          <a:bodyPr vert="horz" lIns="91440" tIns="45720" rIns="91440" bIns="45720" rtlCol="0" anchor="t">
            <a:normAutofit/>
          </a:bodyPr>
          <a:lstStyle/>
          <a:p>
            <a:pPr marL="0" indent="0">
              <a:buNone/>
            </a:pPr>
            <a:r>
              <a:rPr lang="en-GB" dirty="0"/>
              <a:t>For your task, I would like you to practise sharing different amounts of objects between 2. </a:t>
            </a:r>
            <a:endParaRPr lang="en-US"/>
          </a:p>
          <a:p>
            <a:pPr marL="0" indent="0">
              <a:buNone/>
            </a:pPr>
            <a:r>
              <a:rPr lang="en-GB" dirty="0"/>
              <a:t>When you are sharing different amounts, please use no more than 20 of the same object at a time.</a:t>
            </a:r>
            <a:endParaRPr lang="en-GB"/>
          </a:p>
          <a:p>
            <a:pPr marL="0" indent="0">
              <a:buNone/>
            </a:pPr>
            <a:endParaRPr lang="en-GB" dirty="0"/>
          </a:p>
          <a:p>
            <a:pPr marL="0" indent="0">
              <a:buNone/>
            </a:pPr>
            <a:r>
              <a:rPr lang="en-GB" dirty="0"/>
              <a:t>You can try this task practically using toys, sweets, treats, money or any objects you have at home.</a:t>
            </a:r>
          </a:p>
        </p:txBody>
      </p:sp>
      <p:pic>
        <p:nvPicPr>
          <p:cNvPr id="6" name="Picture 5"/>
          <p:cNvPicPr>
            <a:picLocks noChangeAspect="1"/>
          </p:cNvPicPr>
          <p:nvPr/>
        </p:nvPicPr>
        <p:blipFill>
          <a:blip r:embed="rId2"/>
          <a:stretch>
            <a:fillRect/>
          </a:stretch>
        </p:blipFill>
        <p:spPr>
          <a:xfrm>
            <a:off x="2103545" y="5424215"/>
            <a:ext cx="7410768" cy="1433785"/>
          </a:xfrm>
          <a:prstGeom prst="rect">
            <a:avLst/>
          </a:prstGeom>
        </p:spPr>
      </p:pic>
      <p:pic>
        <p:nvPicPr>
          <p:cNvPr id="7" name="Picture 6"/>
          <p:cNvPicPr>
            <a:picLocks noChangeAspect="1"/>
          </p:cNvPicPr>
          <p:nvPr/>
        </p:nvPicPr>
        <p:blipFill>
          <a:blip r:embed="rId3"/>
          <a:stretch>
            <a:fillRect/>
          </a:stretch>
        </p:blipFill>
        <p:spPr>
          <a:xfrm>
            <a:off x="346740" y="4236875"/>
            <a:ext cx="1885950" cy="1454419"/>
          </a:xfrm>
          <a:prstGeom prst="rect">
            <a:avLst/>
          </a:prstGeom>
        </p:spPr>
      </p:pic>
      <p:pic>
        <p:nvPicPr>
          <p:cNvPr id="8" name="Picture 7"/>
          <p:cNvPicPr>
            <a:picLocks noChangeAspect="1"/>
          </p:cNvPicPr>
          <p:nvPr/>
        </p:nvPicPr>
        <p:blipFill>
          <a:blip r:embed="rId4"/>
          <a:stretch>
            <a:fillRect/>
          </a:stretch>
        </p:blipFill>
        <p:spPr>
          <a:xfrm>
            <a:off x="4978077" y="4192994"/>
            <a:ext cx="1661704" cy="1512577"/>
          </a:xfrm>
          <a:prstGeom prst="rect">
            <a:avLst/>
          </a:prstGeom>
        </p:spPr>
      </p:pic>
      <p:pic>
        <p:nvPicPr>
          <p:cNvPr id="9" name="Picture 8"/>
          <p:cNvPicPr>
            <a:picLocks noChangeAspect="1"/>
          </p:cNvPicPr>
          <p:nvPr/>
        </p:nvPicPr>
        <p:blipFill>
          <a:blip r:embed="rId5"/>
          <a:stretch>
            <a:fillRect/>
          </a:stretch>
        </p:blipFill>
        <p:spPr>
          <a:xfrm>
            <a:off x="9626749" y="4236875"/>
            <a:ext cx="1964327" cy="1576414"/>
          </a:xfrm>
          <a:prstGeom prst="rect">
            <a:avLst/>
          </a:prstGeom>
        </p:spPr>
      </p:pic>
      <p:pic>
        <p:nvPicPr>
          <p:cNvPr id="10" name="Picture 9">
            <a:extLst>
              <a:ext uri="{FF2B5EF4-FFF2-40B4-BE49-F238E27FC236}">
                <a16:creationId xmlns:a16="http://schemas.microsoft.com/office/drawing/2014/main" id="{BAD652ED-B74D-0B40-8437-D20484576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46" y="5813979"/>
            <a:ext cx="1299108" cy="964684"/>
          </a:xfrm>
          <a:prstGeom prst="rect">
            <a:avLst/>
          </a:prstGeom>
        </p:spPr>
      </p:pic>
      <p:pic>
        <p:nvPicPr>
          <p:cNvPr id="11"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12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55115"/>
          </a:xfrm>
        </p:spPr>
        <p:txBody>
          <a:bodyPr>
            <a:normAutofit fontScale="90000"/>
          </a:bodyPr>
          <a:lstStyle/>
          <a:p>
            <a:r>
              <a:rPr lang="en-GB" sz="3200" dirty="0"/>
              <a:t>If you don’t want to work practically, you can complete the task below:</a:t>
            </a:r>
            <a:br>
              <a:rPr lang="en-GB" sz="3200" dirty="0"/>
            </a:br>
            <a:r>
              <a:rPr lang="en-GB" sz="3200" dirty="0"/>
              <a:t>You can drag or draw the objects shared out equally onto each plate.</a:t>
            </a:r>
            <a:br>
              <a:rPr lang="en-GB" sz="3200" dirty="0"/>
            </a:br>
            <a:endParaRPr lang="en-GB" sz="3200" dirty="0"/>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66" y="5970028"/>
            <a:ext cx="882165" cy="734647"/>
          </a:xfrm>
          <a:prstGeom prst="rect">
            <a:avLst/>
          </a:prstGeom>
        </p:spPr>
      </p:pic>
      <p:pic>
        <p:nvPicPr>
          <p:cNvPr id="6" name="Picture 5"/>
          <p:cNvPicPr>
            <a:picLocks noChangeAspect="1"/>
          </p:cNvPicPr>
          <p:nvPr/>
        </p:nvPicPr>
        <p:blipFill>
          <a:blip r:embed="rId3"/>
          <a:stretch>
            <a:fillRect/>
          </a:stretch>
        </p:blipFill>
        <p:spPr>
          <a:xfrm>
            <a:off x="1134156" y="2830822"/>
            <a:ext cx="3800723" cy="735338"/>
          </a:xfrm>
          <a:prstGeom prst="rect">
            <a:avLst/>
          </a:prstGeom>
        </p:spPr>
      </p:pic>
      <p:pic>
        <p:nvPicPr>
          <p:cNvPr id="7" name="Picture 6"/>
          <p:cNvPicPr>
            <a:picLocks noChangeAspect="1"/>
          </p:cNvPicPr>
          <p:nvPr/>
        </p:nvPicPr>
        <p:blipFill>
          <a:blip r:embed="rId4"/>
          <a:stretch>
            <a:fillRect/>
          </a:stretch>
        </p:blipFill>
        <p:spPr>
          <a:xfrm>
            <a:off x="2510729" y="1895292"/>
            <a:ext cx="488848" cy="480468"/>
          </a:xfrm>
          <a:prstGeom prst="rect">
            <a:avLst/>
          </a:prstGeom>
        </p:spPr>
      </p:pic>
      <p:pic>
        <p:nvPicPr>
          <p:cNvPr id="8" name="Picture 7"/>
          <p:cNvPicPr>
            <a:picLocks noChangeAspect="1"/>
          </p:cNvPicPr>
          <p:nvPr/>
        </p:nvPicPr>
        <p:blipFill>
          <a:blip r:embed="rId4"/>
          <a:stretch>
            <a:fillRect/>
          </a:stretch>
        </p:blipFill>
        <p:spPr>
          <a:xfrm>
            <a:off x="3173851" y="1895292"/>
            <a:ext cx="488848" cy="480468"/>
          </a:xfrm>
          <a:prstGeom prst="rect">
            <a:avLst/>
          </a:prstGeom>
        </p:spPr>
      </p:pic>
      <p:pic>
        <p:nvPicPr>
          <p:cNvPr id="9" name="Picture 8"/>
          <p:cNvPicPr>
            <a:picLocks noChangeAspect="1"/>
          </p:cNvPicPr>
          <p:nvPr/>
        </p:nvPicPr>
        <p:blipFill>
          <a:blip r:embed="rId4"/>
          <a:stretch>
            <a:fillRect/>
          </a:stretch>
        </p:blipFill>
        <p:spPr>
          <a:xfrm>
            <a:off x="3809941" y="1906826"/>
            <a:ext cx="488848" cy="480468"/>
          </a:xfrm>
          <a:prstGeom prst="rect">
            <a:avLst/>
          </a:prstGeom>
        </p:spPr>
      </p:pic>
      <p:pic>
        <p:nvPicPr>
          <p:cNvPr id="10" name="Picture 9"/>
          <p:cNvPicPr>
            <a:picLocks noChangeAspect="1"/>
          </p:cNvPicPr>
          <p:nvPr/>
        </p:nvPicPr>
        <p:blipFill>
          <a:blip r:embed="rId4"/>
          <a:stretch>
            <a:fillRect/>
          </a:stretch>
        </p:blipFill>
        <p:spPr>
          <a:xfrm>
            <a:off x="4446031" y="1909959"/>
            <a:ext cx="488848" cy="480468"/>
          </a:xfrm>
          <a:prstGeom prst="rect">
            <a:avLst/>
          </a:prstGeom>
        </p:spPr>
      </p:pic>
      <p:pic>
        <p:nvPicPr>
          <p:cNvPr id="11" name="Picture 10"/>
          <p:cNvPicPr>
            <a:picLocks noChangeAspect="1"/>
          </p:cNvPicPr>
          <p:nvPr/>
        </p:nvPicPr>
        <p:blipFill>
          <a:blip r:embed="rId4"/>
          <a:stretch>
            <a:fillRect/>
          </a:stretch>
        </p:blipFill>
        <p:spPr>
          <a:xfrm>
            <a:off x="1860299" y="1895292"/>
            <a:ext cx="488848" cy="480468"/>
          </a:xfrm>
          <a:prstGeom prst="rect">
            <a:avLst/>
          </a:prstGeom>
        </p:spPr>
      </p:pic>
      <p:pic>
        <p:nvPicPr>
          <p:cNvPr id="12" name="Picture 11"/>
          <p:cNvPicPr>
            <a:picLocks noChangeAspect="1"/>
          </p:cNvPicPr>
          <p:nvPr/>
        </p:nvPicPr>
        <p:blipFill>
          <a:blip r:embed="rId4"/>
          <a:stretch>
            <a:fillRect/>
          </a:stretch>
        </p:blipFill>
        <p:spPr>
          <a:xfrm>
            <a:off x="1224209" y="1913533"/>
            <a:ext cx="488848" cy="480468"/>
          </a:xfrm>
          <a:prstGeom prst="rect">
            <a:avLst/>
          </a:prstGeom>
        </p:spPr>
      </p:pic>
      <p:pic>
        <p:nvPicPr>
          <p:cNvPr id="13" name="Picture 12"/>
          <p:cNvPicPr>
            <a:picLocks noChangeAspect="1"/>
          </p:cNvPicPr>
          <p:nvPr/>
        </p:nvPicPr>
        <p:blipFill>
          <a:blip r:embed="rId3"/>
          <a:stretch>
            <a:fillRect/>
          </a:stretch>
        </p:blipFill>
        <p:spPr>
          <a:xfrm>
            <a:off x="6701480" y="2945841"/>
            <a:ext cx="3800723" cy="735338"/>
          </a:xfrm>
          <a:prstGeom prst="rect">
            <a:avLst/>
          </a:prstGeom>
        </p:spPr>
      </p:pic>
      <p:pic>
        <p:nvPicPr>
          <p:cNvPr id="14" name="Picture 13"/>
          <p:cNvPicPr>
            <a:picLocks noChangeAspect="1"/>
          </p:cNvPicPr>
          <p:nvPr/>
        </p:nvPicPr>
        <p:blipFill>
          <a:blip r:embed="rId3"/>
          <a:stretch>
            <a:fillRect/>
          </a:stretch>
        </p:blipFill>
        <p:spPr>
          <a:xfrm>
            <a:off x="941064" y="5218531"/>
            <a:ext cx="3800723" cy="735338"/>
          </a:xfrm>
          <a:prstGeom prst="rect">
            <a:avLst/>
          </a:prstGeom>
        </p:spPr>
      </p:pic>
      <p:pic>
        <p:nvPicPr>
          <p:cNvPr id="15" name="Picture 14"/>
          <p:cNvPicPr>
            <a:picLocks noChangeAspect="1"/>
          </p:cNvPicPr>
          <p:nvPr/>
        </p:nvPicPr>
        <p:blipFill>
          <a:blip r:embed="rId3"/>
          <a:stretch>
            <a:fillRect/>
          </a:stretch>
        </p:blipFill>
        <p:spPr>
          <a:xfrm>
            <a:off x="6888385" y="5347927"/>
            <a:ext cx="3800723" cy="735338"/>
          </a:xfrm>
          <a:prstGeom prst="rect">
            <a:avLst/>
          </a:prstGeom>
        </p:spPr>
      </p:pic>
      <p:pic>
        <p:nvPicPr>
          <p:cNvPr id="16" name="Picture 15"/>
          <p:cNvPicPr>
            <a:picLocks noChangeAspect="1"/>
          </p:cNvPicPr>
          <p:nvPr/>
        </p:nvPicPr>
        <p:blipFill>
          <a:blip r:embed="rId5"/>
          <a:stretch>
            <a:fillRect/>
          </a:stretch>
        </p:blipFill>
        <p:spPr>
          <a:xfrm>
            <a:off x="6915287" y="2272132"/>
            <a:ext cx="532052" cy="411472"/>
          </a:xfrm>
          <a:prstGeom prst="rect">
            <a:avLst/>
          </a:prstGeom>
        </p:spPr>
      </p:pic>
      <p:pic>
        <p:nvPicPr>
          <p:cNvPr id="17" name="Picture 16"/>
          <p:cNvPicPr>
            <a:picLocks noChangeAspect="1"/>
          </p:cNvPicPr>
          <p:nvPr/>
        </p:nvPicPr>
        <p:blipFill>
          <a:blip r:embed="rId5"/>
          <a:stretch>
            <a:fillRect/>
          </a:stretch>
        </p:blipFill>
        <p:spPr>
          <a:xfrm>
            <a:off x="9736780" y="2344554"/>
            <a:ext cx="532052" cy="411472"/>
          </a:xfrm>
          <a:prstGeom prst="rect">
            <a:avLst/>
          </a:prstGeom>
        </p:spPr>
      </p:pic>
      <p:pic>
        <p:nvPicPr>
          <p:cNvPr id="18" name="Picture 17"/>
          <p:cNvPicPr>
            <a:picLocks noChangeAspect="1"/>
          </p:cNvPicPr>
          <p:nvPr/>
        </p:nvPicPr>
        <p:blipFill>
          <a:blip r:embed="rId5"/>
          <a:stretch>
            <a:fillRect/>
          </a:stretch>
        </p:blipFill>
        <p:spPr>
          <a:xfrm>
            <a:off x="7601773" y="2315022"/>
            <a:ext cx="532052" cy="411472"/>
          </a:xfrm>
          <a:prstGeom prst="rect">
            <a:avLst/>
          </a:prstGeom>
        </p:spPr>
      </p:pic>
      <p:pic>
        <p:nvPicPr>
          <p:cNvPr id="19" name="Picture 18"/>
          <p:cNvPicPr>
            <a:picLocks noChangeAspect="1"/>
          </p:cNvPicPr>
          <p:nvPr/>
        </p:nvPicPr>
        <p:blipFill>
          <a:blip r:embed="rId5"/>
          <a:stretch>
            <a:fillRect/>
          </a:stretch>
        </p:blipFill>
        <p:spPr>
          <a:xfrm>
            <a:off x="8217601" y="2344554"/>
            <a:ext cx="532052" cy="411472"/>
          </a:xfrm>
          <a:prstGeom prst="rect">
            <a:avLst/>
          </a:prstGeom>
        </p:spPr>
      </p:pic>
      <p:pic>
        <p:nvPicPr>
          <p:cNvPr id="20" name="Picture 19"/>
          <p:cNvPicPr>
            <a:picLocks noChangeAspect="1"/>
          </p:cNvPicPr>
          <p:nvPr/>
        </p:nvPicPr>
        <p:blipFill>
          <a:blip r:embed="rId5"/>
          <a:stretch>
            <a:fillRect/>
          </a:stretch>
        </p:blipFill>
        <p:spPr>
          <a:xfrm>
            <a:off x="9037176" y="2344554"/>
            <a:ext cx="532052" cy="411472"/>
          </a:xfrm>
          <a:prstGeom prst="rect">
            <a:avLst/>
          </a:prstGeom>
        </p:spPr>
      </p:pic>
      <p:pic>
        <p:nvPicPr>
          <p:cNvPr id="21" name="Picture 20"/>
          <p:cNvPicPr>
            <a:picLocks noChangeAspect="1"/>
          </p:cNvPicPr>
          <p:nvPr/>
        </p:nvPicPr>
        <p:blipFill>
          <a:blip r:embed="rId5"/>
          <a:stretch>
            <a:fillRect/>
          </a:stretch>
        </p:blipFill>
        <p:spPr>
          <a:xfrm>
            <a:off x="7793695" y="1869128"/>
            <a:ext cx="532052" cy="411472"/>
          </a:xfrm>
          <a:prstGeom prst="rect">
            <a:avLst/>
          </a:prstGeom>
        </p:spPr>
      </p:pic>
      <p:pic>
        <p:nvPicPr>
          <p:cNvPr id="22" name="Picture 21"/>
          <p:cNvPicPr>
            <a:picLocks noChangeAspect="1"/>
          </p:cNvPicPr>
          <p:nvPr/>
        </p:nvPicPr>
        <p:blipFill>
          <a:blip r:embed="rId5"/>
          <a:stretch>
            <a:fillRect/>
          </a:stretch>
        </p:blipFill>
        <p:spPr>
          <a:xfrm>
            <a:off x="8799849" y="1901946"/>
            <a:ext cx="532052" cy="411472"/>
          </a:xfrm>
          <a:prstGeom prst="rect">
            <a:avLst/>
          </a:prstGeom>
        </p:spPr>
      </p:pic>
      <p:pic>
        <p:nvPicPr>
          <p:cNvPr id="23" name="Picture 22"/>
          <p:cNvPicPr>
            <a:picLocks noChangeAspect="1"/>
          </p:cNvPicPr>
          <p:nvPr/>
        </p:nvPicPr>
        <p:blipFill>
          <a:blip r:embed="rId5"/>
          <a:stretch>
            <a:fillRect/>
          </a:stretch>
        </p:blipFill>
        <p:spPr>
          <a:xfrm>
            <a:off x="9669103" y="1901946"/>
            <a:ext cx="532052" cy="411472"/>
          </a:xfrm>
          <a:prstGeom prst="rect">
            <a:avLst/>
          </a:prstGeom>
        </p:spPr>
      </p:pic>
      <p:pic>
        <p:nvPicPr>
          <p:cNvPr id="24" name="Picture 23"/>
          <p:cNvPicPr>
            <a:picLocks noChangeAspect="1"/>
          </p:cNvPicPr>
          <p:nvPr/>
        </p:nvPicPr>
        <p:blipFill>
          <a:blip r:embed="rId6"/>
          <a:stretch>
            <a:fillRect/>
          </a:stretch>
        </p:blipFill>
        <p:spPr>
          <a:xfrm>
            <a:off x="1066058" y="4111321"/>
            <a:ext cx="910021" cy="449177"/>
          </a:xfrm>
          <a:prstGeom prst="rect">
            <a:avLst/>
          </a:prstGeom>
        </p:spPr>
      </p:pic>
      <p:pic>
        <p:nvPicPr>
          <p:cNvPr id="25" name="Picture 24"/>
          <p:cNvPicPr>
            <a:picLocks noChangeAspect="1"/>
          </p:cNvPicPr>
          <p:nvPr/>
        </p:nvPicPr>
        <p:blipFill>
          <a:blip r:embed="rId6"/>
          <a:stretch>
            <a:fillRect/>
          </a:stretch>
        </p:blipFill>
        <p:spPr>
          <a:xfrm>
            <a:off x="1047505" y="4653444"/>
            <a:ext cx="910021" cy="449177"/>
          </a:xfrm>
          <a:prstGeom prst="rect">
            <a:avLst/>
          </a:prstGeom>
        </p:spPr>
      </p:pic>
      <p:pic>
        <p:nvPicPr>
          <p:cNvPr id="26" name="Picture 25"/>
          <p:cNvPicPr>
            <a:picLocks noChangeAspect="1"/>
          </p:cNvPicPr>
          <p:nvPr/>
        </p:nvPicPr>
        <p:blipFill>
          <a:blip r:embed="rId6"/>
          <a:stretch>
            <a:fillRect/>
          </a:stretch>
        </p:blipFill>
        <p:spPr>
          <a:xfrm>
            <a:off x="2943274" y="4813188"/>
            <a:ext cx="910021" cy="449177"/>
          </a:xfrm>
          <a:prstGeom prst="rect">
            <a:avLst/>
          </a:prstGeom>
        </p:spPr>
      </p:pic>
      <p:pic>
        <p:nvPicPr>
          <p:cNvPr id="27" name="Picture 26"/>
          <p:cNvPicPr>
            <a:picLocks noChangeAspect="1"/>
          </p:cNvPicPr>
          <p:nvPr/>
        </p:nvPicPr>
        <p:blipFill>
          <a:blip r:embed="rId6"/>
          <a:stretch>
            <a:fillRect/>
          </a:stretch>
        </p:blipFill>
        <p:spPr>
          <a:xfrm>
            <a:off x="1976079" y="4729629"/>
            <a:ext cx="910021" cy="449177"/>
          </a:xfrm>
          <a:prstGeom prst="rect">
            <a:avLst/>
          </a:prstGeom>
        </p:spPr>
      </p:pic>
      <p:pic>
        <p:nvPicPr>
          <p:cNvPr id="28" name="Picture 27"/>
          <p:cNvPicPr>
            <a:picLocks noChangeAspect="1"/>
          </p:cNvPicPr>
          <p:nvPr/>
        </p:nvPicPr>
        <p:blipFill>
          <a:blip r:embed="rId6"/>
          <a:stretch>
            <a:fillRect/>
          </a:stretch>
        </p:blipFill>
        <p:spPr>
          <a:xfrm>
            <a:off x="2033497" y="4176024"/>
            <a:ext cx="910021" cy="449177"/>
          </a:xfrm>
          <a:prstGeom prst="rect">
            <a:avLst/>
          </a:prstGeom>
        </p:spPr>
      </p:pic>
      <p:pic>
        <p:nvPicPr>
          <p:cNvPr id="29" name="Picture 28"/>
          <p:cNvPicPr>
            <a:picLocks noChangeAspect="1"/>
          </p:cNvPicPr>
          <p:nvPr/>
        </p:nvPicPr>
        <p:blipFill>
          <a:blip r:embed="rId6"/>
          <a:stretch>
            <a:fillRect/>
          </a:stretch>
        </p:blipFill>
        <p:spPr>
          <a:xfrm>
            <a:off x="2969248" y="4248101"/>
            <a:ext cx="910021" cy="449177"/>
          </a:xfrm>
          <a:prstGeom prst="rect">
            <a:avLst/>
          </a:prstGeom>
        </p:spPr>
      </p:pic>
      <p:pic>
        <p:nvPicPr>
          <p:cNvPr id="30" name="Picture 29"/>
          <p:cNvPicPr>
            <a:picLocks noChangeAspect="1"/>
          </p:cNvPicPr>
          <p:nvPr/>
        </p:nvPicPr>
        <p:blipFill>
          <a:blip r:embed="rId6"/>
          <a:stretch>
            <a:fillRect/>
          </a:stretch>
        </p:blipFill>
        <p:spPr>
          <a:xfrm>
            <a:off x="3910470" y="4801705"/>
            <a:ext cx="910021" cy="449177"/>
          </a:xfrm>
          <a:prstGeom prst="rect">
            <a:avLst/>
          </a:prstGeom>
        </p:spPr>
      </p:pic>
      <p:pic>
        <p:nvPicPr>
          <p:cNvPr id="31" name="Picture 30"/>
          <p:cNvPicPr>
            <a:picLocks noChangeAspect="1"/>
          </p:cNvPicPr>
          <p:nvPr/>
        </p:nvPicPr>
        <p:blipFill>
          <a:blip r:embed="rId6"/>
          <a:stretch>
            <a:fillRect/>
          </a:stretch>
        </p:blipFill>
        <p:spPr>
          <a:xfrm>
            <a:off x="3910471" y="4280452"/>
            <a:ext cx="910021" cy="449177"/>
          </a:xfrm>
          <a:prstGeom prst="rect">
            <a:avLst/>
          </a:prstGeom>
        </p:spPr>
      </p:pic>
      <p:pic>
        <p:nvPicPr>
          <p:cNvPr id="32" name="Picture 31"/>
          <p:cNvPicPr>
            <a:picLocks noChangeAspect="1"/>
          </p:cNvPicPr>
          <p:nvPr/>
        </p:nvPicPr>
        <p:blipFill>
          <a:blip r:embed="rId6"/>
          <a:stretch>
            <a:fillRect/>
          </a:stretch>
        </p:blipFill>
        <p:spPr>
          <a:xfrm>
            <a:off x="4903408" y="4588599"/>
            <a:ext cx="910021" cy="449177"/>
          </a:xfrm>
          <a:prstGeom prst="rect">
            <a:avLst/>
          </a:prstGeom>
        </p:spPr>
      </p:pic>
      <p:pic>
        <p:nvPicPr>
          <p:cNvPr id="33" name="Picture 32"/>
          <p:cNvPicPr>
            <a:picLocks noChangeAspect="1"/>
          </p:cNvPicPr>
          <p:nvPr/>
        </p:nvPicPr>
        <p:blipFill>
          <a:blip r:embed="rId6"/>
          <a:stretch>
            <a:fillRect/>
          </a:stretch>
        </p:blipFill>
        <p:spPr>
          <a:xfrm>
            <a:off x="4474117" y="3947222"/>
            <a:ext cx="910021" cy="449177"/>
          </a:xfrm>
          <a:prstGeom prst="rect">
            <a:avLst/>
          </a:prstGeom>
        </p:spPr>
      </p:pic>
      <p:pic>
        <p:nvPicPr>
          <p:cNvPr id="34" name="Picture 33"/>
          <p:cNvPicPr>
            <a:picLocks noChangeAspect="1"/>
          </p:cNvPicPr>
          <p:nvPr/>
        </p:nvPicPr>
        <p:blipFill>
          <a:blip r:embed="rId7"/>
          <a:stretch>
            <a:fillRect/>
          </a:stretch>
        </p:blipFill>
        <p:spPr>
          <a:xfrm>
            <a:off x="7094081" y="4183834"/>
            <a:ext cx="564440" cy="591502"/>
          </a:xfrm>
          <a:prstGeom prst="rect">
            <a:avLst/>
          </a:prstGeom>
        </p:spPr>
      </p:pic>
      <p:pic>
        <p:nvPicPr>
          <p:cNvPr id="35" name="Picture 34"/>
          <p:cNvPicPr>
            <a:picLocks noChangeAspect="1"/>
          </p:cNvPicPr>
          <p:nvPr/>
        </p:nvPicPr>
        <p:blipFill>
          <a:blip r:embed="rId7"/>
          <a:stretch>
            <a:fillRect/>
          </a:stretch>
        </p:blipFill>
        <p:spPr>
          <a:xfrm>
            <a:off x="7733213" y="4180109"/>
            <a:ext cx="564440" cy="591502"/>
          </a:xfrm>
          <a:prstGeom prst="rect">
            <a:avLst/>
          </a:prstGeom>
        </p:spPr>
      </p:pic>
      <p:pic>
        <p:nvPicPr>
          <p:cNvPr id="36" name="Picture 35"/>
          <p:cNvPicPr>
            <a:picLocks noChangeAspect="1"/>
          </p:cNvPicPr>
          <p:nvPr/>
        </p:nvPicPr>
        <p:blipFill>
          <a:blip r:embed="rId7"/>
          <a:stretch>
            <a:fillRect/>
          </a:stretch>
        </p:blipFill>
        <p:spPr>
          <a:xfrm>
            <a:off x="8356038" y="4173549"/>
            <a:ext cx="564440" cy="591502"/>
          </a:xfrm>
          <a:prstGeom prst="rect">
            <a:avLst/>
          </a:prstGeom>
        </p:spPr>
      </p:pic>
      <p:pic>
        <p:nvPicPr>
          <p:cNvPr id="37" name="Picture 36"/>
          <p:cNvPicPr>
            <a:picLocks noChangeAspect="1"/>
          </p:cNvPicPr>
          <p:nvPr/>
        </p:nvPicPr>
        <p:blipFill>
          <a:blip r:embed="rId7"/>
          <a:stretch>
            <a:fillRect/>
          </a:stretch>
        </p:blipFill>
        <p:spPr>
          <a:xfrm>
            <a:off x="9076015" y="4195295"/>
            <a:ext cx="564440" cy="591502"/>
          </a:xfrm>
          <a:prstGeom prst="rect">
            <a:avLst/>
          </a:prstGeom>
        </p:spPr>
      </p:pic>
      <p:pic>
        <p:nvPicPr>
          <p:cNvPr id="38" name="Picture 37"/>
          <p:cNvPicPr>
            <a:picLocks noChangeAspect="1"/>
          </p:cNvPicPr>
          <p:nvPr/>
        </p:nvPicPr>
        <p:blipFill>
          <a:blip r:embed="rId7"/>
          <a:stretch>
            <a:fillRect/>
          </a:stretch>
        </p:blipFill>
        <p:spPr>
          <a:xfrm>
            <a:off x="9834756" y="4200273"/>
            <a:ext cx="564440" cy="591502"/>
          </a:xfrm>
          <a:prstGeom prst="rect">
            <a:avLst/>
          </a:prstGeom>
        </p:spPr>
      </p:pic>
      <p:pic>
        <p:nvPicPr>
          <p:cNvPr id="39" name="Picture 38"/>
          <p:cNvPicPr>
            <a:picLocks noChangeAspect="1"/>
          </p:cNvPicPr>
          <p:nvPr/>
        </p:nvPicPr>
        <p:blipFill>
          <a:blip r:embed="rId7"/>
          <a:stretch>
            <a:fillRect/>
          </a:stretch>
        </p:blipFill>
        <p:spPr>
          <a:xfrm>
            <a:off x="10554733" y="4200273"/>
            <a:ext cx="564440" cy="591502"/>
          </a:xfrm>
          <a:prstGeom prst="rect">
            <a:avLst/>
          </a:prstGeom>
        </p:spPr>
      </p:pic>
      <p:pic>
        <p:nvPicPr>
          <p:cNvPr id="40" name="Picture 39"/>
          <p:cNvPicPr>
            <a:picLocks noChangeAspect="1"/>
          </p:cNvPicPr>
          <p:nvPr/>
        </p:nvPicPr>
        <p:blipFill>
          <a:blip r:embed="rId7"/>
          <a:stretch>
            <a:fillRect/>
          </a:stretch>
        </p:blipFill>
        <p:spPr>
          <a:xfrm>
            <a:off x="11274710" y="4200273"/>
            <a:ext cx="564440" cy="591502"/>
          </a:xfrm>
          <a:prstGeom prst="rect">
            <a:avLst/>
          </a:prstGeom>
        </p:spPr>
      </p:pic>
      <p:pic>
        <p:nvPicPr>
          <p:cNvPr id="41" name="Picture 40"/>
          <p:cNvPicPr>
            <a:picLocks noChangeAspect="1"/>
          </p:cNvPicPr>
          <p:nvPr/>
        </p:nvPicPr>
        <p:blipFill>
          <a:blip r:embed="rId7"/>
          <a:stretch>
            <a:fillRect/>
          </a:stretch>
        </p:blipFill>
        <p:spPr>
          <a:xfrm>
            <a:off x="7764930" y="4834303"/>
            <a:ext cx="564440" cy="591502"/>
          </a:xfrm>
          <a:prstGeom prst="rect">
            <a:avLst/>
          </a:prstGeom>
        </p:spPr>
      </p:pic>
      <p:pic>
        <p:nvPicPr>
          <p:cNvPr id="42" name="Picture 41"/>
          <p:cNvPicPr>
            <a:picLocks noChangeAspect="1"/>
          </p:cNvPicPr>
          <p:nvPr/>
        </p:nvPicPr>
        <p:blipFill>
          <a:blip r:embed="rId7"/>
          <a:stretch>
            <a:fillRect/>
          </a:stretch>
        </p:blipFill>
        <p:spPr>
          <a:xfrm>
            <a:off x="8488192" y="4840227"/>
            <a:ext cx="564440" cy="591502"/>
          </a:xfrm>
          <a:prstGeom prst="rect">
            <a:avLst/>
          </a:prstGeom>
        </p:spPr>
      </p:pic>
      <p:pic>
        <p:nvPicPr>
          <p:cNvPr id="43" name="Picture 42"/>
          <p:cNvPicPr>
            <a:picLocks noChangeAspect="1"/>
          </p:cNvPicPr>
          <p:nvPr/>
        </p:nvPicPr>
        <p:blipFill>
          <a:blip r:embed="rId7"/>
          <a:stretch>
            <a:fillRect/>
          </a:stretch>
        </p:blipFill>
        <p:spPr>
          <a:xfrm>
            <a:off x="9291569" y="4840227"/>
            <a:ext cx="564440" cy="591502"/>
          </a:xfrm>
          <a:prstGeom prst="rect">
            <a:avLst/>
          </a:prstGeom>
        </p:spPr>
      </p:pic>
      <p:pic>
        <p:nvPicPr>
          <p:cNvPr id="44" name="Picture 43"/>
          <p:cNvPicPr>
            <a:picLocks noChangeAspect="1"/>
          </p:cNvPicPr>
          <p:nvPr/>
        </p:nvPicPr>
        <p:blipFill>
          <a:blip r:embed="rId7"/>
          <a:stretch>
            <a:fillRect/>
          </a:stretch>
        </p:blipFill>
        <p:spPr>
          <a:xfrm>
            <a:off x="10200868" y="4904446"/>
            <a:ext cx="564440" cy="591502"/>
          </a:xfrm>
          <a:prstGeom prst="rect">
            <a:avLst/>
          </a:prstGeom>
        </p:spPr>
      </p:pic>
      <p:pic>
        <p:nvPicPr>
          <p:cNvPr id="45" name="Picture 44"/>
          <p:cNvPicPr>
            <a:picLocks noChangeAspect="1"/>
          </p:cNvPicPr>
          <p:nvPr/>
        </p:nvPicPr>
        <p:blipFill>
          <a:blip r:embed="rId7"/>
          <a:stretch>
            <a:fillRect/>
          </a:stretch>
        </p:blipFill>
        <p:spPr>
          <a:xfrm>
            <a:off x="10992490" y="4871421"/>
            <a:ext cx="564440" cy="591502"/>
          </a:xfrm>
          <a:prstGeom prst="rect">
            <a:avLst/>
          </a:prstGeom>
        </p:spPr>
      </p:pic>
      <p:pic>
        <p:nvPicPr>
          <p:cNvPr id="46"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5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2"/>
            <a:ext cx="10515600" cy="1555115"/>
          </a:xfrm>
        </p:spPr>
        <p:txBody>
          <a:bodyPr>
            <a:normAutofit/>
          </a:bodyPr>
          <a:lstStyle/>
          <a:p>
            <a:r>
              <a:rPr lang="en-GB" sz="3200" dirty="0"/>
              <a:t>Let’s check your answers:</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11" y="5970028"/>
            <a:ext cx="997184" cy="734647"/>
          </a:xfrm>
          <a:prstGeom prst="rect">
            <a:avLst/>
          </a:prstGeom>
        </p:spPr>
      </p:pic>
      <p:pic>
        <p:nvPicPr>
          <p:cNvPr id="6" name="Picture 5"/>
          <p:cNvPicPr>
            <a:picLocks noChangeAspect="1"/>
          </p:cNvPicPr>
          <p:nvPr/>
        </p:nvPicPr>
        <p:blipFill>
          <a:blip r:embed="rId3"/>
          <a:stretch>
            <a:fillRect/>
          </a:stretch>
        </p:blipFill>
        <p:spPr>
          <a:xfrm>
            <a:off x="674081" y="2773313"/>
            <a:ext cx="3800723" cy="735338"/>
          </a:xfrm>
          <a:prstGeom prst="rect">
            <a:avLst/>
          </a:prstGeom>
        </p:spPr>
      </p:pic>
      <p:pic>
        <p:nvPicPr>
          <p:cNvPr id="7" name="Picture 6"/>
          <p:cNvPicPr>
            <a:picLocks noChangeAspect="1"/>
          </p:cNvPicPr>
          <p:nvPr/>
        </p:nvPicPr>
        <p:blipFill>
          <a:blip r:embed="rId4"/>
          <a:stretch>
            <a:fillRect/>
          </a:stretch>
        </p:blipFill>
        <p:spPr>
          <a:xfrm>
            <a:off x="1838866" y="2643025"/>
            <a:ext cx="488848" cy="480468"/>
          </a:xfrm>
          <a:prstGeom prst="rect">
            <a:avLst/>
          </a:prstGeom>
        </p:spPr>
      </p:pic>
      <p:pic>
        <p:nvPicPr>
          <p:cNvPr id="8" name="Picture 7"/>
          <p:cNvPicPr>
            <a:picLocks noChangeAspect="1"/>
          </p:cNvPicPr>
          <p:nvPr/>
        </p:nvPicPr>
        <p:blipFill>
          <a:blip r:embed="rId4"/>
          <a:stretch>
            <a:fillRect/>
          </a:stretch>
        </p:blipFill>
        <p:spPr>
          <a:xfrm>
            <a:off x="2781044" y="2623527"/>
            <a:ext cx="488848" cy="480468"/>
          </a:xfrm>
          <a:prstGeom prst="rect">
            <a:avLst/>
          </a:prstGeom>
        </p:spPr>
      </p:pic>
      <p:pic>
        <p:nvPicPr>
          <p:cNvPr id="9" name="Picture 8"/>
          <p:cNvPicPr>
            <a:picLocks noChangeAspect="1"/>
          </p:cNvPicPr>
          <p:nvPr/>
        </p:nvPicPr>
        <p:blipFill>
          <a:blip r:embed="rId4"/>
          <a:stretch>
            <a:fillRect/>
          </a:stretch>
        </p:blipFill>
        <p:spPr>
          <a:xfrm>
            <a:off x="3295073" y="2617996"/>
            <a:ext cx="488848" cy="480468"/>
          </a:xfrm>
          <a:prstGeom prst="rect">
            <a:avLst/>
          </a:prstGeom>
        </p:spPr>
      </p:pic>
      <p:pic>
        <p:nvPicPr>
          <p:cNvPr id="10" name="Picture 9"/>
          <p:cNvPicPr>
            <a:picLocks noChangeAspect="1"/>
          </p:cNvPicPr>
          <p:nvPr/>
        </p:nvPicPr>
        <p:blipFill>
          <a:blip r:embed="rId4"/>
          <a:stretch>
            <a:fillRect/>
          </a:stretch>
        </p:blipFill>
        <p:spPr>
          <a:xfrm>
            <a:off x="3841768" y="2619552"/>
            <a:ext cx="488848" cy="480468"/>
          </a:xfrm>
          <a:prstGeom prst="rect">
            <a:avLst/>
          </a:prstGeom>
        </p:spPr>
      </p:pic>
      <p:pic>
        <p:nvPicPr>
          <p:cNvPr id="11" name="Picture 10"/>
          <p:cNvPicPr>
            <a:picLocks noChangeAspect="1"/>
          </p:cNvPicPr>
          <p:nvPr/>
        </p:nvPicPr>
        <p:blipFill>
          <a:blip r:embed="rId4"/>
          <a:stretch>
            <a:fillRect/>
          </a:stretch>
        </p:blipFill>
        <p:spPr>
          <a:xfrm>
            <a:off x="1308504" y="2637445"/>
            <a:ext cx="488848" cy="480468"/>
          </a:xfrm>
          <a:prstGeom prst="rect">
            <a:avLst/>
          </a:prstGeom>
        </p:spPr>
      </p:pic>
      <p:pic>
        <p:nvPicPr>
          <p:cNvPr id="12" name="Picture 11"/>
          <p:cNvPicPr>
            <a:picLocks noChangeAspect="1"/>
          </p:cNvPicPr>
          <p:nvPr/>
        </p:nvPicPr>
        <p:blipFill>
          <a:blip r:embed="rId4"/>
          <a:stretch>
            <a:fillRect/>
          </a:stretch>
        </p:blipFill>
        <p:spPr>
          <a:xfrm>
            <a:off x="778142" y="2617035"/>
            <a:ext cx="488848" cy="480468"/>
          </a:xfrm>
          <a:prstGeom prst="rect">
            <a:avLst/>
          </a:prstGeom>
        </p:spPr>
      </p:pic>
      <p:pic>
        <p:nvPicPr>
          <p:cNvPr id="13" name="Picture 12"/>
          <p:cNvPicPr>
            <a:picLocks noChangeAspect="1"/>
          </p:cNvPicPr>
          <p:nvPr/>
        </p:nvPicPr>
        <p:blipFill>
          <a:blip r:embed="rId3"/>
          <a:stretch>
            <a:fillRect/>
          </a:stretch>
        </p:blipFill>
        <p:spPr>
          <a:xfrm>
            <a:off x="6140763" y="2730180"/>
            <a:ext cx="3800723" cy="735338"/>
          </a:xfrm>
          <a:prstGeom prst="rect">
            <a:avLst/>
          </a:prstGeom>
        </p:spPr>
      </p:pic>
      <p:pic>
        <p:nvPicPr>
          <p:cNvPr id="14" name="Picture 13"/>
          <p:cNvPicPr>
            <a:picLocks noChangeAspect="1"/>
          </p:cNvPicPr>
          <p:nvPr/>
        </p:nvPicPr>
        <p:blipFill>
          <a:blip r:embed="rId3"/>
          <a:stretch>
            <a:fillRect/>
          </a:stretch>
        </p:blipFill>
        <p:spPr>
          <a:xfrm>
            <a:off x="696649" y="4902229"/>
            <a:ext cx="3800723" cy="735338"/>
          </a:xfrm>
          <a:prstGeom prst="rect">
            <a:avLst/>
          </a:prstGeom>
        </p:spPr>
      </p:pic>
      <p:pic>
        <p:nvPicPr>
          <p:cNvPr id="15" name="Picture 14"/>
          <p:cNvPicPr>
            <a:picLocks noChangeAspect="1"/>
          </p:cNvPicPr>
          <p:nvPr/>
        </p:nvPicPr>
        <p:blipFill>
          <a:blip r:embed="rId3"/>
          <a:stretch>
            <a:fillRect/>
          </a:stretch>
        </p:blipFill>
        <p:spPr>
          <a:xfrm>
            <a:off x="5953857" y="4859097"/>
            <a:ext cx="3800723" cy="735338"/>
          </a:xfrm>
          <a:prstGeom prst="rect">
            <a:avLst/>
          </a:prstGeom>
        </p:spPr>
      </p:pic>
      <p:pic>
        <p:nvPicPr>
          <p:cNvPr id="16" name="Picture 15"/>
          <p:cNvPicPr>
            <a:picLocks noChangeAspect="1"/>
          </p:cNvPicPr>
          <p:nvPr/>
        </p:nvPicPr>
        <p:blipFill>
          <a:blip r:embed="rId5"/>
          <a:stretch>
            <a:fillRect/>
          </a:stretch>
        </p:blipFill>
        <p:spPr>
          <a:xfrm>
            <a:off x="6401257" y="2717710"/>
            <a:ext cx="532052" cy="411472"/>
          </a:xfrm>
          <a:prstGeom prst="rect">
            <a:avLst/>
          </a:prstGeom>
        </p:spPr>
      </p:pic>
      <p:pic>
        <p:nvPicPr>
          <p:cNvPr id="17" name="Picture 16"/>
          <p:cNvPicPr>
            <a:picLocks noChangeAspect="1"/>
          </p:cNvPicPr>
          <p:nvPr/>
        </p:nvPicPr>
        <p:blipFill>
          <a:blip r:embed="rId5"/>
          <a:stretch>
            <a:fillRect/>
          </a:stretch>
        </p:blipFill>
        <p:spPr>
          <a:xfrm>
            <a:off x="9147627" y="2675755"/>
            <a:ext cx="532052" cy="411472"/>
          </a:xfrm>
          <a:prstGeom prst="rect">
            <a:avLst/>
          </a:prstGeom>
        </p:spPr>
      </p:pic>
      <p:pic>
        <p:nvPicPr>
          <p:cNvPr id="18" name="Picture 17"/>
          <p:cNvPicPr>
            <a:picLocks noChangeAspect="1"/>
          </p:cNvPicPr>
          <p:nvPr/>
        </p:nvPicPr>
        <p:blipFill>
          <a:blip r:embed="rId5"/>
          <a:stretch>
            <a:fillRect/>
          </a:stretch>
        </p:blipFill>
        <p:spPr>
          <a:xfrm>
            <a:off x="6941746" y="2725193"/>
            <a:ext cx="532052" cy="411472"/>
          </a:xfrm>
          <a:prstGeom prst="rect">
            <a:avLst/>
          </a:prstGeom>
        </p:spPr>
      </p:pic>
      <p:pic>
        <p:nvPicPr>
          <p:cNvPr id="19" name="Picture 18"/>
          <p:cNvPicPr>
            <a:picLocks noChangeAspect="1"/>
          </p:cNvPicPr>
          <p:nvPr/>
        </p:nvPicPr>
        <p:blipFill>
          <a:blip r:embed="rId5"/>
          <a:stretch>
            <a:fillRect/>
          </a:stretch>
        </p:blipFill>
        <p:spPr>
          <a:xfrm>
            <a:off x="7150743" y="2299266"/>
            <a:ext cx="532052" cy="411472"/>
          </a:xfrm>
          <a:prstGeom prst="rect">
            <a:avLst/>
          </a:prstGeom>
        </p:spPr>
      </p:pic>
      <p:pic>
        <p:nvPicPr>
          <p:cNvPr id="20" name="Picture 19"/>
          <p:cNvPicPr>
            <a:picLocks noChangeAspect="1"/>
          </p:cNvPicPr>
          <p:nvPr/>
        </p:nvPicPr>
        <p:blipFill>
          <a:blip r:embed="rId5"/>
          <a:stretch>
            <a:fillRect/>
          </a:stretch>
        </p:blipFill>
        <p:spPr>
          <a:xfrm>
            <a:off x="8457611" y="2705397"/>
            <a:ext cx="532052" cy="411472"/>
          </a:xfrm>
          <a:prstGeom prst="rect">
            <a:avLst/>
          </a:prstGeom>
        </p:spPr>
      </p:pic>
      <p:pic>
        <p:nvPicPr>
          <p:cNvPr id="21" name="Picture 20"/>
          <p:cNvPicPr>
            <a:picLocks noChangeAspect="1"/>
          </p:cNvPicPr>
          <p:nvPr/>
        </p:nvPicPr>
        <p:blipFill>
          <a:blip r:embed="rId5"/>
          <a:stretch>
            <a:fillRect/>
          </a:stretch>
        </p:blipFill>
        <p:spPr>
          <a:xfrm>
            <a:off x="6556416" y="2226673"/>
            <a:ext cx="532052" cy="411472"/>
          </a:xfrm>
          <a:prstGeom prst="rect">
            <a:avLst/>
          </a:prstGeom>
        </p:spPr>
      </p:pic>
      <p:pic>
        <p:nvPicPr>
          <p:cNvPr id="22" name="Picture 21"/>
          <p:cNvPicPr>
            <a:picLocks noChangeAspect="1"/>
          </p:cNvPicPr>
          <p:nvPr/>
        </p:nvPicPr>
        <p:blipFill>
          <a:blip r:embed="rId5"/>
          <a:stretch>
            <a:fillRect/>
          </a:stretch>
        </p:blipFill>
        <p:spPr>
          <a:xfrm>
            <a:off x="8438320" y="2144267"/>
            <a:ext cx="532052" cy="411472"/>
          </a:xfrm>
          <a:prstGeom prst="rect">
            <a:avLst/>
          </a:prstGeom>
        </p:spPr>
      </p:pic>
      <p:pic>
        <p:nvPicPr>
          <p:cNvPr id="23" name="Picture 22"/>
          <p:cNvPicPr>
            <a:picLocks noChangeAspect="1"/>
          </p:cNvPicPr>
          <p:nvPr/>
        </p:nvPicPr>
        <p:blipFill>
          <a:blip r:embed="rId5"/>
          <a:stretch>
            <a:fillRect/>
          </a:stretch>
        </p:blipFill>
        <p:spPr>
          <a:xfrm>
            <a:off x="9121598" y="2222525"/>
            <a:ext cx="532052" cy="411472"/>
          </a:xfrm>
          <a:prstGeom prst="rect">
            <a:avLst/>
          </a:prstGeom>
        </p:spPr>
      </p:pic>
      <p:pic>
        <p:nvPicPr>
          <p:cNvPr id="24" name="Picture 23"/>
          <p:cNvPicPr>
            <a:picLocks noChangeAspect="1"/>
          </p:cNvPicPr>
          <p:nvPr/>
        </p:nvPicPr>
        <p:blipFill>
          <a:blip r:embed="rId6"/>
          <a:stretch>
            <a:fillRect/>
          </a:stretch>
        </p:blipFill>
        <p:spPr>
          <a:xfrm>
            <a:off x="784174" y="4459767"/>
            <a:ext cx="910021" cy="449177"/>
          </a:xfrm>
          <a:prstGeom prst="rect">
            <a:avLst/>
          </a:prstGeom>
        </p:spPr>
      </p:pic>
      <p:pic>
        <p:nvPicPr>
          <p:cNvPr id="25" name="Picture 24"/>
          <p:cNvPicPr>
            <a:picLocks noChangeAspect="1"/>
          </p:cNvPicPr>
          <p:nvPr/>
        </p:nvPicPr>
        <p:blipFill>
          <a:blip r:embed="rId6"/>
          <a:stretch>
            <a:fillRect/>
          </a:stretch>
        </p:blipFill>
        <p:spPr>
          <a:xfrm>
            <a:off x="803633" y="4899417"/>
            <a:ext cx="910021" cy="449177"/>
          </a:xfrm>
          <a:prstGeom prst="rect">
            <a:avLst/>
          </a:prstGeom>
        </p:spPr>
      </p:pic>
      <p:pic>
        <p:nvPicPr>
          <p:cNvPr id="26" name="Picture 25"/>
          <p:cNvPicPr>
            <a:picLocks noChangeAspect="1"/>
          </p:cNvPicPr>
          <p:nvPr/>
        </p:nvPicPr>
        <p:blipFill>
          <a:blip r:embed="rId6"/>
          <a:stretch>
            <a:fillRect/>
          </a:stretch>
        </p:blipFill>
        <p:spPr>
          <a:xfrm>
            <a:off x="1220198" y="4026641"/>
            <a:ext cx="910021" cy="449177"/>
          </a:xfrm>
          <a:prstGeom prst="rect">
            <a:avLst/>
          </a:prstGeom>
        </p:spPr>
      </p:pic>
      <p:pic>
        <p:nvPicPr>
          <p:cNvPr id="27" name="Picture 26"/>
          <p:cNvPicPr>
            <a:picLocks noChangeAspect="1"/>
          </p:cNvPicPr>
          <p:nvPr/>
        </p:nvPicPr>
        <p:blipFill>
          <a:blip r:embed="rId6"/>
          <a:stretch>
            <a:fillRect/>
          </a:stretch>
        </p:blipFill>
        <p:spPr>
          <a:xfrm>
            <a:off x="1666569" y="4877318"/>
            <a:ext cx="910021" cy="449177"/>
          </a:xfrm>
          <a:prstGeom prst="rect">
            <a:avLst/>
          </a:prstGeom>
        </p:spPr>
      </p:pic>
      <p:pic>
        <p:nvPicPr>
          <p:cNvPr id="28" name="Picture 27"/>
          <p:cNvPicPr>
            <a:picLocks noChangeAspect="1"/>
          </p:cNvPicPr>
          <p:nvPr/>
        </p:nvPicPr>
        <p:blipFill>
          <a:blip r:embed="rId6"/>
          <a:stretch>
            <a:fillRect/>
          </a:stretch>
        </p:blipFill>
        <p:spPr>
          <a:xfrm>
            <a:off x="1631391" y="4459767"/>
            <a:ext cx="910021" cy="449177"/>
          </a:xfrm>
          <a:prstGeom prst="rect">
            <a:avLst/>
          </a:prstGeom>
        </p:spPr>
      </p:pic>
      <p:pic>
        <p:nvPicPr>
          <p:cNvPr id="29" name="Picture 28"/>
          <p:cNvPicPr>
            <a:picLocks noChangeAspect="1"/>
          </p:cNvPicPr>
          <p:nvPr/>
        </p:nvPicPr>
        <p:blipFill>
          <a:blip r:embed="rId6"/>
          <a:stretch>
            <a:fillRect/>
          </a:stretch>
        </p:blipFill>
        <p:spPr>
          <a:xfrm>
            <a:off x="2856301" y="4440596"/>
            <a:ext cx="910021" cy="449177"/>
          </a:xfrm>
          <a:prstGeom prst="rect">
            <a:avLst/>
          </a:prstGeom>
        </p:spPr>
      </p:pic>
      <p:pic>
        <p:nvPicPr>
          <p:cNvPr id="30" name="Picture 29"/>
          <p:cNvPicPr>
            <a:picLocks noChangeAspect="1"/>
          </p:cNvPicPr>
          <p:nvPr/>
        </p:nvPicPr>
        <p:blipFill>
          <a:blip r:embed="rId6"/>
          <a:stretch>
            <a:fillRect/>
          </a:stretch>
        </p:blipFill>
        <p:spPr>
          <a:xfrm>
            <a:off x="2843257" y="4863830"/>
            <a:ext cx="910021" cy="449177"/>
          </a:xfrm>
          <a:prstGeom prst="rect">
            <a:avLst/>
          </a:prstGeom>
        </p:spPr>
      </p:pic>
      <p:pic>
        <p:nvPicPr>
          <p:cNvPr id="31" name="Picture 30"/>
          <p:cNvPicPr>
            <a:picLocks noChangeAspect="1"/>
          </p:cNvPicPr>
          <p:nvPr/>
        </p:nvPicPr>
        <p:blipFill>
          <a:blip r:embed="rId6"/>
          <a:stretch>
            <a:fillRect/>
          </a:stretch>
        </p:blipFill>
        <p:spPr>
          <a:xfrm>
            <a:off x="3718660" y="4459767"/>
            <a:ext cx="910021" cy="449177"/>
          </a:xfrm>
          <a:prstGeom prst="rect">
            <a:avLst/>
          </a:prstGeom>
        </p:spPr>
      </p:pic>
      <p:pic>
        <p:nvPicPr>
          <p:cNvPr id="32" name="Picture 31"/>
          <p:cNvPicPr>
            <a:picLocks noChangeAspect="1"/>
          </p:cNvPicPr>
          <p:nvPr/>
        </p:nvPicPr>
        <p:blipFill>
          <a:blip r:embed="rId6"/>
          <a:stretch>
            <a:fillRect/>
          </a:stretch>
        </p:blipFill>
        <p:spPr>
          <a:xfrm>
            <a:off x="3779367" y="4859880"/>
            <a:ext cx="910021" cy="449177"/>
          </a:xfrm>
          <a:prstGeom prst="rect">
            <a:avLst/>
          </a:prstGeom>
        </p:spPr>
      </p:pic>
      <p:pic>
        <p:nvPicPr>
          <p:cNvPr id="33" name="Picture 32"/>
          <p:cNvPicPr>
            <a:picLocks noChangeAspect="1"/>
          </p:cNvPicPr>
          <p:nvPr/>
        </p:nvPicPr>
        <p:blipFill>
          <a:blip r:embed="rId6"/>
          <a:stretch>
            <a:fillRect/>
          </a:stretch>
        </p:blipFill>
        <p:spPr>
          <a:xfrm>
            <a:off x="3377241" y="4089752"/>
            <a:ext cx="910021" cy="449177"/>
          </a:xfrm>
          <a:prstGeom prst="rect">
            <a:avLst/>
          </a:prstGeom>
        </p:spPr>
      </p:pic>
      <p:pic>
        <p:nvPicPr>
          <p:cNvPr id="34" name="Picture 33"/>
          <p:cNvPicPr>
            <a:picLocks noChangeAspect="1"/>
          </p:cNvPicPr>
          <p:nvPr/>
        </p:nvPicPr>
        <p:blipFill>
          <a:blip r:embed="rId7"/>
          <a:stretch>
            <a:fillRect/>
          </a:stretch>
        </p:blipFill>
        <p:spPr>
          <a:xfrm>
            <a:off x="5993092" y="4745585"/>
            <a:ext cx="564440" cy="591502"/>
          </a:xfrm>
          <a:prstGeom prst="rect">
            <a:avLst/>
          </a:prstGeom>
        </p:spPr>
      </p:pic>
      <p:pic>
        <p:nvPicPr>
          <p:cNvPr id="35" name="Picture 34"/>
          <p:cNvPicPr>
            <a:picLocks noChangeAspect="1"/>
          </p:cNvPicPr>
          <p:nvPr/>
        </p:nvPicPr>
        <p:blipFill>
          <a:blip r:embed="rId7"/>
          <a:stretch>
            <a:fillRect/>
          </a:stretch>
        </p:blipFill>
        <p:spPr>
          <a:xfrm>
            <a:off x="6017968" y="4113497"/>
            <a:ext cx="564440" cy="591502"/>
          </a:xfrm>
          <a:prstGeom prst="rect">
            <a:avLst/>
          </a:prstGeom>
        </p:spPr>
      </p:pic>
      <p:pic>
        <p:nvPicPr>
          <p:cNvPr id="36" name="Picture 35"/>
          <p:cNvPicPr>
            <a:picLocks noChangeAspect="1"/>
          </p:cNvPicPr>
          <p:nvPr/>
        </p:nvPicPr>
        <p:blipFill>
          <a:blip r:embed="rId7"/>
          <a:stretch>
            <a:fillRect/>
          </a:stretch>
        </p:blipFill>
        <p:spPr>
          <a:xfrm>
            <a:off x="6680228" y="4113497"/>
            <a:ext cx="564440" cy="591502"/>
          </a:xfrm>
          <a:prstGeom prst="rect">
            <a:avLst/>
          </a:prstGeom>
        </p:spPr>
      </p:pic>
      <p:pic>
        <p:nvPicPr>
          <p:cNvPr id="37" name="Picture 36"/>
          <p:cNvPicPr>
            <a:picLocks noChangeAspect="1"/>
          </p:cNvPicPr>
          <p:nvPr/>
        </p:nvPicPr>
        <p:blipFill>
          <a:blip r:embed="rId7"/>
          <a:stretch>
            <a:fillRect/>
          </a:stretch>
        </p:blipFill>
        <p:spPr>
          <a:xfrm>
            <a:off x="7318104" y="4127036"/>
            <a:ext cx="564440" cy="591502"/>
          </a:xfrm>
          <a:prstGeom prst="rect">
            <a:avLst/>
          </a:prstGeom>
        </p:spPr>
      </p:pic>
      <p:pic>
        <p:nvPicPr>
          <p:cNvPr id="38" name="Picture 37"/>
          <p:cNvPicPr>
            <a:picLocks noChangeAspect="1"/>
          </p:cNvPicPr>
          <p:nvPr/>
        </p:nvPicPr>
        <p:blipFill>
          <a:blip r:embed="rId7"/>
          <a:stretch>
            <a:fillRect/>
          </a:stretch>
        </p:blipFill>
        <p:spPr>
          <a:xfrm>
            <a:off x="8441542" y="4052356"/>
            <a:ext cx="564440" cy="591502"/>
          </a:xfrm>
          <a:prstGeom prst="rect">
            <a:avLst/>
          </a:prstGeom>
        </p:spPr>
      </p:pic>
      <p:pic>
        <p:nvPicPr>
          <p:cNvPr id="39" name="Picture 38"/>
          <p:cNvPicPr>
            <a:picLocks noChangeAspect="1"/>
          </p:cNvPicPr>
          <p:nvPr/>
        </p:nvPicPr>
        <p:blipFill>
          <a:blip r:embed="rId7"/>
          <a:stretch>
            <a:fillRect/>
          </a:stretch>
        </p:blipFill>
        <p:spPr>
          <a:xfrm>
            <a:off x="9020417" y="3999359"/>
            <a:ext cx="564440" cy="591502"/>
          </a:xfrm>
          <a:prstGeom prst="rect">
            <a:avLst/>
          </a:prstGeom>
        </p:spPr>
      </p:pic>
      <p:pic>
        <p:nvPicPr>
          <p:cNvPr id="40" name="Picture 39"/>
          <p:cNvPicPr>
            <a:picLocks noChangeAspect="1"/>
          </p:cNvPicPr>
          <p:nvPr/>
        </p:nvPicPr>
        <p:blipFill>
          <a:blip r:embed="rId7"/>
          <a:stretch>
            <a:fillRect/>
          </a:stretch>
        </p:blipFill>
        <p:spPr>
          <a:xfrm>
            <a:off x="9632166" y="4028541"/>
            <a:ext cx="564440" cy="591502"/>
          </a:xfrm>
          <a:prstGeom prst="rect">
            <a:avLst/>
          </a:prstGeom>
        </p:spPr>
      </p:pic>
      <p:pic>
        <p:nvPicPr>
          <p:cNvPr id="41" name="Picture 40"/>
          <p:cNvPicPr>
            <a:picLocks noChangeAspect="1"/>
          </p:cNvPicPr>
          <p:nvPr/>
        </p:nvPicPr>
        <p:blipFill>
          <a:blip r:embed="rId7"/>
          <a:stretch>
            <a:fillRect/>
          </a:stretch>
        </p:blipFill>
        <p:spPr>
          <a:xfrm>
            <a:off x="6611191" y="4711367"/>
            <a:ext cx="564440" cy="591502"/>
          </a:xfrm>
          <a:prstGeom prst="rect">
            <a:avLst/>
          </a:prstGeom>
        </p:spPr>
      </p:pic>
      <p:pic>
        <p:nvPicPr>
          <p:cNvPr id="42" name="Picture 41"/>
          <p:cNvPicPr>
            <a:picLocks noChangeAspect="1"/>
          </p:cNvPicPr>
          <p:nvPr/>
        </p:nvPicPr>
        <p:blipFill>
          <a:blip r:embed="rId7"/>
          <a:stretch>
            <a:fillRect/>
          </a:stretch>
        </p:blipFill>
        <p:spPr>
          <a:xfrm>
            <a:off x="7199418" y="4711367"/>
            <a:ext cx="564440" cy="591502"/>
          </a:xfrm>
          <a:prstGeom prst="rect">
            <a:avLst/>
          </a:prstGeom>
        </p:spPr>
      </p:pic>
      <p:pic>
        <p:nvPicPr>
          <p:cNvPr id="43" name="Picture 42"/>
          <p:cNvPicPr>
            <a:picLocks noChangeAspect="1"/>
          </p:cNvPicPr>
          <p:nvPr/>
        </p:nvPicPr>
        <p:blipFill>
          <a:blip r:embed="rId7"/>
          <a:stretch>
            <a:fillRect/>
          </a:stretch>
        </p:blipFill>
        <p:spPr>
          <a:xfrm>
            <a:off x="8122230" y="4650308"/>
            <a:ext cx="564440" cy="591502"/>
          </a:xfrm>
          <a:prstGeom prst="rect">
            <a:avLst/>
          </a:prstGeom>
        </p:spPr>
      </p:pic>
      <p:pic>
        <p:nvPicPr>
          <p:cNvPr id="44" name="Picture 43"/>
          <p:cNvPicPr>
            <a:picLocks noChangeAspect="1"/>
          </p:cNvPicPr>
          <p:nvPr/>
        </p:nvPicPr>
        <p:blipFill>
          <a:blip r:embed="rId7"/>
          <a:stretch>
            <a:fillRect/>
          </a:stretch>
        </p:blipFill>
        <p:spPr>
          <a:xfrm>
            <a:off x="8721405" y="4622052"/>
            <a:ext cx="564440" cy="591502"/>
          </a:xfrm>
          <a:prstGeom prst="rect">
            <a:avLst/>
          </a:prstGeom>
        </p:spPr>
      </p:pic>
      <p:pic>
        <p:nvPicPr>
          <p:cNvPr id="45" name="Picture 44"/>
          <p:cNvPicPr>
            <a:picLocks noChangeAspect="1"/>
          </p:cNvPicPr>
          <p:nvPr/>
        </p:nvPicPr>
        <p:blipFill>
          <a:blip r:embed="rId7"/>
          <a:stretch>
            <a:fillRect/>
          </a:stretch>
        </p:blipFill>
        <p:spPr>
          <a:xfrm>
            <a:off x="9304436" y="4590861"/>
            <a:ext cx="564440" cy="591502"/>
          </a:xfrm>
          <a:prstGeom prst="rect">
            <a:avLst/>
          </a:prstGeom>
        </p:spPr>
      </p:pic>
      <p:sp>
        <p:nvSpPr>
          <p:cNvPr id="3" name="TextBox 2"/>
          <p:cNvSpPr txBox="1"/>
          <p:nvPr/>
        </p:nvSpPr>
        <p:spPr>
          <a:xfrm>
            <a:off x="9502476" y="5591480"/>
            <a:ext cx="2968896" cy="830997"/>
          </a:xfrm>
          <a:prstGeom prst="rect">
            <a:avLst/>
          </a:prstGeom>
          <a:noFill/>
        </p:spPr>
        <p:txBody>
          <a:bodyPr wrap="square" rtlCol="0">
            <a:spAutoFit/>
          </a:bodyPr>
          <a:lstStyle/>
          <a:p>
            <a:r>
              <a:rPr lang="en-GB" sz="2400" dirty="0"/>
              <a:t>12 balls</a:t>
            </a:r>
          </a:p>
          <a:p>
            <a:r>
              <a:rPr lang="en-GB" sz="2400" dirty="0"/>
              <a:t>6 on each plate</a:t>
            </a:r>
          </a:p>
        </p:txBody>
      </p:sp>
      <p:sp>
        <p:nvSpPr>
          <p:cNvPr id="46" name="TextBox 45"/>
          <p:cNvSpPr txBox="1"/>
          <p:nvPr/>
        </p:nvSpPr>
        <p:spPr>
          <a:xfrm>
            <a:off x="9962805" y="1578929"/>
            <a:ext cx="2968896" cy="830997"/>
          </a:xfrm>
          <a:prstGeom prst="rect">
            <a:avLst/>
          </a:prstGeom>
          <a:noFill/>
        </p:spPr>
        <p:txBody>
          <a:bodyPr wrap="square" rtlCol="0">
            <a:spAutoFit/>
          </a:bodyPr>
          <a:lstStyle/>
          <a:p>
            <a:r>
              <a:rPr lang="en-GB" sz="2400" dirty="0"/>
              <a:t>8 sweets</a:t>
            </a:r>
          </a:p>
          <a:p>
            <a:r>
              <a:rPr lang="en-GB" sz="2400" dirty="0"/>
              <a:t>4 on each plate</a:t>
            </a:r>
          </a:p>
        </p:txBody>
      </p:sp>
      <p:sp>
        <p:nvSpPr>
          <p:cNvPr id="47" name="TextBox 46"/>
          <p:cNvSpPr txBox="1"/>
          <p:nvPr/>
        </p:nvSpPr>
        <p:spPr>
          <a:xfrm>
            <a:off x="2414829" y="5696324"/>
            <a:ext cx="2968896" cy="830997"/>
          </a:xfrm>
          <a:prstGeom prst="rect">
            <a:avLst/>
          </a:prstGeom>
          <a:noFill/>
        </p:spPr>
        <p:txBody>
          <a:bodyPr wrap="square" rtlCol="0">
            <a:spAutoFit/>
          </a:bodyPr>
          <a:lstStyle/>
          <a:p>
            <a:r>
              <a:rPr lang="en-GB" sz="2400" dirty="0"/>
              <a:t>10 cars</a:t>
            </a:r>
          </a:p>
          <a:p>
            <a:r>
              <a:rPr lang="en-GB" sz="2400" dirty="0"/>
              <a:t>5 on each plate</a:t>
            </a:r>
          </a:p>
        </p:txBody>
      </p:sp>
      <p:sp>
        <p:nvSpPr>
          <p:cNvPr id="48" name="TextBox 47"/>
          <p:cNvSpPr txBox="1"/>
          <p:nvPr/>
        </p:nvSpPr>
        <p:spPr>
          <a:xfrm>
            <a:off x="1247060" y="1719040"/>
            <a:ext cx="2968896" cy="830997"/>
          </a:xfrm>
          <a:prstGeom prst="rect">
            <a:avLst/>
          </a:prstGeom>
          <a:noFill/>
        </p:spPr>
        <p:txBody>
          <a:bodyPr wrap="square" rtlCol="0">
            <a:spAutoFit/>
          </a:bodyPr>
          <a:lstStyle/>
          <a:p>
            <a:r>
              <a:rPr lang="en-GB" sz="2400" dirty="0"/>
              <a:t>6 coins</a:t>
            </a:r>
          </a:p>
          <a:p>
            <a:r>
              <a:rPr lang="en-GB" sz="2400" dirty="0"/>
              <a:t>3 on each plate</a:t>
            </a:r>
          </a:p>
        </p:txBody>
      </p:sp>
      <p:pic>
        <p:nvPicPr>
          <p:cNvPr id="49"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5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halving?</a:t>
            </a:r>
          </a:p>
        </p:txBody>
      </p:sp>
      <p:sp>
        <p:nvSpPr>
          <p:cNvPr id="3" name="Content Placeholder 2"/>
          <p:cNvSpPr>
            <a:spLocks noGrp="1"/>
          </p:cNvSpPr>
          <p:nvPr>
            <p:ph idx="1"/>
          </p:nvPr>
        </p:nvSpPr>
        <p:spPr>
          <a:xfrm>
            <a:off x="182880" y="1825625"/>
            <a:ext cx="4475797" cy="4351338"/>
          </a:xfrm>
        </p:spPr>
        <p:txBody>
          <a:bodyPr/>
          <a:lstStyle/>
          <a:p>
            <a:pPr marL="0" indent="0">
              <a:buNone/>
            </a:pPr>
            <a:r>
              <a:rPr lang="en-GB" dirty="0"/>
              <a:t>Let’s have a look at what we mean by halving. You might have already heard of it, especially with food such as cakes and pizzas!</a:t>
            </a:r>
          </a:p>
          <a:p>
            <a:pPr marL="0" indent="0">
              <a:buNone/>
            </a:pPr>
            <a:endParaRPr lang="en-GB" dirty="0"/>
          </a:p>
          <a:p>
            <a:pPr marL="0" indent="0">
              <a:buNone/>
            </a:pPr>
            <a:r>
              <a:rPr lang="en-GB" dirty="0"/>
              <a:t>Halving is when we split or share something between 2.</a:t>
            </a:r>
          </a:p>
        </p:txBody>
      </p:sp>
      <p:pic>
        <p:nvPicPr>
          <p:cNvPr id="5" name="Picture 4"/>
          <p:cNvPicPr>
            <a:picLocks noChangeAspect="1"/>
          </p:cNvPicPr>
          <p:nvPr/>
        </p:nvPicPr>
        <p:blipFill rotWithShape="1">
          <a:blip r:embed="rId2"/>
          <a:srcRect b="1160"/>
          <a:stretch/>
        </p:blipFill>
        <p:spPr>
          <a:xfrm>
            <a:off x="4789306" y="1825625"/>
            <a:ext cx="6973592" cy="4300855"/>
          </a:xfrm>
          <a:prstGeom prst="rect">
            <a:avLst/>
          </a:prstGeom>
        </p:spPr>
      </p:pic>
      <p:pic>
        <p:nvPicPr>
          <p:cNvPr id="6" name="Picture 5">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3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8377" y="683237"/>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sp>
        <p:nvSpPr>
          <p:cNvPr id="8" name="TextBox 7"/>
          <p:cNvSpPr txBox="1"/>
          <p:nvPr/>
        </p:nvSpPr>
        <p:spPr>
          <a:xfrm>
            <a:off x="1123950" y="1492715"/>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2"/>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569345" y="5716107"/>
            <a:ext cx="11208775" cy="369332"/>
          </a:xfrm>
          <a:prstGeom prst="rect">
            <a:avLst/>
          </a:prstGeom>
          <a:solidFill>
            <a:schemeClr val="bg1"/>
          </a:solidFill>
        </p:spPr>
        <p:txBody>
          <a:bodyPr wrap="square" rtlCol="0">
            <a:spAutoFit/>
          </a:bodyPr>
          <a:lstStyle/>
          <a:p>
            <a:r>
              <a:rPr lang="en-GB" dirty="0"/>
              <a:t>You can also copy and paste this link if you would prefer:</a:t>
            </a:r>
          </a:p>
        </p:txBody>
      </p:sp>
      <p:sp>
        <p:nvSpPr>
          <p:cNvPr id="11" name="TextBox 10">
            <a:extLst>
              <a:ext uri="{FF2B5EF4-FFF2-40B4-BE49-F238E27FC236}">
                <a16:creationId xmlns:a16="http://schemas.microsoft.com/office/drawing/2014/main" id="{D9FDCF4A-C48F-4314-9B91-FDA1F0BE5032}"/>
              </a:ext>
            </a:extLst>
          </p:cNvPr>
          <p:cNvSpPr txBox="1"/>
          <p:nvPr/>
        </p:nvSpPr>
        <p:spPr>
          <a:xfrm>
            <a:off x="569344" y="6083982"/>
            <a:ext cx="110696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panose="030F0702030302020204" pitchFamily="66" charset="0"/>
                <a:cs typeface="Calibri"/>
                <a:hlinkClick r:id="rId3" action="ppaction://hlinksldjump"/>
              </a:rPr>
              <a:t>https://classroom.thenational.academy/lessons/understanding-the-concept-of-half-part-1-ccvp8t</a:t>
            </a:r>
            <a:endParaRPr lang="en-US" dirty="0">
              <a:latin typeface="Comic Sans MS" panose="030F0702030302020204" pitchFamily="66" charset="0"/>
              <a:cs typeface="Calibri"/>
            </a:endParaRPr>
          </a:p>
          <a:p>
            <a:r>
              <a:rPr lang="en-US" dirty="0" smtClean="0">
                <a:latin typeface="Comic Sans MS" panose="030F0702030302020204" pitchFamily="66" charset="0"/>
                <a:cs typeface="Calibri"/>
              </a:rPr>
              <a:t>When </a:t>
            </a:r>
            <a:r>
              <a:rPr lang="en-US" dirty="0">
                <a:latin typeface="Comic Sans MS" panose="030F0702030302020204" pitchFamily="66" charset="0"/>
                <a:cs typeface="Calibri"/>
              </a:rPr>
              <a:t>you click on the link make sure you use google chrome to access the full 10 minutes video.</a:t>
            </a:r>
          </a:p>
        </p:txBody>
      </p:sp>
      <p:pic>
        <p:nvPicPr>
          <p:cNvPr id="2" name="Picture 1"/>
          <p:cNvPicPr>
            <a:picLocks noChangeAspect="1"/>
          </p:cNvPicPr>
          <p:nvPr/>
        </p:nvPicPr>
        <p:blipFill>
          <a:blip r:embed="rId4"/>
          <a:stretch>
            <a:fillRect/>
          </a:stretch>
        </p:blipFill>
        <p:spPr>
          <a:xfrm>
            <a:off x="2127613" y="3508650"/>
            <a:ext cx="2875461" cy="1935406"/>
          </a:xfrm>
          <a:prstGeom prst="rect">
            <a:avLst/>
          </a:prstGeom>
        </p:spPr>
      </p:pic>
      <p:sp>
        <p:nvSpPr>
          <p:cNvPr id="3" name="TextBox 2"/>
          <p:cNvSpPr txBox="1"/>
          <p:nvPr/>
        </p:nvSpPr>
        <p:spPr>
          <a:xfrm>
            <a:off x="248194" y="248194"/>
            <a:ext cx="10593977" cy="461665"/>
          </a:xfrm>
          <a:prstGeom prst="rect">
            <a:avLst/>
          </a:prstGeom>
          <a:noFill/>
        </p:spPr>
        <p:txBody>
          <a:bodyPr wrap="square" rtlCol="0">
            <a:spAutoFit/>
          </a:bodyPr>
          <a:lstStyle/>
          <a:p>
            <a:r>
              <a:rPr lang="en-GB" sz="2400" dirty="0" smtClean="0"/>
              <a:t>If you would like to do more work on sharing, click on the link below.</a:t>
            </a:r>
            <a:endParaRPr lang="en-GB" sz="2400" dirty="0"/>
          </a:p>
        </p:txBody>
      </p:sp>
      <p:pic>
        <p:nvPicPr>
          <p:cNvPr id="4" name="Picture 3"/>
          <p:cNvPicPr>
            <a:picLocks noChangeAspect="1"/>
          </p:cNvPicPr>
          <p:nvPr/>
        </p:nvPicPr>
        <p:blipFill>
          <a:blip r:embed="rId5"/>
          <a:stretch>
            <a:fillRect/>
          </a:stretch>
        </p:blipFill>
        <p:spPr>
          <a:xfrm>
            <a:off x="11427569" y="125427"/>
            <a:ext cx="701101" cy="707197"/>
          </a:xfrm>
          <a:prstGeom prst="rect">
            <a:avLst/>
          </a:prstGeom>
        </p:spPr>
      </p:pic>
    </p:spTree>
    <p:extLst>
      <p:ext uri="{BB962C8B-B14F-4D97-AF65-F5344CB8AC3E}">
        <p14:creationId xmlns:p14="http://schemas.microsoft.com/office/powerpoint/2010/main" val="1469404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5" name="Picture 4"/>
          <p:cNvPicPr>
            <a:picLocks noChangeAspect="1"/>
          </p:cNvPicPr>
          <p:nvPr/>
        </p:nvPicPr>
        <p:blipFill>
          <a:blip r:embed="rId2"/>
          <a:stretch>
            <a:fillRect/>
          </a:stretch>
        </p:blipFill>
        <p:spPr>
          <a:xfrm>
            <a:off x="4857750" y="4001294"/>
            <a:ext cx="2476500" cy="2552700"/>
          </a:xfrm>
          <a:prstGeom prst="rect">
            <a:avLst/>
          </a:prstGeom>
        </p:spPr>
      </p:pic>
      <p:pic>
        <p:nvPicPr>
          <p:cNvPr id="6"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2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1.7.2021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develop an understanding of sharing using the part/part/whole model.</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1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using part/part/whole model</a:t>
            </a:r>
          </a:p>
        </p:txBody>
      </p:sp>
      <p:sp>
        <p:nvSpPr>
          <p:cNvPr id="3" name="Content Placeholder 2"/>
          <p:cNvSpPr>
            <a:spLocks noGrp="1"/>
          </p:cNvSpPr>
          <p:nvPr>
            <p:ph idx="1"/>
          </p:nvPr>
        </p:nvSpPr>
        <p:spPr>
          <a:xfrm>
            <a:off x="391886" y="1825625"/>
            <a:ext cx="6801394" cy="4351338"/>
          </a:xfrm>
        </p:spPr>
        <p:txBody>
          <a:bodyPr/>
          <a:lstStyle/>
          <a:p>
            <a:pPr marL="0" indent="0">
              <a:buNone/>
            </a:pPr>
            <a:r>
              <a:rPr lang="en-GB" dirty="0"/>
              <a:t>Let’s have a look at sharing using our part/part/whole model.</a:t>
            </a:r>
          </a:p>
          <a:p>
            <a:pPr marL="0" indent="0">
              <a:buNone/>
            </a:pPr>
            <a:endParaRPr lang="en-GB" dirty="0"/>
          </a:p>
          <a:p>
            <a:pPr marL="0" indent="0">
              <a:buNone/>
            </a:pPr>
            <a:r>
              <a:rPr lang="en-GB" dirty="0"/>
              <a:t>The total or number of objects we have is the </a:t>
            </a:r>
            <a:r>
              <a:rPr lang="en-GB" b="1" dirty="0"/>
              <a:t>whole.</a:t>
            </a:r>
          </a:p>
          <a:p>
            <a:pPr marL="0" indent="0">
              <a:buNone/>
            </a:pPr>
            <a:endParaRPr lang="en-GB" dirty="0"/>
          </a:p>
          <a:p>
            <a:pPr marL="0" indent="0">
              <a:buNone/>
            </a:pPr>
            <a:r>
              <a:rPr lang="en-GB" dirty="0"/>
              <a:t>We need to share the number of objects out equally between the 2 </a:t>
            </a:r>
            <a:r>
              <a:rPr lang="en-GB" b="1" dirty="0"/>
              <a:t>parts.</a:t>
            </a:r>
          </a:p>
        </p:txBody>
      </p:sp>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101839" y="1936024"/>
            <a:ext cx="4824549" cy="3818356"/>
          </a:xfrm>
          <a:prstGeom prst="rect">
            <a:avLst/>
          </a:prstGeom>
        </p:spPr>
      </p:pic>
      <p:pic>
        <p:nvPicPr>
          <p:cNvPr id="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2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048" y="1217434"/>
            <a:ext cx="4786841" cy="4351338"/>
          </a:xfrm>
        </p:spPr>
        <p:txBody>
          <a:bodyPr/>
          <a:lstStyle/>
          <a:p>
            <a:pPr marL="0" indent="0">
              <a:buNone/>
            </a:pPr>
            <a:r>
              <a:rPr lang="en-GB" dirty="0"/>
              <a:t>There are 8 leaves (whole)</a:t>
            </a:r>
          </a:p>
          <a:p>
            <a:pPr marL="0" indent="0">
              <a:buNone/>
            </a:pPr>
            <a:endParaRPr lang="en-GB" dirty="0"/>
          </a:p>
          <a:p>
            <a:pPr marL="0" indent="0">
              <a:buNone/>
            </a:pPr>
            <a:r>
              <a:rPr lang="en-GB" dirty="0"/>
              <a:t>I have shared them out equally between to two mini beasts.</a:t>
            </a:r>
          </a:p>
          <a:p>
            <a:pPr marL="0" indent="0">
              <a:buNone/>
            </a:pPr>
            <a:endParaRPr lang="en-GB" dirty="0"/>
          </a:p>
          <a:p>
            <a:pPr marL="0" indent="0">
              <a:buNone/>
            </a:pPr>
            <a:r>
              <a:rPr lang="en-GB" dirty="0"/>
              <a:t>When we share out the 8 leaves, each mini beast will have 4 leaves.</a:t>
            </a:r>
          </a:p>
        </p:txBody>
      </p:sp>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866276" y="838742"/>
            <a:ext cx="6524535" cy="5731873"/>
          </a:xfrm>
          <a:prstGeom prst="rect">
            <a:avLst/>
          </a:prstGeom>
        </p:spPr>
      </p:pic>
      <p:pic>
        <p:nvPicPr>
          <p:cNvPr id="7" name="Picture 6"/>
          <p:cNvPicPr>
            <a:picLocks noChangeAspect="1"/>
          </p:cNvPicPr>
          <p:nvPr/>
        </p:nvPicPr>
        <p:blipFill>
          <a:blip r:embed="rId4"/>
          <a:stretch>
            <a:fillRect/>
          </a:stretch>
        </p:blipFill>
        <p:spPr>
          <a:xfrm>
            <a:off x="6710403" y="1461406"/>
            <a:ext cx="2836280" cy="813889"/>
          </a:xfrm>
          <a:prstGeom prst="rect">
            <a:avLst/>
          </a:prstGeom>
        </p:spPr>
      </p:pic>
      <p:pic>
        <p:nvPicPr>
          <p:cNvPr id="8" name="Picture 7"/>
          <p:cNvPicPr>
            <a:picLocks noChangeAspect="1"/>
          </p:cNvPicPr>
          <p:nvPr/>
        </p:nvPicPr>
        <p:blipFill>
          <a:blip r:embed="rId4"/>
          <a:stretch>
            <a:fillRect/>
          </a:stretch>
        </p:blipFill>
        <p:spPr>
          <a:xfrm>
            <a:off x="6710403" y="2275295"/>
            <a:ext cx="2836280" cy="813889"/>
          </a:xfrm>
          <a:prstGeom prst="rect">
            <a:avLst/>
          </a:prstGeom>
        </p:spPr>
      </p:pic>
      <p:pic>
        <p:nvPicPr>
          <p:cNvPr id="9" name="Picture 8"/>
          <p:cNvPicPr>
            <a:picLocks noChangeAspect="1"/>
          </p:cNvPicPr>
          <p:nvPr/>
        </p:nvPicPr>
        <p:blipFill>
          <a:blip r:embed="rId4"/>
          <a:stretch>
            <a:fillRect/>
          </a:stretch>
        </p:blipFill>
        <p:spPr>
          <a:xfrm>
            <a:off x="5165664" y="4829265"/>
            <a:ext cx="2699716" cy="774701"/>
          </a:xfrm>
          <a:prstGeom prst="rect">
            <a:avLst/>
          </a:prstGeom>
        </p:spPr>
      </p:pic>
      <p:pic>
        <p:nvPicPr>
          <p:cNvPr id="11" name="Picture 10"/>
          <p:cNvPicPr>
            <a:picLocks noChangeAspect="1"/>
          </p:cNvPicPr>
          <p:nvPr/>
        </p:nvPicPr>
        <p:blipFill>
          <a:blip r:embed="rId4"/>
          <a:stretch>
            <a:fillRect/>
          </a:stretch>
        </p:blipFill>
        <p:spPr>
          <a:xfrm>
            <a:off x="8511837" y="4829265"/>
            <a:ext cx="2565466" cy="736177"/>
          </a:xfrm>
          <a:prstGeom prst="rect">
            <a:avLst/>
          </a:prstGeom>
        </p:spPr>
      </p:pic>
      <p:pic>
        <p:nvPicPr>
          <p:cNvPr id="12" name="Picture 11"/>
          <p:cNvPicPr/>
          <p:nvPr/>
        </p:nvPicPr>
        <p:blipFill rotWithShape="1">
          <a:blip r:embed="rId5">
            <a:extLst>
              <a:ext uri="{28A0092B-C50C-407E-A947-70E740481C1C}">
                <a14:useLocalDpi xmlns:a14="http://schemas.microsoft.com/office/drawing/2010/main" val="0"/>
              </a:ext>
            </a:extLst>
          </a:blip>
          <a:srcRect r="7985"/>
          <a:stretch/>
        </p:blipFill>
        <p:spPr>
          <a:xfrm>
            <a:off x="4441370" y="5754379"/>
            <a:ext cx="966653" cy="950295"/>
          </a:xfrm>
          <a:prstGeom prst="rect">
            <a:avLst/>
          </a:prstGeom>
        </p:spPr>
      </p:pic>
      <p:pic>
        <p:nvPicPr>
          <p:cNvPr id="13" name="Picture 12"/>
          <p:cNvPicPr/>
          <p:nvPr/>
        </p:nvPicPr>
        <p:blipFill>
          <a:blip r:embed="rId6">
            <a:extLst>
              <a:ext uri="{28A0092B-C50C-407E-A947-70E740481C1C}">
                <a14:useLocalDpi xmlns:a14="http://schemas.microsoft.com/office/drawing/2010/main" val="0"/>
              </a:ext>
            </a:extLst>
          </a:blip>
          <a:stretch>
            <a:fillRect/>
          </a:stretch>
        </p:blipFill>
        <p:spPr>
          <a:xfrm>
            <a:off x="10718573" y="5651494"/>
            <a:ext cx="1097144" cy="1156063"/>
          </a:xfrm>
          <a:prstGeom prst="rect">
            <a:avLst/>
          </a:prstGeom>
        </p:spPr>
      </p:pic>
      <p:pic>
        <p:nvPicPr>
          <p:cNvPr id="14"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76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814" y="1391145"/>
            <a:ext cx="5729827" cy="4351338"/>
          </a:xfrm>
        </p:spPr>
        <p:txBody>
          <a:bodyPr>
            <a:normAutofit/>
          </a:bodyPr>
          <a:lstStyle/>
          <a:p>
            <a:pPr marL="0" indent="0">
              <a:buNone/>
            </a:pPr>
            <a:r>
              <a:rPr lang="en-GB" dirty="0"/>
              <a:t>Can you help me to share the leaves out equally into the parts?</a:t>
            </a:r>
          </a:p>
          <a:p>
            <a:pPr marL="0" indent="0">
              <a:buNone/>
            </a:pPr>
            <a:endParaRPr lang="en-GB" dirty="0"/>
          </a:p>
          <a:p>
            <a:pPr marL="0" indent="0">
              <a:buNone/>
            </a:pPr>
            <a:r>
              <a:rPr lang="en-GB" dirty="0"/>
              <a:t>I have done one part, can you make sure the other part is equal?</a:t>
            </a:r>
          </a:p>
          <a:p>
            <a:endParaRPr lang="en-GB" dirty="0"/>
          </a:p>
          <a:p>
            <a:endParaRPr lang="en-GB" dirty="0"/>
          </a:p>
          <a:p>
            <a:pPr marL="0" indent="0">
              <a:buNone/>
            </a:pPr>
            <a:r>
              <a:rPr lang="en-GB" dirty="0"/>
              <a:t>Each bug gets ______ leaves.</a:t>
            </a:r>
          </a:p>
        </p:txBody>
      </p:sp>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38799" y="1084271"/>
            <a:ext cx="5660572" cy="5481911"/>
          </a:xfrm>
          <a:prstGeom prst="rect">
            <a:avLst/>
          </a:prstGeom>
        </p:spPr>
      </p:pic>
      <p:pic>
        <p:nvPicPr>
          <p:cNvPr id="7" name="Picture 6"/>
          <p:cNvPicPr>
            <a:picLocks noChangeAspect="1"/>
          </p:cNvPicPr>
          <p:nvPr/>
        </p:nvPicPr>
        <p:blipFill>
          <a:blip r:embed="rId4"/>
          <a:stretch>
            <a:fillRect/>
          </a:stretch>
        </p:blipFill>
        <p:spPr>
          <a:xfrm>
            <a:off x="7119257" y="1935479"/>
            <a:ext cx="2775176" cy="755469"/>
          </a:xfrm>
          <a:prstGeom prst="rect">
            <a:avLst/>
          </a:prstGeom>
        </p:spPr>
      </p:pic>
      <p:pic>
        <p:nvPicPr>
          <p:cNvPr id="10" name="Picture 9"/>
          <p:cNvPicPr/>
          <p:nvPr/>
        </p:nvPicPr>
        <p:blipFill rotWithShape="1">
          <a:blip r:embed="rId5"/>
          <a:srcRect l="9101"/>
          <a:stretch/>
        </p:blipFill>
        <p:spPr>
          <a:xfrm>
            <a:off x="4948438" y="5654876"/>
            <a:ext cx="892629" cy="883412"/>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11220384" y="5742483"/>
            <a:ext cx="769348" cy="795805"/>
          </a:xfrm>
          <a:prstGeom prst="rect">
            <a:avLst/>
          </a:prstGeom>
        </p:spPr>
      </p:pic>
      <p:pic>
        <p:nvPicPr>
          <p:cNvPr id="12" name="Picture 11"/>
          <p:cNvPicPr>
            <a:picLocks noChangeAspect="1"/>
          </p:cNvPicPr>
          <p:nvPr/>
        </p:nvPicPr>
        <p:blipFill rotWithShape="1">
          <a:blip r:embed="rId4"/>
          <a:srcRect t="-720" r="66492" b="-1"/>
          <a:stretch/>
        </p:blipFill>
        <p:spPr>
          <a:xfrm>
            <a:off x="6319966" y="4624252"/>
            <a:ext cx="929920" cy="760910"/>
          </a:xfrm>
          <a:prstGeom prst="rect">
            <a:avLst/>
          </a:prstGeom>
        </p:spPr>
      </p:pic>
      <p:pic>
        <p:nvPicPr>
          <p:cNvPr id="13" name="Picture 12"/>
          <p:cNvPicPr>
            <a:picLocks noChangeAspect="1"/>
          </p:cNvPicPr>
          <p:nvPr/>
        </p:nvPicPr>
        <p:blipFill rotWithShape="1">
          <a:blip r:embed="rId4"/>
          <a:srcRect t="-720" r="82114" b="-1"/>
          <a:stretch/>
        </p:blipFill>
        <p:spPr>
          <a:xfrm>
            <a:off x="7249886" y="4624252"/>
            <a:ext cx="496388" cy="760910"/>
          </a:xfrm>
          <a:prstGeom prst="rect">
            <a:avLst/>
          </a:prstGeom>
        </p:spPr>
      </p:pic>
      <p:cxnSp>
        <p:nvCxnSpPr>
          <p:cNvPr id="15" name="Straight Connector 14"/>
          <p:cNvCxnSpPr/>
          <p:nvPr/>
        </p:nvCxnSpPr>
        <p:spPr>
          <a:xfrm flipV="1">
            <a:off x="7119257" y="1935479"/>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628709" y="1935479"/>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97393" y="1935478"/>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4"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493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140" y="1789047"/>
            <a:ext cx="4358298" cy="4351338"/>
          </a:xfrm>
        </p:spPr>
        <p:txBody>
          <a:bodyPr/>
          <a:lstStyle/>
          <a:p>
            <a:pPr marL="0" indent="0">
              <a:buNone/>
            </a:pPr>
            <a:r>
              <a:rPr lang="en-GB" dirty="0"/>
              <a:t>Let’s check your answer.</a:t>
            </a:r>
          </a:p>
          <a:p>
            <a:endParaRPr lang="en-GB" dirty="0"/>
          </a:p>
          <a:p>
            <a:endParaRPr lang="en-GB" dirty="0"/>
          </a:p>
          <a:p>
            <a:pPr marL="0" indent="0">
              <a:buNone/>
            </a:pPr>
            <a:r>
              <a:rPr lang="en-GB" dirty="0"/>
              <a:t>Each bug gets </a:t>
            </a:r>
            <a:r>
              <a:rPr lang="en-GB" dirty="0">
                <a:solidFill>
                  <a:srgbClr val="FF0000"/>
                </a:solidFill>
              </a:rPr>
              <a:t>3</a:t>
            </a:r>
            <a:r>
              <a:rPr lang="en-GB" dirty="0"/>
              <a:t> leaves.</a:t>
            </a:r>
          </a:p>
        </p:txBody>
      </p:sp>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638799" y="1084271"/>
            <a:ext cx="5660572" cy="5481911"/>
          </a:xfrm>
          <a:prstGeom prst="rect">
            <a:avLst/>
          </a:prstGeom>
        </p:spPr>
      </p:pic>
      <p:pic>
        <p:nvPicPr>
          <p:cNvPr id="7" name="Picture 6"/>
          <p:cNvPicPr>
            <a:picLocks noChangeAspect="1"/>
          </p:cNvPicPr>
          <p:nvPr/>
        </p:nvPicPr>
        <p:blipFill>
          <a:blip r:embed="rId4"/>
          <a:stretch>
            <a:fillRect/>
          </a:stretch>
        </p:blipFill>
        <p:spPr>
          <a:xfrm>
            <a:off x="7119257" y="1935478"/>
            <a:ext cx="2775176" cy="755469"/>
          </a:xfrm>
          <a:prstGeom prst="rect">
            <a:avLst/>
          </a:prstGeom>
        </p:spPr>
      </p:pic>
      <p:pic>
        <p:nvPicPr>
          <p:cNvPr id="10" name="Picture 9"/>
          <p:cNvPicPr/>
          <p:nvPr/>
        </p:nvPicPr>
        <p:blipFill rotWithShape="1">
          <a:blip r:embed="rId5"/>
          <a:srcRect l="9101"/>
          <a:stretch/>
        </p:blipFill>
        <p:spPr>
          <a:xfrm>
            <a:off x="4948438" y="5654876"/>
            <a:ext cx="892629" cy="883412"/>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11220384" y="5742483"/>
            <a:ext cx="769348" cy="795805"/>
          </a:xfrm>
          <a:prstGeom prst="rect">
            <a:avLst/>
          </a:prstGeom>
        </p:spPr>
      </p:pic>
      <p:pic>
        <p:nvPicPr>
          <p:cNvPr id="12" name="Picture 11"/>
          <p:cNvPicPr>
            <a:picLocks noChangeAspect="1"/>
          </p:cNvPicPr>
          <p:nvPr/>
        </p:nvPicPr>
        <p:blipFill rotWithShape="1">
          <a:blip r:embed="rId4"/>
          <a:srcRect t="-720" r="66492" b="-1"/>
          <a:stretch/>
        </p:blipFill>
        <p:spPr>
          <a:xfrm>
            <a:off x="6319966" y="4624252"/>
            <a:ext cx="929920" cy="760910"/>
          </a:xfrm>
          <a:prstGeom prst="rect">
            <a:avLst/>
          </a:prstGeom>
        </p:spPr>
      </p:pic>
      <p:pic>
        <p:nvPicPr>
          <p:cNvPr id="13" name="Picture 12"/>
          <p:cNvPicPr>
            <a:picLocks noChangeAspect="1"/>
          </p:cNvPicPr>
          <p:nvPr/>
        </p:nvPicPr>
        <p:blipFill rotWithShape="1">
          <a:blip r:embed="rId4"/>
          <a:srcRect t="-720" r="82114" b="-1"/>
          <a:stretch/>
        </p:blipFill>
        <p:spPr>
          <a:xfrm>
            <a:off x="7249886" y="4624252"/>
            <a:ext cx="496388" cy="760910"/>
          </a:xfrm>
          <a:prstGeom prst="rect">
            <a:avLst/>
          </a:prstGeom>
        </p:spPr>
      </p:pic>
      <p:cxnSp>
        <p:nvCxnSpPr>
          <p:cNvPr id="15" name="Straight Connector 14"/>
          <p:cNvCxnSpPr/>
          <p:nvPr/>
        </p:nvCxnSpPr>
        <p:spPr>
          <a:xfrm flipV="1">
            <a:off x="7119257" y="1935479"/>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628709" y="1935479"/>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97393" y="1935478"/>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a:srcRect t="-720" r="82114" b="-1"/>
          <a:stretch/>
        </p:blipFill>
        <p:spPr>
          <a:xfrm>
            <a:off x="9077495" y="4752119"/>
            <a:ext cx="496388" cy="760910"/>
          </a:xfrm>
          <a:prstGeom prst="rect">
            <a:avLst/>
          </a:prstGeom>
        </p:spPr>
      </p:pic>
      <p:pic>
        <p:nvPicPr>
          <p:cNvPr id="18" name="Picture 17"/>
          <p:cNvPicPr>
            <a:picLocks noChangeAspect="1"/>
          </p:cNvPicPr>
          <p:nvPr/>
        </p:nvPicPr>
        <p:blipFill rotWithShape="1">
          <a:blip r:embed="rId4"/>
          <a:srcRect t="-720" r="82114" b="-1"/>
          <a:stretch/>
        </p:blipFill>
        <p:spPr>
          <a:xfrm>
            <a:off x="9710058" y="4752119"/>
            <a:ext cx="496388" cy="760910"/>
          </a:xfrm>
          <a:prstGeom prst="rect">
            <a:avLst/>
          </a:prstGeom>
        </p:spPr>
      </p:pic>
      <p:pic>
        <p:nvPicPr>
          <p:cNvPr id="19" name="Picture 18"/>
          <p:cNvPicPr>
            <a:picLocks noChangeAspect="1"/>
          </p:cNvPicPr>
          <p:nvPr/>
        </p:nvPicPr>
        <p:blipFill rotWithShape="1">
          <a:blip r:embed="rId4"/>
          <a:srcRect t="-720" r="82114" b="-1"/>
          <a:stretch/>
        </p:blipFill>
        <p:spPr>
          <a:xfrm>
            <a:off x="10358846" y="4759195"/>
            <a:ext cx="496388" cy="760910"/>
          </a:xfrm>
          <a:prstGeom prst="rect">
            <a:avLst/>
          </a:prstGeom>
        </p:spPr>
      </p:pic>
      <p:cxnSp>
        <p:nvCxnSpPr>
          <p:cNvPr id="20" name="Straight Connector 19"/>
          <p:cNvCxnSpPr/>
          <p:nvPr/>
        </p:nvCxnSpPr>
        <p:spPr>
          <a:xfrm flipV="1">
            <a:off x="8875529" y="1935477"/>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482148" y="1935478"/>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360284" y="1935477"/>
            <a:ext cx="509452" cy="755469"/>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23"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3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3160" cy="1325563"/>
          </a:xfrm>
        </p:spPr>
        <p:txBody>
          <a:bodyPr>
            <a:normAutofit fontScale="90000"/>
          </a:bodyPr>
          <a:lstStyle/>
          <a:p>
            <a:r>
              <a:rPr lang="en-GB" sz="3600" dirty="0"/>
              <a:t>Now you have a try. Share the leaves out equally between the bugs, you can draw them on or drag them into place</a:t>
            </a:r>
            <a:r>
              <a:rPr lang="en-GB" dirty="0"/>
              <a:t>.</a:t>
            </a:r>
          </a:p>
        </p:txBody>
      </p:sp>
      <p:sp>
        <p:nvSpPr>
          <p:cNvPr id="3" name="Content Placeholder 2"/>
          <p:cNvSpPr>
            <a:spLocks noGrp="1"/>
          </p:cNvSpPr>
          <p:nvPr>
            <p:ph idx="1"/>
          </p:nvPr>
        </p:nvSpPr>
        <p:spPr>
          <a:xfrm>
            <a:off x="838200" y="1825625"/>
            <a:ext cx="2714897" cy="4351338"/>
          </a:xfrm>
        </p:spPr>
        <p:txBody>
          <a:bodyPr/>
          <a:lstStyle/>
          <a:p>
            <a:pPr marL="0" indent="0">
              <a:buNone/>
            </a:pPr>
            <a:endParaRPr lang="en-GB" dirty="0"/>
          </a:p>
          <a:p>
            <a:pPr marL="0" indent="0">
              <a:buNone/>
            </a:pPr>
            <a:endParaRPr lang="en-GB" dirty="0"/>
          </a:p>
          <a:p>
            <a:pPr marL="0" indent="0">
              <a:buNone/>
            </a:pPr>
            <a:r>
              <a:rPr lang="en-GB" dirty="0"/>
              <a:t>____ leaves</a:t>
            </a:r>
          </a:p>
          <a:p>
            <a:pPr marL="0" indent="0">
              <a:buNone/>
            </a:pPr>
            <a:endParaRPr lang="en-GB" dirty="0"/>
          </a:p>
          <a:p>
            <a:pPr marL="0" indent="0">
              <a:buNone/>
            </a:pPr>
            <a:r>
              <a:rPr lang="en-GB" dirty="0"/>
              <a:t>____ leaves each</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601803" y="1690688"/>
            <a:ext cx="6710631" cy="4917977"/>
          </a:xfrm>
          <a:prstGeom prst="rect">
            <a:avLst/>
          </a:prstGeom>
        </p:spPr>
      </p:pic>
      <p:pic>
        <p:nvPicPr>
          <p:cNvPr id="7" name="Picture 6"/>
          <p:cNvPicPr>
            <a:picLocks noChangeAspect="1"/>
          </p:cNvPicPr>
          <p:nvPr/>
        </p:nvPicPr>
        <p:blipFill rotWithShape="1">
          <a:blip r:embed="rId4"/>
          <a:srcRect t="-720" r="82114" b="-1"/>
          <a:stretch/>
        </p:blipFill>
        <p:spPr>
          <a:xfrm>
            <a:off x="6975104" y="2033564"/>
            <a:ext cx="496388" cy="760910"/>
          </a:xfrm>
          <a:prstGeom prst="rect">
            <a:avLst/>
          </a:prstGeom>
        </p:spPr>
      </p:pic>
      <p:pic>
        <p:nvPicPr>
          <p:cNvPr id="8" name="Picture 7"/>
          <p:cNvPicPr>
            <a:picLocks noChangeAspect="1"/>
          </p:cNvPicPr>
          <p:nvPr/>
        </p:nvPicPr>
        <p:blipFill rotWithShape="1">
          <a:blip r:embed="rId4"/>
          <a:srcRect t="-720" r="82114" b="-1"/>
          <a:stretch/>
        </p:blipFill>
        <p:spPr>
          <a:xfrm>
            <a:off x="7538678" y="1787649"/>
            <a:ext cx="496388" cy="760910"/>
          </a:xfrm>
          <a:prstGeom prst="rect">
            <a:avLst/>
          </a:prstGeom>
        </p:spPr>
      </p:pic>
      <p:pic>
        <p:nvPicPr>
          <p:cNvPr id="9" name="Picture 8"/>
          <p:cNvPicPr>
            <a:picLocks noChangeAspect="1"/>
          </p:cNvPicPr>
          <p:nvPr/>
        </p:nvPicPr>
        <p:blipFill rotWithShape="1">
          <a:blip r:embed="rId4"/>
          <a:srcRect t="-720" r="82114" b="-1"/>
          <a:stretch/>
        </p:blipFill>
        <p:spPr>
          <a:xfrm>
            <a:off x="6642755" y="3092654"/>
            <a:ext cx="496388" cy="760910"/>
          </a:xfrm>
          <a:prstGeom prst="rect">
            <a:avLst/>
          </a:prstGeom>
        </p:spPr>
      </p:pic>
      <p:pic>
        <p:nvPicPr>
          <p:cNvPr id="10" name="Picture 9"/>
          <p:cNvPicPr>
            <a:picLocks noChangeAspect="1"/>
          </p:cNvPicPr>
          <p:nvPr/>
        </p:nvPicPr>
        <p:blipFill rotWithShape="1">
          <a:blip r:embed="rId4"/>
          <a:srcRect t="-720" r="82114" b="-1"/>
          <a:stretch/>
        </p:blipFill>
        <p:spPr>
          <a:xfrm>
            <a:off x="8306382" y="2850252"/>
            <a:ext cx="496388" cy="760910"/>
          </a:xfrm>
          <a:prstGeom prst="rect">
            <a:avLst/>
          </a:prstGeom>
        </p:spPr>
      </p:pic>
      <p:pic>
        <p:nvPicPr>
          <p:cNvPr id="11" name="Picture 10"/>
          <p:cNvPicPr>
            <a:picLocks noChangeAspect="1"/>
          </p:cNvPicPr>
          <p:nvPr/>
        </p:nvPicPr>
        <p:blipFill rotWithShape="1">
          <a:blip r:embed="rId4"/>
          <a:srcRect t="-720" r="82114" b="-1"/>
          <a:stretch/>
        </p:blipFill>
        <p:spPr>
          <a:xfrm>
            <a:off x="6398220" y="2383263"/>
            <a:ext cx="496388" cy="760910"/>
          </a:xfrm>
          <a:prstGeom prst="rect">
            <a:avLst/>
          </a:prstGeom>
        </p:spPr>
      </p:pic>
      <p:pic>
        <p:nvPicPr>
          <p:cNvPr id="12" name="Picture 11"/>
          <p:cNvPicPr>
            <a:picLocks noChangeAspect="1"/>
          </p:cNvPicPr>
          <p:nvPr/>
        </p:nvPicPr>
        <p:blipFill rotWithShape="1">
          <a:blip r:embed="rId4"/>
          <a:srcRect t="-720" r="82114" b="-1"/>
          <a:stretch/>
        </p:blipFill>
        <p:spPr>
          <a:xfrm>
            <a:off x="8150407" y="1848209"/>
            <a:ext cx="496388" cy="760910"/>
          </a:xfrm>
          <a:prstGeom prst="rect">
            <a:avLst/>
          </a:prstGeom>
        </p:spPr>
      </p:pic>
      <p:pic>
        <p:nvPicPr>
          <p:cNvPr id="13" name="Picture 12"/>
          <p:cNvPicPr>
            <a:picLocks noChangeAspect="1"/>
          </p:cNvPicPr>
          <p:nvPr/>
        </p:nvPicPr>
        <p:blipFill rotWithShape="1">
          <a:blip r:embed="rId4"/>
          <a:srcRect t="-720" r="82114" b="-1"/>
          <a:stretch/>
        </p:blipFill>
        <p:spPr>
          <a:xfrm>
            <a:off x="8646795" y="2089342"/>
            <a:ext cx="496388" cy="760910"/>
          </a:xfrm>
          <a:prstGeom prst="rect">
            <a:avLst/>
          </a:prstGeom>
        </p:spPr>
      </p:pic>
      <p:pic>
        <p:nvPicPr>
          <p:cNvPr id="14" name="Picture 13"/>
          <p:cNvPicPr>
            <a:picLocks noChangeAspect="1"/>
          </p:cNvPicPr>
          <p:nvPr/>
        </p:nvPicPr>
        <p:blipFill rotWithShape="1">
          <a:blip r:embed="rId4"/>
          <a:srcRect t="-720" r="82114" b="-1"/>
          <a:stretch/>
        </p:blipFill>
        <p:spPr>
          <a:xfrm>
            <a:off x="7788866" y="2576133"/>
            <a:ext cx="496388" cy="760910"/>
          </a:xfrm>
          <a:prstGeom prst="rect">
            <a:avLst/>
          </a:prstGeom>
        </p:spPr>
      </p:pic>
      <p:pic>
        <p:nvPicPr>
          <p:cNvPr id="15" name="Picture 14"/>
          <p:cNvPicPr>
            <a:picLocks noChangeAspect="1"/>
          </p:cNvPicPr>
          <p:nvPr/>
        </p:nvPicPr>
        <p:blipFill rotWithShape="1">
          <a:blip r:embed="rId4"/>
          <a:srcRect t="-720" r="82114" b="-1"/>
          <a:stretch/>
        </p:blipFill>
        <p:spPr>
          <a:xfrm>
            <a:off x="7117538" y="2729924"/>
            <a:ext cx="496388" cy="760910"/>
          </a:xfrm>
          <a:prstGeom prst="rect">
            <a:avLst/>
          </a:prstGeom>
        </p:spPr>
      </p:pic>
      <p:pic>
        <p:nvPicPr>
          <p:cNvPr id="16" name="Picture 15"/>
          <p:cNvPicPr>
            <a:picLocks noChangeAspect="1"/>
          </p:cNvPicPr>
          <p:nvPr/>
        </p:nvPicPr>
        <p:blipFill rotWithShape="1">
          <a:blip r:embed="rId4"/>
          <a:srcRect t="-720" r="82114" b="-1"/>
          <a:stretch/>
        </p:blipFill>
        <p:spPr>
          <a:xfrm>
            <a:off x="7479079" y="3291744"/>
            <a:ext cx="496388" cy="760910"/>
          </a:xfrm>
          <a:prstGeom prst="rect">
            <a:avLst/>
          </a:prstGeom>
        </p:spPr>
      </p:pic>
      <p:pic>
        <p:nvPicPr>
          <p:cNvPr id="17" name="Picture 16"/>
          <p:cNvPicPr>
            <a:picLocks noChangeAspect="1"/>
          </p:cNvPicPr>
          <p:nvPr/>
        </p:nvPicPr>
        <p:blipFill rotWithShape="1">
          <a:blip r:embed="rId4"/>
          <a:srcRect t="-720" r="82114" b="-1"/>
          <a:stretch/>
        </p:blipFill>
        <p:spPr>
          <a:xfrm>
            <a:off x="8765545" y="3050133"/>
            <a:ext cx="496388" cy="760910"/>
          </a:xfrm>
          <a:prstGeom prst="rect">
            <a:avLst/>
          </a:prstGeom>
        </p:spPr>
      </p:pic>
      <p:pic>
        <p:nvPicPr>
          <p:cNvPr id="18" name="Picture 17"/>
          <p:cNvPicPr>
            <a:picLocks noChangeAspect="1"/>
          </p:cNvPicPr>
          <p:nvPr/>
        </p:nvPicPr>
        <p:blipFill rotWithShape="1">
          <a:blip r:embed="rId4"/>
          <a:srcRect t="-720" r="82114" b="-1"/>
          <a:stretch/>
        </p:blipFill>
        <p:spPr>
          <a:xfrm>
            <a:off x="9164311" y="2606037"/>
            <a:ext cx="496388" cy="760910"/>
          </a:xfrm>
          <a:prstGeom prst="rect">
            <a:avLst/>
          </a:prstGeom>
        </p:spPr>
      </p:pic>
      <p:pic>
        <p:nvPicPr>
          <p:cNvPr id="20" name="Picture 19"/>
          <p:cNvPicPr/>
          <p:nvPr/>
        </p:nvPicPr>
        <p:blipFill rotWithShape="1">
          <a:blip r:embed="rId5">
            <a:extLst>
              <a:ext uri="{28A0092B-C50C-407E-A947-70E740481C1C}">
                <a14:useLocalDpi xmlns:a14="http://schemas.microsoft.com/office/drawing/2010/main" val="0"/>
              </a:ext>
            </a:extLst>
          </a:blip>
          <a:srcRect r="7985"/>
          <a:stretch/>
        </p:blipFill>
        <p:spPr>
          <a:xfrm>
            <a:off x="3635150" y="5701815"/>
            <a:ext cx="966653" cy="950295"/>
          </a:xfrm>
          <a:prstGeom prst="rect">
            <a:avLst/>
          </a:prstGeom>
        </p:spPr>
      </p:pic>
      <p:pic>
        <p:nvPicPr>
          <p:cNvPr id="21" name="Picture 20"/>
          <p:cNvPicPr/>
          <p:nvPr/>
        </p:nvPicPr>
        <p:blipFill>
          <a:blip r:embed="rId6">
            <a:extLst>
              <a:ext uri="{28A0092B-C50C-407E-A947-70E740481C1C}">
                <a14:useLocalDpi xmlns:a14="http://schemas.microsoft.com/office/drawing/2010/main" val="0"/>
              </a:ext>
            </a:extLst>
          </a:blip>
          <a:stretch>
            <a:fillRect/>
          </a:stretch>
        </p:blipFill>
        <p:spPr>
          <a:xfrm>
            <a:off x="11220384" y="5742483"/>
            <a:ext cx="769348" cy="795805"/>
          </a:xfrm>
          <a:prstGeom prst="rect">
            <a:avLst/>
          </a:prstGeom>
        </p:spPr>
      </p:pic>
      <p:pic>
        <p:nvPicPr>
          <p:cNvPr id="22"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57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43160" cy="1325563"/>
          </a:xfrm>
        </p:spPr>
        <p:txBody>
          <a:bodyPr>
            <a:normAutofit/>
          </a:bodyPr>
          <a:lstStyle/>
          <a:p>
            <a:r>
              <a:rPr lang="en-GB" dirty="0"/>
              <a:t>Let’s check your answer…</a:t>
            </a:r>
          </a:p>
        </p:txBody>
      </p:sp>
      <p:sp>
        <p:nvSpPr>
          <p:cNvPr id="3" name="Content Placeholder 2"/>
          <p:cNvSpPr>
            <a:spLocks noGrp="1"/>
          </p:cNvSpPr>
          <p:nvPr>
            <p:ph idx="1"/>
          </p:nvPr>
        </p:nvSpPr>
        <p:spPr>
          <a:xfrm>
            <a:off x="838200" y="1825625"/>
            <a:ext cx="3022256" cy="4351338"/>
          </a:xfrm>
        </p:spPr>
        <p:txBody>
          <a:bodyPr/>
          <a:lstStyle/>
          <a:p>
            <a:pPr marL="0" indent="0">
              <a:buNone/>
            </a:pPr>
            <a:endParaRPr lang="en-GB" dirty="0"/>
          </a:p>
          <a:p>
            <a:pPr marL="0" indent="0">
              <a:buNone/>
            </a:pPr>
            <a:endParaRPr lang="en-GB" dirty="0"/>
          </a:p>
          <a:p>
            <a:pPr marL="0" indent="0">
              <a:buNone/>
            </a:pPr>
            <a:r>
              <a:rPr lang="en-GB" dirty="0"/>
              <a:t>12 leaves</a:t>
            </a:r>
          </a:p>
          <a:p>
            <a:pPr marL="0" indent="0">
              <a:buNone/>
            </a:pPr>
            <a:endParaRPr lang="en-GB" dirty="0"/>
          </a:p>
          <a:p>
            <a:pPr marL="0" indent="0">
              <a:buNone/>
            </a:pPr>
            <a:r>
              <a:rPr lang="en-GB" dirty="0"/>
              <a:t>6 leaves each</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601803" y="1690688"/>
            <a:ext cx="6710631" cy="4917977"/>
          </a:xfrm>
          <a:prstGeom prst="rect">
            <a:avLst/>
          </a:prstGeom>
        </p:spPr>
      </p:pic>
      <p:pic>
        <p:nvPicPr>
          <p:cNvPr id="7" name="Picture 6"/>
          <p:cNvPicPr>
            <a:picLocks noChangeAspect="1"/>
          </p:cNvPicPr>
          <p:nvPr/>
        </p:nvPicPr>
        <p:blipFill rotWithShape="1">
          <a:blip r:embed="rId4"/>
          <a:srcRect t="-720" r="82114" b="-1"/>
          <a:stretch/>
        </p:blipFill>
        <p:spPr>
          <a:xfrm>
            <a:off x="9823751" y="5309500"/>
            <a:ext cx="496388" cy="760910"/>
          </a:xfrm>
          <a:prstGeom prst="rect">
            <a:avLst/>
          </a:prstGeom>
        </p:spPr>
      </p:pic>
      <p:pic>
        <p:nvPicPr>
          <p:cNvPr id="8" name="Picture 7"/>
          <p:cNvPicPr>
            <a:picLocks noChangeAspect="1"/>
          </p:cNvPicPr>
          <p:nvPr/>
        </p:nvPicPr>
        <p:blipFill rotWithShape="1">
          <a:blip r:embed="rId4"/>
          <a:srcRect t="-720" r="82114" b="-1"/>
          <a:stretch/>
        </p:blipFill>
        <p:spPr>
          <a:xfrm>
            <a:off x="8918031" y="5403107"/>
            <a:ext cx="496388" cy="760910"/>
          </a:xfrm>
          <a:prstGeom prst="rect">
            <a:avLst/>
          </a:prstGeom>
        </p:spPr>
      </p:pic>
      <p:pic>
        <p:nvPicPr>
          <p:cNvPr id="9" name="Picture 8"/>
          <p:cNvPicPr>
            <a:picLocks noChangeAspect="1"/>
          </p:cNvPicPr>
          <p:nvPr/>
        </p:nvPicPr>
        <p:blipFill rotWithShape="1">
          <a:blip r:embed="rId4"/>
          <a:srcRect t="-720" r="82114" b="-1"/>
          <a:stretch/>
        </p:blipFill>
        <p:spPr>
          <a:xfrm>
            <a:off x="5611586" y="4803888"/>
            <a:ext cx="496388" cy="760910"/>
          </a:xfrm>
          <a:prstGeom prst="rect">
            <a:avLst/>
          </a:prstGeom>
        </p:spPr>
      </p:pic>
      <p:pic>
        <p:nvPicPr>
          <p:cNvPr id="10" name="Picture 9"/>
          <p:cNvPicPr>
            <a:picLocks noChangeAspect="1"/>
          </p:cNvPicPr>
          <p:nvPr/>
        </p:nvPicPr>
        <p:blipFill rotWithShape="1">
          <a:blip r:embed="rId4"/>
          <a:srcRect t="-720" r="82114" b="-1"/>
          <a:stretch/>
        </p:blipFill>
        <p:spPr>
          <a:xfrm>
            <a:off x="6503004" y="5595105"/>
            <a:ext cx="496388" cy="760910"/>
          </a:xfrm>
          <a:prstGeom prst="rect">
            <a:avLst/>
          </a:prstGeom>
        </p:spPr>
      </p:pic>
      <p:pic>
        <p:nvPicPr>
          <p:cNvPr id="11" name="Picture 10"/>
          <p:cNvPicPr>
            <a:picLocks noChangeAspect="1"/>
          </p:cNvPicPr>
          <p:nvPr/>
        </p:nvPicPr>
        <p:blipFill rotWithShape="1">
          <a:blip r:embed="rId4"/>
          <a:srcRect t="-720" r="82114" b="-1"/>
          <a:stretch/>
        </p:blipFill>
        <p:spPr>
          <a:xfrm>
            <a:off x="4967941" y="5022652"/>
            <a:ext cx="496388" cy="760910"/>
          </a:xfrm>
          <a:prstGeom prst="rect">
            <a:avLst/>
          </a:prstGeom>
        </p:spPr>
      </p:pic>
      <p:pic>
        <p:nvPicPr>
          <p:cNvPr id="12" name="Picture 11"/>
          <p:cNvPicPr>
            <a:picLocks noChangeAspect="1"/>
          </p:cNvPicPr>
          <p:nvPr/>
        </p:nvPicPr>
        <p:blipFill rotWithShape="1">
          <a:blip r:embed="rId4"/>
          <a:srcRect t="-720" r="82114" b="-1"/>
          <a:stretch/>
        </p:blipFill>
        <p:spPr>
          <a:xfrm>
            <a:off x="10371287" y="4803888"/>
            <a:ext cx="496388" cy="760910"/>
          </a:xfrm>
          <a:prstGeom prst="rect">
            <a:avLst/>
          </a:prstGeom>
        </p:spPr>
      </p:pic>
      <p:pic>
        <p:nvPicPr>
          <p:cNvPr id="13" name="Picture 12"/>
          <p:cNvPicPr>
            <a:picLocks noChangeAspect="1"/>
          </p:cNvPicPr>
          <p:nvPr/>
        </p:nvPicPr>
        <p:blipFill rotWithShape="1">
          <a:blip r:embed="rId4"/>
          <a:srcRect t="-720" r="82114" b="-1"/>
          <a:stretch/>
        </p:blipFill>
        <p:spPr>
          <a:xfrm>
            <a:off x="9681666" y="4624622"/>
            <a:ext cx="496388" cy="760910"/>
          </a:xfrm>
          <a:prstGeom prst="rect">
            <a:avLst/>
          </a:prstGeom>
        </p:spPr>
      </p:pic>
      <p:pic>
        <p:nvPicPr>
          <p:cNvPr id="14" name="Picture 13"/>
          <p:cNvPicPr>
            <a:picLocks noChangeAspect="1"/>
          </p:cNvPicPr>
          <p:nvPr/>
        </p:nvPicPr>
        <p:blipFill rotWithShape="1">
          <a:blip r:embed="rId4"/>
          <a:srcRect t="-720" r="82114" b="-1"/>
          <a:stretch/>
        </p:blipFill>
        <p:spPr>
          <a:xfrm>
            <a:off x="5625792" y="5500817"/>
            <a:ext cx="496388" cy="760910"/>
          </a:xfrm>
          <a:prstGeom prst="rect">
            <a:avLst/>
          </a:prstGeom>
        </p:spPr>
      </p:pic>
      <p:pic>
        <p:nvPicPr>
          <p:cNvPr id="15" name="Picture 14"/>
          <p:cNvPicPr>
            <a:picLocks noChangeAspect="1"/>
          </p:cNvPicPr>
          <p:nvPr/>
        </p:nvPicPr>
        <p:blipFill rotWithShape="1">
          <a:blip r:embed="rId4"/>
          <a:srcRect t="-720" r="82114" b="-1"/>
          <a:stretch/>
        </p:blipFill>
        <p:spPr>
          <a:xfrm>
            <a:off x="6198429" y="4803888"/>
            <a:ext cx="496388" cy="760910"/>
          </a:xfrm>
          <a:prstGeom prst="rect">
            <a:avLst/>
          </a:prstGeom>
        </p:spPr>
      </p:pic>
      <p:pic>
        <p:nvPicPr>
          <p:cNvPr id="16" name="Picture 15"/>
          <p:cNvPicPr>
            <a:picLocks noChangeAspect="1"/>
          </p:cNvPicPr>
          <p:nvPr/>
        </p:nvPicPr>
        <p:blipFill rotWithShape="1">
          <a:blip r:embed="rId4"/>
          <a:srcRect t="-720" r="82114" b="-1"/>
          <a:stretch/>
        </p:blipFill>
        <p:spPr>
          <a:xfrm>
            <a:off x="6826433" y="4803888"/>
            <a:ext cx="496388" cy="760910"/>
          </a:xfrm>
          <a:prstGeom prst="rect">
            <a:avLst/>
          </a:prstGeom>
        </p:spPr>
      </p:pic>
      <p:pic>
        <p:nvPicPr>
          <p:cNvPr id="17" name="Picture 16"/>
          <p:cNvPicPr>
            <a:picLocks noChangeAspect="1"/>
          </p:cNvPicPr>
          <p:nvPr/>
        </p:nvPicPr>
        <p:blipFill rotWithShape="1">
          <a:blip r:embed="rId4"/>
          <a:srcRect t="-720" r="82114" b="-1"/>
          <a:stretch/>
        </p:blipFill>
        <p:spPr>
          <a:xfrm>
            <a:off x="8547287" y="4803888"/>
            <a:ext cx="496388" cy="760910"/>
          </a:xfrm>
          <a:prstGeom prst="rect">
            <a:avLst/>
          </a:prstGeom>
        </p:spPr>
      </p:pic>
      <p:pic>
        <p:nvPicPr>
          <p:cNvPr id="18" name="Picture 17"/>
          <p:cNvPicPr>
            <a:picLocks noChangeAspect="1"/>
          </p:cNvPicPr>
          <p:nvPr/>
        </p:nvPicPr>
        <p:blipFill rotWithShape="1">
          <a:blip r:embed="rId4"/>
          <a:srcRect t="-720" r="82114" b="-1"/>
          <a:stretch/>
        </p:blipFill>
        <p:spPr>
          <a:xfrm>
            <a:off x="9134130" y="4624622"/>
            <a:ext cx="496388" cy="760910"/>
          </a:xfrm>
          <a:prstGeom prst="rect">
            <a:avLst/>
          </a:prstGeom>
        </p:spPr>
      </p:pic>
      <p:pic>
        <p:nvPicPr>
          <p:cNvPr id="20" name="Picture 19"/>
          <p:cNvPicPr/>
          <p:nvPr/>
        </p:nvPicPr>
        <p:blipFill rotWithShape="1">
          <a:blip r:embed="rId5">
            <a:extLst>
              <a:ext uri="{28A0092B-C50C-407E-A947-70E740481C1C}">
                <a14:useLocalDpi xmlns:a14="http://schemas.microsoft.com/office/drawing/2010/main" val="0"/>
              </a:ext>
            </a:extLst>
          </a:blip>
          <a:srcRect r="7985"/>
          <a:stretch/>
        </p:blipFill>
        <p:spPr>
          <a:xfrm>
            <a:off x="3635150" y="5701815"/>
            <a:ext cx="966653" cy="950295"/>
          </a:xfrm>
          <a:prstGeom prst="rect">
            <a:avLst/>
          </a:prstGeom>
        </p:spPr>
      </p:pic>
      <p:pic>
        <p:nvPicPr>
          <p:cNvPr id="21" name="Picture 20"/>
          <p:cNvPicPr/>
          <p:nvPr/>
        </p:nvPicPr>
        <p:blipFill>
          <a:blip r:embed="rId6">
            <a:extLst>
              <a:ext uri="{28A0092B-C50C-407E-A947-70E740481C1C}">
                <a14:useLocalDpi xmlns:a14="http://schemas.microsoft.com/office/drawing/2010/main" val="0"/>
              </a:ext>
            </a:extLst>
          </a:blip>
          <a:stretch>
            <a:fillRect/>
          </a:stretch>
        </p:blipFill>
        <p:spPr>
          <a:xfrm>
            <a:off x="11220384" y="5742483"/>
            <a:ext cx="769348" cy="795805"/>
          </a:xfrm>
          <a:prstGeom prst="rect">
            <a:avLst/>
          </a:prstGeom>
        </p:spPr>
      </p:pic>
      <p:pic>
        <p:nvPicPr>
          <p:cNvPr id="22"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76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Can you share the leaves between the mini beasts? You can draw the leaves or put dots in the circles to show how many each mini beast would get.</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p:nvPr/>
        </p:nvPicPr>
        <p:blipFill rotWithShape="1">
          <a:blip r:embed="rId3">
            <a:extLst>
              <a:ext uri="{28A0092B-C50C-407E-A947-70E740481C1C}">
                <a14:useLocalDpi xmlns:a14="http://schemas.microsoft.com/office/drawing/2010/main" val="0"/>
              </a:ext>
            </a:extLst>
          </a:blip>
          <a:srcRect l="5493" t="6050" r="5262"/>
          <a:stretch/>
        </p:blipFill>
        <p:spPr bwMode="auto">
          <a:xfrm>
            <a:off x="1091971" y="1690688"/>
            <a:ext cx="3143794" cy="2191295"/>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5500686" y="1606414"/>
            <a:ext cx="3669440" cy="2482260"/>
          </a:xfrm>
          <a:prstGeom prst="rect">
            <a:avLst/>
          </a:prstGeom>
        </p:spPr>
      </p:pic>
      <p:pic>
        <p:nvPicPr>
          <p:cNvPr id="8" name="Picture 7"/>
          <p:cNvPicPr>
            <a:picLocks noChangeAspect="1"/>
          </p:cNvPicPr>
          <p:nvPr/>
        </p:nvPicPr>
        <p:blipFill>
          <a:blip r:embed="rId5"/>
          <a:stretch>
            <a:fillRect/>
          </a:stretch>
        </p:blipFill>
        <p:spPr>
          <a:xfrm>
            <a:off x="1752598" y="4262801"/>
            <a:ext cx="4260940" cy="2172244"/>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6230983" y="4293340"/>
            <a:ext cx="4532812" cy="2324119"/>
          </a:xfrm>
          <a:prstGeom prst="rect">
            <a:avLst/>
          </a:prstGeom>
        </p:spPr>
      </p:pic>
      <p:sp>
        <p:nvSpPr>
          <p:cNvPr id="10" name="TextBox 9"/>
          <p:cNvSpPr txBox="1"/>
          <p:nvPr/>
        </p:nvSpPr>
        <p:spPr>
          <a:xfrm>
            <a:off x="10408922" y="3477732"/>
            <a:ext cx="1737360" cy="1631216"/>
          </a:xfrm>
          <a:prstGeom prst="rect">
            <a:avLst/>
          </a:prstGeom>
          <a:noFill/>
        </p:spPr>
        <p:txBody>
          <a:bodyPr wrap="square" rtlCol="0">
            <a:spAutoFit/>
          </a:bodyPr>
          <a:lstStyle/>
          <a:p>
            <a:r>
              <a:rPr lang="en-GB" sz="2000" dirty="0"/>
              <a:t>For this one, have a try at sharing between the 3 circles</a:t>
            </a:r>
            <a:r>
              <a:rPr lang="en-GB" dirty="0"/>
              <a:t>.</a:t>
            </a:r>
          </a:p>
        </p:txBody>
      </p:sp>
      <p:pic>
        <p:nvPicPr>
          <p:cNvPr id="11"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halving </a:t>
            </a:r>
          </a:p>
        </p:txBody>
      </p:sp>
      <p:sp>
        <p:nvSpPr>
          <p:cNvPr id="3" name="Content Placeholder 2"/>
          <p:cNvSpPr>
            <a:spLocks noGrp="1"/>
          </p:cNvSpPr>
          <p:nvPr>
            <p:ph idx="1"/>
          </p:nvPr>
        </p:nvSpPr>
        <p:spPr>
          <a:xfrm>
            <a:off x="4910560" y="4099924"/>
            <a:ext cx="7067007" cy="2485859"/>
          </a:xfrm>
        </p:spPr>
        <p:txBody>
          <a:bodyPr>
            <a:normAutofit lnSpcReduction="10000"/>
          </a:bodyPr>
          <a:lstStyle/>
          <a:p>
            <a:pPr marL="0" indent="0">
              <a:buNone/>
            </a:pPr>
            <a:r>
              <a:rPr lang="en-GB" dirty="0"/>
              <a:t>Here are some foods halved. Items like gloves and socks come in pairs, so half of those are 1 for each hand or foot. The butterfly has 2 wings and the pattern is the same on each.</a:t>
            </a:r>
          </a:p>
          <a:p>
            <a:pPr marL="0" indent="0">
              <a:buNone/>
            </a:pPr>
            <a:endParaRPr lang="en-GB" dirty="0"/>
          </a:p>
          <a:p>
            <a:pPr marL="0" indent="0">
              <a:buNone/>
            </a:pPr>
            <a:r>
              <a:rPr lang="en-GB" dirty="0"/>
              <a:t>What other examples can you think of?</a:t>
            </a:r>
          </a:p>
        </p:txBody>
      </p:sp>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a:extLst>
              <a:ext uri="{FF2B5EF4-FFF2-40B4-BE49-F238E27FC236}">
                <a16:creationId xmlns:a16="http://schemas.microsoft.com/office/drawing/2014/main" id="{8D74145D-EE02-414E-90D3-BD170805AE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29" t="35536" r="23286" b="19893"/>
          <a:stretch/>
        </p:blipFill>
        <p:spPr>
          <a:xfrm>
            <a:off x="349676" y="1560014"/>
            <a:ext cx="2971051" cy="1596844"/>
          </a:xfrm>
          <a:prstGeom prst="rect">
            <a:avLst/>
          </a:prstGeom>
        </p:spPr>
      </p:pic>
      <p:pic>
        <p:nvPicPr>
          <p:cNvPr id="7" name="Picture 6"/>
          <p:cNvPicPr>
            <a:picLocks noChangeAspect="1"/>
          </p:cNvPicPr>
          <p:nvPr/>
        </p:nvPicPr>
        <p:blipFill>
          <a:blip r:embed="rId4"/>
          <a:stretch>
            <a:fillRect/>
          </a:stretch>
        </p:blipFill>
        <p:spPr>
          <a:xfrm>
            <a:off x="3934154" y="1866280"/>
            <a:ext cx="2777757" cy="1886131"/>
          </a:xfrm>
          <a:prstGeom prst="rect">
            <a:avLst/>
          </a:prstGeom>
        </p:spPr>
      </p:pic>
      <p:pic>
        <p:nvPicPr>
          <p:cNvPr id="8" name="Picture 7"/>
          <p:cNvPicPr>
            <a:picLocks noChangeAspect="1"/>
          </p:cNvPicPr>
          <p:nvPr/>
        </p:nvPicPr>
        <p:blipFill>
          <a:blip r:embed="rId5"/>
          <a:stretch>
            <a:fillRect/>
          </a:stretch>
        </p:blipFill>
        <p:spPr>
          <a:xfrm>
            <a:off x="9714441" y="1844508"/>
            <a:ext cx="2263126" cy="1810501"/>
          </a:xfrm>
          <a:prstGeom prst="rect">
            <a:avLst/>
          </a:prstGeom>
        </p:spPr>
      </p:pic>
      <p:pic>
        <p:nvPicPr>
          <p:cNvPr id="9" name="Picture 8"/>
          <p:cNvPicPr>
            <a:picLocks noChangeAspect="1"/>
          </p:cNvPicPr>
          <p:nvPr/>
        </p:nvPicPr>
        <p:blipFill>
          <a:blip r:embed="rId6"/>
          <a:stretch>
            <a:fillRect/>
          </a:stretch>
        </p:blipFill>
        <p:spPr>
          <a:xfrm>
            <a:off x="255471" y="3443447"/>
            <a:ext cx="3542090" cy="1312954"/>
          </a:xfrm>
          <a:prstGeom prst="rect">
            <a:avLst/>
          </a:prstGeom>
        </p:spPr>
      </p:pic>
      <p:pic>
        <p:nvPicPr>
          <p:cNvPr id="10" name="Picture 9"/>
          <p:cNvPicPr>
            <a:picLocks noChangeAspect="1"/>
          </p:cNvPicPr>
          <p:nvPr/>
        </p:nvPicPr>
        <p:blipFill>
          <a:blip r:embed="rId7"/>
          <a:stretch>
            <a:fillRect/>
          </a:stretch>
        </p:blipFill>
        <p:spPr>
          <a:xfrm>
            <a:off x="2296608" y="4826849"/>
            <a:ext cx="2416391" cy="1855061"/>
          </a:xfrm>
          <a:prstGeom prst="rect">
            <a:avLst/>
          </a:prstGeom>
        </p:spPr>
      </p:pic>
      <p:pic>
        <p:nvPicPr>
          <p:cNvPr id="11" name="Picture 10"/>
          <p:cNvPicPr>
            <a:picLocks noChangeAspect="1"/>
          </p:cNvPicPr>
          <p:nvPr/>
        </p:nvPicPr>
        <p:blipFill>
          <a:blip r:embed="rId8"/>
          <a:stretch>
            <a:fillRect/>
          </a:stretch>
        </p:blipFill>
        <p:spPr>
          <a:xfrm>
            <a:off x="7163065" y="1479928"/>
            <a:ext cx="2328212" cy="2224222"/>
          </a:xfrm>
          <a:prstGeom prst="rect">
            <a:avLst/>
          </a:prstGeom>
        </p:spPr>
      </p:pic>
      <p:pic>
        <p:nvPicPr>
          <p:cNvPr id="12"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7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Let’s check your answers…</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p:nvPr/>
        </p:nvPicPr>
        <p:blipFill rotWithShape="1">
          <a:blip r:embed="rId3">
            <a:extLst>
              <a:ext uri="{28A0092B-C50C-407E-A947-70E740481C1C}">
                <a14:useLocalDpi xmlns:a14="http://schemas.microsoft.com/office/drawing/2010/main" val="0"/>
              </a:ext>
            </a:extLst>
          </a:blip>
          <a:srcRect l="5493" t="6050" r="5262"/>
          <a:stretch/>
        </p:blipFill>
        <p:spPr bwMode="auto">
          <a:xfrm>
            <a:off x="1091971" y="1690688"/>
            <a:ext cx="3143794" cy="2191295"/>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5500686" y="1606414"/>
            <a:ext cx="3669440" cy="2482260"/>
          </a:xfrm>
          <a:prstGeom prst="rect">
            <a:avLst/>
          </a:prstGeom>
        </p:spPr>
      </p:pic>
      <p:pic>
        <p:nvPicPr>
          <p:cNvPr id="8" name="Picture 7"/>
          <p:cNvPicPr>
            <a:picLocks noChangeAspect="1"/>
          </p:cNvPicPr>
          <p:nvPr/>
        </p:nvPicPr>
        <p:blipFill>
          <a:blip r:embed="rId5"/>
          <a:stretch>
            <a:fillRect/>
          </a:stretch>
        </p:blipFill>
        <p:spPr>
          <a:xfrm>
            <a:off x="1752598" y="4262801"/>
            <a:ext cx="4260940" cy="2172244"/>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6230983" y="4293340"/>
            <a:ext cx="4532812" cy="2324119"/>
          </a:xfrm>
          <a:prstGeom prst="rect">
            <a:avLst/>
          </a:prstGeom>
        </p:spPr>
      </p:pic>
      <p:pic>
        <p:nvPicPr>
          <p:cNvPr id="11" name="Picture 10"/>
          <p:cNvPicPr>
            <a:picLocks noChangeAspect="1"/>
          </p:cNvPicPr>
          <p:nvPr/>
        </p:nvPicPr>
        <p:blipFill rotWithShape="1">
          <a:blip r:embed="rId7"/>
          <a:srcRect t="-720" r="82114" b="-1"/>
          <a:stretch/>
        </p:blipFill>
        <p:spPr>
          <a:xfrm>
            <a:off x="1752598" y="2847544"/>
            <a:ext cx="287145" cy="440162"/>
          </a:xfrm>
          <a:prstGeom prst="rect">
            <a:avLst/>
          </a:prstGeom>
        </p:spPr>
      </p:pic>
      <p:pic>
        <p:nvPicPr>
          <p:cNvPr id="12" name="Picture 11"/>
          <p:cNvPicPr>
            <a:picLocks noChangeAspect="1"/>
          </p:cNvPicPr>
          <p:nvPr/>
        </p:nvPicPr>
        <p:blipFill rotWithShape="1">
          <a:blip r:embed="rId7"/>
          <a:srcRect t="-720" r="82114" b="-1"/>
          <a:stretch/>
        </p:blipFill>
        <p:spPr>
          <a:xfrm>
            <a:off x="1960886" y="3190378"/>
            <a:ext cx="287145" cy="440162"/>
          </a:xfrm>
          <a:prstGeom prst="rect">
            <a:avLst/>
          </a:prstGeom>
        </p:spPr>
      </p:pic>
      <p:pic>
        <p:nvPicPr>
          <p:cNvPr id="13" name="Picture 12"/>
          <p:cNvPicPr>
            <a:picLocks noChangeAspect="1"/>
          </p:cNvPicPr>
          <p:nvPr/>
        </p:nvPicPr>
        <p:blipFill rotWithShape="1">
          <a:blip r:embed="rId7"/>
          <a:srcRect t="-720" r="82114" b="-1"/>
          <a:stretch/>
        </p:blipFill>
        <p:spPr>
          <a:xfrm>
            <a:off x="2143289" y="2796170"/>
            <a:ext cx="287145" cy="440162"/>
          </a:xfrm>
          <a:prstGeom prst="rect">
            <a:avLst/>
          </a:prstGeom>
        </p:spPr>
      </p:pic>
      <p:pic>
        <p:nvPicPr>
          <p:cNvPr id="14" name="Picture 13"/>
          <p:cNvPicPr>
            <a:picLocks noChangeAspect="1"/>
          </p:cNvPicPr>
          <p:nvPr/>
        </p:nvPicPr>
        <p:blipFill rotWithShape="1">
          <a:blip r:embed="rId7"/>
          <a:srcRect t="-720" r="82114" b="-1"/>
          <a:stretch/>
        </p:blipFill>
        <p:spPr>
          <a:xfrm>
            <a:off x="3693056" y="3146818"/>
            <a:ext cx="287145" cy="440162"/>
          </a:xfrm>
          <a:prstGeom prst="rect">
            <a:avLst/>
          </a:prstGeom>
        </p:spPr>
      </p:pic>
      <p:pic>
        <p:nvPicPr>
          <p:cNvPr id="15" name="Picture 14"/>
          <p:cNvPicPr>
            <a:picLocks noChangeAspect="1"/>
          </p:cNvPicPr>
          <p:nvPr/>
        </p:nvPicPr>
        <p:blipFill rotWithShape="1">
          <a:blip r:embed="rId7"/>
          <a:srcRect t="-720" r="82114" b="-1"/>
          <a:stretch/>
        </p:blipFill>
        <p:spPr>
          <a:xfrm>
            <a:off x="3338179" y="3057304"/>
            <a:ext cx="287145" cy="440162"/>
          </a:xfrm>
          <a:prstGeom prst="rect">
            <a:avLst/>
          </a:prstGeom>
        </p:spPr>
      </p:pic>
      <p:pic>
        <p:nvPicPr>
          <p:cNvPr id="16" name="Picture 15"/>
          <p:cNvPicPr>
            <a:picLocks noChangeAspect="1"/>
          </p:cNvPicPr>
          <p:nvPr/>
        </p:nvPicPr>
        <p:blipFill rotWithShape="1">
          <a:blip r:embed="rId7"/>
          <a:srcRect t="-720" r="82114" b="-1"/>
          <a:stretch/>
        </p:blipFill>
        <p:spPr>
          <a:xfrm>
            <a:off x="3595923" y="2796170"/>
            <a:ext cx="287145" cy="440162"/>
          </a:xfrm>
          <a:prstGeom prst="rect">
            <a:avLst/>
          </a:prstGeom>
        </p:spPr>
      </p:pic>
      <p:sp>
        <p:nvSpPr>
          <p:cNvPr id="3" name="TextBox 2"/>
          <p:cNvSpPr txBox="1"/>
          <p:nvPr/>
        </p:nvSpPr>
        <p:spPr>
          <a:xfrm>
            <a:off x="233565" y="2312612"/>
            <a:ext cx="1188720" cy="1200329"/>
          </a:xfrm>
          <a:prstGeom prst="rect">
            <a:avLst/>
          </a:prstGeom>
          <a:noFill/>
        </p:spPr>
        <p:txBody>
          <a:bodyPr wrap="square" rtlCol="0">
            <a:spAutoFit/>
          </a:bodyPr>
          <a:lstStyle/>
          <a:p>
            <a:r>
              <a:rPr lang="en-GB" dirty="0"/>
              <a:t>6 leaves</a:t>
            </a:r>
          </a:p>
          <a:p>
            <a:endParaRPr lang="en-GB" dirty="0"/>
          </a:p>
          <a:p>
            <a:r>
              <a:rPr lang="en-GB" dirty="0"/>
              <a:t>3 leaves each</a:t>
            </a:r>
          </a:p>
        </p:txBody>
      </p:sp>
      <p:sp>
        <p:nvSpPr>
          <p:cNvPr id="17" name="TextBox 16"/>
          <p:cNvSpPr txBox="1"/>
          <p:nvPr/>
        </p:nvSpPr>
        <p:spPr>
          <a:xfrm>
            <a:off x="9667603" y="1712447"/>
            <a:ext cx="1188720" cy="1200329"/>
          </a:xfrm>
          <a:prstGeom prst="rect">
            <a:avLst/>
          </a:prstGeom>
          <a:noFill/>
        </p:spPr>
        <p:txBody>
          <a:bodyPr wrap="square" rtlCol="0">
            <a:spAutoFit/>
          </a:bodyPr>
          <a:lstStyle/>
          <a:p>
            <a:r>
              <a:rPr lang="en-GB" dirty="0"/>
              <a:t>8 leaves</a:t>
            </a:r>
          </a:p>
          <a:p>
            <a:endParaRPr lang="en-GB" dirty="0"/>
          </a:p>
          <a:p>
            <a:r>
              <a:rPr lang="en-GB" dirty="0"/>
              <a:t>4 leaves each</a:t>
            </a:r>
          </a:p>
        </p:txBody>
      </p:sp>
      <p:pic>
        <p:nvPicPr>
          <p:cNvPr id="18" name="Picture 17"/>
          <p:cNvPicPr>
            <a:picLocks noChangeAspect="1"/>
          </p:cNvPicPr>
          <p:nvPr/>
        </p:nvPicPr>
        <p:blipFill rotWithShape="1">
          <a:blip r:embed="rId7"/>
          <a:srcRect t="-720" r="82114" b="-1"/>
          <a:stretch/>
        </p:blipFill>
        <p:spPr>
          <a:xfrm>
            <a:off x="6558656" y="2847544"/>
            <a:ext cx="287145" cy="440162"/>
          </a:xfrm>
          <a:prstGeom prst="rect">
            <a:avLst/>
          </a:prstGeom>
        </p:spPr>
      </p:pic>
      <p:pic>
        <p:nvPicPr>
          <p:cNvPr id="19" name="Picture 18"/>
          <p:cNvPicPr>
            <a:picLocks noChangeAspect="1"/>
          </p:cNvPicPr>
          <p:nvPr/>
        </p:nvPicPr>
        <p:blipFill rotWithShape="1">
          <a:blip r:embed="rId7"/>
          <a:srcRect t="-720" r="82114" b="-1"/>
          <a:stretch/>
        </p:blipFill>
        <p:spPr>
          <a:xfrm>
            <a:off x="6598941" y="3299218"/>
            <a:ext cx="287145" cy="440162"/>
          </a:xfrm>
          <a:prstGeom prst="rect">
            <a:avLst/>
          </a:prstGeom>
        </p:spPr>
      </p:pic>
      <p:pic>
        <p:nvPicPr>
          <p:cNvPr id="20" name="Picture 19"/>
          <p:cNvPicPr>
            <a:picLocks noChangeAspect="1"/>
          </p:cNvPicPr>
          <p:nvPr/>
        </p:nvPicPr>
        <p:blipFill rotWithShape="1">
          <a:blip r:embed="rId7"/>
          <a:srcRect t="-720" r="82114" b="-1"/>
          <a:stretch/>
        </p:blipFill>
        <p:spPr>
          <a:xfrm>
            <a:off x="6253026" y="3300246"/>
            <a:ext cx="287145" cy="440162"/>
          </a:xfrm>
          <a:prstGeom prst="rect">
            <a:avLst/>
          </a:prstGeom>
        </p:spPr>
      </p:pic>
      <p:pic>
        <p:nvPicPr>
          <p:cNvPr id="21" name="Picture 20"/>
          <p:cNvPicPr>
            <a:picLocks noChangeAspect="1"/>
          </p:cNvPicPr>
          <p:nvPr/>
        </p:nvPicPr>
        <p:blipFill rotWithShape="1">
          <a:blip r:embed="rId7"/>
          <a:srcRect t="-720" r="82114" b="-1"/>
          <a:stretch/>
        </p:blipFill>
        <p:spPr>
          <a:xfrm>
            <a:off x="6230983" y="2835491"/>
            <a:ext cx="287145" cy="440162"/>
          </a:xfrm>
          <a:prstGeom prst="rect">
            <a:avLst/>
          </a:prstGeom>
        </p:spPr>
      </p:pic>
      <p:pic>
        <p:nvPicPr>
          <p:cNvPr id="22" name="Picture 21"/>
          <p:cNvPicPr>
            <a:picLocks noChangeAspect="1"/>
          </p:cNvPicPr>
          <p:nvPr/>
        </p:nvPicPr>
        <p:blipFill rotWithShape="1">
          <a:blip r:embed="rId7"/>
          <a:srcRect t="-720" r="82114" b="-1"/>
          <a:stretch/>
        </p:blipFill>
        <p:spPr>
          <a:xfrm>
            <a:off x="8232753" y="3376854"/>
            <a:ext cx="287145" cy="440162"/>
          </a:xfrm>
          <a:prstGeom prst="rect">
            <a:avLst/>
          </a:prstGeom>
        </p:spPr>
      </p:pic>
      <p:pic>
        <p:nvPicPr>
          <p:cNvPr id="23" name="Picture 22"/>
          <p:cNvPicPr>
            <a:picLocks noChangeAspect="1"/>
          </p:cNvPicPr>
          <p:nvPr/>
        </p:nvPicPr>
        <p:blipFill rotWithShape="1">
          <a:blip r:embed="rId7"/>
          <a:srcRect t="-720" r="82114" b="-1"/>
          <a:stretch/>
        </p:blipFill>
        <p:spPr>
          <a:xfrm>
            <a:off x="7876005" y="3423550"/>
            <a:ext cx="287145" cy="440162"/>
          </a:xfrm>
          <a:prstGeom prst="rect">
            <a:avLst/>
          </a:prstGeom>
        </p:spPr>
      </p:pic>
      <p:pic>
        <p:nvPicPr>
          <p:cNvPr id="24" name="Picture 23"/>
          <p:cNvPicPr>
            <a:picLocks noChangeAspect="1"/>
          </p:cNvPicPr>
          <p:nvPr/>
        </p:nvPicPr>
        <p:blipFill rotWithShape="1">
          <a:blip r:embed="rId7"/>
          <a:srcRect t="-720" r="82114" b="-1"/>
          <a:stretch/>
        </p:blipFill>
        <p:spPr>
          <a:xfrm>
            <a:off x="8219137" y="2926434"/>
            <a:ext cx="287145" cy="440162"/>
          </a:xfrm>
          <a:prstGeom prst="rect">
            <a:avLst/>
          </a:prstGeom>
        </p:spPr>
      </p:pic>
      <p:pic>
        <p:nvPicPr>
          <p:cNvPr id="25" name="Picture 24"/>
          <p:cNvPicPr>
            <a:picLocks noChangeAspect="1"/>
          </p:cNvPicPr>
          <p:nvPr/>
        </p:nvPicPr>
        <p:blipFill rotWithShape="1">
          <a:blip r:embed="rId7"/>
          <a:srcRect t="-720" r="82114" b="-1"/>
          <a:stretch/>
        </p:blipFill>
        <p:spPr>
          <a:xfrm>
            <a:off x="7872838" y="2963635"/>
            <a:ext cx="287145" cy="440162"/>
          </a:xfrm>
          <a:prstGeom prst="rect">
            <a:avLst/>
          </a:prstGeom>
        </p:spPr>
      </p:pic>
      <p:cxnSp>
        <p:nvCxnSpPr>
          <p:cNvPr id="27" name="Straight Connector 26"/>
          <p:cNvCxnSpPr/>
          <p:nvPr/>
        </p:nvCxnSpPr>
        <p:spPr>
          <a:xfrm flipV="1">
            <a:off x="1637242" y="2063790"/>
            <a:ext cx="2451432" cy="1306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59839" y="2119945"/>
            <a:ext cx="2513106" cy="552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60886" y="4656945"/>
            <a:ext cx="3858023" cy="1306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447229" y="4688818"/>
            <a:ext cx="2451432" cy="13063"/>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rotWithShape="1">
          <a:blip r:embed="rId7"/>
          <a:srcRect t="-720" r="82114" b="-1"/>
          <a:stretch/>
        </p:blipFill>
        <p:spPr>
          <a:xfrm>
            <a:off x="2630870" y="5348923"/>
            <a:ext cx="187683" cy="287698"/>
          </a:xfrm>
          <a:prstGeom prst="rect">
            <a:avLst/>
          </a:prstGeom>
        </p:spPr>
      </p:pic>
      <p:pic>
        <p:nvPicPr>
          <p:cNvPr id="34" name="Picture 33"/>
          <p:cNvPicPr>
            <a:picLocks noChangeAspect="1"/>
          </p:cNvPicPr>
          <p:nvPr/>
        </p:nvPicPr>
        <p:blipFill rotWithShape="1">
          <a:blip r:embed="rId7"/>
          <a:srcRect t="-720" r="82114" b="-1"/>
          <a:stretch/>
        </p:blipFill>
        <p:spPr>
          <a:xfrm>
            <a:off x="3240469" y="5494790"/>
            <a:ext cx="187683" cy="287698"/>
          </a:xfrm>
          <a:prstGeom prst="rect">
            <a:avLst/>
          </a:prstGeom>
        </p:spPr>
      </p:pic>
      <p:pic>
        <p:nvPicPr>
          <p:cNvPr id="35" name="Picture 34"/>
          <p:cNvPicPr>
            <a:picLocks noChangeAspect="1"/>
          </p:cNvPicPr>
          <p:nvPr/>
        </p:nvPicPr>
        <p:blipFill rotWithShape="1">
          <a:blip r:embed="rId7"/>
          <a:srcRect t="-720" r="82114" b="-1"/>
          <a:stretch/>
        </p:blipFill>
        <p:spPr>
          <a:xfrm>
            <a:off x="3029511" y="5311550"/>
            <a:ext cx="187683" cy="287698"/>
          </a:xfrm>
          <a:prstGeom prst="rect">
            <a:avLst/>
          </a:prstGeom>
        </p:spPr>
      </p:pic>
      <p:pic>
        <p:nvPicPr>
          <p:cNvPr id="36" name="Picture 35"/>
          <p:cNvPicPr>
            <a:picLocks noChangeAspect="1"/>
          </p:cNvPicPr>
          <p:nvPr/>
        </p:nvPicPr>
        <p:blipFill rotWithShape="1">
          <a:blip r:embed="rId7"/>
          <a:srcRect t="-720" r="82114" b="-1"/>
          <a:stretch/>
        </p:blipFill>
        <p:spPr>
          <a:xfrm>
            <a:off x="2783270" y="5501323"/>
            <a:ext cx="187683" cy="287698"/>
          </a:xfrm>
          <a:prstGeom prst="rect">
            <a:avLst/>
          </a:prstGeom>
        </p:spPr>
      </p:pic>
      <p:pic>
        <p:nvPicPr>
          <p:cNvPr id="37" name="Picture 36"/>
          <p:cNvPicPr>
            <a:picLocks noChangeAspect="1"/>
          </p:cNvPicPr>
          <p:nvPr/>
        </p:nvPicPr>
        <p:blipFill rotWithShape="1">
          <a:blip r:embed="rId7"/>
          <a:srcRect t="-720" r="82114" b="-1"/>
          <a:stretch/>
        </p:blipFill>
        <p:spPr>
          <a:xfrm>
            <a:off x="2935670" y="5653723"/>
            <a:ext cx="187683" cy="287698"/>
          </a:xfrm>
          <a:prstGeom prst="rect">
            <a:avLst/>
          </a:prstGeom>
        </p:spPr>
      </p:pic>
      <p:pic>
        <p:nvPicPr>
          <p:cNvPr id="38" name="Picture 37"/>
          <p:cNvPicPr>
            <a:picLocks noChangeAspect="1"/>
          </p:cNvPicPr>
          <p:nvPr/>
        </p:nvPicPr>
        <p:blipFill rotWithShape="1">
          <a:blip r:embed="rId7"/>
          <a:srcRect t="-720" r="82114" b="-1"/>
          <a:stretch/>
        </p:blipFill>
        <p:spPr>
          <a:xfrm>
            <a:off x="3088070" y="5806123"/>
            <a:ext cx="187683" cy="287698"/>
          </a:xfrm>
          <a:prstGeom prst="rect">
            <a:avLst/>
          </a:prstGeom>
        </p:spPr>
      </p:pic>
      <p:pic>
        <p:nvPicPr>
          <p:cNvPr id="39" name="Picture 38"/>
          <p:cNvPicPr>
            <a:picLocks noChangeAspect="1"/>
          </p:cNvPicPr>
          <p:nvPr/>
        </p:nvPicPr>
        <p:blipFill rotWithShape="1">
          <a:blip r:embed="rId7"/>
          <a:srcRect t="-720" r="82114" b="-1"/>
          <a:stretch/>
        </p:blipFill>
        <p:spPr>
          <a:xfrm>
            <a:off x="4912057" y="5808141"/>
            <a:ext cx="187683" cy="287698"/>
          </a:xfrm>
          <a:prstGeom prst="rect">
            <a:avLst/>
          </a:prstGeom>
        </p:spPr>
      </p:pic>
      <p:pic>
        <p:nvPicPr>
          <p:cNvPr id="40" name="Picture 39"/>
          <p:cNvPicPr>
            <a:picLocks noChangeAspect="1"/>
          </p:cNvPicPr>
          <p:nvPr/>
        </p:nvPicPr>
        <p:blipFill rotWithShape="1">
          <a:blip r:embed="rId7"/>
          <a:srcRect t="-720" r="82114" b="-1"/>
          <a:stretch/>
        </p:blipFill>
        <p:spPr>
          <a:xfrm>
            <a:off x="4632872" y="5738627"/>
            <a:ext cx="187683" cy="287698"/>
          </a:xfrm>
          <a:prstGeom prst="rect">
            <a:avLst/>
          </a:prstGeom>
        </p:spPr>
      </p:pic>
      <p:pic>
        <p:nvPicPr>
          <p:cNvPr id="41" name="Picture 40"/>
          <p:cNvPicPr>
            <a:picLocks noChangeAspect="1"/>
          </p:cNvPicPr>
          <p:nvPr/>
        </p:nvPicPr>
        <p:blipFill rotWithShape="1">
          <a:blip r:embed="rId7"/>
          <a:srcRect t="-720" r="82114" b="-1"/>
          <a:stretch/>
        </p:blipFill>
        <p:spPr>
          <a:xfrm>
            <a:off x="4956701" y="5504422"/>
            <a:ext cx="187683" cy="287698"/>
          </a:xfrm>
          <a:prstGeom prst="rect">
            <a:avLst/>
          </a:prstGeom>
        </p:spPr>
      </p:pic>
      <p:pic>
        <p:nvPicPr>
          <p:cNvPr id="42" name="Picture 41"/>
          <p:cNvPicPr>
            <a:picLocks noChangeAspect="1"/>
          </p:cNvPicPr>
          <p:nvPr/>
        </p:nvPicPr>
        <p:blipFill rotWithShape="1">
          <a:blip r:embed="rId7"/>
          <a:srcRect t="-720" r="82114" b="-1"/>
          <a:stretch/>
        </p:blipFill>
        <p:spPr>
          <a:xfrm>
            <a:off x="4705925" y="5367264"/>
            <a:ext cx="187683" cy="287698"/>
          </a:xfrm>
          <a:prstGeom prst="rect">
            <a:avLst/>
          </a:prstGeom>
        </p:spPr>
      </p:pic>
      <p:pic>
        <p:nvPicPr>
          <p:cNvPr id="43" name="Picture 42"/>
          <p:cNvPicPr>
            <a:picLocks noChangeAspect="1"/>
          </p:cNvPicPr>
          <p:nvPr/>
        </p:nvPicPr>
        <p:blipFill rotWithShape="1">
          <a:blip r:embed="rId7"/>
          <a:srcRect t="-720" r="82114" b="-1"/>
          <a:stretch/>
        </p:blipFill>
        <p:spPr>
          <a:xfrm>
            <a:off x="4409407" y="5767089"/>
            <a:ext cx="187683" cy="287698"/>
          </a:xfrm>
          <a:prstGeom prst="rect">
            <a:avLst/>
          </a:prstGeom>
        </p:spPr>
      </p:pic>
      <p:pic>
        <p:nvPicPr>
          <p:cNvPr id="44" name="Picture 43"/>
          <p:cNvPicPr>
            <a:picLocks noChangeAspect="1"/>
          </p:cNvPicPr>
          <p:nvPr/>
        </p:nvPicPr>
        <p:blipFill rotWithShape="1">
          <a:blip r:embed="rId7"/>
          <a:srcRect t="-720" r="82114" b="-1"/>
          <a:stretch/>
        </p:blipFill>
        <p:spPr>
          <a:xfrm>
            <a:off x="4496728" y="5455399"/>
            <a:ext cx="187683" cy="287698"/>
          </a:xfrm>
          <a:prstGeom prst="rect">
            <a:avLst/>
          </a:prstGeom>
        </p:spPr>
      </p:pic>
      <p:pic>
        <p:nvPicPr>
          <p:cNvPr id="45" name="Picture 44"/>
          <p:cNvPicPr>
            <a:picLocks noChangeAspect="1"/>
          </p:cNvPicPr>
          <p:nvPr/>
        </p:nvPicPr>
        <p:blipFill rotWithShape="1">
          <a:blip r:embed="rId7"/>
          <a:srcRect t="-720" r="82114" b="-1"/>
          <a:stretch/>
        </p:blipFill>
        <p:spPr>
          <a:xfrm>
            <a:off x="6891286" y="5562407"/>
            <a:ext cx="287145" cy="440162"/>
          </a:xfrm>
          <a:prstGeom prst="rect">
            <a:avLst/>
          </a:prstGeom>
        </p:spPr>
      </p:pic>
      <p:pic>
        <p:nvPicPr>
          <p:cNvPr id="46" name="Picture 45"/>
          <p:cNvPicPr>
            <a:picLocks noChangeAspect="1"/>
          </p:cNvPicPr>
          <p:nvPr/>
        </p:nvPicPr>
        <p:blipFill rotWithShape="1">
          <a:blip r:embed="rId7"/>
          <a:srcRect t="-720" r="82114" b="-1"/>
          <a:stretch/>
        </p:blipFill>
        <p:spPr>
          <a:xfrm>
            <a:off x="6929605" y="5949972"/>
            <a:ext cx="287145" cy="440162"/>
          </a:xfrm>
          <a:prstGeom prst="rect">
            <a:avLst/>
          </a:prstGeom>
        </p:spPr>
      </p:pic>
      <p:pic>
        <p:nvPicPr>
          <p:cNvPr id="47" name="Picture 46"/>
          <p:cNvPicPr>
            <a:picLocks noChangeAspect="1"/>
          </p:cNvPicPr>
          <p:nvPr/>
        </p:nvPicPr>
        <p:blipFill rotWithShape="1">
          <a:blip r:embed="rId7"/>
          <a:srcRect t="-720" r="82114" b="-1"/>
          <a:stretch/>
        </p:blipFill>
        <p:spPr>
          <a:xfrm>
            <a:off x="10205425" y="5690857"/>
            <a:ext cx="287145" cy="440162"/>
          </a:xfrm>
          <a:prstGeom prst="rect">
            <a:avLst/>
          </a:prstGeom>
        </p:spPr>
      </p:pic>
      <p:pic>
        <p:nvPicPr>
          <p:cNvPr id="48" name="Picture 47"/>
          <p:cNvPicPr>
            <a:picLocks noChangeAspect="1"/>
          </p:cNvPicPr>
          <p:nvPr/>
        </p:nvPicPr>
        <p:blipFill rotWithShape="1">
          <a:blip r:embed="rId7"/>
          <a:srcRect t="-720" r="82114" b="-1"/>
          <a:stretch/>
        </p:blipFill>
        <p:spPr>
          <a:xfrm>
            <a:off x="9851932" y="5568940"/>
            <a:ext cx="287145" cy="440162"/>
          </a:xfrm>
          <a:prstGeom prst="rect">
            <a:avLst/>
          </a:prstGeom>
        </p:spPr>
      </p:pic>
      <p:pic>
        <p:nvPicPr>
          <p:cNvPr id="49" name="Picture 48"/>
          <p:cNvPicPr>
            <a:picLocks noChangeAspect="1"/>
          </p:cNvPicPr>
          <p:nvPr/>
        </p:nvPicPr>
        <p:blipFill rotWithShape="1">
          <a:blip r:embed="rId7"/>
          <a:srcRect t="-720" r="82114" b="-1"/>
          <a:stretch/>
        </p:blipFill>
        <p:spPr>
          <a:xfrm>
            <a:off x="8714833" y="5803229"/>
            <a:ext cx="287145" cy="440162"/>
          </a:xfrm>
          <a:prstGeom prst="rect">
            <a:avLst/>
          </a:prstGeom>
        </p:spPr>
      </p:pic>
      <p:pic>
        <p:nvPicPr>
          <p:cNvPr id="50" name="Picture 49"/>
          <p:cNvPicPr>
            <a:picLocks noChangeAspect="1"/>
          </p:cNvPicPr>
          <p:nvPr/>
        </p:nvPicPr>
        <p:blipFill rotWithShape="1">
          <a:blip r:embed="rId7"/>
          <a:srcRect t="-720" r="82114" b="-1"/>
          <a:stretch/>
        </p:blipFill>
        <p:spPr>
          <a:xfrm>
            <a:off x="8353816" y="5586163"/>
            <a:ext cx="287145" cy="440162"/>
          </a:xfrm>
          <a:prstGeom prst="rect">
            <a:avLst/>
          </a:prstGeom>
        </p:spPr>
      </p:pic>
      <p:sp>
        <p:nvSpPr>
          <p:cNvPr id="51" name="TextBox 50"/>
          <p:cNvSpPr txBox="1"/>
          <p:nvPr/>
        </p:nvSpPr>
        <p:spPr>
          <a:xfrm>
            <a:off x="497434" y="4285047"/>
            <a:ext cx="1188720" cy="1200329"/>
          </a:xfrm>
          <a:prstGeom prst="rect">
            <a:avLst/>
          </a:prstGeom>
          <a:noFill/>
        </p:spPr>
        <p:txBody>
          <a:bodyPr wrap="square" rtlCol="0">
            <a:spAutoFit/>
          </a:bodyPr>
          <a:lstStyle/>
          <a:p>
            <a:r>
              <a:rPr lang="en-GB" dirty="0"/>
              <a:t>12 leaves</a:t>
            </a:r>
          </a:p>
          <a:p>
            <a:endParaRPr lang="en-GB" dirty="0"/>
          </a:p>
          <a:p>
            <a:r>
              <a:rPr lang="en-GB" dirty="0"/>
              <a:t>6 leaves each</a:t>
            </a:r>
          </a:p>
        </p:txBody>
      </p:sp>
      <p:sp>
        <p:nvSpPr>
          <p:cNvPr id="52" name="TextBox 51"/>
          <p:cNvSpPr txBox="1"/>
          <p:nvPr/>
        </p:nvSpPr>
        <p:spPr>
          <a:xfrm>
            <a:off x="10602591" y="4243652"/>
            <a:ext cx="1188720" cy="1200329"/>
          </a:xfrm>
          <a:prstGeom prst="rect">
            <a:avLst/>
          </a:prstGeom>
          <a:noFill/>
        </p:spPr>
        <p:txBody>
          <a:bodyPr wrap="square" rtlCol="0">
            <a:spAutoFit/>
          </a:bodyPr>
          <a:lstStyle/>
          <a:p>
            <a:r>
              <a:rPr lang="en-GB" dirty="0"/>
              <a:t>6 leaves</a:t>
            </a:r>
          </a:p>
          <a:p>
            <a:endParaRPr lang="en-GB" dirty="0"/>
          </a:p>
          <a:p>
            <a:r>
              <a:rPr lang="en-GB" dirty="0"/>
              <a:t>2 leaves each</a:t>
            </a:r>
          </a:p>
        </p:txBody>
      </p:sp>
      <p:pic>
        <p:nvPicPr>
          <p:cNvPr id="53"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87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5" name="Picture 4"/>
          <p:cNvPicPr>
            <a:picLocks noChangeAspect="1"/>
          </p:cNvPicPr>
          <p:nvPr/>
        </p:nvPicPr>
        <p:blipFill>
          <a:blip r:embed="rId2"/>
          <a:stretch>
            <a:fillRect/>
          </a:stretch>
        </p:blipFill>
        <p:spPr>
          <a:xfrm>
            <a:off x="4857750" y="4001294"/>
            <a:ext cx="2476500" cy="2552700"/>
          </a:xfrm>
          <a:prstGeom prst="rect">
            <a:avLst/>
          </a:prstGeom>
        </p:spPr>
      </p:pic>
      <p:pic>
        <p:nvPicPr>
          <p:cNvPr id="6"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55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2.7.2021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re-</a:t>
            </a:r>
            <a:r>
              <a:rPr kumimoji="0" lang="en-GB" sz="4000" b="0" i="0" u="none" strike="noStrike" kern="1200" cap="none" spc="0" normalizeH="0" baseline="0" noProof="0" dirty="0" err="1">
                <a:ln>
                  <a:noFill/>
                </a:ln>
                <a:solidFill>
                  <a:prstClr val="black"/>
                </a:solidFill>
                <a:effectLst/>
                <a:uLnTx/>
                <a:uFillTx/>
                <a:latin typeface="Calibri" panose="020F0502020204030204"/>
                <a:ea typeface="+mn-ea"/>
                <a:cs typeface="+mn-cs"/>
              </a:rPr>
              <a:t>cal</a:t>
            </a:r>
            <a:r>
              <a:rPr lang="en-GB" sz="4000" dirty="0">
                <a:solidFill>
                  <a:prstClr val="black"/>
                </a:solidFill>
                <a:latin typeface="Calibri" panose="020F0502020204030204"/>
              </a:rPr>
              <a:t>l doubles </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671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Doubling numbers</a:t>
            </a:r>
          </a:p>
        </p:txBody>
      </p:sp>
      <p:sp>
        <p:nvSpPr>
          <p:cNvPr id="3" name="Content Placeholder 2"/>
          <p:cNvSpPr>
            <a:spLocks noGrp="1"/>
          </p:cNvSpPr>
          <p:nvPr>
            <p:ph idx="1"/>
          </p:nvPr>
        </p:nvSpPr>
        <p:spPr>
          <a:xfrm>
            <a:off x="230416" y="1825625"/>
            <a:ext cx="4563654" cy="4351338"/>
          </a:xfrm>
        </p:spPr>
        <p:txBody>
          <a:bodyPr/>
          <a:lstStyle/>
          <a:p>
            <a:pPr marL="0" indent="0">
              <a:buNone/>
            </a:pPr>
            <a:r>
              <a:rPr lang="en-GB" dirty="0"/>
              <a:t>Last week we worked hard on doubling numbers. Let’s see what you can remember!</a:t>
            </a:r>
          </a:p>
          <a:p>
            <a:pPr marL="0" indent="0">
              <a:buNone/>
            </a:pPr>
            <a:endParaRPr lang="en-GB" dirty="0"/>
          </a:p>
          <a:p>
            <a:pPr marL="0" indent="0">
              <a:buNone/>
            </a:pPr>
            <a:r>
              <a:rPr lang="en-GB" dirty="0"/>
              <a:t>Remember when we double a number it gets bigger.</a:t>
            </a:r>
          </a:p>
        </p:txBody>
      </p:sp>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6" name="Picture 5"/>
          <p:cNvPicPr>
            <a:picLocks noChangeAspect="1"/>
          </p:cNvPicPr>
          <p:nvPr/>
        </p:nvPicPr>
        <p:blipFill>
          <a:blip r:embed="rId3"/>
          <a:stretch>
            <a:fillRect/>
          </a:stretch>
        </p:blipFill>
        <p:spPr>
          <a:xfrm>
            <a:off x="5061629" y="1391850"/>
            <a:ext cx="2152315" cy="2609444"/>
          </a:xfrm>
          <a:prstGeom prst="rect">
            <a:avLst/>
          </a:prstGeom>
        </p:spPr>
      </p:pic>
      <p:pic>
        <p:nvPicPr>
          <p:cNvPr id="7" name="Picture 6"/>
          <p:cNvPicPr>
            <a:picLocks noChangeAspect="1"/>
          </p:cNvPicPr>
          <p:nvPr/>
        </p:nvPicPr>
        <p:blipFill>
          <a:blip r:embed="rId4"/>
          <a:stretch>
            <a:fillRect/>
          </a:stretch>
        </p:blipFill>
        <p:spPr>
          <a:xfrm>
            <a:off x="7475687" y="1375339"/>
            <a:ext cx="1974575" cy="2625955"/>
          </a:xfrm>
          <a:prstGeom prst="rect">
            <a:avLst/>
          </a:prstGeom>
        </p:spPr>
      </p:pic>
      <p:pic>
        <p:nvPicPr>
          <p:cNvPr id="8" name="Picture 7"/>
          <p:cNvPicPr>
            <a:picLocks noChangeAspect="1"/>
          </p:cNvPicPr>
          <p:nvPr/>
        </p:nvPicPr>
        <p:blipFill>
          <a:blip r:embed="rId5"/>
          <a:stretch>
            <a:fillRect/>
          </a:stretch>
        </p:blipFill>
        <p:spPr>
          <a:xfrm>
            <a:off x="9712005" y="1371222"/>
            <a:ext cx="2074332" cy="2630072"/>
          </a:xfrm>
          <a:prstGeom prst="rect">
            <a:avLst/>
          </a:prstGeom>
        </p:spPr>
      </p:pic>
      <p:pic>
        <p:nvPicPr>
          <p:cNvPr id="9" name="Picture 8"/>
          <p:cNvPicPr>
            <a:picLocks noChangeAspect="1"/>
          </p:cNvPicPr>
          <p:nvPr/>
        </p:nvPicPr>
        <p:blipFill>
          <a:blip r:embed="rId6"/>
          <a:stretch>
            <a:fillRect/>
          </a:stretch>
        </p:blipFill>
        <p:spPr>
          <a:xfrm>
            <a:off x="5988996" y="4146858"/>
            <a:ext cx="2016239" cy="2557817"/>
          </a:xfrm>
          <a:prstGeom prst="rect">
            <a:avLst/>
          </a:prstGeom>
        </p:spPr>
      </p:pic>
      <p:pic>
        <p:nvPicPr>
          <p:cNvPr id="10" name="Picture 9"/>
          <p:cNvPicPr>
            <a:picLocks noChangeAspect="1"/>
          </p:cNvPicPr>
          <p:nvPr/>
        </p:nvPicPr>
        <p:blipFill>
          <a:blip r:embed="rId7"/>
          <a:stretch>
            <a:fillRect/>
          </a:stretch>
        </p:blipFill>
        <p:spPr>
          <a:xfrm>
            <a:off x="8462975" y="4098923"/>
            <a:ext cx="2228778" cy="2605752"/>
          </a:xfrm>
          <a:prstGeom prst="rect">
            <a:avLst/>
          </a:prstGeom>
        </p:spPr>
      </p:pic>
      <p:pic>
        <p:nvPicPr>
          <p:cNvPr id="11"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46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9531" y="364528"/>
            <a:ext cx="2474523" cy="3022725"/>
          </a:xfrm>
          <a:prstGeom prst="rect">
            <a:avLst/>
          </a:prstGeom>
        </p:spPr>
      </p:pic>
      <p:pic>
        <p:nvPicPr>
          <p:cNvPr id="6" name="Picture 5"/>
          <p:cNvPicPr>
            <a:picLocks noChangeAspect="1"/>
          </p:cNvPicPr>
          <p:nvPr/>
        </p:nvPicPr>
        <p:blipFill>
          <a:blip r:embed="rId3"/>
          <a:stretch>
            <a:fillRect/>
          </a:stretch>
        </p:blipFill>
        <p:spPr>
          <a:xfrm>
            <a:off x="4841861" y="446327"/>
            <a:ext cx="2394962" cy="2940926"/>
          </a:xfrm>
          <a:prstGeom prst="rect">
            <a:avLst/>
          </a:prstGeom>
        </p:spPr>
      </p:pic>
      <p:pic>
        <p:nvPicPr>
          <p:cNvPr id="8" name="Picture 7"/>
          <p:cNvPicPr>
            <a:picLocks noChangeAspect="1"/>
          </p:cNvPicPr>
          <p:nvPr/>
        </p:nvPicPr>
        <p:blipFill>
          <a:blip r:embed="rId4"/>
          <a:stretch>
            <a:fillRect/>
          </a:stretch>
        </p:blipFill>
        <p:spPr>
          <a:xfrm>
            <a:off x="2745435" y="3749040"/>
            <a:ext cx="2259973" cy="2728504"/>
          </a:xfrm>
          <a:prstGeom prst="rect">
            <a:avLst/>
          </a:prstGeom>
        </p:spPr>
      </p:pic>
      <p:pic>
        <p:nvPicPr>
          <p:cNvPr id="9" name="Picture 8"/>
          <p:cNvPicPr>
            <a:picLocks noChangeAspect="1"/>
          </p:cNvPicPr>
          <p:nvPr/>
        </p:nvPicPr>
        <p:blipFill>
          <a:blip r:embed="rId5"/>
          <a:stretch>
            <a:fillRect/>
          </a:stretch>
        </p:blipFill>
        <p:spPr>
          <a:xfrm>
            <a:off x="5734500" y="3567248"/>
            <a:ext cx="2853815" cy="3014799"/>
          </a:xfrm>
          <a:prstGeom prst="rect">
            <a:avLst/>
          </a:prstGeom>
        </p:spPr>
      </p:pic>
      <p:pic>
        <p:nvPicPr>
          <p:cNvPr id="10" name="Picture 9"/>
          <p:cNvPicPr>
            <a:picLocks noChangeAspect="1"/>
          </p:cNvPicPr>
          <p:nvPr/>
        </p:nvPicPr>
        <p:blipFill>
          <a:blip r:embed="rId6"/>
          <a:stretch>
            <a:fillRect/>
          </a:stretch>
        </p:blipFill>
        <p:spPr>
          <a:xfrm>
            <a:off x="8062744" y="319903"/>
            <a:ext cx="2484560" cy="2828245"/>
          </a:xfrm>
          <a:prstGeom prst="rect">
            <a:avLst/>
          </a:prstGeom>
        </p:spPr>
      </p:pic>
      <p:pic>
        <p:nvPicPr>
          <p:cNvPr id="11" name="Picture 10">
            <a:extLst>
              <a:ext uri="{FF2B5EF4-FFF2-40B4-BE49-F238E27FC236}">
                <a16:creationId xmlns:a16="http://schemas.microsoft.com/office/drawing/2014/main" id="{CC08B45C-DBCC-B540-B3F4-DB1042B8D1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415" y="5754380"/>
            <a:ext cx="1279730" cy="950295"/>
          </a:xfrm>
          <a:prstGeom prst="rect">
            <a:avLst/>
          </a:prstGeom>
        </p:spPr>
      </p:pic>
      <p:pic>
        <p:nvPicPr>
          <p:cNvPr id="12"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73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you help me to double these numbers on the butterfly’s wings?</a:t>
            </a:r>
          </a:p>
        </p:txBody>
      </p:sp>
      <p:sp>
        <p:nvSpPr>
          <p:cNvPr id="3" name="Content Placeholder 2"/>
          <p:cNvSpPr>
            <a:spLocks noGrp="1"/>
          </p:cNvSpPr>
          <p:nvPr>
            <p:ph idx="1"/>
          </p:nvPr>
        </p:nvSpPr>
        <p:spPr/>
        <p:txBody>
          <a:bodyPr/>
          <a:lstStyle/>
          <a:p>
            <a:pPr marL="0" indent="0">
              <a:buNone/>
            </a:pPr>
            <a:r>
              <a:rPr lang="en-GB" dirty="0"/>
              <a:t>Draw the dots on to the wings or drag the correct number dots into place.</a:t>
            </a:r>
          </a:p>
        </p:txBody>
      </p:sp>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a:picLocks noChangeAspect="1"/>
          </p:cNvPicPr>
          <p:nvPr/>
        </p:nvPicPr>
        <p:blipFill>
          <a:blip r:embed="rId3"/>
          <a:stretch>
            <a:fillRect/>
          </a:stretch>
        </p:blipFill>
        <p:spPr>
          <a:xfrm>
            <a:off x="3354569" y="2522901"/>
            <a:ext cx="4731340" cy="3788999"/>
          </a:xfrm>
          <a:prstGeom prst="rect">
            <a:avLst/>
          </a:prstGeom>
        </p:spPr>
      </p:pic>
      <p:sp>
        <p:nvSpPr>
          <p:cNvPr id="7" name="Oval 6"/>
          <p:cNvSpPr/>
          <p:nvPr/>
        </p:nvSpPr>
        <p:spPr>
          <a:xfrm>
            <a:off x="9261565" y="3381077"/>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432660" y="3922916"/>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714412" y="2956558"/>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692433" y="4108175"/>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948056" y="4086109"/>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358845" y="3159033"/>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288769" y="4649196"/>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261565" y="4779020"/>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9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check…</a:t>
            </a:r>
          </a:p>
        </p:txBody>
      </p:sp>
      <p:sp>
        <p:nvSpPr>
          <p:cNvPr id="3" name="Content Placeholder 2"/>
          <p:cNvSpPr>
            <a:spLocks noGrp="1"/>
          </p:cNvSpPr>
          <p:nvPr>
            <p:ph idx="1"/>
          </p:nvPr>
        </p:nvSpPr>
        <p:spPr/>
        <p:txBody>
          <a:bodyPr/>
          <a:lstStyle/>
          <a:p>
            <a:pPr marL="0" indent="0">
              <a:buNone/>
            </a:pPr>
            <a:r>
              <a:rPr lang="en-GB" dirty="0"/>
              <a:t>Double 5 is 10.</a:t>
            </a:r>
          </a:p>
        </p:txBody>
      </p:sp>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a:picLocks noChangeAspect="1"/>
          </p:cNvPicPr>
          <p:nvPr/>
        </p:nvPicPr>
        <p:blipFill rotWithShape="1">
          <a:blip r:embed="rId3"/>
          <a:srcRect b="15663"/>
          <a:stretch/>
        </p:blipFill>
        <p:spPr>
          <a:xfrm>
            <a:off x="3271634" y="2434580"/>
            <a:ext cx="4731340" cy="3195511"/>
          </a:xfrm>
          <a:prstGeom prst="rect">
            <a:avLst/>
          </a:prstGeom>
        </p:spPr>
      </p:pic>
      <p:sp>
        <p:nvSpPr>
          <p:cNvPr id="7" name="Oval 6"/>
          <p:cNvSpPr/>
          <p:nvPr/>
        </p:nvSpPr>
        <p:spPr>
          <a:xfrm>
            <a:off x="6544491" y="3596345"/>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432660" y="3922916"/>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714412" y="2956558"/>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102635" y="4001294"/>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067004" y="3136966"/>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358845" y="3159033"/>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374672" y="4901044"/>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701245" y="4406243"/>
            <a:ext cx="313509" cy="4049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58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can you draw the dots on the wings to double the number?</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Double 6 = ____</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rotWithShape="1">
          <a:blip r:embed="rId3"/>
          <a:srcRect b="11288"/>
          <a:stretch/>
        </p:blipFill>
        <p:spPr>
          <a:xfrm>
            <a:off x="4298632" y="2256699"/>
            <a:ext cx="4629627" cy="3177450"/>
          </a:xfrm>
          <a:prstGeom prst="rect">
            <a:avLst/>
          </a:prstGeom>
        </p:spPr>
      </p:pic>
      <p:sp>
        <p:nvSpPr>
          <p:cNvPr id="7" name="Oval 6"/>
          <p:cNvSpPr/>
          <p:nvPr/>
        </p:nvSpPr>
        <p:spPr>
          <a:xfrm>
            <a:off x="9714412" y="2956558"/>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214479" y="2591141"/>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599024" y="3770809"/>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171612" y="3190846"/>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324012" y="3566158"/>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605951" y="3091711"/>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0326191" y="4246270"/>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0772503" y="3751213"/>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933612" y="4175758"/>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1049205" y="2764966"/>
            <a:ext cx="313509" cy="40494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88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check your answer…</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Double 6 = _12___</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rotWithShape="1">
          <a:blip r:embed="rId3"/>
          <a:srcRect b="11288"/>
          <a:stretch/>
        </p:blipFill>
        <p:spPr>
          <a:xfrm>
            <a:off x="4298632" y="2256699"/>
            <a:ext cx="4629627" cy="3177450"/>
          </a:xfrm>
          <a:prstGeom prst="rect">
            <a:avLst/>
          </a:prstGeom>
        </p:spPr>
      </p:pic>
      <p:sp>
        <p:nvSpPr>
          <p:cNvPr id="7" name="Oval 6"/>
          <p:cNvSpPr/>
          <p:nvPr/>
        </p:nvSpPr>
        <p:spPr>
          <a:xfrm>
            <a:off x="7955280" y="2821577"/>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928478" y="3357154"/>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474335" y="3056708"/>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257405" y="4288971"/>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088778" y="3492137"/>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813969" y="4212771"/>
            <a:ext cx="339634"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90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4" y="365125"/>
            <a:ext cx="11015666" cy="1325563"/>
          </a:xfrm>
        </p:spPr>
        <p:txBody>
          <a:bodyPr>
            <a:normAutofit/>
          </a:bodyPr>
          <a:lstStyle/>
          <a:p>
            <a:r>
              <a:rPr lang="en-GB" sz="3600" dirty="0"/>
              <a:t>For your task, draw the dots on the wings to double the number.</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3"/>
          <a:stretch>
            <a:fillRect/>
          </a:stretch>
        </p:blipFill>
        <p:spPr>
          <a:xfrm>
            <a:off x="3055347" y="1084270"/>
            <a:ext cx="7016116" cy="5634991"/>
          </a:xfrm>
          <a:prstGeom prst="rect">
            <a:avLst/>
          </a:prstGeom>
        </p:spPr>
      </p:pic>
      <p:pic>
        <p:nvPicPr>
          <p:cNvPr id="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4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1D068-7FD5-1644-A282-8A943F2DB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8" y="5742483"/>
            <a:ext cx="1287276" cy="962192"/>
          </a:xfrm>
          <a:prstGeom prst="rect">
            <a:avLst/>
          </a:prstGeom>
        </p:spPr>
      </p:pic>
      <p:pic>
        <p:nvPicPr>
          <p:cNvPr id="6" name="Picture 5"/>
          <p:cNvPicPr>
            <a:picLocks noChangeAspect="1"/>
          </p:cNvPicPr>
          <p:nvPr/>
        </p:nvPicPr>
        <p:blipFill>
          <a:blip r:embed="rId3"/>
          <a:stretch>
            <a:fillRect/>
          </a:stretch>
        </p:blipFill>
        <p:spPr>
          <a:xfrm>
            <a:off x="1825398" y="500797"/>
            <a:ext cx="7867242" cy="5910348"/>
          </a:xfrm>
          <a:prstGeom prst="rect">
            <a:avLst/>
          </a:prstGeom>
        </p:spPr>
      </p:pic>
      <p:sp>
        <p:nvSpPr>
          <p:cNvPr id="2" name="TextBox 1"/>
          <p:cNvSpPr txBox="1"/>
          <p:nvPr/>
        </p:nvSpPr>
        <p:spPr>
          <a:xfrm>
            <a:off x="9810205" y="2117143"/>
            <a:ext cx="2285999" cy="2677656"/>
          </a:xfrm>
          <a:prstGeom prst="rect">
            <a:avLst/>
          </a:prstGeom>
          <a:noFill/>
          <a:ln w="57150">
            <a:solidFill>
              <a:srgbClr val="00B050"/>
            </a:solidFill>
          </a:ln>
        </p:spPr>
        <p:txBody>
          <a:bodyPr wrap="square" rtlCol="0">
            <a:spAutoFit/>
          </a:bodyPr>
          <a:lstStyle/>
          <a:p>
            <a:r>
              <a:rPr lang="en-GB" sz="2400" dirty="0"/>
              <a:t>Point to the other half of the cake or you can draw a circle around it.</a:t>
            </a:r>
          </a:p>
          <a:p>
            <a:r>
              <a:rPr lang="en-GB" sz="2400" dirty="0"/>
              <a:t>Which half looks the same?</a:t>
            </a:r>
          </a:p>
        </p:txBody>
      </p:sp>
      <p:pic>
        <p:nvPicPr>
          <p:cNvPr id="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30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4" y="129994"/>
            <a:ext cx="10515600" cy="1325563"/>
          </a:xfrm>
        </p:spPr>
        <p:txBody>
          <a:bodyPr>
            <a:normAutofit/>
          </a:bodyPr>
          <a:lstStyle/>
          <a:p>
            <a:r>
              <a:rPr lang="en-GB" sz="3600" dirty="0"/>
              <a:t>Let’s check your answers…</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3"/>
          <a:stretch>
            <a:fillRect/>
          </a:stretch>
        </p:blipFill>
        <p:spPr>
          <a:xfrm>
            <a:off x="3081472" y="1216565"/>
            <a:ext cx="6833235" cy="5488110"/>
          </a:xfrm>
          <a:prstGeom prst="rect">
            <a:avLst/>
          </a:prstGeom>
        </p:spPr>
      </p:pic>
      <p:sp>
        <p:nvSpPr>
          <p:cNvPr id="3" name="TextBox 2"/>
          <p:cNvSpPr txBox="1"/>
          <p:nvPr/>
        </p:nvSpPr>
        <p:spPr>
          <a:xfrm>
            <a:off x="4820194" y="3526118"/>
            <a:ext cx="640080" cy="369332"/>
          </a:xfrm>
          <a:prstGeom prst="rect">
            <a:avLst/>
          </a:prstGeom>
          <a:noFill/>
        </p:spPr>
        <p:txBody>
          <a:bodyPr wrap="square" rtlCol="0">
            <a:spAutoFit/>
          </a:bodyPr>
          <a:lstStyle/>
          <a:p>
            <a:r>
              <a:rPr lang="en-GB" dirty="0"/>
              <a:t>14</a:t>
            </a:r>
          </a:p>
        </p:txBody>
      </p:sp>
      <p:sp>
        <p:nvSpPr>
          <p:cNvPr id="7" name="TextBox 6"/>
          <p:cNvSpPr txBox="1"/>
          <p:nvPr/>
        </p:nvSpPr>
        <p:spPr>
          <a:xfrm>
            <a:off x="8268926" y="3479355"/>
            <a:ext cx="640080" cy="369332"/>
          </a:xfrm>
          <a:prstGeom prst="rect">
            <a:avLst/>
          </a:prstGeom>
          <a:noFill/>
        </p:spPr>
        <p:txBody>
          <a:bodyPr wrap="square" rtlCol="0">
            <a:spAutoFit/>
          </a:bodyPr>
          <a:lstStyle/>
          <a:p>
            <a:r>
              <a:rPr lang="en-GB" dirty="0"/>
              <a:t>16</a:t>
            </a:r>
          </a:p>
        </p:txBody>
      </p:sp>
      <p:sp>
        <p:nvSpPr>
          <p:cNvPr id="8" name="TextBox 7"/>
          <p:cNvSpPr txBox="1"/>
          <p:nvPr/>
        </p:nvSpPr>
        <p:spPr>
          <a:xfrm>
            <a:off x="4761411" y="6202628"/>
            <a:ext cx="640080" cy="369332"/>
          </a:xfrm>
          <a:prstGeom prst="rect">
            <a:avLst/>
          </a:prstGeom>
          <a:noFill/>
        </p:spPr>
        <p:txBody>
          <a:bodyPr wrap="square" rtlCol="0">
            <a:spAutoFit/>
          </a:bodyPr>
          <a:lstStyle/>
          <a:p>
            <a:r>
              <a:rPr lang="en-GB" dirty="0"/>
              <a:t>18</a:t>
            </a:r>
          </a:p>
        </p:txBody>
      </p:sp>
      <p:sp>
        <p:nvSpPr>
          <p:cNvPr id="9" name="TextBox 8"/>
          <p:cNvSpPr txBox="1"/>
          <p:nvPr/>
        </p:nvSpPr>
        <p:spPr>
          <a:xfrm>
            <a:off x="8381999" y="6202628"/>
            <a:ext cx="640080" cy="369332"/>
          </a:xfrm>
          <a:prstGeom prst="rect">
            <a:avLst/>
          </a:prstGeom>
          <a:noFill/>
        </p:spPr>
        <p:txBody>
          <a:bodyPr wrap="square" rtlCol="0">
            <a:spAutoFit/>
          </a:bodyPr>
          <a:lstStyle/>
          <a:p>
            <a:r>
              <a:rPr lang="en-GB" dirty="0"/>
              <a:t>20</a:t>
            </a:r>
          </a:p>
        </p:txBody>
      </p:sp>
      <p:sp>
        <p:nvSpPr>
          <p:cNvPr id="10" name="Oval 9"/>
          <p:cNvSpPr/>
          <p:nvPr/>
        </p:nvSpPr>
        <p:spPr>
          <a:xfrm>
            <a:off x="5682343" y="1589313"/>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740618" y="2001202"/>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560833" y="2889469"/>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384655" y="1846441"/>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091320" y="2678031"/>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086966" y="2162654"/>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401491" y="2525630"/>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335589" y="1602377"/>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648649" y="2878452"/>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853762" y="2501450"/>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475416" y="2480126"/>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9245308" y="2014811"/>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853762" y="1778817"/>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648649" y="2063933"/>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9018037" y="2808884"/>
            <a:ext cx="227100" cy="304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745551" y="4280842"/>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323257" y="4509640"/>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694056" y="4738044"/>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303595" y="4829620"/>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913134" y="4982021"/>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228184" y="5202140"/>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530695" y="5405290"/>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947632" y="5360518"/>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233174" y="5710092"/>
            <a:ext cx="227100" cy="3048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9245308" y="4280842"/>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4"/>
          <a:stretch>
            <a:fillRect/>
          </a:stretch>
        </p:blipFill>
        <p:spPr>
          <a:xfrm>
            <a:off x="9045491" y="4855367"/>
            <a:ext cx="225572" cy="304826"/>
          </a:xfrm>
          <a:prstGeom prst="rect">
            <a:avLst/>
          </a:prstGeom>
        </p:spPr>
      </p:pic>
      <p:sp>
        <p:nvSpPr>
          <p:cNvPr id="39" name="Oval 38"/>
          <p:cNvSpPr/>
          <p:nvPr/>
        </p:nvSpPr>
        <p:spPr>
          <a:xfrm>
            <a:off x="8866964" y="5141497"/>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588489" y="5446299"/>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476503" y="5050545"/>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625892" y="4720855"/>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9281307" y="4688842"/>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8904487" y="4501551"/>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8848002" y="5714386"/>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9085965" y="5421135"/>
            <a:ext cx="227100" cy="304802"/>
          </a:xfrm>
          <a:prstGeom prst="ellipse">
            <a:avLst/>
          </a:prstGeom>
          <a:solidFill>
            <a:srgbClr val="EE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5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 See if you can learn your doubles to recall from memory…</a:t>
            </a:r>
          </a:p>
        </p:txBody>
      </p:sp>
      <p:sp>
        <p:nvSpPr>
          <p:cNvPr id="3" name="Content Placeholder 2"/>
          <p:cNvSpPr>
            <a:spLocks noGrp="1"/>
          </p:cNvSpPr>
          <p:nvPr>
            <p:ph idx="1"/>
          </p:nvPr>
        </p:nvSpPr>
        <p:spPr>
          <a:xfrm>
            <a:off x="838200" y="2086239"/>
            <a:ext cx="3459480" cy="4351338"/>
          </a:xfrm>
        </p:spPr>
        <p:txBody>
          <a:bodyPr>
            <a:noAutofit/>
          </a:bodyPr>
          <a:lstStyle/>
          <a:p>
            <a:pPr marL="0" indent="0">
              <a:buNone/>
            </a:pPr>
            <a:r>
              <a:rPr lang="en-GB" dirty="0"/>
              <a:t>Double 1 = 2</a:t>
            </a:r>
          </a:p>
          <a:p>
            <a:pPr marL="0" indent="0">
              <a:buNone/>
            </a:pPr>
            <a:endParaRPr lang="en-GB" dirty="0"/>
          </a:p>
          <a:p>
            <a:pPr marL="0" indent="0">
              <a:buNone/>
            </a:pPr>
            <a:r>
              <a:rPr lang="en-GB" dirty="0"/>
              <a:t>Double 2 = 4</a:t>
            </a:r>
          </a:p>
          <a:p>
            <a:pPr marL="0" indent="0">
              <a:buNone/>
            </a:pPr>
            <a:endParaRPr lang="en-GB" dirty="0"/>
          </a:p>
          <a:p>
            <a:pPr marL="0" indent="0">
              <a:buNone/>
            </a:pPr>
            <a:r>
              <a:rPr lang="en-GB" dirty="0"/>
              <a:t>Double 3= 6</a:t>
            </a:r>
          </a:p>
          <a:p>
            <a:pPr marL="0" indent="0">
              <a:buNone/>
            </a:pPr>
            <a:endParaRPr lang="en-GB" dirty="0"/>
          </a:p>
          <a:p>
            <a:pPr marL="0" indent="0">
              <a:buNone/>
            </a:pPr>
            <a:r>
              <a:rPr lang="en-GB" dirty="0"/>
              <a:t>Double 4= 8</a:t>
            </a:r>
          </a:p>
          <a:p>
            <a:pPr marL="0" indent="0">
              <a:buNone/>
            </a:pPr>
            <a:endParaRPr lang="en-GB" dirty="0"/>
          </a:p>
          <a:p>
            <a:pPr marL="0" indent="0">
              <a:buNone/>
            </a:pPr>
            <a:r>
              <a:rPr lang="en-GB" dirty="0"/>
              <a:t>Double 5 =10</a:t>
            </a:r>
          </a:p>
        </p:txBody>
      </p:sp>
      <p:pic>
        <p:nvPicPr>
          <p:cNvPr id="5" name="Picture 4"/>
          <p:cNvPicPr>
            <a:picLocks noChangeAspect="1"/>
          </p:cNvPicPr>
          <p:nvPr/>
        </p:nvPicPr>
        <p:blipFill>
          <a:blip r:embed="rId2"/>
          <a:stretch>
            <a:fillRect/>
          </a:stretch>
        </p:blipFill>
        <p:spPr>
          <a:xfrm>
            <a:off x="3205162" y="1992902"/>
            <a:ext cx="583067" cy="564258"/>
          </a:xfrm>
          <a:prstGeom prst="rect">
            <a:avLst/>
          </a:prstGeom>
        </p:spPr>
      </p:pic>
      <p:sp>
        <p:nvSpPr>
          <p:cNvPr id="7" name="TextBox 6"/>
          <p:cNvSpPr txBox="1"/>
          <p:nvPr/>
        </p:nvSpPr>
        <p:spPr>
          <a:xfrm>
            <a:off x="7021794" y="1644016"/>
            <a:ext cx="3775166" cy="5539978"/>
          </a:xfrm>
          <a:prstGeom prst="rect">
            <a:avLst/>
          </a:prstGeom>
          <a:noFill/>
        </p:spPr>
        <p:txBody>
          <a:bodyPr wrap="square" rtlCol="0">
            <a:spAutoFit/>
          </a:bodyPr>
          <a:lstStyle/>
          <a:p>
            <a:r>
              <a:rPr lang="en-GB" sz="2800" dirty="0"/>
              <a:t>Double 6 =12</a:t>
            </a:r>
          </a:p>
          <a:p>
            <a:endParaRPr lang="en-GB" sz="2800" dirty="0"/>
          </a:p>
          <a:p>
            <a:endParaRPr lang="en-GB" sz="2800" dirty="0"/>
          </a:p>
          <a:p>
            <a:r>
              <a:rPr lang="en-GB" sz="2800" dirty="0"/>
              <a:t>Double 7 = 14</a:t>
            </a:r>
          </a:p>
          <a:p>
            <a:endParaRPr lang="en-GB" sz="2800" dirty="0"/>
          </a:p>
          <a:p>
            <a:r>
              <a:rPr lang="en-GB" sz="2800" dirty="0"/>
              <a:t>Double 8 = 16</a:t>
            </a:r>
          </a:p>
          <a:p>
            <a:endParaRPr lang="en-GB" sz="2800" dirty="0"/>
          </a:p>
          <a:p>
            <a:endParaRPr lang="en-GB" sz="2800" dirty="0"/>
          </a:p>
          <a:p>
            <a:r>
              <a:rPr lang="en-GB" sz="2800" dirty="0"/>
              <a:t>Double 9 = 18</a:t>
            </a:r>
          </a:p>
          <a:p>
            <a:endParaRPr lang="en-GB" sz="2800" dirty="0"/>
          </a:p>
          <a:p>
            <a:endParaRPr lang="en-GB" sz="2800" dirty="0"/>
          </a:p>
          <a:p>
            <a:r>
              <a:rPr lang="en-GB" sz="2800" dirty="0"/>
              <a:t>Double 10 = 20</a:t>
            </a:r>
          </a:p>
          <a:p>
            <a:endParaRPr lang="en-GB" dirty="0"/>
          </a:p>
        </p:txBody>
      </p:sp>
      <p:pic>
        <p:nvPicPr>
          <p:cNvPr id="8" name="Picture 7"/>
          <p:cNvPicPr>
            <a:picLocks noChangeAspect="1"/>
          </p:cNvPicPr>
          <p:nvPr/>
        </p:nvPicPr>
        <p:blipFill>
          <a:blip r:embed="rId2"/>
          <a:stretch>
            <a:fillRect/>
          </a:stretch>
        </p:blipFill>
        <p:spPr>
          <a:xfrm>
            <a:off x="4141334" y="1992902"/>
            <a:ext cx="583067" cy="564258"/>
          </a:xfrm>
          <a:prstGeom prst="rect">
            <a:avLst/>
          </a:prstGeom>
        </p:spPr>
      </p:pic>
      <p:pic>
        <p:nvPicPr>
          <p:cNvPr id="9" name="Picture 8"/>
          <p:cNvPicPr>
            <a:picLocks noChangeAspect="1"/>
          </p:cNvPicPr>
          <p:nvPr/>
        </p:nvPicPr>
        <p:blipFill>
          <a:blip r:embed="rId3"/>
          <a:stretch>
            <a:fillRect/>
          </a:stretch>
        </p:blipFill>
        <p:spPr>
          <a:xfrm>
            <a:off x="2944755" y="2952711"/>
            <a:ext cx="1103879" cy="642257"/>
          </a:xfrm>
          <a:prstGeom prst="rect">
            <a:avLst/>
          </a:prstGeom>
        </p:spPr>
      </p:pic>
      <p:pic>
        <p:nvPicPr>
          <p:cNvPr id="10" name="Picture 9"/>
          <p:cNvPicPr>
            <a:picLocks noChangeAspect="1"/>
          </p:cNvPicPr>
          <p:nvPr/>
        </p:nvPicPr>
        <p:blipFill>
          <a:blip r:embed="rId3"/>
          <a:stretch>
            <a:fillRect/>
          </a:stretch>
        </p:blipFill>
        <p:spPr>
          <a:xfrm>
            <a:off x="4141334" y="2977054"/>
            <a:ext cx="1103879" cy="642257"/>
          </a:xfrm>
          <a:prstGeom prst="rect">
            <a:avLst/>
          </a:prstGeom>
        </p:spPr>
      </p:pic>
      <p:pic>
        <p:nvPicPr>
          <p:cNvPr id="11" name="Picture 10"/>
          <p:cNvPicPr>
            <a:picLocks noChangeAspect="1"/>
          </p:cNvPicPr>
          <p:nvPr/>
        </p:nvPicPr>
        <p:blipFill>
          <a:blip r:embed="rId4"/>
          <a:stretch>
            <a:fillRect/>
          </a:stretch>
        </p:blipFill>
        <p:spPr>
          <a:xfrm>
            <a:off x="2800926" y="3743172"/>
            <a:ext cx="987303" cy="933450"/>
          </a:xfrm>
          <a:prstGeom prst="rect">
            <a:avLst/>
          </a:prstGeom>
        </p:spPr>
      </p:pic>
      <p:pic>
        <p:nvPicPr>
          <p:cNvPr id="12" name="Picture 11"/>
          <p:cNvPicPr>
            <a:picLocks noChangeAspect="1"/>
          </p:cNvPicPr>
          <p:nvPr/>
        </p:nvPicPr>
        <p:blipFill>
          <a:blip r:embed="rId4"/>
          <a:stretch>
            <a:fillRect/>
          </a:stretch>
        </p:blipFill>
        <p:spPr>
          <a:xfrm>
            <a:off x="3939215" y="3712648"/>
            <a:ext cx="987303" cy="933450"/>
          </a:xfrm>
          <a:prstGeom prst="rect">
            <a:avLst/>
          </a:prstGeom>
        </p:spPr>
      </p:pic>
      <p:pic>
        <p:nvPicPr>
          <p:cNvPr id="13" name="Picture 12"/>
          <p:cNvPicPr>
            <a:picLocks noChangeAspect="1"/>
          </p:cNvPicPr>
          <p:nvPr/>
        </p:nvPicPr>
        <p:blipFill>
          <a:blip r:embed="rId5"/>
          <a:stretch>
            <a:fillRect/>
          </a:stretch>
        </p:blipFill>
        <p:spPr>
          <a:xfrm>
            <a:off x="2800926" y="4859638"/>
            <a:ext cx="933959" cy="784526"/>
          </a:xfrm>
          <a:prstGeom prst="rect">
            <a:avLst/>
          </a:prstGeom>
        </p:spPr>
      </p:pic>
      <p:pic>
        <p:nvPicPr>
          <p:cNvPr id="14" name="Picture 13"/>
          <p:cNvPicPr>
            <a:picLocks noChangeAspect="1"/>
          </p:cNvPicPr>
          <p:nvPr/>
        </p:nvPicPr>
        <p:blipFill>
          <a:blip r:embed="rId5"/>
          <a:stretch>
            <a:fillRect/>
          </a:stretch>
        </p:blipFill>
        <p:spPr>
          <a:xfrm>
            <a:off x="3986042" y="4853457"/>
            <a:ext cx="933959" cy="784526"/>
          </a:xfrm>
          <a:prstGeom prst="rect">
            <a:avLst/>
          </a:prstGeom>
        </p:spPr>
      </p:pic>
      <p:pic>
        <p:nvPicPr>
          <p:cNvPr id="15" name="Picture 14"/>
          <p:cNvPicPr>
            <a:picLocks noChangeAspect="1"/>
          </p:cNvPicPr>
          <p:nvPr/>
        </p:nvPicPr>
        <p:blipFill>
          <a:blip r:embed="rId6"/>
          <a:stretch>
            <a:fillRect/>
          </a:stretch>
        </p:blipFill>
        <p:spPr>
          <a:xfrm>
            <a:off x="2944755" y="5725146"/>
            <a:ext cx="929197" cy="1061939"/>
          </a:xfrm>
          <a:prstGeom prst="rect">
            <a:avLst/>
          </a:prstGeom>
        </p:spPr>
      </p:pic>
      <p:pic>
        <p:nvPicPr>
          <p:cNvPr id="16" name="Picture 15"/>
          <p:cNvPicPr>
            <a:picLocks noChangeAspect="1"/>
          </p:cNvPicPr>
          <p:nvPr/>
        </p:nvPicPr>
        <p:blipFill>
          <a:blip r:embed="rId6"/>
          <a:stretch>
            <a:fillRect/>
          </a:stretch>
        </p:blipFill>
        <p:spPr>
          <a:xfrm>
            <a:off x="3908938" y="5677365"/>
            <a:ext cx="929197" cy="1061939"/>
          </a:xfrm>
          <a:prstGeom prst="rect">
            <a:avLst/>
          </a:prstGeom>
        </p:spPr>
      </p:pic>
      <p:pic>
        <p:nvPicPr>
          <p:cNvPr id="17" name="Picture 16"/>
          <p:cNvPicPr>
            <a:picLocks noChangeAspect="1"/>
          </p:cNvPicPr>
          <p:nvPr/>
        </p:nvPicPr>
        <p:blipFill>
          <a:blip r:embed="rId7"/>
          <a:stretch>
            <a:fillRect/>
          </a:stretch>
        </p:blipFill>
        <p:spPr>
          <a:xfrm>
            <a:off x="9199789" y="1191112"/>
            <a:ext cx="711517" cy="999152"/>
          </a:xfrm>
          <a:prstGeom prst="rect">
            <a:avLst/>
          </a:prstGeom>
        </p:spPr>
      </p:pic>
      <p:pic>
        <p:nvPicPr>
          <p:cNvPr id="18" name="Picture 17"/>
          <p:cNvPicPr>
            <a:picLocks noChangeAspect="1"/>
          </p:cNvPicPr>
          <p:nvPr/>
        </p:nvPicPr>
        <p:blipFill>
          <a:blip r:embed="rId7"/>
          <a:stretch>
            <a:fillRect/>
          </a:stretch>
        </p:blipFill>
        <p:spPr>
          <a:xfrm>
            <a:off x="9866520" y="1172911"/>
            <a:ext cx="711517" cy="999152"/>
          </a:xfrm>
          <a:prstGeom prst="rect">
            <a:avLst/>
          </a:prstGeom>
        </p:spPr>
      </p:pic>
      <p:pic>
        <p:nvPicPr>
          <p:cNvPr id="19" name="Picture 18"/>
          <p:cNvPicPr>
            <a:picLocks noChangeAspect="1"/>
          </p:cNvPicPr>
          <p:nvPr/>
        </p:nvPicPr>
        <p:blipFill>
          <a:blip r:embed="rId8"/>
          <a:stretch>
            <a:fillRect/>
          </a:stretch>
        </p:blipFill>
        <p:spPr>
          <a:xfrm>
            <a:off x="9851362" y="2124791"/>
            <a:ext cx="664029" cy="1175885"/>
          </a:xfrm>
          <a:prstGeom prst="rect">
            <a:avLst/>
          </a:prstGeom>
        </p:spPr>
      </p:pic>
      <p:pic>
        <p:nvPicPr>
          <p:cNvPr id="20" name="Picture 19"/>
          <p:cNvPicPr>
            <a:picLocks noChangeAspect="1"/>
          </p:cNvPicPr>
          <p:nvPr/>
        </p:nvPicPr>
        <p:blipFill>
          <a:blip r:embed="rId8"/>
          <a:stretch>
            <a:fillRect/>
          </a:stretch>
        </p:blipFill>
        <p:spPr>
          <a:xfrm>
            <a:off x="9160941" y="2131814"/>
            <a:ext cx="664029" cy="1175885"/>
          </a:xfrm>
          <a:prstGeom prst="rect">
            <a:avLst/>
          </a:prstGeom>
        </p:spPr>
      </p:pic>
      <p:pic>
        <p:nvPicPr>
          <p:cNvPr id="21" name="Picture 20"/>
          <p:cNvPicPr>
            <a:picLocks noChangeAspect="1"/>
          </p:cNvPicPr>
          <p:nvPr/>
        </p:nvPicPr>
        <p:blipFill>
          <a:blip r:embed="rId9"/>
          <a:stretch>
            <a:fillRect/>
          </a:stretch>
        </p:blipFill>
        <p:spPr>
          <a:xfrm>
            <a:off x="9154570" y="3231258"/>
            <a:ext cx="770572" cy="1250362"/>
          </a:xfrm>
          <a:prstGeom prst="rect">
            <a:avLst/>
          </a:prstGeom>
        </p:spPr>
      </p:pic>
      <p:pic>
        <p:nvPicPr>
          <p:cNvPr id="22" name="Picture 21"/>
          <p:cNvPicPr>
            <a:picLocks noChangeAspect="1"/>
          </p:cNvPicPr>
          <p:nvPr/>
        </p:nvPicPr>
        <p:blipFill>
          <a:blip r:embed="rId10"/>
          <a:stretch>
            <a:fillRect/>
          </a:stretch>
        </p:blipFill>
        <p:spPr>
          <a:xfrm>
            <a:off x="9865045" y="3231258"/>
            <a:ext cx="768163" cy="1249788"/>
          </a:xfrm>
          <a:prstGeom prst="rect">
            <a:avLst/>
          </a:prstGeom>
        </p:spPr>
      </p:pic>
      <p:pic>
        <p:nvPicPr>
          <p:cNvPr id="23" name="Picture 22"/>
          <p:cNvPicPr>
            <a:picLocks noChangeAspect="1"/>
          </p:cNvPicPr>
          <p:nvPr/>
        </p:nvPicPr>
        <p:blipFill>
          <a:blip r:embed="rId11"/>
          <a:stretch>
            <a:fillRect/>
          </a:stretch>
        </p:blipFill>
        <p:spPr>
          <a:xfrm>
            <a:off x="9218250" y="4441829"/>
            <a:ext cx="621947" cy="1243893"/>
          </a:xfrm>
          <a:prstGeom prst="rect">
            <a:avLst/>
          </a:prstGeom>
        </p:spPr>
      </p:pic>
      <p:pic>
        <p:nvPicPr>
          <p:cNvPr id="24" name="Picture 23"/>
          <p:cNvPicPr>
            <a:picLocks noChangeAspect="1"/>
          </p:cNvPicPr>
          <p:nvPr/>
        </p:nvPicPr>
        <p:blipFill>
          <a:blip r:embed="rId12"/>
          <a:stretch>
            <a:fillRect/>
          </a:stretch>
        </p:blipFill>
        <p:spPr>
          <a:xfrm>
            <a:off x="9939600" y="4441829"/>
            <a:ext cx="621846" cy="1243692"/>
          </a:xfrm>
          <a:prstGeom prst="rect">
            <a:avLst/>
          </a:prstGeom>
        </p:spPr>
      </p:pic>
      <p:pic>
        <p:nvPicPr>
          <p:cNvPr id="25" name="Picture 24"/>
          <p:cNvPicPr>
            <a:picLocks noChangeAspect="1"/>
          </p:cNvPicPr>
          <p:nvPr/>
        </p:nvPicPr>
        <p:blipFill>
          <a:blip r:embed="rId13"/>
          <a:stretch>
            <a:fillRect/>
          </a:stretch>
        </p:blipFill>
        <p:spPr>
          <a:xfrm>
            <a:off x="10101194" y="5670327"/>
            <a:ext cx="561975" cy="1171575"/>
          </a:xfrm>
          <a:prstGeom prst="rect">
            <a:avLst/>
          </a:prstGeom>
        </p:spPr>
      </p:pic>
      <p:pic>
        <p:nvPicPr>
          <p:cNvPr id="26" name="Picture 25"/>
          <p:cNvPicPr>
            <a:picLocks noChangeAspect="1"/>
          </p:cNvPicPr>
          <p:nvPr/>
        </p:nvPicPr>
        <p:blipFill>
          <a:blip r:embed="rId13"/>
          <a:stretch>
            <a:fillRect/>
          </a:stretch>
        </p:blipFill>
        <p:spPr>
          <a:xfrm>
            <a:off x="9423098" y="5677365"/>
            <a:ext cx="561975" cy="1171575"/>
          </a:xfrm>
          <a:prstGeom prst="rect">
            <a:avLst/>
          </a:prstGeom>
        </p:spPr>
      </p:pic>
      <p:pic>
        <p:nvPicPr>
          <p:cNvPr id="27"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1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4"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p:cNvPicPr>
            <a:picLocks noChangeAspect="1"/>
          </p:cNvPicPr>
          <p:nvPr/>
        </p:nvPicPr>
        <p:blipFill>
          <a:blip r:embed="rId3"/>
          <a:stretch>
            <a:fillRect/>
          </a:stretch>
        </p:blipFill>
        <p:spPr>
          <a:xfrm>
            <a:off x="4857750" y="4001294"/>
            <a:ext cx="2476500" cy="2552700"/>
          </a:xfrm>
          <a:prstGeom prst="rect">
            <a:avLst/>
          </a:prstGeom>
        </p:spPr>
      </p:pic>
    </p:spTree>
    <p:extLst>
      <p:ext uri="{BB962C8B-B14F-4D97-AF65-F5344CB8AC3E}">
        <p14:creationId xmlns:p14="http://schemas.microsoft.com/office/powerpoint/2010/main" val="192680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8234" y="463671"/>
            <a:ext cx="8070715" cy="5239975"/>
          </a:xfrm>
          <a:prstGeom prst="rect">
            <a:avLst/>
          </a:prstGeom>
        </p:spPr>
      </p:pic>
      <p:pic>
        <p:nvPicPr>
          <p:cNvPr id="6" name="Picture 5">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26" y="5739991"/>
            <a:ext cx="1299108" cy="964684"/>
          </a:xfrm>
          <a:prstGeom prst="rect">
            <a:avLst/>
          </a:prstGeom>
        </p:spPr>
      </p:pic>
      <p:sp>
        <p:nvSpPr>
          <p:cNvPr id="7" name="TextBox 6"/>
          <p:cNvSpPr txBox="1"/>
          <p:nvPr/>
        </p:nvSpPr>
        <p:spPr>
          <a:xfrm>
            <a:off x="9705702" y="3083658"/>
            <a:ext cx="2285999" cy="1938992"/>
          </a:xfrm>
          <a:prstGeom prst="rect">
            <a:avLst/>
          </a:prstGeom>
          <a:noFill/>
          <a:ln w="57150">
            <a:solidFill>
              <a:srgbClr val="00B050"/>
            </a:solidFill>
          </a:ln>
        </p:spPr>
        <p:txBody>
          <a:bodyPr wrap="square" rtlCol="0">
            <a:spAutoFit/>
          </a:bodyPr>
          <a:lstStyle/>
          <a:p>
            <a:r>
              <a:rPr lang="en-GB" sz="2400" dirty="0"/>
              <a:t>Point to the other half of the ice-cream or you can draw a circle around it.</a:t>
            </a:r>
          </a:p>
        </p:txBody>
      </p:sp>
      <p:pic>
        <p:nvPicPr>
          <p:cNvPr id="8"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9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Explore finding halves</a:t>
            </a:r>
          </a:p>
        </p:txBody>
      </p:sp>
      <p:sp>
        <p:nvSpPr>
          <p:cNvPr id="3" name="Content Placeholder 2"/>
          <p:cNvSpPr>
            <a:spLocks noGrp="1"/>
          </p:cNvSpPr>
          <p:nvPr>
            <p:ph idx="1"/>
          </p:nvPr>
        </p:nvSpPr>
        <p:spPr>
          <a:xfrm>
            <a:off x="548640" y="1690688"/>
            <a:ext cx="10805160" cy="4486275"/>
          </a:xfrm>
        </p:spPr>
        <p:txBody>
          <a:bodyPr/>
          <a:lstStyle/>
          <a:p>
            <a:pPr marL="0" indent="0">
              <a:buNone/>
            </a:pPr>
            <a:r>
              <a:rPr lang="en-GB" dirty="0"/>
              <a:t>I have a special job for you to do. I want you to explore finding halves. You can use different objects or foods you have at home, can you explore finding halves?</a:t>
            </a:r>
          </a:p>
          <a:p>
            <a:endParaRPr lang="en-GB" dirty="0"/>
          </a:p>
        </p:txBody>
      </p:sp>
      <p:pic>
        <p:nvPicPr>
          <p:cNvPr id="5" name="Picture 4"/>
          <p:cNvPicPr>
            <a:picLocks noChangeAspect="1"/>
          </p:cNvPicPr>
          <p:nvPr/>
        </p:nvPicPr>
        <p:blipFill>
          <a:blip r:embed="rId2"/>
          <a:stretch>
            <a:fillRect/>
          </a:stretch>
        </p:blipFill>
        <p:spPr>
          <a:xfrm>
            <a:off x="702752" y="2952614"/>
            <a:ext cx="2690415" cy="2455409"/>
          </a:xfrm>
          <a:prstGeom prst="rect">
            <a:avLst/>
          </a:prstGeom>
        </p:spPr>
      </p:pic>
      <p:pic>
        <p:nvPicPr>
          <p:cNvPr id="6" name="Picture 5"/>
          <p:cNvPicPr>
            <a:picLocks noChangeAspect="1"/>
          </p:cNvPicPr>
          <p:nvPr/>
        </p:nvPicPr>
        <p:blipFill>
          <a:blip r:embed="rId3"/>
          <a:stretch>
            <a:fillRect/>
          </a:stretch>
        </p:blipFill>
        <p:spPr>
          <a:xfrm>
            <a:off x="4059444" y="3044053"/>
            <a:ext cx="3113583" cy="1671637"/>
          </a:xfrm>
          <a:prstGeom prst="rect">
            <a:avLst/>
          </a:prstGeom>
        </p:spPr>
      </p:pic>
      <p:pic>
        <p:nvPicPr>
          <p:cNvPr id="7" name="Picture 6"/>
          <p:cNvPicPr>
            <a:picLocks noChangeAspect="1"/>
          </p:cNvPicPr>
          <p:nvPr/>
        </p:nvPicPr>
        <p:blipFill>
          <a:blip r:embed="rId4"/>
          <a:stretch>
            <a:fillRect/>
          </a:stretch>
        </p:blipFill>
        <p:spPr>
          <a:xfrm>
            <a:off x="3845190" y="4998946"/>
            <a:ext cx="3542090" cy="1312954"/>
          </a:xfrm>
          <a:prstGeom prst="rect">
            <a:avLst/>
          </a:prstGeom>
        </p:spPr>
      </p:pic>
      <p:pic>
        <p:nvPicPr>
          <p:cNvPr id="8" name="Picture 7"/>
          <p:cNvPicPr>
            <a:picLocks noChangeAspect="1"/>
          </p:cNvPicPr>
          <p:nvPr/>
        </p:nvPicPr>
        <p:blipFill>
          <a:blip r:embed="rId5"/>
          <a:stretch>
            <a:fillRect/>
          </a:stretch>
        </p:blipFill>
        <p:spPr>
          <a:xfrm>
            <a:off x="7522728" y="2650487"/>
            <a:ext cx="1827210" cy="2784320"/>
          </a:xfrm>
          <a:prstGeom prst="rect">
            <a:avLst/>
          </a:prstGeom>
        </p:spPr>
      </p:pic>
      <p:pic>
        <p:nvPicPr>
          <p:cNvPr id="9" name="Picture 8"/>
          <p:cNvPicPr>
            <a:picLocks noChangeAspect="1"/>
          </p:cNvPicPr>
          <p:nvPr/>
        </p:nvPicPr>
        <p:blipFill>
          <a:blip r:embed="rId6"/>
          <a:stretch>
            <a:fillRect/>
          </a:stretch>
        </p:blipFill>
        <p:spPr>
          <a:xfrm>
            <a:off x="9515329" y="4467428"/>
            <a:ext cx="2337001" cy="1742501"/>
          </a:xfrm>
          <a:prstGeom prst="rect">
            <a:avLst/>
          </a:prstGeom>
        </p:spPr>
      </p:pic>
      <p:pic>
        <p:nvPicPr>
          <p:cNvPr id="10" name="Picture 9">
            <a:extLst>
              <a:ext uri="{FF2B5EF4-FFF2-40B4-BE49-F238E27FC236}">
                <a16:creationId xmlns:a16="http://schemas.microsoft.com/office/drawing/2014/main" id="{BAD652ED-B74D-0B40-8437-D204845763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11"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04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252285"/>
            <a:ext cx="10515600" cy="1325563"/>
          </a:xfrm>
        </p:spPr>
        <p:txBody>
          <a:bodyPr>
            <a:normAutofit/>
          </a:bodyPr>
          <a:lstStyle/>
          <a:p>
            <a:r>
              <a:rPr lang="en-GB" sz="3600" dirty="0"/>
              <a:t>If you would prefer to do a written task, then find half the objects below:</a:t>
            </a:r>
          </a:p>
        </p:txBody>
      </p:sp>
      <p:sp>
        <p:nvSpPr>
          <p:cNvPr id="3" name="Content Placeholder 2"/>
          <p:cNvSpPr>
            <a:spLocks noGrp="1"/>
          </p:cNvSpPr>
          <p:nvPr>
            <p:ph idx="1"/>
          </p:nvPr>
        </p:nvSpPr>
        <p:spPr>
          <a:xfrm>
            <a:off x="1854926" y="1825624"/>
            <a:ext cx="9496697" cy="4879051"/>
          </a:xfrm>
        </p:spPr>
        <p:txBody>
          <a:bodyPr>
            <a:normAutofit fontScale="92500" lnSpcReduction="20000"/>
          </a:bodyPr>
          <a:lstStyle/>
          <a:p>
            <a:pPr marL="0" indent="0" algn="ctr">
              <a:buNone/>
            </a:pPr>
            <a:r>
              <a:rPr lang="en-GB" dirty="0"/>
              <a:t>You can draw a line through them or cut them in half. Remember, each part needs to be equal so both halves are the same!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Extension: If you like, you could draw some objects of your own and half them!</a:t>
            </a:r>
          </a:p>
        </p:txBody>
      </p:sp>
      <p:pic>
        <p:nvPicPr>
          <p:cNvPr id="5" name="Picture 4">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4" y="5739991"/>
            <a:ext cx="1299108" cy="964684"/>
          </a:xfrm>
          <a:prstGeom prst="rect">
            <a:avLst/>
          </a:prstGeom>
        </p:spPr>
      </p:pic>
      <p:pic>
        <p:nvPicPr>
          <p:cNvPr id="6" name="Picture 5"/>
          <p:cNvPicPr>
            <a:picLocks noChangeAspect="1"/>
          </p:cNvPicPr>
          <p:nvPr/>
        </p:nvPicPr>
        <p:blipFill>
          <a:blip r:embed="rId3"/>
          <a:stretch>
            <a:fillRect/>
          </a:stretch>
        </p:blipFill>
        <p:spPr>
          <a:xfrm>
            <a:off x="255930" y="2978331"/>
            <a:ext cx="2762623" cy="2496702"/>
          </a:xfrm>
          <a:prstGeom prst="rect">
            <a:avLst/>
          </a:prstGeom>
        </p:spPr>
      </p:pic>
      <p:pic>
        <p:nvPicPr>
          <p:cNvPr id="7" name="Picture 6"/>
          <p:cNvPicPr>
            <a:picLocks noChangeAspect="1"/>
          </p:cNvPicPr>
          <p:nvPr/>
        </p:nvPicPr>
        <p:blipFill>
          <a:blip r:embed="rId4"/>
          <a:stretch>
            <a:fillRect/>
          </a:stretch>
        </p:blipFill>
        <p:spPr>
          <a:xfrm>
            <a:off x="3277566" y="2903478"/>
            <a:ext cx="3155631" cy="2571555"/>
          </a:xfrm>
          <a:prstGeom prst="rect">
            <a:avLst/>
          </a:prstGeom>
        </p:spPr>
      </p:pic>
      <p:pic>
        <p:nvPicPr>
          <p:cNvPr id="8" name="Picture 7"/>
          <p:cNvPicPr>
            <a:picLocks noChangeAspect="1"/>
          </p:cNvPicPr>
          <p:nvPr/>
        </p:nvPicPr>
        <p:blipFill>
          <a:blip r:embed="rId5"/>
          <a:stretch>
            <a:fillRect/>
          </a:stretch>
        </p:blipFill>
        <p:spPr>
          <a:xfrm>
            <a:off x="6622164" y="3052577"/>
            <a:ext cx="2271334" cy="2348210"/>
          </a:xfrm>
          <a:prstGeom prst="rect">
            <a:avLst/>
          </a:prstGeom>
        </p:spPr>
      </p:pic>
      <p:pic>
        <p:nvPicPr>
          <p:cNvPr id="9" name="Picture 8"/>
          <p:cNvPicPr>
            <a:picLocks noChangeAspect="1"/>
          </p:cNvPicPr>
          <p:nvPr/>
        </p:nvPicPr>
        <p:blipFill>
          <a:blip r:embed="rId6"/>
          <a:stretch>
            <a:fillRect/>
          </a:stretch>
        </p:blipFill>
        <p:spPr>
          <a:xfrm>
            <a:off x="9268722" y="3052577"/>
            <a:ext cx="2814518" cy="2251615"/>
          </a:xfrm>
          <a:prstGeom prst="rect">
            <a:avLst/>
          </a:prstGeom>
        </p:spPr>
      </p:pic>
      <p:pic>
        <p:nvPicPr>
          <p:cNvPr id="10"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0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lesson.</a:t>
            </a:r>
          </a:p>
        </p:txBody>
      </p:sp>
      <p:sp>
        <p:nvSpPr>
          <p:cNvPr id="3" name="Content Placeholder 2"/>
          <p:cNvSpPr>
            <a:spLocks noGrp="1"/>
          </p:cNvSpPr>
          <p:nvPr>
            <p:ph idx="1"/>
          </p:nvPr>
        </p:nvSpPr>
        <p:spPr/>
        <p:txBody>
          <a:bodyPr>
            <a:normAutofit/>
          </a:bodyPr>
          <a:lstStyle/>
          <a:p>
            <a:pPr marL="0" indent="0" algn="ctr">
              <a:buNone/>
            </a:pPr>
            <a:endParaRPr lang="en-GB" sz="3600" dirty="0"/>
          </a:p>
          <a:p>
            <a:pPr marL="0" indent="0" algn="ctr">
              <a:buNone/>
            </a:pPr>
            <a:endParaRPr lang="en-GB" sz="3600" dirty="0"/>
          </a:p>
          <a:p>
            <a:pPr marL="0" indent="0" algn="ctr">
              <a:buNone/>
            </a:pPr>
            <a:r>
              <a:rPr lang="en-GB" sz="3600" dirty="0"/>
              <a:t>Well done for all your efforts in maths today!</a:t>
            </a:r>
          </a:p>
        </p:txBody>
      </p:sp>
      <p:pic>
        <p:nvPicPr>
          <p:cNvPr id="5" name="Picture 4"/>
          <p:cNvPicPr>
            <a:picLocks noChangeAspect="1"/>
          </p:cNvPicPr>
          <p:nvPr/>
        </p:nvPicPr>
        <p:blipFill>
          <a:blip r:embed="rId2"/>
          <a:stretch>
            <a:fillRect/>
          </a:stretch>
        </p:blipFill>
        <p:spPr>
          <a:xfrm>
            <a:off x="4857750" y="4001294"/>
            <a:ext cx="2476500" cy="2552700"/>
          </a:xfrm>
          <a:prstGeom prst="rect">
            <a:avLst/>
          </a:prstGeom>
        </p:spPr>
      </p:pic>
      <p:pic>
        <p:nvPicPr>
          <p:cNvPr id="6"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8684" y="143173"/>
            <a:ext cx="705186" cy="70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4318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1460</Words>
  <Application>Microsoft Office PowerPoint</Application>
  <PresentationFormat>Widescreen</PresentationFormat>
  <Paragraphs>251</Paragraphs>
  <Slides>52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Calibri Light</vt:lpstr>
      <vt:lpstr>Comic Sans MS</vt:lpstr>
      <vt:lpstr>Twinkl</vt:lpstr>
      <vt:lpstr>Twinkl SemiBold</vt:lpstr>
      <vt:lpstr>1_Office Theme</vt:lpstr>
      <vt:lpstr>2_Office Theme</vt:lpstr>
      <vt:lpstr>PowerPoint Presentation</vt:lpstr>
      <vt:lpstr>PowerPoint Presentation</vt:lpstr>
      <vt:lpstr>What is halving?</vt:lpstr>
      <vt:lpstr>Examples of halving </vt:lpstr>
      <vt:lpstr>PowerPoint Presentation</vt:lpstr>
      <vt:lpstr>PowerPoint Presentation</vt:lpstr>
      <vt:lpstr>Task: Explore finding halves</vt:lpstr>
      <vt:lpstr>If you would prefer to do a written task, then find half the objects below:</vt:lpstr>
      <vt:lpstr>End of lesson.</vt:lpstr>
      <vt:lpstr>PowerPoint Presentation</vt:lpstr>
      <vt:lpstr>Sharing equally</vt:lpstr>
      <vt:lpstr>PowerPoint Presentation</vt:lpstr>
      <vt:lpstr>PowerPoint Presentation</vt:lpstr>
      <vt:lpstr>Now, have a try at this one on your own. Can you share 8 dots equally onto the butterfly’s wings?</vt:lpstr>
      <vt:lpstr>Did you get it correct?</vt:lpstr>
      <vt:lpstr>Here is your task, can you share the dots equally on to the wings of the butterflies and ladybirds. You can draw the dots on.  The total number of dots the insects need is in the centre of each animal.</vt:lpstr>
      <vt:lpstr>Let’s check, did you get them correct?</vt:lpstr>
      <vt:lpstr>End of lesson.</vt:lpstr>
      <vt:lpstr>PowerPoint Presentation</vt:lpstr>
      <vt:lpstr>What is sharing?</vt:lpstr>
      <vt:lpstr>What happens when it is not equal?</vt:lpstr>
      <vt:lpstr>What happens when it is not equal?</vt:lpstr>
      <vt:lpstr>Let’s try and share these objects.</vt:lpstr>
      <vt:lpstr>PowerPoint Presentation</vt:lpstr>
      <vt:lpstr>Now, can you share the 8 cakes equally between the 2 plates?</vt:lpstr>
      <vt:lpstr>Let’s check…</vt:lpstr>
      <vt:lpstr>Task- Explore sharing objects</vt:lpstr>
      <vt:lpstr>If you don’t want to work practically, you can complete the task below: You can drag or draw the objects shared out equally onto each plate. </vt:lpstr>
      <vt:lpstr>Let’s check your answers:</vt:lpstr>
      <vt:lpstr>PowerPoint Presentation</vt:lpstr>
      <vt:lpstr>End of lesson.</vt:lpstr>
      <vt:lpstr>PowerPoint Presentation</vt:lpstr>
      <vt:lpstr>Sharing using part/part/whole model</vt:lpstr>
      <vt:lpstr>PowerPoint Presentation</vt:lpstr>
      <vt:lpstr>PowerPoint Presentation</vt:lpstr>
      <vt:lpstr>PowerPoint Presentation</vt:lpstr>
      <vt:lpstr>Now you have a try. Share the leaves out equally between the bugs, you can draw them on or drag them into place.</vt:lpstr>
      <vt:lpstr>Let’s check your answer…</vt:lpstr>
      <vt:lpstr>Can you share the leaves between the mini beasts? You can draw the leaves or put dots in the circles to show how many each mini beast would get.</vt:lpstr>
      <vt:lpstr>Let’s check your answers…</vt:lpstr>
      <vt:lpstr>End of lesson.</vt:lpstr>
      <vt:lpstr>PowerPoint Presentation</vt:lpstr>
      <vt:lpstr>Doubling numbers</vt:lpstr>
      <vt:lpstr>PowerPoint Presentation</vt:lpstr>
      <vt:lpstr>Can you help me to double these numbers on the butterfly’s wings?</vt:lpstr>
      <vt:lpstr>Let’s check…</vt:lpstr>
      <vt:lpstr>Now, can you draw the dots on the wings to double the number?</vt:lpstr>
      <vt:lpstr>Let’s check your answer…</vt:lpstr>
      <vt:lpstr>For your task, draw the dots on the wings to double the number.</vt:lpstr>
      <vt:lpstr>Let’s check your answers…</vt:lpstr>
      <vt:lpstr>Challenge: See if you can learn your doubles to recall from memory…</vt:lpstr>
      <vt:lpstr>End of lesson.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kdobson</dc:creator>
  <cp:lastModifiedBy>User</cp:lastModifiedBy>
  <cp:revision>94</cp:revision>
  <dcterms:created xsi:type="dcterms:W3CDTF">2021-06-25T11:28:40Z</dcterms:created>
  <dcterms:modified xsi:type="dcterms:W3CDTF">2021-06-27T10:53:24Z</dcterms:modified>
</cp:coreProperties>
</file>