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416" r:id="rId2"/>
    <p:sldId id="365" r:id="rId3"/>
    <p:sldId id="366" r:id="rId4"/>
    <p:sldId id="367" r:id="rId5"/>
    <p:sldId id="368" r:id="rId6"/>
    <p:sldId id="369" r:id="rId7"/>
    <p:sldId id="371" r:id="rId8"/>
    <p:sldId id="372" r:id="rId9"/>
    <p:sldId id="373" r:id="rId10"/>
    <p:sldId id="374" r:id="rId11"/>
    <p:sldId id="394" r:id="rId12"/>
    <p:sldId id="395" r:id="rId13"/>
    <p:sldId id="396" r:id="rId14"/>
    <p:sldId id="397" r:id="rId15"/>
    <p:sldId id="398" r:id="rId16"/>
    <p:sldId id="412" r:id="rId17"/>
    <p:sldId id="375" r:id="rId18"/>
    <p:sldId id="377" r:id="rId19"/>
    <p:sldId id="378" r:id="rId20"/>
    <p:sldId id="379" r:id="rId21"/>
    <p:sldId id="380" r:id="rId22"/>
    <p:sldId id="399" r:id="rId23"/>
    <p:sldId id="400" r:id="rId24"/>
    <p:sldId id="401" r:id="rId25"/>
    <p:sldId id="402" r:id="rId26"/>
    <p:sldId id="413" r:id="rId27"/>
    <p:sldId id="381" r:id="rId28"/>
    <p:sldId id="376" r:id="rId29"/>
    <p:sldId id="382" r:id="rId30"/>
    <p:sldId id="383" r:id="rId31"/>
    <p:sldId id="384" r:id="rId32"/>
    <p:sldId id="385" r:id="rId33"/>
    <p:sldId id="260" r:id="rId34"/>
    <p:sldId id="261" r:id="rId35"/>
    <p:sldId id="403" r:id="rId36"/>
    <p:sldId id="404" r:id="rId37"/>
    <p:sldId id="405" r:id="rId38"/>
    <p:sldId id="407" r:id="rId39"/>
    <p:sldId id="414" r:id="rId40"/>
    <p:sldId id="387" r:id="rId41"/>
    <p:sldId id="388" r:id="rId42"/>
    <p:sldId id="389" r:id="rId43"/>
    <p:sldId id="390" r:id="rId44"/>
    <p:sldId id="391" r:id="rId45"/>
    <p:sldId id="392" r:id="rId46"/>
    <p:sldId id="408" r:id="rId47"/>
    <p:sldId id="409" r:id="rId48"/>
    <p:sldId id="410" r:id="rId49"/>
    <p:sldId id="411" r:id="rId50"/>
    <p:sldId id="415" r:id="rId51"/>
    <p:sldId id="393" r:id="rId52"/>
    <p:sldId id="339" r:id="rId53"/>
    <p:sldId id="352" r:id="rId54"/>
    <p:sldId id="353" r:id="rId55"/>
    <p:sldId id="340" r:id="rId56"/>
    <p:sldId id="359" r:id="rId57"/>
    <p:sldId id="360" r:id="rId58"/>
    <p:sldId id="361" r:id="rId59"/>
    <p:sldId id="354" r:id="rId60"/>
    <p:sldId id="348" r:id="rId61"/>
    <p:sldId id="358" r:id="rId62"/>
    <p:sldId id="362" r:id="rId63"/>
    <p:sldId id="363" r:id="rId64"/>
    <p:sldId id="364" r:id="rId65"/>
    <p:sldId id="35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4660"/>
  </p:normalViewPr>
  <p:slideViewPr>
    <p:cSldViewPr snapToGrid="0">
      <p:cViewPr varScale="1">
        <p:scale>
          <a:sx n="70" d="100"/>
          <a:sy n="70" d="100"/>
        </p:scale>
        <p:origin x="66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BC0F3-E38F-462A-9BC8-D778E0A16F66}" type="datetimeFigureOut">
              <a:rPr lang="en-GB" smtClean="0"/>
              <a:t>05/02/2021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7A4DE-66BF-43B2-8924-662BAF5D7099}" type="slidenum">
              <a:rPr lang="en-GB" smtClean="0"/>
              <a:t>‹#›</a:t>
            </a:fld>
            <a:endParaRPr lang="en-GB"/>
          </a:p>
        </p:txBody>
      </p:sp>
    </p:spTree>
    <p:extLst>
      <p:ext uri="{BB962C8B-B14F-4D97-AF65-F5344CB8AC3E}">
        <p14:creationId xmlns:p14="http://schemas.microsoft.com/office/powerpoint/2010/main" val="106378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38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A0A74-EBE4-4F77-8FCC-1A3EA22DC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1541F83-FC95-4366-A727-947EC762E0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8A8218E-AC46-4091-BB6B-28E15DCB186C}"/>
              </a:ext>
            </a:extLst>
          </p:cNvPr>
          <p:cNvSpPr>
            <a:spLocks noGrp="1"/>
          </p:cNvSpPr>
          <p:nvPr>
            <p:ph type="dt" sz="half" idx="10"/>
          </p:nvPr>
        </p:nvSpPr>
        <p:spPr/>
        <p:txBody>
          <a:bodyPr/>
          <a:lstStyle/>
          <a:p>
            <a:fld id="{CC98EC69-13B8-4B11-95BB-ADBC3B885C5F}" type="datetimeFigureOut">
              <a:rPr lang="en-GB" smtClean="0"/>
              <a:t>05/02/2021</a:t>
            </a:fld>
            <a:endParaRPr lang="en-GB"/>
          </a:p>
        </p:txBody>
      </p:sp>
      <p:sp>
        <p:nvSpPr>
          <p:cNvPr id="5" name="Footer Placeholder 4">
            <a:extLst>
              <a:ext uri="{FF2B5EF4-FFF2-40B4-BE49-F238E27FC236}">
                <a16:creationId xmlns:a16="http://schemas.microsoft.com/office/drawing/2014/main" id="{0C3C2808-B640-4377-931E-1B246F6370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94C92C-378A-44B7-9CCB-0FAA14822B8D}"/>
              </a:ext>
            </a:extLst>
          </p:cNvPr>
          <p:cNvSpPr>
            <a:spLocks noGrp="1"/>
          </p:cNvSpPr>
          <p:nvPr>
            <p:ph type="sldNum" sz="quarter" idx="12"/>
          </p:nvPr>
        </p:nvSpPr>
        <p:spPr/>
        <p:txBody>
          <a:bodyPr/>
          <a:lstStyle/>
          <a:p>
            <a:fld id="{54FC39E8-7760-4786-880B-C752B2FEBED0}" type="slidenum">
              <a:rPr lang="en-GB" smtClean="0"/>
              <a:t>‹#›</a:t>
            </a:fld>
            <a:endParaRPr lang="en-GB"/>
          </a:p>
        </p:txBody>
      </p:sp>
    </p:spTree>
    <p:extLst>
      <p:ext uri="{BB962C8B-B14F-4D97-AF65-F5344CB8AC3E}">
        <p14:creationId xmlns:p14="http://schemas.microsoft.com/office/powerpoint/2010/main" val="3062977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4DB3-6060-4954-A3E2-2695517E584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06F1AF-B3A8-47E8-AC7E-8245C45E90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05C7A7-CBE3-4378-B7C8-5688EE600F9E}"/>
              </a:ext>
            </a:extLst>
          </p:cNvPr>
          <p:cNvSpPr>
            <a:spLocks noGrp="1"/>
          </p:cNvSpPr>
          <p:nvPr>
            <p:ph type="dt" sz="half" idx="10"/>
          </p:nvPr>
        </p:nvSpPr>
        <p:spPr/>
        <p:txBody>
          <a:bodyPr/>
          <a:lstStyle/>
          <a:p>
            <a:fld id="{CC98EC69-13B8-4B11-95BB-ADBC3B885C5F}" type="datetimeFigureOut">
              <a:rPr lang="en-GB" smtClean="0"/>
              <a:t>05/02/2021</a:t>
            </a:fld>
            <a:endParaRPr lang="en-GB"/>
          </a:p>
        </p:txBody>
      </p:sp>
      <p:sp>
        <p:nvSpPr>
          <p:cNvPr id="5" name="Footer Placeholder 4">
            <a:extLst>
              <a:ext uri="{FF2B5EF4-FFF2-40B4-BE49-F238E27FC236}">
                <a16:creationId xmlns:a16="http://schemas.microsoft.com/office/drawing/2014/main" id="{13F39771-F406-437D-A984-0FD707722A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FED847-720E-4284-9EFA-7183A69B36F9}"/>
              </a:ext>
            </a:extLst>
          </p:cNvPr>
          <p:cNvSpPr>
            <a:spLocks noGrp="1"/>
          </p:cNvSpPr>
          <p:nvPr>
            <p:ph type="sldNum" sz="quarter" idx="12"/>
          </p:nvPr>
        </p:nvSpPr>
        <p:spPr/>
        <p:txBody>
          <a:bodyPr/>
          <a:lstStyle/>
          <a:p>
            <a:fld id="{54FC39E8-7760-4786-880B-C752B2FEBED0}" type="slidenum">
              <a:rPr lang="en-GB" smtClean="0"/>
              <a:t>‹#›</a:t>
            </a:fld>
            <a:endParaRPr lang="en-GB"/>
          </a:p>
        </p:txBody>
      </p:sp>
    </p:spTree>
    <p:extLst>
      <p:ext uri="{BB962C8B-B14F-4D97-AF65-F5344CB8AC3E}">
        <p14:creationId xmlns:p14="http://schemas.microsoft.com/office/powerpoint/2010/main" val="3250084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B65A26-4891-4EDE-BB33-DE2AE35BB9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74E0C8-96B2-4DA6-B5EF-110161C2CC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78932B-8E26-45AA-A95E-F8820BD15A40}"/>
              </a:ext>
            </a:extLst>
          </p:cNvPr>
          <p:cNvSpPr>
            <a:spLocks noGrp="1"/>
          </p:cNvSpPr>
          <p:nvPr>
            <p:ph type="dt" sz="half" idx="10"/>
          </p:nvPr>
        </p:nvSpPr>
        <p:spPr/>
        <p:txBody>
          <a:bodyPr/>
          <a:lstStyle/>
          <a:p>
            <a:fld id="{CC98EC69-13B8-4B11-95BB-ADBC3B885C5F}" type="datetimeFigureOut">
              <a:rPr lang="en-GB" smtClean="0"/>
              <a:t>05/02/2021</a:t>
            </a:fld>
            <a:endParaRPr lang="en-GB"/>
          </a:p>
        </p:txBody>
      </p:sp>
      <p:sp>
        <p:nvSpPr>
          <p:cNvPr id="5" name="Footer Placeholder 4">
            <a:extLst>
              <a:ext uri="{FF2B5EF4-FFF2-40B4-BE49-F238E27FC236}">
                <a16:creationId xmlns:a16="http://schemas.microsoft.com/office/drawing/2014/main" id="{DFDE6836-0062-48C1-B3BA-663F6D4753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6C60B7-2A47-4AAF-9EDD-3990781F9939}"/>
              </a:ext>
            </a:extLst>
          </p:cNvPr>
          <p:cNvSpPr>
            <a:spLocks noGrp="1"/>
          </p:cNvSpPr>
          <p:nvPr>
            <p:ph type="sldNum" sz="quarter" idx="12"/>
          </p:nvPr>
        </p:nvSpPr>
        <p:spPr/>
        <p:txBody>
          <a:bodyPr/>
          <a:lstStyle/>
          <a:p>
            <a:fld id="{54FC39E8-7760-4786-880B-C752B2FEBED0}" type="slidenum">
              <a:rPr lang="en-GB" smtClean="0"/>
              <a:t>‹#›</a:t>
            </a:fld>
            <a:endParaRPr lang="en-GB"/>
          </a:p>
        </p:txBody>
      </p:sp>
    </p:spTree>
    <p:extLst>
      <p:ext uri="{BB962C8B-B14F-4D97-AF65-F5344CB8AC3E}">
        <p14:creationId xmlns:p14="http://schemas.microsoft.com/office/powerpoint/2010/main" val="3692604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97504-B076-4978-A638-F70DB0B66F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C0E5E0F-28FE-4319-B78E-CE0DEFCF3E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6BD805-93E6-49D6-86E3-48E1891FD24E}"/>
              </a:ext>
            </a:extLst>
          </p:cNvPr>
          <p:cNvSpPr>
            <a:spLocks noGrp="1"/>
          </p:cNvSpPr>
          <p:nvPr>
            <p:ph type="dt" sz="half" idx="10"/>
          </p:nvPr>
        </p:nvSpPr>
        <p:spPr/>
        <p:txBody>
          <a:bodyPr/>
          <a:lstStyle/>
          <a:p>
            <a:fld id="{CC98EC69-13B8-4B11-95BB-ADBC3B885C5F}" type="datetimeFigureOut">
              <a:rPr lang="en-GB" smtClean="0"/>
              <a:t>05/02/2021</a:t>
            </a:fld>
            <a:endParaRPr lang="en-GB"/>
          </a:p>
        </p:txBody>
      </p:sp>
      <p:sp>
        <p:nvSpPr>
          <p:cNvPr id="5" name="Footer Placeholder 4">
            <a:extLst>
              <a:ext uri="{FF2B5EF4-FFF2-40B4-BE49-F238E27FC236}">
                <a16:creationId xmlns:a16="http://schemas.microsoft.com/office/drawing/2014/main" id="{8520B20C-250B-4087-A8EB-ED952A8E48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66C9C1-5A12-47F1-BE43-D53568470198}"/>
              </a:ext>
            </a:extLst>
          </p:cNvPr>
          <p:cNvSpPr>
            <a:spLocks noGrp="1"/>
          </p:cNvSpPr>
          <p:nvPr>
            <p:ph type="sldNum" sz="quarter" idx="12"/>
          </p:nvPr>
        </p:nvSpPr>
        <p:spPr/>
        <p:txBody>
          <a:bodyPr/>
          <a:lstStyle/>
          <a:p>
            <a:fld id="{54FC39E8-7760-4786-880B-C752B2FEBED0}" type="slidenum">
              <a:rPr lang="en-GB" smtClean="0"/>
              <a:t>‹#›</a:t>
            </a:fld>
            <a:endParaRPr lang="en-GB"/>
          </a:p>
        </p:txBody>
      </p:sp>
    </p:spTree>
    <p:extLst>
      <p:ext uri="{BB962C8B-B14F-4D97-AF65-F5344CB8AC3E}">
        <p14:creationId xmlns:p14="http://schemas.microsoft.com/office/powerpoint/2010/main" val="3567807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D24C6-7664-4349-9EBC-D85A2261B7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D995EA-D535-4EE7-9DA3-7A751AFB32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E4149-4598-4D87-8A3A-DC4C0117015B}"/>
              </a:ext>
            </a:extLst>
          </p:cNvPr>
          <p:cNvSpPr>
            <a:spLocks noGrp="1"/>
          </p:cNvSpPr>
          <p:nvPr>
            <p:ph type="dt" sz="half" idx="10"/>
          </p:nvPr>
        </p:nvSpPr>
        <p:spPr/>
        <p:txBody>
          <a:bodyPr/>
          <a:lstStyle/>
          <a:p>
            <a:fld id="{CC98EC69-13B8-4B11-95BB-ADBC3B885C5F}" type="datetimeFigureOut">
              <a:rPr lang="en-GB" smtClean="0"/>
              <a:t>05/02/2021</a:t>
            </a:fld>
            <a:endParaRPr lang="en-GB"/>
          </a:p>
        </p:txBody>
      </p:sp>
      <p:sp>
        <p:nvSpPr>
          <p:cNvPr id="5" name="Footer Placeholder 4">
            <a:extLst>
              <a:ext uri="{FF2B5EF4-FFF2-40B4-BE49-F238E27FC236}">
                <a16:creationId xmlns:a16="http://schemas.microsoft.com/office/drawing/2014/main" id="{63C4CB4E-C3DB-4C40-BDBF-53B007C725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25BBAF-5049-43C4-A477-3E788BD48E09}"/>
              </a:ext>
            </a:extLst>
          </p:cNvPr>
          <p:cNvSpPr>
            <a:spLocks noGrp="1"/>
          </p:cNvSpPr>
          <p:nvPr>
            <p:ph type="sldNum" sz="quarter" idx="12"/>
          </p:nvPr>
        </p:nvSpPr>
        <p:spPr/>
        <p:txBody>
          <a:bodyPr/>
          <a:lstStyle/>
          <a:p>
            <a:fld id="{54FC39E8-7760-4786-880B-C752B2FEBED0}" type="slidenum">
              <a:rPr lang="en-GB" smtClean="0"/>
              <a:t>‹#›</a:t>
            </a:fld>
            <a:endParaRPr lang="en-GB"/>
          </a:p>
        </p:txBody>
      </p:sp>
    </p:spTree>
    <p:extLst>
      <p:ext uri="{BB962C8B-B14F-4D97-AF65-F5344CB8AC3E}">
        <p14:creationId xmlns:p14="http://schemas.microsoft.com/office/powerpoint/2010/main" val="1173574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67A4-4EE4-43AA-B17B-2B9B131E5C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BFA626-BD15-47AF-97C1-73BCF273AA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EFF89F-A8F4-4B66-A997-4F0A8E8B1F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02CCB6-5531-406D-BB89-0A9920283AA9}"/>
              </a:ext>
            </a:extLst>
          </p:cNvPr>
          <p:cNvSpPr>
            <a:spLocks noGrp="1"/>
          </p:cNvSpPr>
          <p:nvPr>
            <p:ph type="dt" sz="half" idx="10"/>
          </p:nvPr>
        </p:nvSpPr>
        <p:spPr/>
        <p:txBody>
          <a:bodyPr/>
          <a:lstStyle/>
          <a:p>
            <a:fld id="{CC98EC69-13B8-4B11-95BB-ADBC3B885C5F}" type="datetimeFigureOut">
              <a:rPr lang="en-GB" smtClean="0"/>
              <a:t>05/02/2021</a:t>
            </a:fld>
            <a:endParaRPr lang="en-GB"/>
          </a:p>
        </p:txBody>
      </p:sp>
      <p:sp>
        <p:nvSpPr>
          <p:cNvPr id="6" name="Footer Placeholder 5">
            <a:extLst>
              <a:ext uri="{FF2B5EF4-FFF2-40B4-BE49-F238E27FC236}">
                <a16:creationId xmlns:a16="http://schemas.microsoft.com/office/drawing/2014/main" id="{8C696FE1-356C-4857-B8A9-FD140ACEBF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386005-AF72-4E58-A2A3-038650E79927}"/>
              </a:ext>
            </a:extLst>
          </p:cNvPr>
          <p:cNvSpPr>
            <a:spLocks noGrp="1"/>
          </p:cNvSpPr>
          <p:nvPr>
            <p:ph type="sldNum" sz="quarter" idx="12"/>
          </p:nvPr>
        </p:nvSpPr>
        <p:spPr/>
        <p:txBody>
          <a:bodyPr/>
          <a:lstStyle/>
          <a:p>
            <a:fld id="{54FC39E8-7760-4786-880B-C752B2FEBED0}" type="slidenum">
              <a:rPr lang="en-GB" smtClean="0"/>
              <a:t>‹#›</a:t>
            </a:fld>
            <a:endParaRPr lang="en-GB"/>
          </a:p>
        </p:txBody>
      </p:sp>
    </p:spTree>
    <p:extLst>
      <p:ext uri="{BB962C8B-B14F-4D97-AF65-F5344CB8AC3E}">
        <p14:creationId xmlns:p14="http://schemas.microsoft.com/office/powerpoint/2010/main" val="4097658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758A-3A7E-43ED-8166-B89A98D128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3E11A2-4C81-42FE-ABC6-66EC6A837D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06A6CE-F29B-4DD0-9258-0D033D1FFD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4E948D-09CD-44B5-A327-89CC4E725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A988D3-641F-46F3-A412-63C86CF6BC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D6E1CE-224B-4871-AC04-A5BAA67E1EB3}"/>
              </a:ext>
            </a:extLst>
          </p:cNvPr>
          <p:cNvSpPr>
            <a:spLocks noGrp="1"/>
          </p:cNvSpPr>
          <p:nvPr>
            <p:ph type="dt" sz="half" idx="10"/>
          </p:nvPr>
        </p:nvSpPr>
        <p:spPr/>
        <p:txBody>
          <a:bodyPr/>
          <a:lstStyle/>
          <a:p>
            <a:fld id="{CC98EC69-13B8-4B11-95BB-ADBC3B885C5F}" type="datetimeFigureOut">
              <a:rPr lang="en-GB" smtClean="0"/>
              <a:t>05/02/2021</a:t>
            </a:fld>
            <a:endParaRPr lang="en-GB"/>
          </a:p>
        </p:txBody>
      </p:sp>
      <p:sp>
        <p:nvSpPr>
          <p:cNvPr id="8" name="Footer Placeholder 7">
            <a:extLst>
              <a:ext uri="{FF2B5EF4-FFF2-40B4-BE49-F238E27FC236}">
                <a16:creationId xmlns:a16="http://schemas.microsoft.com/office/drawing/2014/main" id="{6BACC89B-468C-49EE-8CFE-5688AE75A8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2D054F-4098-49ED-89BC-C99BC8C2AFFB}"/>
              </a:ext>
            </a:extLst>
          </p:cNvPr>
          <p:cNvSpPr>
            <a:spLocks noGrp="1"/>
          </p:cNvSpPr>
          <p:nvPr>
            <p:ph type="sldNum" sz="quarter" idx="12"/>
          </p:nvPr>
        </p:nvSpPr>
        <p:spPr/>
        <p:txBody>
          <a:bodyPr/>
          <a:lstStyle/>
          <a:p>
            <a:fld id="{54FC39E8-7760-4786-880B-C752B2FEBED0}" type="slidenum">
              <a:rPr lang="en-GB" smtClean="0"/>
              <a:t>‹#›</a:t>
            </a:fld>
            <a:endParaRPr lang="en-GB"/>
          </a:p>
        </p:txBody>
      </p:sp>
    </p:spTree>
    <p:extLst>
      <p:ext uri="{BB962C8B-B14F-4D97-AF65-F5344CB8AC3E}">
        <p14:creationId xmlns:p14="http://schemas.microsoft.com/office/powerpoint/2010/main" val="3075599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3E9E-8BAF-4D92-AFA2-EDC9BC0D9A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0E589CF-5020-47D7-B5BB-219892116927}"/>
              </a:ext>
            </a:extLst>
          </p:cNvPr>
          <p:cNvSpPr>
            <a:spLocks noGrp="1"/>
          </p:cNvSpPr>
          <p:nvPr>
            <p:ph type="dt" sz="half" idx="10"/>
          </p:nvPr>
        </p:nvSpPr>
        <p:spPr/>
        <p:txBody>
          <a:bodyPr/>
          <a:lstStyle/>
          <a:p>
            <a:fld id="{CC98EC69-13B8-4B11-95BB-ADBC3B885C5F}" type="datetimeFigureOut">
              <a:rPr lang="en-GB" smtClean="0"/>
              <a:t>05/02/2021</a:t>
            </a:fld>
            <a:endParaRPr lang="en-GB"/>
          </a:p>
        </p:txBody>
      </p:sp>
      <p:sp>
        <p:nvSpPr>
          <p:cNvPr id="4" name="Footer Placeholder 3">
            <a:extLst>
              <a:ext uri="{FF2B5EF4-FFF2-40B4-BE49-F238E27FC236}">
                <a16:creationId xmlns:a16="http://schemas.microsoft.com/office/drawing/2014/main" id="{D90634B1-C0A9-4585-9BB2-23F3E76C7E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FE66268-EFE3-4754-9A05-8598C1408261}"/>
              </a:ext>
            </a:extLst>
          </p:cNvPr>
          <p:cNvSpPr>
            <a:spLocks noGrp="1"/>
          </p:cNvSpPr>
          <p:nvPr>
            <p:ph type="sldNum" sz="quarter" idx="12"/>
          </p:nvPr>
        </p:nvSpPr>
        <p:spPr/>
        <p:txBody>
          <a:bodyPr/>
          <a:lstStyle/>
          <a:p>
            <a:fld id="{54FC39E8-7760-4786-880B-C752B2FEBED0}" type="slidenum">
              <a:rPr lang="en-GB" smtClean="0"/>
              <a:t>‹#›</a:t>
            </a:fld>
            <a:endParaRPr lang="en-GB"/>
          </a:p>
        </p:txBody>
      </p:sp>
    </p:spTree>
    <p:extLst>
      <p:ext uri="{BB962C8B-B14F-4D97-AF65-F5344CB8AC3E}">
        <p14:creationId xmlns:p14="http://schemas.microsoft.com/office/powerpoint/2010/main" val="2389622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94133-D366-495A-87A0-D608C8B1A636}"/>
              </a:ext>
            </a:extLst>
          </p:cNvPr>
          <p:cNvSpPr>
            <a:spLocks noGrp="1"/>
          </p:cNvSpPr>
          <p:nvPr>
            <p:ph type="dt" sz="half" idx="10"/>
          </p:nvPr>
        </p:nvSpPr>
        <p:spPr/>
        <p:txBody>
          <a:bodyPr/>
          <a:lstStyle/>
          <a:p>
            <a:fld id="{CC98EC69-13B8-4B11-95BB-ADBC3B885C5F}" type="datetimeFigureOut">
              <a:rPr lang="en-GB" smtClean="0"/>
              <a:t>05/02/2021</a:t>
            </a:fld>
            <a:endParaRPr lang="en-GB"/>
          </a:p>
        </p:txBody>
      </p:sp>
      <p:sp>
        <p:nvSpPr>
          <p:cNvPr id="3" name="Footer Placeholder 2">
            <a:extLst>
              <a:ext uri="{FF2B5EF4-FFF2-40B4-BE49-F238E27FC236}">
                <a16:creationId xmlns:a16="http://schemas.microsoft.com/office/drawing/2014/main" id="{53C4E6DD-2CD6-4FD3-A9F8-C5FEEBE9FD8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21E029-B962-4336-8240-B8B13914A253}"/>
              </a:ext>
            </a:extLst>
          </p:cNvPr>
          <p:cNvSpPr>
            <a:spLocks noGrp="1"/>
          </p:cNvSpPr>
          <p:nvPr>
            <p:ph type="sldNum" sz="quarter" idx="12"/>
          </p:nvPr>
        </p:nvSpPr>
        <p:spPr/>
        <p:txBody>
          <a:bodyPr/>
          <a:lstStyle/>
          <a:p>
            <a:fld id="{54FC39E8-7760-4786-880B-C752B2FEBED0}" type="slidenum">
              <a:rPr lang="en-GB" smtClean="0"/>
              <a:t>‹#›</a:t>
            </a:fld>
            <a:endParaRPr lang="en-GB"/>
          </a:p>
        </p:txBody>
      </p:sp>
    </p:spTree>
    <p:extLst>
      <p:ext uri="{BB962C8B-B14F-4D97-AF65-F5344CB8AC3E}">
        <p14:creationId xmlns:p14="http://schemas.microsoft.com/office/powerpoint/2010/main" val="3253403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F449A-0277-4A29-8051-5F27F0C940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F845834-5730-486D-ADFA-08CDE87225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8C72153-2E5F-46EB-8ED6-9CA118FC13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E1C6D4-ADD7-4147-AC14-77B74005CA8A}"/>
              </a:ext>
            </a:extLst>
          </p:cNvPr>
          <p:cNvSpPr>
            <a:spLocks noGrp="1"/>
          </p:cNvSpPr>
          <p:nvPr>
            <p:ph type="dt" sz="half" idx="10"/>
          </p:nvPr>
        </p:nvSpPr>
        <p:spPr/>
        <p:txBody>
          <a:bodyPr/>
          <a:lstStyle/>
          <a:p>
            <a:fld id="{CC98EC69-13B8-4B11-95BB-ADBC3B885C5F}" type="datetimeFigureOut">
              <a:rPr lang="en-GB" smtClean="0"/>
              <a:t>05/02/2021</a:t>
            </a:fld>
            <a:endParaRPr lang="en-GB"/>
          </a:p>
        </p:txBody>
      </p:sp>
      <p:sp>
        <p:nvSpPr>
          <p:cNvPr id="6" name="Footer Placeholder 5">
            <a:extLst>
              <a:ext uri="{FF2B5EF4-FFF2-40B4-BE49-F238E27FC236}">
                <a16:creationId xmlns:a16="http://schemas.microsoft.com/office/drawing/2014/main" id="{91054599-ACEE-4B09-8724-B7764FA642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E1CF2E-4472-4D53-82E6-3E9A2708BFB4}"/>
              </a:ext>
            </a:extLst>
          </p:cNvPr>
          <p:cNvSpPr>
            <a:spLocks noGrp="1"/>
          </p:cNvSpPr>
          <p:nvPr>
            <p:ph type="sldNum" sz="quarter" idx="12"/>
          </p:nvPr>
        </p:nvSpPr>
        <p:spPr/>
        <p:txBody>
          <a:bodyPr/>
          <a:lstStyle/>
          <a:p>
            <a:fld id="{54FC39E8-7760-4786-880B-C752B2FEBED0}" type="slidenum">
              <a:rPr lang="en-GB" smtClean="0"/>
              <a:t>‹#›</a:t>
            </a:fld>
            <a:endParaRPr lang="en-GB"/>
          </a:p>
        </p:txBody>
      </p:sp>
    </p:spTree>
    <p:extLst>
      <p:ext uri="{BB962C8B-B14F-4D97-AF65-F5344CB8AC3E}">
        <p14:creationId xmlns:p14="http://schemas.microsoft.com/office/powerpoint/2010/main" val="815185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A34-483F-431F-A3F6-1B9FAD3337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BC5BE5-0145-45E2-BE2B-E4D5D2F38C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FD91AC7-E040-47CC-B912-F8F182C82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E20F8C-E8BC-4B9F-92AB-18BCFC2FC39E}"/>
              </a:ext>
            </a:extLst>
          </p:cNvPr>
          <p:cNvSpPr>
            <a:spLocks noGrp="1"/>
          </p:cNvSpPr>
          <p:nvPr>
            <p:ph type="dt" sz="half" idx="10"/>
          </p:nvPr>
        </p:nvSpPr>
        <p:spPr/>
        <p:txBody>
          <a:bodyPr/>
          <a:lstStyle/>
          <a:p>
            <a:fld id="{CC98EC69-13B8-4B11-95BB-ADBC3B885C5F}" type="datetimeFigureOut">
              <a:rPr lang="en-GB" smtClean="0"/>
              <a:t>05/02/2021</a:t>
            </a:fld>
            <a:endParaRPr lang="en-GB"/>
          </a:p>
        </p:txBody>
      </p:sp>
      <p:sp>
        <p:nvSpPr>
          <p:cNvPr id="6" name="Footer Placeholder 5">
            <a:extLst>
              <a:ext uri="{FF2B5EF4-FFF2-40B4-BE49-F238E27FC236}">
                <a16:creationId xmlns:a16="http://schemas.microsoft.com/office/drawing/2014/main" id="{CDD1972B-309C-4D8A-9D51-3F1EE6D4D2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9A7CED-EC76-4932-A49C-F3AE2D3FC273}"/>
              </a:ext>
            </a:extLst>
          </p:cNvPr>
          <p:cNvSpPr>
            <a:spLocks noGrp="1"/>
          </p:cNvSpPr>
          <p:nvPr>
            <p:ph type="sldNum" sz="quarter" idx="12"/>
          </p:nvPr>
        </p:nvSpPr>
        <p:spPr/>
        <p:txBody>
          <a:bodyPr/>
          <a:lstStyle/>
          <a:p>
            <a:fld id="{54FC39E8-7760-4786-880B-C752B2FEBED0}" type="slidenum">
              <a:rPr lang="en-GB" smtClean="0"/>
              <a:t>‹#›</a:t>
            </a:fld>
            <a:endParaRPr lang="en-GB"/>
          </a:p>
        </p:txBody>
      </p:sp>
    </p:spTree>
    <p:extLst>
      <p:ext uri="{BB962C8B-B14F-4D97-AF65-F5344CB8AC3E}">
        <p14:creationId xmlns:p14="http://schemas.microsoft.com/office/powerpoint/2010/main" val="2051825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D678E0-D4D7-4AA0-A185-77F88233D7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2D839C-D0ED-421D-9D45-8B3B1AA866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C5CDDD-DECD-451D-A150-7CD3FAF3C4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98EC69-13B8-4B11-95BB-ADBC3B885C5F}" type="datetimeFigureOut">
              <a:rPr lang="en-GB" smtClean="0"/>
              <a:t>05/02/2021</a:t>
            </a:fld>
            <a:endParaRPr lang="en-GB"/>
          </a:p>
        </p:txBody>
      </p:sp>
      <p:sp>
        <p:nvSpPr>
          <p:cNvPr id="5" name="Footer Placeholder 4">
            <a:extLst>
              <a:ext uri="{FF2B5EF4-FFF2-40B4-BE49-F238E27FC236}">
                <a16:creationId xmlns:a16="http://schemas.microsoft.com/office/drawing/2014/main" id="{12D9AD54-DC5E-4B69-BE4D-BB846DC783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732CDC2-B328-48F1-935F-7CB35E27D0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C39E8-7760-4786-880B-C752B2FEBED0}" type="slidenum">
              <a:rPr lang="en-GB" smtClean="0"/>
              <a:t>‹#›</a:t>
            </a:fld>
            <a:endParaRPr lang="en-GB"/>
          </a:p>
        </p:txBody>
      </p:sp>
    </p:spTree>
    <p:extLst>
      <p:ext uri="{BB962C8B-B14F-4D97-AF65-F5344CB8AC3E}">
        <p14:creationId xmlns:p14="http://schemas.microsoft.com/office/powerpoint/2010/main" val="2896924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2.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4.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6.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7.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youtube.com/watch?v=4DLRMu_3Gu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image" Target="../media/image49.tmp"/><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50.tmp"/><Relationship Id="rId3" Type="http://schemas.openxmlformats.org/officeDocument/2006/relationships/image" Target="../media/image25.png"/><Relationship Id="rId7" Type="http://schemas.openxmlformats.org/officeDocument/2006/relationships/image" Target="../media/image49.tm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2.tmp"/><Relationship Id="rId11" Type="http://schemas.openxmlformats.org/officeDocument/2006/relationships/image" Target="../media/image22.png"/><Relationship Id="rId5" Type="http://schemas.openxmlformats.org/officeDocument/2006/relationships/image" Target="../media/image51.png"/><Relationship Id="rId10" Type="http://schemas.openxmlformats.org/officeDocument/2006/relationships/image" Target="../media/image54.tmp"/><Relationship Id="rId4" Type="http://schemas.openxmlformats.org/officeDocument/2006/relationships/image" Target="../media/image26.png"/><Relationship Id="rId9" Type="http://schemas.openxmlformats.org/officeDocument/2006/relationships/image" Target="../media/image53.tmp"/></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2.tmp"/><Relationship Id="rId13" Type="http://schemas.openxmlformats.org/officeDocument/2006/relationships/image" Target="../media/image19.png"/><Relationship Id="rId3" Type="http://schemas.openxmlformats.org/officeDocument/2006/relationships/image" Target="../media/image26.png"/><Relationship Id="rId7" Type="http://schemas.openxmlformats.org/officeDocument/2006/relationships/image" Target="../media/image53.tmp"/><Relationship Id="rId12" Type="http://schemas.openxmlformats.org/officeDocument/2006/relationships/image" Target="../media/image51.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5.png"/><Relationship Id="rId5" Type="http://schemas.openxmlformats.org/officeDocument/2006/relationships/image" Target="../media/image25.png"/><Relationship Id="rId10" Type="http://schemas.openxmlformats.org/officeDocument/2006/relationships/image" Target="../media/image64.tmp"/><Relationship Id="rId4" Type="http://schemas.openxmlformats.org/officeDocument/2006/relationships/image" Target="../media/image61.png"/><Relationship Id="rId9" Type="http://schemas.openxmlformats.org/officeDocument/2006/relationships/image" Target="../media/image63.tmp"/></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4.tm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63.tmp"/><Relationship Id="rId5" Type="http://schemas.openxmlformats.org/officeDocument/2006/relationships/image" Target="../media/image62.tmp"/><Relationship Id="rId4" Type="http://schemas.openxmlformats.org/officeDocument/2006/relationships/image" Target="../media/image53.tmp"/></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0.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1.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BmICbJEyoVo" TargetMode="External"/><Relationship Id="rId2" Type="http://schemas.openxmlformats.org/officeDocument/2006/relationships/hyperlink" Target="https://www.youtube.com/watch?v=A-B-aOsd1ZY"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72.png"/><Relationship Id="rId4" Type="http://schemas.openxmlformats.org/officeDocument/2006/relationships/hyperlink" Target="https://www.youtube.com/watch?v=c_09njG46O0"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23.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23.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81.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ictgames.com/mobilePage/lcwc/index.html"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6.png"/><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www.ictgames.com/mobilePage/poopDeck/index.html" TargetMode="External"/><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ictgames.com/mobilePage/soundSayer/"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ksouth1-mediap.svc.ms/transform/thumbnail?provider=spo&amp;inputFormat=png&amp;cs=fFNQTw&amp;docid=https%3A%2F%2Fdurhamschools-my.sharepoint.com%3A443%2F_api%2Fv2.0%2Fdrives%2Fb!gAJaW5u-Rkmqwl4jPy9UGYMZtw1An2RBrvovy85FHRaZLaNEPYlAQ67Txwpp0T4S%2Fitems%2F01CGZ3B4WNLEFXJTX55JC3E7A5E4E5Y2UX%3Fversion%3DPublished&amp;access_token=eyJ0eXAiOiJKV1QiLCJhbGciOiJub25lIn0.eyJhdWQiOiIwMDAwMDAwMy0wMDAwLTBmZjEtY2UwMC0wMDAwMDAwMDAwMDAvZHVyaGFtc2Nob29scy1teS5zaGFyZXBvaW50LmNvbUA0NWRmZmY1Mi04MzY0LTRkNzMtYmYzYS04Zjk4YmRmMTBkODciLCJpc3MiOiIwMDAwMDAwMy0wMDAwLTBmZjEtY2UwMC0wMDAwMDAwMDAwMDAiLCJuYmYiOiIxNjExODEzNjAwIiwiZXhwIjoiMTYxMTgzNTIwMCIsImVuZHBvaW50dXJsIjoiN0VqbkNKZ0EwQWwvUkF4N3paQ2ErYm1RT0pLbFQ4OUVFQm1xdTg1UFc2ST0iLCJlbmRwb2ludHVybExlbmd0aCI6IjEyMyIsImlzbG9vcGJhY2siOiJUcnVlIiwidmVyIjoiaGFzaGVkcHJvb2Z0b2tlbiIsInNpdGVpZCI6Ik5XSTFZVEF5T0RBdFltVTVZaTAwT1RRMkxXRmhZekl0TldVeU16Tm1NbVkxTkRFNSIsIm5hbWVpZCI6IjAjLmZ8bWVtYmVyc2hpcHxwLmdpbmdlbGwzMDBAd2hwcmltYXJ5LmNvbSIsIm5paSI6Im1pY3Jvc29mdC5zaGFyZXBvaW50IiwiaXN1c2VyIjoidHJ1ZSIsImNhY2hla2V5IjoiMGguZnxtZW1iZXJzaGlwfDEwMDMyMDAwNTI4YjcyNzZAbGl2ZS5jb20iLCJ0dCI6IjAiLCJ1c2VQZXJzaXN0ZW50Q29va2llIjoiMiJ9.OUdyUlgxMmtNT1hoaGlrMVVZVlhtaExzc3hVM2VHbGZJYzZjem5STlFDVT0&amp;encodeFailures=1&amp;srcWidth=&amp;srcHeight=&amp;width=585&amp;height=585&amp;action=A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653" y="0"/>
            <a:ext cx="683738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1101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Pack: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Subject: English</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spTree>
    <p:extLst>
      <p:ext uri="{BB962C8B-B14F-4D97-AF65-F5344CB8AC3E}">
        <p14:creationId xmlns:p14="http://schemas.microsoft.com/office/powerpoint/2010/main" val="214163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D493272-0CA4-42C6-9770-844DC8C54701}"/>
              </a:ext>
            </a:extLst>
          </p:cNvPr>
          <p:cNvSpPr>
            <a:spLocks noGrp="1"/>
          </p:cNvSpPr>
          <p:nvPr>
            <p:ph type="title"/>
          </p:nvPr>
        </p:nvSpPr>
        <p:spPr>
          <a:xfrm>
            <a:off x="239879" y="-47586"/>
            <a:ext cx="9397541" cy="946205"/>
          </a:xfrm>
        </p:spPr>
        <p:txBody>
          <a:bodyPr>
            <a:normAutofit/>
          </a:bodyPr>
          <a:lstStyle/>
          <a:p>
            <a:r>
              <a:rPr lang="en-GB" sz="3600" b="1" dirty="0"/>
              <a:t>Sentences using adjectives…</a:t>
            </a:r>
          </a:p>
        </p:txBody>
      </p:sp>
      <p:sp>
        <p:nvSpPr>
          <p:cNvPr id="6" name="TextBox 5">
            <a:extLst>
              <a:ext uri="{FF2B5EF4-FFF2-40B4-BE49-F238E27FC236}">
                <a16:creationId xmlns:a16="http://schemas.microsoft.com/office/drawing/2014/main" id="{903C3EE7-BA1C-4E41-BBFB-11A213F0738F}"/>
              </a:ext>
            </a:extLst>
          </p:cNvPr>
          <p:cNvSpPr txBox="1"/>
          <p:nvPr/>
        </p:nvSpPr>
        <p:spPr>
          <a:xfrm>
            <a:off x="7499438" y="993250"/>
            <a:ext cx="3723862" cy="892552"/>
          </a:xfrm>
          <a:prstGeom prst="rect">
            <a:avLst/>
          </a:prstGeom>
          <a:noFill/>
        </p:spPr>
        <p:txBody>
          <a:bodyPr wrap="square" rtlCol="0">
            <a:spAutoFit/>
          </a:bodyPr>
          <a:lstStyle/>
          <a:p>
            <a:pPr algn="ctr"/>
            <a:r>
              <a:rPr lang="en-GB" b="1" dirty="0"/>
              <a:t>Choose 4 of your noun phrases and turn them into full sentences.</a:t>
            </a:r>
          </a:p>
          <a:p>
            <a:endParaRPr lang="en-GB" sz="1600" dirty="0"/>
          </a:p>
        </p:txBody>
      </p:sp>
      <p:pic>
        <p:nvPicPr>
          <p:cNvPr id="7" name="Picture 6">
            <a:extLst>
              <a:ext uri="{FF2B5EF4-FFF2-40B4-BE49-F238E27FC236}">
                <a16:creationId xmlns:a16="http://schemas.microsoft.com/office/drawing/2014/main" id="{5D5A7832-A43A-4680-8232-081257D0CF82}"/>
              </a:ext>
            </a:extLst>
          </p:cNvPr>
          <p:cNvPicPr>
            <a:picLocks noChangeAspect="1"/>
          </p:cNvPicPr>
          <p:nvPr/>
        </p:nvPicPr>
        <p:blipFill>
          <a:blip r:embed="rId2"/>
          <a:stretch>
            <a:fillRect/>
          </a:stretch>
        </p:blipFill>
        <p:spPr>
          <a:xfrm>
            <a:off x="7837919" y="1951896"/>
            <a:ext cx="1012024" cy="774259"/>
          </a:xfrm>
          <a:prstGeom prst="rect">
            <a:avLst/>
          </a:prstGeom>
        </p:spPr>
      </p:pic>
      <p:pic>
        <p:nvPicPr>
          <p:cNvPr id="8" name="Picture 7">
            <a:extLst>
              <a:ext uri="{FF2B5EF4-FFF2-40B4-BE49-F238E27FC236}">
                <a16:creationId xmlns:a16="http://schemas.microsoft.com/office/drawing/2014/main" id="{14EE3797-DCEC-4931-85FD-95556D25F4FB}"/>
              </a:ext>
            </a:extLst>
          </p:cNvPr>
          <p:cNvPicPr>
            <a:picLocks noChangeAspect="1"/>
          </p:cNvPicPr>
          <p:nvPr/>
        </p:nvPicPr>
        <p:blipFill>
          <a:blip r:embed="rId3"/>
          <a:stretch>
            <a:fillRect/>
          </a:stretch>
        </p:blipFill>
        <p:spPr>
          <a:xfrm>
            <a:off x="9048886" y="1949217"/>
            <a:ext cx="1005927" cy="774259"/>
          </a:xfrm>
          <a:prstGeom prst="rect">
            <a:avLst/>
          </a:prstGeom>
        </p:spPr>
      </p:pic>
      <p:pic>
        <p:nvPicPr>
          <p:cNvPr id="9" name="Picture 8">
            <a:extLst>
              <a:ext uri="{FF2B5EF4-FFF2-40B4-BE49-F238E27FC236}">
                <a16:creationId xmlns:a16="http://schemas.microsoft.com/office/drawing/2014/main" id="{06295701-46B3-4A8D-8732-326E4F6DEB75}"/>
              </a:ext>
            </a:extLst>
          </p:cNvPr>
          <p:cNvPicPr>
            <a:picLocks noChangeAspect="1"/>
          </p:cNvPicPr>
          <p:nvPr/>
        </p:nvPicPr>
        <p:blipFill>
          <a:blip r:embed="rId4"/>
          <a:stretch>
            <a:fillRect/>
          </a:stretch>
        </p:blipFill>
        <p:spPr>
          <a:xfrm>
            <a:off x="7840293" y="2817470"/>
            <a:ext cx="1009650" cy="771525"/>
          </a:xfrm>
          <a:prstGeom prst="rect">
            <a:avLst/>
          </a:prstGeom>
        </p:spPr>
      </p:pic>
      <p:pic>
        <p:nvPicPr>
          <p:cNvPr id="10" name="Picture 9">
            <a:extLst>
              <a:ext uri="{FF2B5EF4-FFF2-40B4-BE49-F238E27FC236}">
                <a16:creationId xmlns:a16="http://schemas.microsoft.com/office/drawing/2014/main" id="{4EAEDB08-4D6F-4BF7-9E0D-6E1ED494FE6B}"/>
              </a:ext>
            </a:extLst>
          </p:cNvPr>
          <p:cNvPicPr>
            <a:picLocks noChangeAspect="1"/>
          </p:cNvPicPr>
          <p:nvPr/>
        </p:nvPicPr>
        <p:blipFill>
          <a:blip r:embed="rId5"/>
          <a:stretch>
            <a:fillRect/>
          </a:stretch>
        </p:blipFill>
        <p:spPr>
          <a:xfrm>
            <a:off x="9048886" y="2791622"/>
            <a:ext cx="1019175" cy="781050"/>
          </a:xfrm>
          <a:prstGeom prst="rect">
            <a:avLst/>
          </a:prstGeom>
        </p:spPr>
      </p:pic>
      <p:cxnSp>
        <p:nvCxnSpPr>
          <p:cNvPr id="12" name="Straight Connector 11">
            <a:extLst>
              <a:ext uri="{FF2B5EF4-FFF2-40B4-BE49-F238E27FC236}">
                <a16:creationId xmlns:a16="http://schemas.microsoft.com/office/drawing/2014/main" id="{D4C73517-893D-470B-B13F-678EEF658162}"/>
              </a:ext>
            </a:extLst>
          </p:cNvPr>
          <p:cNvCxnSpPr/>
          <p:nvPr/>
        </p:nvCxnSpPr>
        <p:spPr>
          <a:xfrm>
            <a:off x="707666" y="4285753"/>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40EF428-E98D-44BE-B10C-025855AF7634}"/>
              </a:ext>
            </a:extLst>
          </p:cNvPr>
          <p:cNvCxnSpPr/>
          <p:nvPr/>
        </p:nvCxnSpPr>
        <p:spPr>
          <a:xfrm>
            <a:off x="707666" y="4724399"/>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6EA45B9-8494-4EEE-BCF1-8F7579F0B221}"/>
              </a:ext>
            </a:extLst>
          </p:cNvPr>
          <p:cNvCxnSpPr/>
          <p:nvPr/>
        </p:nvCxnSpPr>
        <p:spPr>
          <a:xfrm>
            <a:off x="707665" y="5161721"/>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4A1B844-C62F-4B13-814C-1461A7BB9E50}"/>
              </a:ext>
            </a:extLst>
          </p:cNvPr>
          <p:cNvCxnSpPr/>
          <p:nvPr/>
        </p:nvCxnSpPr>
        <p:spPr>
          <a:xfrm>
            <a:off x="707665" y="5614946"/>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66FC011-A637-4DE9-B86F-8AFA845306A5}"/>
              </a:ext>
            </a:extLst>
          </p:cNvPr>
          <p:cNvCxnSpPr/>
          <p:nvPr/>
        </p:nvCxnSpPr>
        <p:spPr>
          <a:xfrm>
            <a:off x="707664" y="6076122"/>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1F41294-E18A-4183-A4DD-46A867BA16A3}"/>
              </a:ext>
            </a:extLst>
          </p:cNvPr>
          <p:cNvCxnSpPr/>
          <p:nvPr/>
        </p:nvCxnSpPr>
        <p:spPr>
          <a:xfrm>
            <a:off x="707664" y="6569103"/>
            <a:ext cx="11219291" cy="0"/>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673057" y="3840566"/>
            <a:ext cx="4620047" cy="461665"/>
          </a:xfrm>
          <a:prstGeom prst="rect">
            <a:avLst/>
          </a:prstGeom>
          <a:noFill/>
        </p:spPr>
        <p:txBody>
          <a:bodyPr wrap="none" rtlCol="0">
            <a:spAutoFit/>
          </a:bodyPr>
          <a:lstStyle/>
          <a:p>
            <a:r>
              <a:rPr lang="en-GB" sz="2400" dirty="0"/>
              <a:t>The sky was filled with</a:t>
            </a:r>
            <a:r>
              <a:rPr lang="en-GB" sz="2400" dirty="0">
                <a:solidFill>
                  <a:schemeClr val="bg1"/>
                </a:solidFill>
              </a:rPr>
              <a:t> grey smoke</a:t>
            </a:r>
            <a:r>
              <a:rPr lang="en-GB" sz="2400" dirty="0"/>
              <a:t>.</a:t>
            </a:r>
          </a:p>
        </p:txBody>
      </p:sp>
      <p:pic>
        <p:nvPicPr>
          <p:cNvPr id="18" name="Picture 17">
            <a:extLst>
              <a:ext uri="{FF2B5EF4-FFF2-40B4-BE49-F238E27FC236}">
                <a16:creationId xmlns:a16="http://schemas.microsoft.com/office/drawing/2014/main" id="{EAB77811-D8AD-4DFB-A8B3-4712814179A4}"/>
              </a:ext>
            </a:extLst>
          </p:cNvPr>
          <p:cNvPicPr>
            <a:picLocks noChangeAspect="1"/>
          </p:cNvPicPr>
          <p:nvPr/>
        </p:nvPicPr>
        <p:blipFill>
          <a:blip r:embed="rId6"/>
          <a:stretch>
            <a:fillRect/>
          </a:stretch>
        </p:blipFill>
        <p:spPr>
          <a:xfrm>
            <a:off x="519540" y="778130"/>
            <a:ext cx="3561067" cy="2678497"/>
          </a:xfrm>
          <a:prstGeom prst="rect">
            <a:avLst/>
          </a:prstGeom>
        </p:spPr>
      </p:pic>
      <p:pic>
        <p:nvPicPr>
          <p:cNvPr id="19" name="Picture 18">
            <a:extLst>
              <a:ext uri="{FF2B5EF4-FFF2-40B4-BE49-F238E27FC236}">
                <a16:creationId xmlns:a16="http://schemas.microsoft.com/office/drawing/2014/main" id="{73BDD565-89EF-4600-AA43-E39BC433CD32}"/>
              </a:ext>
            </a:extLst>
          </p:cNvPr>
          <p:cNvPicPr>
            <a:picLocks noChangeAspect="1"/>
          </p:cNvPicPr>
          <p:nvPr/>
        </p:nvPicPr>
        <p:blipFill>
          <a:blip r:embed="rId7"/>
          <a:stretch>
            <a:fillRect/>
          </a:stretch>
        </p:blipFill>
        <p:spPr>
          <a:xfrm>
            <a:off x="4077909" y="778130"/>
            <a:ext cx="3561067" cy="2678497"/>
          </a:xfrm>
          <a:prstGeom prst="rect">
            <a:avLst/>
          </a:prstGeom>
        </p:spPr>
      </p:pic>
      <p:pic>
        <p:nvPicPr>
          <p:cNvPr id="20" name="Picture 2" descr="A picture containing diagram&#10;&#10;Description automatically generated"/>
          <p:cNvPicPr>
            <a:picLocks noChangeAspect="1"/>
          </p:cNvPicPr>
          <p:nvPr/>
        </p:nvPicPr>
        <p:blipFill>
          <a:blip r:embed="rId8"/>
          <a:stretch>
            <a:fillRect/>
          </a:stretch>
        </p:blipFill>
        <p:spPr>
          <a:xfrm>
            <a:off x="10865937" y="80765"/>
            <a:ext cx="1266828" cy="962021"/>
          </a:xfrm>
          <a:prstGeom prst="rect">
            <a:avLst/>
          </a:prstGeom>
          <a:noFill/>
          <a:ln cap="flat">
            <a:noFill/>
          </a:ln>
        </p:spPr>
      </p:pic>
      <p:sp>
        <p:nvSpPr>
          <p:cNvPr id="3" name="Rectangle 2"/>
          <p:cNvSpPr/>
          <p:nvPr/>
        </p:nvSpPr>
        <p:spPr>
          <a:xfrm>
            <a:off x="7760142" y="1605458"/>
            <a:ext cx="1436675" cy="369332"/>
          </a:xfrm>
          <a:prstGeom prst="rect">
            <a:avLst/>
          </a:prstGeom>
        </p:spPr>
        <p:txBody>
          <a:bodyPr wrap="none">
            <a:spAutoFit/>
          </a:bodyPr>
          <a:lstStyle/>
          <a:p>
            <a:r>
              <a:rPr lang="en-GB" dirty="0"/>
              <a:t> Don’t forget:</a:t>
            </a:r>
          </a:p>
        </p:txBody>
      </p:sp>
      <p:sp>
        <p:nvSpPr>
          <p:cNvPr id="11" name="Rectangle 10"/>
          <p:cNvSpPr/>
          <p:nvPr/>
        </p:nvSpPr>
        <p:spPr>
          <a:xfrm>
            <a:off x="6486274" y="3622768"/>
            <a:ext cx="5421086" cy="89054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If you are finding this task a bit tricky, you can have a go at the sentence building activity on the next few slides.</a:t>
            </a:r>
          </a:p>
        </p:txBody>
      </p:sp>
    </p:spTree>
    <p:extLst>
      <p:ext uri="{BB962C8B-B14F-4D97-AF65-F5344CB8AC3E}">
        <p14:creationId xmlns:p14="http://schemas.microsoft.com/office/powerpoint/2010/main" val="1326990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647" y="2055139"/>
            <a:ext cx="1653082" cy="106688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007" y="2055139"/>
            <a:ext cx="1378762" cy="10668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607" y="2055139"/>
            <a:ext cx="1387565" cy="106688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7050" y="2055139"/>
            <a:ext cx="1378762" cy="1066883"/>
          </a:xfrm>
          <a:prstGeom prst="rect">
            <a:avLst/>
          </a:prstGeom>
        </p:spPr>
      </p:pic>
      <p:sp>
        <p:nvSpPr>
          <p:cNvPr id="10" name="Diamond 9"/>
          <p:cNvSpPr/>
          <p:nvPr/>
        </p:nvSpPr>
        <p:spPr>
          <a:xfrm>
            <a:off x="1676331" y="2233749"/>
            <a:ext cx="1236685" cy="81203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10"/>
          <p:cNvSpPr/>
          <p:nvPr/>
        </p:nvSpPr>
        <p:spPr>
          <a:xfrm>
            <a:off x="5785258" y="2055139"/>
            <a:ext cx="1018902" cy="99064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pic>
        <p:nvPicPr>
          <p:cNvPr id="17" name="Picture 2" descr="A picture containing shape&#10;&#10;Description automatically generated"/>
          <p:cNvPicPr>
            <a:picLocks noChangeAspect="1"/>
          </p:cNvPicPr>
          <p:nvPr/>
        </p:nvPicPr>
        <p:blipFill>
          <a:blip r:embed="rId6"/>
          <a:stretch>
            <a:fillRect/>
          </a:stretch>
        </p:blipFill>
        <p:spPr>
          <a:xfrm>
            <a:off x="10914152" y="21993"/>
            <a:ext cx="1266828" cy="962021"/>
          </a:xfrm>
          <a:prstGeom prst="rect">
            <a:avLst/>
          </a:prstGeom>
          <a:noFill/>
          <a:ln cap="flat">
            <a:noFill/>
          </a:ln>
        </p:spPr>
      </p:pic>
    </p:spTree>
    <p:extLst>
      <p:ext uri="{BB962C8B-B14F-4D97-AF65-F5344CB8AC3E}">
        <p14:creationId xmlns:p14="http://schemas.microsoft.com/office/powerpoint/2010/main" val="215442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2560" y="-5612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943" y="2301652"/>
            <a:ext cx="1653082" cy="106688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064" y="2301652"/>
            <a:ext cx="1378762" cy="10668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224" y="2281074"/>
            <a:ext cx="1387565" cy="106688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2925" y="2263530"/>
            <a:ext cx="1378762" cy="1066883"/>
          </a:xfrm>
          <a:prstGeom prst="rect">
            <a:avLst/>
          </a:prstGeom>
        </p:spPr>
      </p:pic>
      <p:sp>
        <p:nvSpPr>
          <p:cNvPr id="10" name="Diamond 9"/>
          <p:cNvSpPr/>
          <p:nvPr/>
        </p:nvSpPr>
        <p:spPr>
          <a:xfrm>
            <a:off x="3137520" y="2535927"/>
            <a:ext cx="1236685" cy="81203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10"/>
          <p:cNvSpPr/>
          <p:nvPr/>
        </p:nvSpPr>
        <p:spPr>
          <a:xfrm>
            <a:off x="5348525" y="2339773"/>
            <a:ext cx="1018902" cy="99064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9790" y="2190618"/>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886491" y="2190618"/>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969602" y="216883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033612" y="216883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sp>
        <p:nvSpPr>
          <p:cNvPr id="2" name="Rectangle 1"/>
          <p:cNvSpPr/>
          <p:nvPr/>
        </p:nvSpPr>
        <p:spPr>
          <a:xfrm>
            <a:off x="266938" y="3736636"/>
            <a:ext cx="8364749" cy="57476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Once you have ordered the sentence cards, copy the words to write your sentence.</a:t>
            </a:r>
          </a:p>
          <a:p>
            <a:pPr algn="ctr"/>
            <a:r>
              <a:rPr lang="en-GB" b="1" dirty="0" smtClean="0"/>
              <a:t> For example: </a:t>
            </a:r>
            <a:endParaRPr lang="en-GB" b="1" dirty="0"/>
          </a:p>
        </p:txBody>
      </p:sp>
      <p:sp>
        <p:nvSpPr>
          <p:cNvPr id="17" name="Rectangle 16"/>
          <p:cNvSpPr/>
          <p:nvPr/>
        </p:nvSpPr>
        <p:spPr>
          <a:xfrm>
            <a:off x="414361" y="4424685"/>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514" y="4503925"/>
            <a:ext cx="1653082" cy="1066883"/>
          </a:xfrm>
          <a:prstGeom prst="rect">
            <a:avLst/>
          </a:prstGeom>
        </p:spPr>
      </p:pic>
      <p:sp>
        <p:nvSpPr>
          <p:cNvPr id="19" name="Rectangle 18"/>
          <p:cNvSpPr/>
          <p:nvPr/>
        </p:nvSpPr>
        <p:spPr>
          <a:xfrm>
            <a:off x="2535606" y="4424684"/>
            <a:ext cx="1817388" cy="12889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919" y="4535719"/>
            <a:ext cx="1378762" cy="1066883"/>
          </a:xfrm>
          <a:prstGeom prst="rect">
            <a:avLst/>
          </a:prstGeom>
        </p:spPr>
      </p:pic>
      <p:sp>
        <p:nvSpPr>
          <p:cNvPr id="21" name="Diamond 20"/>
          <p:cNvSpPr/>
          <p:nvPr/>
        </p:nvSpPr>
        <p:spPr>
          <a:xfrm>
            <a:off x="2825957" y="4758778"/>
            <a:ext cx="1236685" cy="81203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684826"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441" y="4535719"/>
            <a:ext cx="1387565" cy="1066883"/>
          </a:xfrm>
          <a:prstGeom prst="rect">
            <a:avLst/>
          </a:prstGeom>
        </p:spPr>
      </p:pic>
      <p:sp>
        <p:nvSpPr>
          <p:cNvPr id="24" name="Cloud 23"/>
          <p:cNvSpPr/>
          <p:nvPr/>
        </p:nvSpPr>
        <p:spPr>
          <a:xfrm>
            <a:off x="5054092" y="4547955"/>
            <a:ext cx="1018902" cy="99064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888224"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714" y="4506415"/>
            <a:ext cx="1378762" cy="1066883"/>
          </a:xfrm>
          <a:prstGeom prst="rect">
            <a:avLst/>
          </a:prstGeom>
        </p:spPr>
      </p:pic>
      <p:sp>
        <p:nvSpPr>
          <p:cNvPr id="3" name="TextBox 2"/>
          <p:cNvSpPr txBox="1"/>
          <p:nvPr/>
        </p:nvSpPr>
        <p:spPr>
          <a:xfrm>
            <a:off x="666331" y="5973391"/>
            <a:ext cx="2860591" cy="523220"/>
          </a:xfrm>
          <a:prstGeom prst="rect">
            <a:avLst/>
          </a:prstGeom>
          <a:noFill/>
        </p:spPr>
        <p:txBody>
          <a:bodyPr wrap="none" rtlCol="0">
            <a:spAutoFit/>
          </a:bodyPr>
          <a:lstStyle/>
          <a:p>
            <a:r>
              <a:rPr lang="en-GB" sz="2800" dirty="0" smtClean="0"/>
              <a:t>The sky was grey.  </a:t>
            </a:r>
            <a:endParaRPr lang="en-GB" sz="2800" dirty="0"/>
          </a:p>
        </p:txBody>
      </p:sp>
      <p:pic>
        <p:nvPicPr>
          <p:cNvPr id="28" name="Picture 2" descr="A picture containing shape&#10;&#10;Description automatically generated"/>
          <p:cNvPicPr>
            <a:picLocks noChangeAspect="1"/>
          </p:cNvPicPr>
          <p:nvPr/>
        </p:nvPicPr>
        <p:blipFill>
          <a:blip r:embed="rId6"/>
          <a:stretch>
            <a:fillRect/>
          </a:stretch>
        </p:blipFill>
        <p:spPr>
          <a:xfrm>
            <a:off x="10914152" y="0"/>
            <a:ext cx="1266828" cy="962021"/>
          </a:xfrm>
          <a:prstGeom prst="rect">
            <a:avLst/>
          </a:prstGeom>
          <a:noFill/>
          <a:ln cap="flat">
            <a:noFill/>
          </a:ln>
        </p:spPr>
      </p:pic>
    </p:spTree>
    <p:extLst>
      <p:ext uri="{BB962C8B-B14F-4D97-AF65-F5344CB8AC3E}">
        <p14:creationId xmlns:p14="http://schemas.microsoft.com/office/powerpoint/2010/main" val="302411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717" y="2173105"/>
            <a:ext cx="1536088" cy="11692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732" y="2185134"/>
            <a:ext cx="1536088" cy="1169204"/>
          </a:xfrm>
          <a:prstGeom prst="rect">
            <a:avLst/>
          </a:prstGeom>
        </p:spPr>
      </p:pic>
      <p:pic>
        <p:nvPicPr>
          <p:cNvPr id="21" name="Picture 20"/>
          <p:cNvPicPr>
            <a:picLocks noChangeAspect="1"/>
          </p:cNvPicPr>
          <p:nvPr/>
        </p:nvPicPr>
        <p:blipFill>
          <a:blip r:embed="rId4"/>
          <a:stretch>
            <a:fillRect/>
          </a:stretch>
        </p:blipFill>
        <p:spPr>
          <a:xfrm>
            <a:off x="6372870" y="2194816"/>
            <a:ext cx="1525230" cy="1188569"/>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388" y="2194816"/>
            <a:ext cx="1536088" cy="1149839"/>
          </a:xfrm>
          <a:prstGeom prst="rect">
            <a:avLst/>
          </a:prstGeom>
        </p:spPr>
      </p:pic>
      <p:pic>
        <p:nvPicPr>
          <p:cNvPr id="2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6"/>
          <a:stretch>
            <a:fillRect/>
          </a:stretch>
        </p:blipFill>
        <p:spPr>
          <a:xfrm>
            <a:off x="10914152" y="0"/>
            <a:ext cx="1266828" cy="962021"/>
          </a:xfrm>
          <a:prstGeom prst="rect">
            <a:avLst/>
          </a:prstGeom>
          <a:noFill/>
          <a:ln cap="flat">
            <a:noFill/>
          </a:ln>
        </p:spPr>
      </p:pic>
    </p:spTree>
    <p:extLst>
      <p:ext uri="{BB962C8B-B14F-4D97-AF65-F5344CB8AC3E}">
        <p14:creationId xmlns:p14="http://schemas.microsoft.com/office/powerpoint/2010/main" val="29528475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637" y="2142565"/>
            <a:ext cx="1505616" cy="1147493"/>
          </a:xfrm>
          <a:prstGeom prst="rect">
            <a:avLst/>
          </a:prstGeom>
        </p:spPr>
      </p:pic>
      <p:pic>
        <p:nvPicPr>
          <p:cNvPr id="9" name="Picture 8"/>
          <p:cNvPicPr>
            <a:picLocks noChangeAspect="1"/>
          </p:cNvPicPr>
          <p:nvPr/>
        </p:nvPicPr>
        <p:blipFill>
          <a:blip r:embed="rId3"/>
          <a:stretch>
            <a:fillRect/>
          </a:stretch>
        </p:blipFill>
        <p:spPr>
          <a:xfrm>
            <a:off x="6215416" y="2142564"/>
            <a:ext cx="1505616" cy="1147493"/>
          </a:xfrm>
          <a:prstGeom prst="rect">
            <a:avLst/>
          </a:prstGeom>
        </p:spPr>
      </p:pic>
      <p:pic>
        <p:nvPicPr>
          <p:cNvPr id="18" name="Picture 17"/>
          <p:cNvPicPr>
            <a:picLocks noChangeAspect="1"/>
          </p:cNvPicPr>
          <p:nvPr/>
        </p:nvPicPr>
        <p:blipFill>
          <a:blip r:embed="rId4"/>
          <a:stretch>
            <a:fillRect/>
          </a:stretch>
        </p:blipFill>
        <p:spPr>
          <a:xfrm>
            <a:off x="2564610" y="2140218"/>
            <a:ext cx="1503572" cy="1147493"/>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3755" y="2140218"/>
            <a:ext cx="1536088" cy="1149839"/>
          </a:xfrm>
          <a:prstGeom prst="rect">
            <a:avLst/>
          </a:prstGeom>
        </p:spPr>
      </p:pic>
      <p:pic>
        <p:nvPicPr>
          <p:cNvPr id="2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6"/>
          <a:stretch>
            <a:fillRect/>
          </a:stretch>
        </p:blipFill>
        <p:spPr>
          <a:xfrm>
            <a:off x="10899070" y="13063"/>
            <a:ext cx="1266828" cy="962021"/>
          </a:xfrm>
          <a:prstGeom prst="rect">
            <a:avLst/>
          </a:prstGeom>
          <a:noFill/>
          <a:ln cap="flat">
            <a:noFill/>
          </a:ln>
        </p:spPr>
      </p:pic>
    </p:spTree>
    <p:extLst>
      <p:ext uri="{BB962C8B-B14F-4D97-AF65-F5344CB8AC3E}">
        <p14:creationId xmlns:p14="http://schemas.microsoft.com/office/powerpoint/2010/main" val="30298657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pic>
        <p:nvPicPr>
          <p:cNvPr id="9" name="Picture 8"/>
          <p:cNvPicPr>
            <a:picLocks noChangeAspect="1"/>
          </p:cNvPicPr>
          <p:nvPr/>
        </p:nvPicPr>
        <p:blipFill>
          <a:blip r:embed="rId2"/>
          <a:stretch>
            <a:fillRect/>
          </a:stretch>
        </p:blipFill>
        <p:spPr>
          <a:xfrm>
            <a:off x="5981991" y="2162750"/>
            <a:ext cx="1505616" cy="1147493"/>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56" y="2155607"/>
            <a:ext cx="1536088" cy="1149839"/>
          </a:xfrm>
          <a:prstGeom prst="rect">
            <a:avLst/>
          </a:prstGeom>
        </p:spPr>
      </p:pic>
      <p:pic>
        <p:nvPicPr>
          <p:cNvPr id="7" name="Picture 6"/>
          <p:cNvPicPr>
            <a:picLocks noChangeAspect="1"/>
          </p:cNvPicPr>
          <p:nvPr/>
        </p:nvPicPr>
        <p:blipFill>
          <a:blip r:embed="rId4"/>
          <a:stretch>
            <a:fillRect/>
          </a:stretch>
        </p:blipFill>
        <p:spPr>
          <a:xfrm>
            <a:off x="2503091" y="2142564"/>
            <a:ext cx="1536088" cy="11344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2362" y="2170996"/>
            <a:ext cx="1456445" cy="1134450"/>
          </a:xfrm>
          <a:prstGeom prst="rect">
            <a:avLst/>
          </a:prstGeom>
        </p:spPr>
      </p:pic>
      <p:pic>
        <p:nvPicPr>
          <p:cNvPr id="19"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6"/>
          <a:stretch>
            <a:fillRect/>
          </a:stretch>
        </p:blipFill>
        <p:spPr>
          <a:xfrm>
            <a:off x="10914152" y="0"/>
            <a:ext cx="1266828" cy="962021"/>
          </a:xfrm>
          <a:prstGeom prst="rect">
            <a:avLst/>
          </a:prstGeom>
          <a:noFill/>
          <a:ln cap="flat">
            <a:noFill/>
          </a:ln>
        </p:spPr>
      </p:pic>
    </p:spTree>
    <p:extLst>
      <p:ext uri="{BB962C8B-B14F-4D97-AF65-F5344CB8AC3E}">
        <p14:creationId xmlns:p14="http://schemas.microsoft.com/office/powerpoint/2010/main" val="787033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12" y="923330"/>
            <a:ext cx="6120769" cy="2575038"/>
          </a:xfrm>
          <a:prstGeom prst="rect">
            <a:avLst/>
          </a:prstGeom>
        </p:spPr>
      </p:pic>
      <p:sp>
        <p:nvSpPr>
          <p:cNvPr id="5" name="Rectangle 4"/>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cxnSp>
        <p:nvCxnSpPr>
          <p:cNvPr id="7" name="Straight Connector 6"/>
          <p:cNvCxnSpPr/>
          <p:nvPr/>
        </p:nvCxnSpPr>
        <p:spPr>
          <a:xfrm>
            <a:off x="0" y="4088674"/>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0" y="4598126"/>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0" y="5094515"/>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0" y="5577841"/>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0" y="6048104"/>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0" y="6505304"/>
            <a:ext cx="12192000" cy="13063"/>
          </a:xfrm>
          <a:prstGeom prst="line">
            <a:avLst/>
          </a:prstGeom>
          <a:ln w="19050"/>
        </p:spPr>
        <p:style>
          <a:lnRef idx="1">
            <a:schemeClr val="dk1"/>
          </a:lnRef>
          <a:fillRef idx="0">
            <a:schemeClr val="dk1"/>
          </a:fillRef>
          <a:effectRef idx="0">
            <a:schemeClr val="dk1"/>
          </a:effectRef>
          <a:fontRef idx="minor">
            <a:schemeClr val="tx1"/>
          </a:fontRef>
        </p:style>
      </p:cxnSp>
      <p:sp>
        <p:nvSpPr>
          <p:cNvPr id="13" name="Cloud 12"/>
          <p:cNvSpPr/>
          <p:nvPr/>
        </p:nvSpPr>
        <p:spPr>
          <a:xfrm>
            <a:off x="7184571" y="1227909"/>
            <a:ext cx="4506686" cy="2063931"/>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write your sentences neatly on a piece of paper or type them on the lines below. </a:t>
            </a:r>
            <a:endParaRPr lang="en-GB" sz="2000" b="1" dirty="0"/>
          </a:p>
        </p:txBody>
      </p:sp>
      <p:pic>
        <p:nvPicPr>
          <p:cNvPr id="1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3"/>
          <a:stretch>
            <a:fillRect/>
          </a:stretch>
        </p:blipFill>
        <p:spPr>
          <a:xfrm>
            <a:off x="10907089" y="37288"/>
            <a:ext cx="1266828" cy="962021"/>
          </a:xfrm>
          <a:prstGeom prst="rect">
            <a:avLst/>
          </a:prstGeom>
          <a:noFill/>
          <a:ln cap="flat">
            <a:noFill/>
          </a:ln>
        </p:spPr>
      </p:pic>
    </p:spTree>
    <p:extLst>
      <p:ext uri="{BB962C8B-B14F-4D97-AF65-F5344CB8AC3E}">
        <p14:creationId xmlns:p14="http://schemas.microsoft.com/office/powerpoint/2010/main" val="3355804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753246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098CD-FD97-449B-82F9-B027468626C2}"/>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9A1B43B-C3C3-4B73-B573-EEB1D31D101E}"/>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901C76-9E5D-4B3C-A894-C1A324956BBC}"/>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7" name="Rectangle 6">
            <a:extLst>
              <a:ext uri="{FF2B5EF4-FFF2-40B4-BE49-F238E27FC236}">
                <a16:creationId xmlns:a16="http://schemas.microsoft.com/office/drawing/2014/main" id="{84DCDBAC-84E4-4205-A000-69749D158605}"/>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6FC78-5849-41E9-A823-A50B3F991A6F}"/>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Tuesday 9</a:t>
            </a:r>
            <a:r>
              <a:rPr lang="en-GB" sz="3200" baseline="30000" dirty="0"/>
              <a:t>th</a:t>
            </a:r>
            <a:r>
              <a:rPr lang="en-GB" sz="3200" dirty="0"/>
              <a:t> February </a:t>
            </a:r>
            <a:endParaRPr lang="en-GB" dirty="0"/>
          </a:p>
        </p:txBody>
      </p:sp>
      <p:pic>
        <p:nvPicPr>
          <p:cNvPr id="9" name="Picture 8">
            <a:extLst>
              <a:ext uri="{FF2B5EF4-FFF2-40B4-BE49-F238E27FC236}">
                <a16:creationId xmlns:a16="http://schemas.microsoft.com/office/drawing/2014/main" id="{189E6751-34BC-403B-AD7E-854FFBE07E9B}"/>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A1D55E07-2A59-4AC0-B0FE-2797609A1186}"/>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75BF89-92FE-43A5-9B69-3D83BBF4E7E5}"/>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write a setting description of the rainforest.</a:t>
            </a:r>
          </a:p>
        </p:txBody>
      </p:sp>
      <p:pic>
        <p:nvPicPr>
          <p:cNvPr id="12" name="Picture 11">
            <a:extLst>
              <a:ext uri="{FF2B5EF4-FFF2-40B4-BE49-F238E27FC236}">
                <a16:creationId xmlns:a16="http://schemas.microsoft.com/office/drawing/2014/main" id="{48B5D287-2ACA-4B51-9CB9-6CE21CEB8AB3}"/>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366C966A-78C3-4230-972B-6BE05789E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3629019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7828FB-25F2-4788-976A-946B97A3E693}"/>
              </a:ext>
            </a:extLst>
          </p:cNvPr>
          <p:cNvPicPr>
            <a:picLocks noChangeAspect="1"/>
          </p:cNvPicPr>
          <p:nvPr/>
        </p:nvPicPr>
        <p:blipFill>
          <a:blip r:embed="rId2"/>
          <a:stretch>
            <a:fillRect/>
          </a:stretch>
        </p:blipFill>
        <p:spPr>
          <a:xfrm>
            <a:off x="3703066" y="856283"/>
            <a:ext cx="3561067" cy="2678497"/>
          </a:xfrm>
          <a:prstGeom prst="rect">
            <a:avLst/>
          </a:prstGeom>
        </p:spPr>
      </p:pic>
      <p:pic>
        <p:nvPicPr>
          <p:cNvPr id="7" name="Picture 6">
            <a:extLst>
              <a:ext uri="{FF2B5EF4-FFF2-40B4-BE49-F238E27FC236}">
                <a16:creationId xmlns:a16="http://schemas.microsoft.com/office/drawing/2014/main" id="{E5A0EAEC-7D9B-4F3D-ADF8-385A100A4693}"/>
              </a:ext>
            </a:extLst>
          </p:cNvPr>
          <p:cNvPicPr>
            <a:picLocks noChangeAspect="1"/>
          </p:cNvPicPr>
          <p:nvPr/>
        </p:nvPicPr>
        <p:blipFill>
          <a:blip r:embed="rId3"/>
          <a:stretch>
            <a:fillRect/>
          </a:stretch>
        </p:blipFill>
        <p:spPr>
          <a:xfrm>
            <a:off x="7264133" y="856283"/>
            <a:ext cx="3561067" cy="2678497"/>
          </a:xfrm>
          <a:prstGeom prst="rect">
            <a:avLst/>
          </a:prstGeom>
        </p:spPr>
      </p:pic>
      <p:sp>
        <p:nvSpPr>
          <p:cNvPr id="14" name="TextBox 13">
            <a:extLst>
              <a:ext uri="{FF2B5EF4-FFF2-40B4-BE49-F238E27FC236}">
                <a16:creationId xmlns:a16="http://schemas.microsoft.com/office/drawing/2014/main" id="{98FE3237-2F93-48D7-8447-EF32C614A975}"/>
              </a:ext>
            </a:extLst>
          </p:cNvPr>
          <p:cNvSpPr txBox="1"/>
          <p:nvPr/>
        </p:nvSpPr>
        <p:spPr>
          <a:xfrm>
            <a:off x="71674" y="4215840"/>
            <a:ext cx="11896156" cy="1938992"/>
          </a:xfrm>
          <a:prstGeom prst="rect">
            <a:avLst/>
          </a:prstGeom>
          <a:noFill/>
        </p:spPr>
        <p:txBody>
          <a:bodyPr wrap="square" rtlCol="0">
            <a:spAutoFit/>
          </a:bodyPr>
          <a:lstStyle/>
          <a:p>
            <a:pPr algn="just"/>
            <a:r>
              <a:rPr lang="en-GB" sz="2400" dirty="0"/>
              <a:t>A scared orangutan was clinging onto a tall tree. The sky was filled with clouds of grey smoke. A powerful digger chopped down the trees one by one. The beautiful canopy started to disappear and turn into small tree stumps. The ground was covered in broken branches and dead leaves. The terrified animals squawked and howled as they searched franticly for a new home.  </a:t>
            </a:r>
          </a:p>
        </p:txBody>
      </p:sp>
      <p:sp>
        <p:nvSpPr>
          <p:cNvPr id="9" name="Rectangle 8">
            <a:extLst>
              <a:ext uri="{FF2B5EF4-FFF2-40B4-BE49-F238E27FC236}">
                <a16:creationId xmlns:a16="http://schemas.microsoft.com/office/drawing/2014/main" id="{0E79FA12-E9B7-43BE-851D-028871020937}"/>
              </a:ext>
            </a:extLst>
          </p:cNvPr>
          <p:cNvSpPr/>
          <p:nvPr/>
        </p:nvSpPr>
        <p:spPr>
          <a:xfrm>
            <a:off x="181315" y="1312306"/>
            <a:ext cx="3357154" cy="1515290"/>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Lets re read my description to get it back in our head. </a:t>
            </a:r>
          </a:p>
        </p:txBody>
      </p:sp>
      <p:pic>
        <p:nvPicPr>
          <p:cNvPr id="10" name="Picture 15" descr="A picture containing logo&#10;&#10;Description automatically generated"/>
          <p:cNvPicPr>
            <a:picLocks noChangeAspect="1"/>
          </p:cNvPicPr>
          <p:nvPr/>
        </p:nvPicPr>
        <p:blipFill>
          <a:blip r:embed="rId4"/>
          <a:stretch>
            <a:fillRect/>
          </a:stretch>
        </p:blipFill>
        <p:spPr>
          <a:xfrm>
            <a:off x="10864516" y="32415"/>
            <a:ext cx="1266828" cy="962021"/>
          </a:xfrm>
          <a:prstGeom prst="rect">
            <a:avLst/>
          </a:prstGeom>
          <a:noFill/>
          <a:ln cap="flat">
            <a:noFill/>
          </a:ln>
        </p:spPr>
      </p:pic>
    </p:spTree>
    <p:extLst>
      <p:ext uri="{BB962C8B-B14F-4D97-AF65-F5344CB8AC3E}">
        <p14:creationId xmlns:p14="http://schemas.microsoft.com/office/powerpoint/2010/main" val="369991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098CD-FD97-449B-82F9-B027468626C2}"/>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9A1B43B-C3C3-4B73-B573-EEB1D31D101E}"/>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901C76-9E5D-4B3C-A894-C1A324956BBC}"/>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7" name="Rectangle 6">
            <a:extLst>
              <a:ext uri="{FF2B5EF4-FFF2-40B4-BE49-F238E27FC236}">
                <a16:creationId xmlns:a16="http://schemas.microsoft.com/office/drawing/2014/main" id="{84DCDBAC-84E4-4205-A000-69749D158605}"/>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6FC78-5849-41E9-A823-A50B3F991A6F}"/>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Monday 8</a:t>
            </a:r>
            <a:r>
              <a:rPr lang="en-GB" sz="3200" baseline="30000" dirty="0"/>
              <a:t>th</a:t>
            </a:r>
            <a:r>
              <a:rPr lang="en-GB" sz="3200" dirty="0"/>
              <a:t> February </a:t>
            </a:r>
            <a:endParaRPr lang="en-GB" dirty="0"/>
          </a:p>
        </p:txBody>
      </p:sp>
      <p:pic>
        <p:nvPicPr>
          <p:cNvPr id="9" name="Picture 8">
            <a:extLst>
              <a:ext uri="{FF2B5EF4-FFF2-40B4-BE49-F238E27FC236}">
                <a16:creationId xmlns:a16="http://schemas.microsoft.com/office/drawing/2014/main" id="{189E6751-34BC-403B-AD7E-854FFBE07E9B}"/>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A1D55E07-2A59-4AC0-B0FE-2797609A1186}"/>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75BF89-92FE-43A5-9B69-3D83BBF4E7E5}"/>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write sentences using adjectives.</a:t>
            </a:r>
          </a:p>
        </p:txBody>
      </p:sp>
      <p:pic>
        <p:nvPicPr>
          <p:cNvPr id="12" name="Picture 11">
            <a:extLst>
              <a:ext uri="{FF2B5EF4-FFF2-40B4-BE49-F238E27FC236}">
                <a16:creationId xmlns:a16="http://schemas.microsoft.com/office/drawing/2014/main" id="{48B5D287-2ACA-4B51-9CB9-6CE21CEB8AB3}"/>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366C966A-78C3-4230-972B-6BE05789E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14254656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7564F2-2D99-474D-AF69-93CD076DB5D0}"/>
              </a:ext>
            </a:extLst>
          </p:cNvPr>
          <p:cNvSpPr/>
          <p:nvPr/>
        </p:nvSpPr>
        <p:spPr>
          <a:xfrm>
            <a:off x="2108949" y="0"/>
            <a:ext cx="7791235"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Write a setting description</a:t>
            </a:r>
          </a:p>
        </p:txBody>
      </p:sp>
      <p:sp>
        <p:nvSpPr>
          <p:cNvPr id="5" name="TextBox 4"/>
          <p:cNvSpPr txBox="1"/>
          <p:nvPr/>
        </p:nvSpPr>
        <p:spPr>
          <a:xfrm>
            <a:off x="128896" y="1878301"/>
            <a:ext cx="4056880" cy="1292662"/>
          </a:xfrm>
          <a:prstGeom prst="rect">
            <a:avLst/>
          </a:prstGeom>
          <a:noFill/>
        </p:spPr>
        <p:txBody>
          <a:bodyPr wrap="none" rtlCol="0">
            <a:spAutoFit/>
          </a:bodyPr>
          <a:lstStyle/>
          <a:p>
            <a:r>
              <a:rPr lang="en-GB" sz="2400" b="1" u="sng" dirty="0"/>
              <a:t>Your description must include:</a:t>
            </a:r>
          </a:p>
          <a:p>
            <a:pPr marL="285750" indent="-285750">
              <a:buFont typeface="Arial" panose="020B0604020202020204" pitchFamily="34" charset="0"/>
              <a:buChar char="•"/>
            </a:pPr>
            <a:r>
              <a:rPr lang="en-GB" dirty="0"/>
              <a:t>At least 6 sentences</a:t>
            </a:r>
          </a:p>
          <a:p>
            <a:pPr marL="285750" indent="-285750">
              <a:buFont typeface="Arial" panose="020B0604020202020204" pitchFamily="34" charset="0"/>
              <a:buChar char="•"/>
            </a:pPr>
            <a:r>
              <a:rPr lang="en-GB" dirty="0"/>
              <a:t>At least 5 adjectives</a:t>
            </a:r>
          </a:p>
          <a:p>
            <a:pPr marL="285750" indent="-285750">
              <a:buFont typeface="Arial" panose="020B0604020202020204" pitchFamily="34" charset="0"/>
              <a:buChar char="•"/>
            </a:pPr>
            <a:endParaRPr lang="en-GB" dirty="0"/>
          </a:p>
        </p:txBody>
      </p:sp>
      <p:sp>
        <p:nvSpPr>
          <p:cNvPr id="6" name="Rectangle 5"/>
          <p:cNvSpPr/>
          <p:nvPr/>
        </p:nvSpPr>
        <p:spPr>
          <a:xfrm>
            <a:off x="0" y="922863"/>
            <a:ext cx="12192000" cy="90690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Today you are going to write a setting description of the rainforest after people have cut down the trees.</a:t>
            </a:r>
          </a:p>
        </p:txBody>
      </p:sp>
      <p:pic>
        <p:nvPicPr>
          <p:cNvPr id="7" name="Picture 6">
            <a:extLst>
              <a:ext uri="{FF2B5EF4-FFF2-40B4-BE49-F238E27FC236}">
                <a16:creationId xmlns:a16="http://schemas.microsoft.com/office/drawing/2014/main" id="{AB881E48-7248-4188-BD13-DC9C4826C71E}"/>
              </a:ext>
            </a:extLst>
          </p:cNvPr>
          <p:cNvPicPr>
            <a:picLocks noChangeAspect="1"/>
          </p:cNvPicPr>
          <p:nvPr/>
        </p:nvPicPr>
        <p:blipFill>
          <a:blip r:embed="rId2"/>
          <a:stretch>
            <a:fillRect/>
          </a:stretch>
        </p:blipFill>
        <p:spPr>
          <a:xfrm>
            <a:off x="67027" y="2970085"/>
            <a:ext cx="1012024" cy="774259"/>
          </a:xfrm>
          <a:prstGeom prst="rect">
            <a:avLst/>
          </a:prstGeom>
        </p:spPr>
      </p:pic>
      <p:pic>
        <p:nvPicPr>
          <p:cNvPr id="8" name="Picture 7">
            <a:extLst>
              <a:ext uri="{FF2B5EF4-FFF2-40B4-BE49-F238E27FC236}">
                <a16:creationId xmlns:a16="http://schemas.microsoft.com/office/drawing/2014/main" id="{276E9708-B852-4AC4-A986-B753B0B87475}"/>
              </a:ext>
            </a:extLst>
          </p:cNvPr>
          <p:cNvPicPr>
            <a:picLocks noChangeAspect="1"/>
          </p:cNvPicPr>
          <p:nvPr/>
        </p:nvPicPr>
        <p:blipFill>
          <a:blip r:embed="rId3"/>
          <a:stretch>
            <a:fillRect/>
          </a:stretch>
        </p:blipFill>
        <p:spPr>
          <a:xfrm>
            <a:off x="1242511" y="2958731"/>
            <a:ext cx="1009650" cy="771525"/>
          </a:xfrm>
          <a:prstGeom prst="rect">
            <a:avLst/>
          </a:prstGeom>
        </p:spPr>
      </p:pic>
      <p:pic>
        <p:nvPicPr>
          <p:cNvPr id="10" name="Picture 9">
            <a:extLst>
              <a:ext uri="{FF2B5EF4-FFF2-40B4-BE49-F238E27FC236}">
                <a16:creationId xmlns:a16="http://schemas.microsoft.com/office/drawing/2014/main" id="{7D5F26D5-D8CD-4D18-B5FC-A907219529C3}"/>
              </a:ext>
            </a:extLst>
          </p:cNvPr>
          <p:cNvPicPr>
            <a:picLocks noChangeAspect="1"/>
          </p:cNvPicPr>
          <p:nvPr/>
        </p:nvPicPr>
        <p:blipFill>
          <a:blip r:embed="rId4"/>
          <a:stretch>
            <a:fillRect/>
          </a:stretch>
        </p:blipFill>
        <p:spPr>
          <a:xfrm>
            <a:off x="2383656" y="2966073"/>
            <a:ext cx="1005927" cy="774259"/>
          </a:xfrm>
          <a:prstGeom prst="rect">
            <a:avLst/>
          </a:prstGeom>
        </p:spPr>
      </p:pic>
      <p:sp>
        <p:nvSpPr>
          <p:cNvPr id="13" name="Thought Bubble: Cloud 7">
            <a:extLst>
              <a:ext uri="{FF2B5EF4-FFF2-40B4-BE49-F238E27FC236}">
                <a16:creationId xmlns:a16="http://schemas.microsoft.com/office/drawing/2014/main" id="{366963EE-53F3-40D3-ADE2-16DB1E761B82}"/>
              </a:ext>
            </a:extLst>
          </p:cNvPr>
          <p:cNvSpPr/>
          <p:nvPr/>
        </p:nvSpPr>
        <p:spPr>
          <a:xfrm>
            <a:off x="6004566" y="1952143"/>
            <a:ext cx="5770323" cy="1600980"/>
          </a:xfrm>
          <a:prstGeom prst="cloudCallout">
            <a:avLst>
              <a:gd name="adj1" fmla="val 17863"/>
              <a:gd name="adj2" fmla="val 93690"/>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C4507AF-6295-4E8C-893A-FD7A414A2385}"/>
              </a:ext>
            </a:extLst>
          </p:cNvPr>
          <p:cNvSpPr txBox="1"/>
          <p:nvPr/>
        </p:nvSpPr>
        <p:spPr>
          <a:xfrm>
            <a:off x="6361498" y="2335762"/>
            <a:ext cx="5375848" cy="923330"/>
          </a:xfrm>
          <a:prstGeom prst="rect">
            <a:avLst/>
          </a:prstGeom>
          <a:noFill/>
        </p:spPr>
        <p:txBody>
          <a:bodyPr wrap="square">
            <a:spAutoFit/>
          </a:bodyPr>
          <a:lstStyle/>
          <a:p>
            <a:pPr algn="ctr"/>
            <a:r>
              <a:rPr lang="en-GB" dirty="0"/>
              <a:t>You can use the blank lines on the next slide to type your description or you can write your description  on paper.</a:t>
            </a:r>
          </a:p>
        </p:txBody>
      </p:sp>
      <p:sp>
        <p:nvSpPr>
          <p:cNvPr id="36" name="Rectangle 35"/>
          <p:cNvSpPr/>
          <p:nvPr/>
        </p:nvSpPr>
        <p:spPr>
          <a:xfrm>
            <a:off x="88772" y="6125217"/>
            <a:ext cx="5011213" cy="49935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This piece of writing should take approximately 45 minutes</a:t>
            </a:r>
          </a:p>
        </p:txBody>
      </p:sp>
      <p:sp>
        <p:nvSpPr>
          <p:cNvPr id="2" name="Oval Callout 1"/>
          <p:cNvSpPr/>
          <p:nvPr/>
        </p:nvSpPr>
        <p:spPr>
          <a:xfrm>
            <a:off x="128896" y="4487693"/>
            <a:ext cx="4919660" cy="925087"/>
          </a:xfrm>
          <a:prstGeom prst="wedgeEllipseCallout">
            <a:avLst>
              <a:gd name="adj1" fmla="val -24044"/>
              <a:gd name="adj2" fmla="val 94977"/>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Don’t forget an adjective is</a:t>
            </a:r>
          </a:p>
          <a:p>
            <a:pPr algn="ctr"/>
            <a:r>
              <a:rPr lang="en-GB" sz="2400" b="1" dirty="0"/>
              <a:t>A describing word </a:t>
            </a:r>
          </a:p>
        </p:txBody>
      </p:sp>
      <p:pic>
        <p:nvPicPr>
          <p:cNvPr id="3" name="Picture 2"/>
          <p:cNvPicPr>
            <a:picLocks noChangeAspect="1"/>
          </p:cNvPicPr>
          <p:nvPr/>
        </p:nvPicPr>
        <p:blipFill>
          <a:blip r:embed="rId5"/>
          <a:stretch>
            <a:fillRect/>
          </a:stretch>
        </p:blipFill>
        <p:spPr>
          <a:xfrm>
            <a:off x="7870036" y="4500169"/>
            <a:ext cx="3867310" cy="2150358"/>
          </a:xfrm>
          <a:prstGeom prst="rect">
            <a:avLst/>
          </a:prstGeom>
          <a:ln w="38100">
            <a:solidFill>
              <a:schemeClr val="tx1"/>
            </a:solidFill>
          </a:ln>
        </p:spPr>
      </p:pic>
      <p:pic>
        <p:nvPicPr>
          <p:cNvPr id="16" name="Picture 2" descr="A picture containing diagram&#10;&#10;Description automatically generated">
            <a:extLst>
              <a:ext uri="{FF2B5EF4-FFF2-40B4-BE49-F238E27FC236}">
                <a16:creationId xmlns:a16="http://schemas.microsoft.com/office/drawing/2014/main" id="{05AE53E3-AE25-48B1-A45D-CDAD32513BAF}"/>
              </a:ext>
            </a:extLst>
          </p:cNvPr>
          <p:cNvPicPr>
            <a:picLocks noChangeAspect="1"/>
          </p:cNvPicPr>
          <p:nvPr/>
        </p:nvPicPr>
        <p:blipFill>
          <a:blip r:embed="rId6"/>
          <a:stretch>
            <a:fillRect/>
          </a:stretch>
        </p:blipFill>
        <p:spPr>
          <a:xfrm>
            <a:off x="10865937" y="80765"/>
            <a:ext cx="1266828" cy="962021"/>
          </a:xfrm>
          <a:prstGeom prst="rect">
            <a:avLst/>
          </a:prstGeom>
          <a:noFill/>
          <a:ln cap="flat">
            <a:noFill/>
          </a:ln>
        </p:spPr>
      </p:pic>
      <p:sp>
        <p:nvSpPr>
          <p:cNvPr id="14" name="Rectangle 13"/>
          <p:cNvSpPr/>
          <p:nvPr/>
        </p:nvSpPr>
        <p:spPr>
          <a:xfrm>
            <a:off x="3171136" y="3481530"/>
            <a:ext cx="5421086" cy="89054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If you are finding this task a bit tricky, you can have a go at the sentence building activity on the next few slides.</a:t>
            </a:r>
          </a:p>
        </p:txBody>
      </p:sp>
    </p:spTree>
    <p:extLst>
      <p:ext uri="{BB962C8B-B14F-4D97-AF65-F5344CB8AC3E}">
        <p14:creationId xmlns:p14="http://schemas.microsoft.com/office/powerpoint/2010/main" val="30799931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157E94-994D-41B8-8035-AC42F3729C4D}"/>
              </a:ext>
            </a:extLst>
          </p:cNvPr>
          <p:cNvPicPr>
            <a:picLocks noChangeAspect="1"/>
          </p:cNvPicPr>
          <p:nvPr/>
        </p:nvPicPr>
        <p:blipFill>
          <a:blip r:embed="rId2"/>
          <a:stretch>
            <a:fillRect/>
          </a:stretch>
        </p:blipFill>
        <p:spPr>
          <a:xfrm>
            <a:off x="2574299" y="46759"/>
            <a:ext cx="3561067" cy="2678497"/>
          </a:xfrm>
          <a:prstGeom prst="rect">
            <a:avLst/>
          </a:prstGeom>
        </p:spPr>
      </p:pic>
      <p:pic>
        <p:nvPicPr>
          <p:cNvPr id="5" name="Picture 4">
            <a:extLst>
              <a:ext uri="{FF2B5EF4-FFF2-40B4-BE49-F238E27FC236}">
                <a16:creationId xmlns:a16="http://schemas.microsoft.com/office/drawing/2014/main" id="{C81EC838-D660-4200-89AC-0482CE9DF660}"/>
              </a:ext>
            </a:extLst>
          </p:cNvPr>
          <p:cNvPicPr>
            <a:picLocks noChangeAspect="1"/>
          </p:cNvPicPr>
          <p:nvPr/>
        </p:nvPicPr>
        <p:blipFill>
          <a:blip r:embed="rId3"/>
          <a:stretch>
            <a:fillRect/>
          </a:stretch>
        </p:blipFill>
        <p:spPr>
          <a:xfrm>
            <a:off x="6135366" y="53596"/>
            <a:ext cx="3561067" cy="2678497"/>
          </a:xfrm>
          <a:prstGeom prst="rect">
            <a:avLst/>
          </a:prstGeom>
        </p:spPr>
      </p:pic>
      <p:cxnSp>
        <p:nvCxnSpPr>
          <p:cNvPr id="7" name="Straight Connector 6"/>
          <p:cNvCxnSpPr/>
          <p:nvPr/>
        </p:nvCxnSpPr>
        <p:spPr>
          <a:xfrm flipV="1">
            <a:off x="0" y="3383280"/>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0" y="3871126"/>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V="1">
            <a:off x="0" y="4345908"/>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0" y="4820690"/>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0" y="5295472"/>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0" y="5770254"/>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0" y="6245036"/>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0" y="6719818"/>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0" y="2908498"/>
            <a:ext cx="12192000" cy="13064"/>
          </a:xfrm>
          <a:prstGeom prst="line">
            <a:avLst/>
          </a:prstGeom>
          <a:ln w="28575"/>
        </p:spPr>
        <p:style>
          <a:lnRef idx="1">
            <a:schemeClr val="dk1"/>
          </a:lnRef>
          <a:fillRef idx="0">
            <a:schemeClr val="dk1"/>
          </a:fillRef>
          <a:effectRef idx="0">
            <a:schemeClr val="dk1"/>
          </a:effectRef>
          <a:fontRef idx="minor">
            <a:schemeClr val="tx1"/>
          </a:fontRef>
        </p:style>
      </p:cxnSp>
      <p:pic>
        <p:nvPicPr>
          <p:cNvPr id="17"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4"/>
          <a:stretch>
            <a:fillRect/>
          </a:stretch>
        </p:blipFill>
        <p:spPr>
          <a:xfrm>
            <a:off x="10865937" y="80765"/>
            <a:ext cx="1266828" cy="962021"/>
          </a:xfrm>
          <a:prstGeom prst="rect">
            <a:avLst/>
          </a:prstGeom>
          <a:noFill/>
          <a:ln cap="flat">
            <a:noFill/>
          </a:ln>
        </p:spPr>
      </p:pic>
    </p:spTree>
    <p:extLst>
      <p:ext uri="{BB962C8B-B14F-4D97-AF65-F5344CB8AC3E}">
        <p14:creationId xmlns:p14="http://schemas.microsoft.com/office/powerpoint/2010/main" val="2619358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2560" y="-5612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943" y="2301652"/>
            <a:ext cx="1653082" cy="106688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064" y="2301652"/>
            <a:ext cx="1378762" cy="10668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224" y="2281074"/>
            <a:ext cx="1387565" cy="106688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2925" y="2263530"/>
            <a:ext cx="1378762" cy="1066883"/>
          </a:xfrm>
          <a:prstGeom prst="rect">
            <a:avLst/>
          </a:prstGeom>
        </p:spPr>
      </p:pic>
      <p:sp>
        <p:nvSpPr>
          <p:cNvPr id="10" name="Diamond 9"/>
          <p:cNvSpPr/>
          <p:nvPr/>
        </p:nvSpPr>
        <p:spPr>
          <a:xfrm>
            <a:off x="3137520" y="2535927"/>
            <a:ext cx="1236685" cy="81203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10"/>
          <p:cNvSpPr/>
          <p:nvPr/>
        </p:nvSpPr>
        <p:spPr>
          <a:xfrm>
            <a:off x="5348525" y="2339773"/>
            <a:ext cx="1018902" cy="99064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9790" y="2190618"/>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886491" y="2190618"/>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969602" y="216883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033612" y="216883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sp>
        <p:nvSpPr>
          <p:cNvPr id="2" name="Rectangle 1"/>
          <p:cNvSpPr/>
          <p:nvPr/>
        </p:nvSpPr>
        <p:spPr>
          <a:xfrm>
            <a:off x="266938" y="3736636"/>
            <a:ext cx="8364749" cy="57476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Once you have ordered the sentence cards, copy the words to write your sentence.</a:t>
            </a:r>
          </a:p>
          <a:p>
            <a:pPr algn="ctr"/>
            <a:r>
              <a:rPr lang="en-GB" b="1" dirty="0" smtClean="0"/>
              <a:t> For example: </a:t>
            </a:r>
            <a:endParaRPr lang="en-GB" b="1" dirty="0"/>
          </a:p>
        </p:txBody>
      </p:sp>
      <p:sp>
        <p:nvSpPr>
          <p:cNvPr id="17" name="Rectangle 16"/>
          <p:cNvSpPr/>
          <p:nvPr/>
        </p:nvSpPr>
        <p:spPr>
          <a:xfrm>
            <a:off x="414361" y="4424685"/>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514" y="4503925"/>
            <a:ext cx="1653082" cy="1066883"/>
          </a:xfrm>
          <a:prstGeom prst="rect">
            <a:avLst/>
          </a:prstGeom>
        </p:spPr>
      </p:pic>
      <p:sp>
        <p:nvSpPr>
          <p:cNvPr id="19" name="Rectangle 18"/>
          <p:cNvSpPr/>
          <p:nvPr/>
        </p:nvSpPr>
        <p:spPr>
          <a:xfrm>
            <a:off x="2535606" y="4424684"/>
            <a:ext cx="1817388" cy="12889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919" y="4535719"/>
            <a:ext cx="1378762" cy="1066883"/>
          </a:xfrm>
          <a:prstGeom prst="rect">
            <a:avLst/>
          </a:prstGeom>
        </p:spPr>
      </p:pic>
      <p:sp>
        <p:nvSpPr>
          <p:cNvPr id="21" name="Diamond 20"/>
          <p:cNvSpPr/>
          <p:nvPr/>
        </p:nvSpPr>
        <p:spPr>
          <a:xfrm>
            <a:off x="2825957" y="4758778"/>
            <a:ext cx="1236685" cy="81203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684826"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441" y="4535719"/>
            <a:ext cx="1387565" cy="1066883"/>
          </a:xfrm>
          <a:prstGeom prst="rect">
            <a:avLst/>
          </a:prstGeom>
        </p:spPr>
      </p:pic>
      <p:sp>
        <p:nvSpPr>
          <p:cNvPr id="24" name="Cloud 23"/>
          <p:cNvSpPr/>
          <p:nvPr/>
        </p:nvSpPr>
        <p:spPr>
          <a:xfrm>
            <a:off x="5054092" y="4547955"/>
            <a:ext cx="1018902" cy="99064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888224"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714" y="4506415"/>
            <a:ext cx="1378762" cy="1066883"/>
          </a:xfrm>
          <a:prstGeom prst="rect">
            <a:avLst/>
          </a:prstGeom>
        </p:spPr>
      </p:pic>
      <p:sp>
        <p:nvSpPr>
          <p:cNvPr id="3" name="TextBox 2"/>
          <p:cNvSpPr txBox="1"/>
          <p:nvPr/>
        </p:nvSpPr>
        <p:spPr>
          <a:xfrm>
            <a:off x="666331" y="5973391"/>
            <a:ext cx="2860591" cy="523220"/>
          </a:xfrm>
          <a:prstGeom prst="rect">
            <a:avLst/>
          </a:prstGeom>
          <a:noFill/>
        </p:spPr>
        <p:txBody>
          <a:bodyPr wrap="none" rtlCol="0">
            <a:spAutoFit/>
          </a:bodyPr>
          <a:lstStyle/>
          <a:p>
            <a:r>
              <a:rPr lang="en-GB" sz="2800" dirty="0" smtClean="0"/>
              <a:t>The sky was grey.  </a:t>
            </a:r>
            <a:endParaRPr lang="en-GB" sz="2800" dirty="0"/>
          </a:p>
        </p:txBody>
      </p:sp>
      <p:pic>
        <p:nvPicPr>
          <p:cNvPr id="27" name="Picture 2" descr="A picture containing shape&#10;&#10;Description automatically generated"/>
          <p:cNvPicPr>
            <a:picLocks noChangeAspect="1"/>
          </p:cNvPicPr>
          <p:nvPr/>
        </p:nvPicPr>
        <p:blipFill>
          <a:blip r:embed="rId6"/>
          <a:stretch>
            <a:fillRect/>
          </a:stretch>
        </p:blipFill>
        <p:spPr>
          <a:xfrm>
            <a:off x="10914152" y="0"/>
            <a:ext cx="1266828" cy="962021"/>
          </a:xfrm>
          <a:prstGeom prst="rect">
            <a:avLst/>
          </a:prstGeom>
          <a:noFill/>
          <a:ln cap="flat">
            <a:noFill/>
          </a:ln>
        </p:spPr>
      </p:pic>
    </p:spTree>
    <p:extLst>
      <p:ext uri="{BB962C8B-B14F-4D97-AF65-F5344CB8AC3E}">
        <p14:creationId xmlns:p14="http://schemas.microsoft.com/office/powerpoint/2010/main" val="74455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466" y="2158095"/>
            <a:ext cx="1536088" cy="114983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5715" y="2158095"/>
            <a:ext cx="1480703" cy="1144862"/>
          </a:xfrm>
          <a:prstGeom prst="rect">
            <a:avLst/>
          </a:prstGeom>
        </p:spPr>
      </p:pic>
      <p:pic>
        <p:nvPicPr>
          <p:cNvPr id="17" name="Picture 16"/>
          <p:cNvPicPr>
            <a:picLocks noChangeAspect="1"/>
          </p:cNvPicPr>
          <p:nvPr/>
        </p:nvPicPr>
        <p:blipFill>
          <a:blip r:embed="rId4"/>
          <a:stretch>
            <a:fillRect/>
          </a:stretch>
        </p:blipFill>
        <p:spPr>
          <a:xfrm>
            <a:off x="6142869" y="2110298"/>
            <a:ext cx="1525230" cy="1188569"/>
          </a:xfrm>
          <a:prstGeom prst="rect">
            <a:avLst/>
          </a:prstGeom>
        </p:spPr>
      </p:pic>
      <p:pic>
        <p:nvPicPr>
          <p:cNvPr id="10" name="Picture 9"/>
          <p:cNvPicPr>
            <a:picLocks noChangeAspect="1"/>
          </p:cNvPicPr>
          <p:nvPr/>
        </p:nvPicPr>
        <p:blipFill>
          <a:blip r:embed="rId5"/>
          <a:stretch>
            <a:fillRect/>
          </a:stretch>
        </p:blipFill>
        <p:spPr>
          <a:xfrm>
            <a:off x="738422" y="2129662"/>
            <a:ext cx="1525593" cy="1169205"/>
          </a:xfrm>
          <a:prstGeom prst="rect">
            <a:avLst/>
          </a:prstGeom>
        </p:spPr>
      </p:pic>
      <p:pic>
        <p:nvPicPr>
          <p:cNvPr id="18"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6"/>
          <a:stretch>
            <a:fillRect/>
          </a:stretch>
        </p:blipFill>
        <p:spPr>
          <a:xfrm>
            <a:off x="10899070" y="0"/>
            <a:ext cx="1266828" cy="962021"/>
          </a:xfrm>
          <a:prstGeom prst="rect">
            <a:avLst/>
          </a:prstGeom>
          <a:noFill/>
          <a:ln cap="flat">
            <a:noFill/>
          </a:ln>
        </p:spPr>
      </p:pic>
    </p:spTree>
    <p:extLst>
      <p:ext uri="{BB962C8B-B14F-4D97-AF65-F5344CB8AC3E}">
        <p14:creationId xmlns:p14="http://schemas.microsoft.com/office/powerpoint/2010/main" val="2524010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409" y="2160584"/>
            <a:ext cx="1536088" cy="114983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037" y="2160584"/>
            <a:ext cx="1489452" cy="1138283"/>
          </a:xfrm>
          <a:prstGeom prst="rect">
            <a:avLst/>
          </a:prstGeom>
        </p:spPr>
      </p:pic>
      <p:pic>
        <p:nvPicPr>
          <p:cNvPr id="18" name="Picture 17"/>
          <p:cNvPicPr>
            <a:picLocks noChangeAspect="1"/>
          </p:cNvPicPr>
          <p:nvPr/>
        </p:nvPicPr>
        <p:blipFill>
          <a:blip r:embed="rId4"/>
          <a:stretch>
            <a:fillRect/>
          </a:stretch>
        </p:blipFill>
        <p:spPr>
          <a:xfrm>
            <a:off x="6105417" y="2172661"/>
            <a:ext cx="1505616" cy="1147493"/>
          </a:xfrm>
          <a:prstGeom prst="rect">
            <a:avLst/>
          </a:prstGeom>
        </p:spPr>
      </p:pic>
      <p:pic>
        <p:nvPicPr>
          <p:cNvPr id="9" name="Picture 8"/>
          <p:cNvPicPr>
            <a:picLocks noChangeAspect="1"/>
          </p:cNvPicPr>
          <p:nvPr/>
        </p:nvPicPr>
        <p:blipFill>
          <a:blip r:embed="rId5"/>
          <a:stretch>
            <a:fillRect/>
          </a:stretch>
        </p:blipFill>
        <p:spPr>
          <a:xfrm>
            <a:off x="537853" y="2129896"/>
            <a:ext cx="1489452" cy="1168733"/>
          </a:xfrm>
          <a:prstGeom prst="rect">
            <a:avLst/>
          </a:prstGeom>
        </p:spPr>
      </p:pic>
      <p:pic>
        <p:nvPicPr>
          <p:cNvPr id="19"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6"/>
          <a:stretch>
            <a:fillRect/>
          </a:stretch>
        </p:blipFill>
        <p:spPr>
          <a:xfrm>
            <a:off x="10885984" y="0"/>
            <a:ext cx="1266828" cy="962021"/>
          </a:xfrm>
          <a:prstGeom prst="rect">
            <a:avLst/>
          </a:prstGeom>
          <a:noFill/>
          <a:ln cap="flat">
            <a:noFill/>
          </a:ln>
        </p:spPr>
      </p:pic>
    </p:spTree>
    <p:extLst>
      <p:ext uri="{BB962C8B-B14F-4D97-AF65-F5344CB8AC3E}">
        <p14:creationId xmlns:p14="http://schemas.microsoft.com/office/powerpoint/2010/main" val="33075258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342" y="2172661"/>
            <a:ext cx="1536088" cy="114983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792" y="2172661"/>
            <a:ext cx="1489452" cy="1125968"/>
          </a:xfrm>
          <a:prstGeom prst="rect">
            <a:avLst/>
          </a:prstGeom>
        </p:spPr>
      </p:pic>
      <p:pic>
        <p:nvPicPr>
          <p:cNvPr id="19" name="Picture 18"/>
          <p:cNvPicPr>
            <a:picLocks noChangeAspect="1"/>
          </p:cNvPicPr>
          <p:nvPr/>
        </p:nvPicPr>
        <p:blipFill>
          <a:blip r:embed="rId4"/>
          <a:stretch>
            <a:fillRect/>
          </a:stretch>
        </p:blipFill>
        <p:spPr>
          <a:xfrm>
            <a:off x="5992246" y="2133931"/>
            <a:ext cx="1525230" cy="1188569"/>
          </a:xfrm>
          <a:prstGeom prst="rect">
            <a:avLst/>
          </a:prstGeom>
        </p:spPr>
      </p:pic>
      <p:pic>
        <p:nvPicPr>
          <p:cNvPr id="8" name="Picture 7"/>
          <p:cNvPicPr>
            <a:picLocks noChangeAspect="1"/>
          </p:cNvPicPr>
          <p:nvPr/>
        </p:nvPicPr>
        <p:blipFill>
          <a:blip r:embed="rId5"/>
          <a:stretch>
            <a:fillRect/>
          </a:stretch>
        </p:blipFill>
        <p:spPr>
          <a:xfrm>
            <a:off x="4176528" y="2155538"/>
            <a:ext cx="1525677" cy="1143091"/>
          </a:xfrm>
          <a:prstGeom prst="rect">
            <a:avLst/>
          </a:prstGeom>
        </p:spPr>
      </p:pic>
      <p:pic>
        <p:nvPicPr>
          <p:cNvPr id="20"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6"/>
          <a:stretch>
            <a:fillRect/>
          </a:stretch>
        </p:blipFill>
        <p:spPr>
          <a:xfrm>
            <a:off x="10914152" y="0"/>
            <a:ext cx="1266828" cy="962021"/>
          </a:xfrm>
          <a:prstGeom prst="rect">
            <a:avLst/>
          </a:prstGeom>
          <a:noFill/>
          <a:ln cap="flat">
            <a:noFill/>
          </a:ln>
        </p:spPr>
      </p:pic>
    </p:spTree>
    <p:extLst>
      <p:ext uri="{BB962C8B-B14F-4D97-AF65-F5344CB8AC3E}">
        <p14:creationId xmlns:p14="http://schemas.microsoft.com/office/powerpoint/2010/main" val="3158684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12" y="923330"/>
            <a:ext cx="6120769" cy="2575038"/>
          </a:xfrm>
          <a:prstGeom prst="rect">
            <a:avLst/>
          </a:prstGeom>
        </p:spPr>
      </p:pic>
      <p:sp>
        <p:nvSpPr>
          <p:cNvPr id="5" name="Rectangle 4"/>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cxnSp>
        <p:nvCxnSpPr>
          <p:cNvPr id="7" name="Straight Connector 6"/>
          <p:cNvCxnSpPr/>
          <p:nvPr/>
        </p:nvCxnSpPr>
        <p:spPr>
          <a:xfrm>
            <a:off x="0" y="4088674"/>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0" y="4598126"/>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0" y="5094515"/>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0" y="5577841"/>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0" y="6048104"/>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0" y="6505304"/>
            <a:ext cx="12192000" cy="13063"/>
          </a:xfrm>
          <a:prstGeom prst="line">
            <a:avLst/>
          </a:prstGeom>
          <a:ln w="19050"/>
        </p:spPr>
        <p:style>
          <a:lnRef idx="1">
            <a:schemeClr val="dk1"/>
          </a:lnRef>
          <a:fillRef idx="0">
            <a:schemeClr val="dk1"/>
          </a:fillRef>
          <a:effectRef idx="0">
            <a:schemeClr val="dk1"/>
          </a:effectRef>
          <a:fontRef idx="minor">
            <a:schemeClr val="tx1"/>
          </a:fontRef>
        </p:style>
      </p:cxnSp>
      <p:sp>
        <p:nvSpPr>
          <p:cNvPr id="13" name="Cloud 12"/>
          <p:cNvSpPr/>
          <p:nvPr/>
        </p:nvSpPr>
        <p:spPr>
          <a:xfrm>
            <a:off x="7184571" y="1227909"/>
            <a:ext cx="4506686" cy="2063931"/>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write your sentences neatly on a piece of paper or type them on the lines below. </a:t>
            </a:r>
            <a:endParaRPr lang="en-GB" sz="2000" b="1" dirty="0"/>
          </a:p>
        </p:txBody>
      </p:sp>
      <p:pic>
        <p:nvPicPr>
          <p:cNvPr id="1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3"/>
          <a:stretch>
            <a:fillRect/>
          </a:stretch>
        </p:blipFill>
        <p:spPr>
          <a:xfrm>
            <a:off x="10907089" y="43819"/>
            <a:ext cx="1266828" cy="962021"/>
          </a:xfrm>
          <a:prstGeom prst="rect">
            <a:avLst/>
          </a:prstGeom>
          <a:noFill/>
          <a:ln cap="flat">
            <a:noFill/>
          </a:ln>
        </p:spPr>
      </p:pic>
    </p:spTree>
    <p:extLst>
      <p:ext uri="{BB962C8B-B14F-4D97-AF65-F5344CB8AC3E}">
        <p14:creationId xmlns:p14="http://schemas.microsoft.com/office/powerpoint/2010/main" val="1078563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2796849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9EBA98-A7FA-422F-8398-4BB22ECB7A8B}"/>
              </a:ext>
            </a:extLst>
          </p:cNvPr>
          <p:cNvSpPr/>
          <p:nvPr/>
        </p:nvSpPr>
        <p:spPr>
          <a:xfrm>
            <a:off x="0" y="29134"/>
            <a:ext cx="12192000" cy="6828866"/>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4F49415-2ADB-49F8-AF48-7AA06E19C148}"/>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76D1B87-8AF5-406D-BDCF-CEE5444FDB1C}"/>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7" name="Rectangle 6">
            <a:extLst>
              <a:ext uri="{FF2B5EF4-FFF2-40B4-BE49-F238E27FC236}">
                <a16:creationId xmlns:a16="http://schemas.microsoft.com/office/drawing/2014/main" id="{D0C523C5-C4F8-4BD6-AD1A-505810E0D686}"/>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0C69E3B-0E5F-4921-BA07-DE098F429936}"/>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Wednesday 10</a:t>
            </a:r>
            <a:r>
              <a:rPr lang="en-GB" sz="3200" baseline="30000" dirty="0"/>
              <a:t>th</a:t>
            </a:r>
            <a:r>
              <a:rPr lang="en-GB" sz="3200" dirty="0"/>
              <a:t> February</a:t>
            </a:r>
            <a:endParaRPr lang="en-GB" dirty="0"/>
          </a:p>
        </p:txBody>
      </p:sp>
      <p:pic>
        <p:nvPicPr>
          <p:cNvPr id="9" name="Picture 8">
            <a:extLst>
              <a:ext uri="{FF2B5EF4-FFF2-40B4-BE49-F238E27FC236}">
                <a16:creationId xmlns:a16="http://schemas.microsoft.com/office/drawing/2014/main" id="{76257850-DE65-4446-8D04-0F0062AC667D}"/>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44DA3621-32C3-463E-B972-ECA15B7C8151}"/>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7985496-806D-45FC-B8BE-44A10EE5C5CE}"/>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use ‘and’ to extend sentences.</a:t>
            </a:r>
          </a:p>
        </p:txBody>
      </p:sp>
      <p:pic>
        <p:nvPicPr>
          <p:cNvPr id="12" name="Picture 11">
            <a:extLst>
              <a:ext uri="{FF2B5EF4-FFF2-40B4-BE49-F238E27FC236}">
                <a16:creationId xmlns:a16="http://schemas.microsoft.com/office/drawing/2014/main" id="{1E649674-7749-49E0-872B-4C390B4D4475}"/>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6234E3FE-A1D2-435D-8D88-B8D2BD97A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254857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2AABEC-BB94-4491-AEB6-179C44DAD210}"/>
              </a:ext>
            </a:extLst>
          </p:cNvPr>
          <p:cNvSpPr txBox="1"/>
          <p:nvPr/>
        </p:nvSpPr>
        <p:spPr>
          <a:xfrm>
            <a:off x="4572000" y="-210066"/>
            <a:ext cx="3048000" cy="1862048"/>
          </a:xfrm>
          <a:prstGeom prst="rect">
            <a:avLst/>
          </a:prstGeom>
          <a:noFill/>
        </p:spPr>
        <p:txBody>
          <a:bodyPr wrap="square">
            <a:spAutoFit/>
          </a:bodyPr>
          <a:lstStyle/>
          <a:p>
            <a:r>
              <a:rPr lang="en-GB" sz="11500" b="1" dirty="0"/>
              <a:t>and</a:t>
            </a:r>
            <a:r>
              <a:rPr lang="en-GB" b="1" u="sng" dirty="0"/>
              <a:t> </a:t>
            </a:r>
            <a:endParaRPr lang="en-GB" dirty="0"/>
          </a:p>
        </p:txBody>
      </p:sp>
      <p:sp>
        <p:nvSpPr>
          <p:cNvPr id="6" name="TextBox 5">
            <a:extLst>
              <a:ext uri="{FF2B5EF4-FFF2-40B4-BE49-F238E27FC236}">
                <a16:creationId xmlns:a16="http://schemas.microsoft.com/office/drawing/2014/main" id="{39711AA6-0F2C-4144-A22A-61600CDAD77A}"/>
              </a:ext>
            </a:extLst>
          </p:cNvPr>
          <p:cNvSpPr txBox="1"/>
          <p:nvPr/>
        </p:nvSpPr>
        <p:spPr>
          <a:xfrm>
            <a:off x="81280" y="1712456"/>
            <a:ext cx="6722161" cy="646331"/>
          </a:xfrm>
          <a:prstGeom prst="rect">
            <a:avLst/>
          </a:prstGeom>
          <a:noFill/>
        </p:spPr>
        <p:txBody>
          <a:bodyPr wrap="none" rtlCol="0">
            <a:spAutoFit/>
          </a:bodyPr>
          <a:lstStyle/>
          <a:p>
            <a:r>
              <a:rPr lang="en-GB" sz="2000" dirty="0"/>
              <a:t>We are going to use the word </a:t>
            </a:r>
            <a:r>
              <a:rPr lang="en-GB" sz="3600" b="1" dirty="0">
                <a:solidFill>
                  <a:schemeClr val="bg1"/>
                </a:solidFill>
              </a:rPr>
              <a:t>and</a:t>
            </a:r>
            <a:r>
              <a:rPr lang="en-GB" dirty="0"/>
              <a:t> </a:t>
            </a:r>
            <a:r>
              <a:rPr lang="en-GB" sz="2000" dirty="0"/>
              <a:t>to extend our sentences. </a:t>
            </a:r>
            <a:endParaRPr lang="en-GB" dirty="0"/>
          </a:p>
        </p:txBody>
      </p:sp>
      <p:sp>
        <p:nvSpPr>
          <p:cNvPr id="7" name="TextBox 6">
            <a:extLst>
              <a:ext uri="{FF2B5EF4-FFF2-40B4-BE49-F238E27FC236}">
                <a16:creationId xmlns:a16="http://schemas.microsoft.com/office/drawing/2014/main" id="{27B57EB4-3F90-4D71-B0E3-3AB01E1769E6}"/>
              </a:ext>
            </a:extLst>
          </p:cNvPr>
          <p:cNvSpPr txBox="1"/>
          <p:nvPr/>
        </p:nvSpPr>
        <p:spPr>
          <a:xfrm>
            <a:off x="7051040" y="2721114"/>
            <a:ext cx="3360985" cy="707886"/>
          </a:xfrm>
          <a:prstGeom prst="rect">
            <a:avLst/>
          </a:prstGeom>
          <a:noFill/>
        </p:spPr>
        <p:txBody>
          <a:bodyPr wrap="none" rtlCol="0">
            <a:spAutoFit/>
          </a:bodyPr>
          <a:lstStyle/>
          <a:p>
            <a:r>
              <a:rPr lang="en-GB" sz="2000" dirty="0"/>
              <a:t>Can you say the word </a:t>
            </a:r>
            <a:r>
              <a:rPr lang="en-GB" sz="4000" dirty="0">
                <a:solidFill>
                  <a:schemeClr val="bg1"/>
                </a:solidFill>
              </a:rPr>
              <a:t>and</a:t>
            </a:r>
            <a:r>
              <a:rPr lang="en-GB" sz="2000" dirty="0"/>
              <a:t>?</a:t>
            </a:r>
          </a:p>
        </p:txBody>
      </p:sp>
      <p:sp>
        <p:nvSpPr>
          <p:cNvPr id="8" name="TextBox 7">
            <a:extLst>
              <a:ext uri="{FF2B5EF4-FFF2-40B4-BE49-F238E27FC236}">
                <a16:creationId xmlns:a16="http://schemas.microsoft.com/office/drawing/2014/main" id="{E2C22DB8-1C15-4FE4-A2D7-11E26C10D4E3}"/>
              </a:ext>
            </a:extLst>
          </p:cNvPr>
          <p:cNvSpPr txBox="1"/>
          <p:nvPr/>
        </p:nvSpPr>
        <p:spPr>
          <a:xfrm>
            <a:off x="843280" y="3429000"/>
            <a:ext cx="3523913" cy="707886"/>
          </a:xfrm>
          <a:prstGeom prst="rect">
            <a:avLst/>
          </a:prstGeom>
          <a:noFill/>
        </p:spPr>
        <p:txBody>
          <a:bodyPr wrap="none" rtlCol="0">
            <a:spAutoFit/>
          </a:bodyPr>
          <a:lstStyle/>
          <a:p>
            <a:r>
              <a:rPr lang="en-GB" sz="2000" dirty="0"/>
              <a:t>Can you sound it out </a:t>
            </a:r>
            <a:r>
              <a:rPr lang="en-GB" sz="4000" dirty="0">
                <a:solidFill>
                  <a:schemeClr val="bg1"/>
                </a:solidFill>
              </a:rPr>
              <a:t>a n d</a:t>
            </a:r>
            <a:r>
              <a:rPr lang="en-GB" sz="2000" dirty="0"/>
              <a:t>?</a:t>
            </a:r>
          </a:p>
        </p:txBody>
      </p:sp>
      <p:sp>
        <p:nvSpPr>
          <p:cNvPr id="9" name="TextBox 8">
            <a:extLst>
              <a:ext uri="{FF2B5EF4-FFF2-40B4-BE49-F238E27FC236}">
                <a16:creationId xmlns:a16="http://schemas.microsoft.com/office/drawing/2014/main" id="{8A8E1F1C-DBC3-464E-B699-2AD4C4FE42A0}"/>
              </a:ext>
            </a:extLst>
          </p:cNvPr>
          <p:cNvSpPr txBox="1"/>
          <p:nvPr/>
        </p:nvSpPr>
        <p:spPr>
          <a:xfrm>
            <a:off x="3258079" y="4791601"/>
            <a:ext cx="7090724" cy="707886"/>
          </a:xfrm>
          <a:prstGeom prst="rect">
            <a:avLst/>
          </a:prstGeom>
          <a:noFill/>
        </p:spPr>
        <p:txBody>
          <a:bodyPr wrap="none" rtlCol="0">
            <a:spAutoFit/>
          </a:bodyPr>
          <a:lstStyle/>
          <a:p>
            <a:r>
              <a:rPr lang="en-GB" sz="2000" dirty="0"/>
              <a:t>Now can you practise writing the word </a:t>
            </a:r>
            <a:r>
              <a:rPr lang="en-GB" sz="4000" dirty="0">
                <a:solidFill>
                  <a:schemeClr val="bg1"/>
                </a:solidFill>
              </a:rPr>
              <a:t>and </a:t>
            </a:r>
            <a:r>
              <a:rPr lang="en-GB" dirty="0"/>
              <a:t>on a piece of paper</a:t>
            </a:r>
            <a:r>
              <a:rPr lang="en-GB" sz="2000" dirty="0"/>
              <a:t>?</a:t>
            </a:r>
          </a:p>
        </p:txBody>
      </p:sp>
      <p:pic>
        <p:nvPicPr>
          <p:cNvPr id="10" name="Picture 2" descr="A picture containing shape&#10;&#10;Description automatically generated">
            <a:extLst>
              <a:ext uri="{FF2B5EF4-FFF2-40B4-BE49-F238E27FC236}">
                <a16:creationId xmlns:a16="http://schemas.microsoft.com/office/drawing/2014/main" id="{14FCDECF-76C5-4A49-80CB-FBB3DFFDE263}"/>
              </a:ext>
            </a:extLst>
          </p:cNvPr>
          <p:cNvPicPr>
            <a:picLocks noChangeAspect="1"/>
          </p:cNvPicPr>
          <p:nvPr/>
        </p:nvPicPr>
        <p:blipFill>
          <a:blip r:embed="rId2"/>
          <a:stretch>
            <a:fillRect/>
          </a:stretch>
        </p:blipFill>
        <p:spPr>
          <a:xfrm>
            <a:off x="10810960" y="75143"/>
            <a:ext cx="1266828" cy="962021"/>
          </a:xfrm>
          <a:prstGeom prst="rect">
            <a:avLst/>
          </a:prstGeom>
          <a:noFill/>
          <a:ln cap="flat">
            <a:noFill/>
          </a:ln>
        </p:spPr>
      </p:pic>
    </p:spTree>
    <p:extLst>
      <p:ext uri="{BB962C8B-B14F-4D97-AF65-F5344CB8AC3E}">
        <p14:creationId xmlns:p14="http://schemas.microsoft.com/office/powerpoint/2010/main" val="372969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60E2C3-2531-4111-8567-8C629BFA3F09}"/>
              </a:ext>
            </a:extLst>
          </p:cNvPr>
          <p:cNvSpPr>
            <a:spLocks noGrp="1"/>
          </p:cNvSpPr>
          <p:nvPr>
            <p:ph type="title"/>
          </p:nvPr>
        </p:nvSpPr>
        <p:spPr>
          <a:xfrm>
            <a:off x="9163546" y="422721"/>
            <a:ext cx="2786365" cy="1955905"/>
          </a:xfrm>
        </p:spPr>
        <p:txBody>
          <a:bodyPr>
            <a:normAutofit/>
          </a:bodyPr>
          <a:lstStyle/>
          <a:p>
            <a:pPr algn="ctr"/>
            <a:r>
              <a:rPr lang="en-GB" sz="2800" b="1" dirty="0"/>
              <a:t>This is the story we are going to be focusing on this week.</a:t>
            </a:r>
          </a:p>
        </p:txBody>
      </p:sp>
      <p:cxnSp>
        <p:nvCxnSpPr>
          <p:cNvPr id="8" name="Straight Arrow Connector 7">
            <a:extLst>
              <a:ext uri="{FF2B5EF4-FFF2-40B4-BE49-F238E27FC236}">
                <a16:creationId xmlns:a16="http://schemas.microsoft.com/office/drawing/2014/main" id="{E80058C5-11B2-4221-89A3-B28D2E907ECD}"/>
              </a:ext>
            </a:extLst>
          </p:cNvPr>
          <p:cNvCxnSpPr>
            <a:stCxn id="6" idx="1"/>
          </p:cNvCxnSpPr>
          <p:nvPr/>
        </p:nvCxnSpPr>
        <p:spPr>
          <a:xfrm flipH="1">
            <a:off x="6362700" y="1400674"/>
            <a:ext cx="2800846" cy="140920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CA9294D8-22CB-4471-B3B7-3EA295CDC4BD}"/>
              </a:ext>
            </a:extLst>
          </p:cNvPr>
          <p:cNvSpPr txBox="1"/>
          <p:nvPr/>
        </p:nvSpPr>
        <p:spPr>
          <a:xfrm>
            <a:off x="6362700" y="3171913"/>
            <a:ext cx="6096000" cy="461665"/>
          </a:xfrm>
          <a:prstGeom prst="rect">
            <a:avLst/>
          </a:prstGeom>
          <a:noFill/>
        </p:spPr>
        <p:txBody>
          <a:bodyPr wrap="square">
            <a:spAutoFit/>
          </a:bodyPr>
          <a:lstStyle/>
          <a:p>
            <a:pPr algn="ctr"/>
            <a:r>
              <a:rPr lang="en-GB" sz="2400" b="1" dirty="0"/>
              <a:t>Hope you enjoy it!</a:t>
            </a:r>
          </a:p>
        </p:txBody>
      </p:sp>
      <p:sp>
        <p:nvSpPr>
          <p:cNvPr id="12" name="TextBox 11">
            <a:extLst>
              <a:ext uri="{FF2B5EF4-FFF2-40B4-BE49-F238E27FC236}">
                <a16:creationId xmlns:a16="http://schemas.microsoft.com/office/drawing/2014/main" id="{12820CA5-5913-4922-851B-7A561DDD7A10}"/>
              </a:ext>
            </a:extLst>
          </p:cNvPr>
          <p:cNvSpPr txBox="1"/>
          <p:nvPr/>
        </p:nvSpPr>
        <p:spPr>
          <a:xfrm>
            <a:off x="6362700" y="4355218"/>
            <a:ext cx="6229350" cy="461665"/>
          </a:xfrm>
          <a:prstGeom prst="rect">
            <a:avLst/>
          </a:prstGeom>
          <a:noFill/>
        </p:spPr>
        <p:txBody>
          <a:bodyPr wrap="square">
            <a:spAutoFit/>
          </a:bodyPr>
          <a:lstStyle/>
          <a:p>
            <a:r>
              <a:rPr lang="en-GB" sz="2400" dirty="0">
                <a:hlinkClick r:id="rId2"/>
              </a:rPr>
              <a:t>There's a Rang-Tan in my Bedroom - YouTube</a:t>
            </a:r>
            <a:endParaRPr lang="en-GB" sz="2400" b="1" dirty="0"/>
          </a:p>
        </p:txBody>
      </p:sp>
      <p:sp>
        <p:nvSpPr>
          <p:cNvPr id="13" name="Title 1">
            <a:extLst>
              <a:ext uri="{FF2B5EF4-FFF2-40B4-BE49-F238E27FC236}">
                <a16:creationId xmlns:a16="http://schemas.microsoft.com/office/drawing/2014/main" id="{BA8856FF-F61B-4723-992B-65A0DF24AD35}"/>
              </a:ext>
            </a:extLst>
          </p:cNvPr>
          <p:cNvSpPr txBox="1">
            <a:spLocks/>
          </p:cNvSpPr>
          <p:nvPr/>
        </p:nvSpPr>
        <p:spPr>
          <a:xfrm>
            <a:off x="554655" y="4902095"/>
            <a:ext cx="4951043" cy="19559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t>Click on the link or copy and paste into the internet to listen to the story being read.</a:t>
            </a:r>
          </a:p>
        </p:txBody>
      </p:sp>
      <p:cxnSp>
        <p:nvCxnSpPr>
          <p:cNvPr id="15" name="Straight Arrow Connector 14">
            <a:extLst>
              <a:ext uri="{FF2B5EF4-FFF2-40B4-BE49-F238E27FC236}">
                <a16:creationId xmlns:a16="http://schemas.microsoft.com/office/drawing/2014/main" id="{A2B3E49B-3C38-443D-8B35-5ADF9B6136CB}"/>
              </a:ext>
            </a:extLst>
          </p:cNvPr>
          <p:cNvCxnSpPr/>
          <p:nvPr/>
        </p:nvCxnSpPr>
        <p:spPr>
          <a:xfrm flipV="1">
            <a:off x="5105400" y="4891087"/>
            <a:ext cx="2219325" cy="77628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026" name="Picture 2" descr="See the source image">
            <a:extLst>
              <a:ext uri="{FF2B5EF4-FFF2-40B4-BE49-F238E27FC236}">
                <a16:creationId xmlns:a16="http://schemas.microsoft.com/office/drawing/2014/main" id="{AF10B11A-1B52-43F6-8F29-917A3E45D62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9537" y="201420"/>
            <a:ext cx="6105525" cy="4700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A6E421F-248A-47F3-B658-E4333179CD90}"/>
              </a:ext>
            </a:extLst>
          </p:cNvPr>
          <p:cNvSpPr/>
          <p:nvPr/>
        </p:nvSpPr>
        <p:spPr>
          <a:xfrm>
            <a:off x="7308332" y="5369442"/>
            <a:ext cx="4567137" cy="1382232"/>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If you are unable to watch the video you will find pictures of each page of the book over the next two slides.</a:t>
            </a:r>
          </a:p>
        </p:txBody>
      </p:sp>
    </p:spTree>
    <p:extLst>
      <p:ext uri="{BB962C8B-B14F-4D97-AF65-F5344CB8AC3E}">
        <p14:creationId xmlns:p14="http://schemas.microsoft.com/office/powerpoint/2010/main" val="2454811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57751" y="328155"/>
            <a:ext cx="7129462" cy="830997"/>
          </a:xfrm>
          <a:prstGeom prst="rect">
            <a:avLst/>
          </a:prstGeom>
          <a:noFill/>
        </p:spPr>
        <p:txBody>
          <a:bodyPr wrap="square" rtlCol="0">
            <a:spAutoFit/>
          </a:bodyPr>
          <a:lstStyle/>
          <a:p>
            <a:r>
              <a:rPr lang="en-GB" sz="2400" b="1" dirty="0"/>
              <a:t>The word ‘and’ can be used as a conjunction. Conjunctions join two sentences together …</a:t>
            </a:r>
          </a:p>
        </p:txBody>
      </p:sp>
      <p:sp>
        <p:nvSpPr>
          <p:cNvPr id="7" name="TextBox 6"/>
          <p:cNvSpPr txBox="1"/>
          <p:nvPr/>
        </p:nvSpPr>
        <p:spPr>
          <a:xfrm>
            <a:off x="67295" y="5232507"/>
            <a:ext cx="7532896" cy="461665"/>
          </a:xfrm>
          <a:prstGeom prst="rect">
            <a:avLst/>
          </a:prstGeom>
          <a:noFill/>
        </p:spPr>
        <p:txBody>
          <a:bodyPr wrap="none" rtlCol="0">
            <a:spAutoFit/>
          </a:bodyPr>
          <a:lstStyle/>
          <a:p>
            <a:r>
              <a:rPr lang="en-GB" sz="2400" dirty="0"/>
              <a:t>There’s a human in my forest </a:t>
            </a:r>
            <a:r>
              <a:rPr lang="en-GB" sz="2400" dirty="0">
                <a:solidFill>
                  <a:schemeClr val="bg1"/>
                </a:solidFill>
              </a:rPr>
              <a:t>and </a:t>
            </a:r>
            <a:r>
              <a:rPr lang="en-GB" sz="2400" dirty="0"/>
              <a:t>I don’t know what to do. </a:t>
            </a:r>
          </a:p>
        </p:txBody>
      </p:sp>
      <p:sp>
        <p:nvSpPr>
          <p:cNvPr id="8" name="TextBox 7"/>
          <p:cNvSpPr txBox="1"/>
          <p:nvPr/>
        </p:nvSpPr>
        <p:spPr>
          <a:xfrm>
            <a:off x="4011295" y="2359937"/>
            <a:ext cx="4744247" cy="523220"/>
          </a:xfrm>
          <a:prstGeom prst="rect">
            <a:avLst/>
          </a:prstGeom>
          <a:noFill/>
        </p:spPr>
        <p:txBody>
          <a:bodyPr wrap="none" rtlCol="0">
            <a:spAutoFit/>
          </a:bodyPr>
          <a:lstStyle/>
          <a:p>
            <a:r>
              <a:rPr lang="en-GB" sz="2800" dirty="0"/>
              <a:t>The digger is big and powerful. </a:t>
            </a:r>
          </a:p>
        </p:txBody>
      </p:sp>
      <p:cxnSp>
        <p:nvCxnSpPr>
          <p:cNvPr id="11" name="Straight Connector 10"/>
          <p:cNvCxnSpPr/>
          <p:nvPr/>
        </p:nvCxnSpPr>
        <p:spPr>
          <a:xfrm>
            <a:off x="4500563" y="1971675"/>
            <a:ext cx="3935886" cy="1312793"/>
          </a:xfrm>
          <a:prstGeom prst="line">
            <a:avLst/>
          </a:prstGeom>
          <a:ln w="3492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flipV="1">
            <a:off x="4700588" y="1878136"/>
            <a:ext cx="3535836" cy="1486823"/>
          </a:xfrm>
          <a:prstGeom prst="line">
            <a:avLst/>
          </a:prstGeom>
          <a:ln w="34925">
            <a:solidFill>
              <a:srgbClr val="FF0000"/>
            </a:solidFill>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7284873" y="3548131"/>
            <a:ext cx="4564070" cy="646331"/>
          </a:xfrm>
          <a:prstGeom prst="rect">
            <a:avLst/>
          </a:prstGeom>
          <a:noFill/>
        </p:spPr>
        <p:txBody>
          <a:bodyPr wrap="none" rtlCol="0">
            <a:spAutoFit/>
          </a:bodyPr>
          <a:lstStyle/>
          <a:p>
            <a:r>
              <a:rPr lang="en-GB" dirty="0"/>
              <a:t>The and in this sentence is not used correctly</a:t>
            </a:r>
          </a:p>
          <a:p>
            <a:r>
              <a:rPr lang="en-GB" dirty="0"/>
              <a:t>because it joins two words not two sentences. </a:t>
            </a:r>
          </a:p>
        </p:txBody>
      </p:sp>
      <p:cxnSp>
        <p:nvCxnSpPr>
          <p:cNvPr id="17" name="Straight Arrow Connector 16"/>
          <p:cNvCxnSpPr/>
          <p:nvPr/>
        </p:nvCxnSpPr>
        <p:spPr>
          <a:xfrm flipH="1" flipV="1">
            <a:off x="8819468" y="3040688"/>
            <a:ext cx="1282383" cy="481802"/>
          </a:xfrm>
          <a:prstGeom prst="straightConnector1">
            <a:avLst/>
          </a:prstGeom>
          <a:ln w="47625">
            <a:tailEnd type="triangle"/>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146642" y="5753938"/>
            <a:ext cx="357627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302285" y="5753938"/>
            <a:ext cx="329790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423" y="4461004"/>
            <a:ext cx="1905000" cy="1662537"/>
          </a:xfrm>
          <a:prstGeom prst="rect">
            <a:avLst/>
          </a:prstGeom>
        </p:spPr>
      </p:pic>
      <p:pic>
        <p:nvPicPr>
          <p:cNvPr id="14" name="Picture 13">
            <a:extLst>
              <a:ext uri="{FF2B5EF4-FFF2-40B4-BE49-F238E27FC236}">
                <a16:creationId xmlns:a16="http://schemas.microsoft.com/office/drawing/2014/main" id="{DCCB7C35-2CF7-4404-AAB9-A44F2928F27D}"/>
              </a:ext>
            </a:extLst>
          </p:cNvPr>
          <p:cNvPicPr>
            <a:picLocks noChangeAspect="1"/>
          </p:cNvPicPr>
          <p:nvPr/>
        </p:nvPicPr>
        <p:blipFill>
          <a:blip r:embed="rId3"/>
          <a:stretch>
            <a:fillRect/>
          </a:stretch>
        </p:blipFill>
        <p:spPr>
          <a:xfrm>
            <a:off x="67295" y="562705"/>
            <a:ext cx="3949060" cy="3100016"/>
          </a:xfrm>
          <a:prstGeom prst="rect">
            <a:avLst/>
          </a:prstGeom>
        </p:spPr>
      </p:pic>
      <p:pic>
        <p:nvPicPr>
          <p:cNvPr id="13" name="Picture 2" descr="A picture containing shape&#10;&#10;Description automatically generated">
            <a:extLst>
              <a:ext uri="{FF2B5EF4-FFF2-40B4-BE49-F238E27FC236}">
                <a16:creationId xmlns:a16="http://schemas.microsoft.com/office/drawing/2014/main" id="{1909301C-4EDC-442E-A025-6BE1D39764DC}"/>
              </a:ext>
            </a:extLst>
          </p:cNvPr>
          <p:cNvPicPr>
            <a:picLocks noChangeAspect="1"/>
          </p:cNvPicPr>
          <p:nvPr/>
        </p:nvPicPr>
        <p:blipFill>
          <a:blip r:embed="rId4"/>
          <a:stretch>
            <a:fillRect/>
          </a:stretch>
        </p:blipFill>
        <p:spPr>
          <a:xfrm>
            <a:off x="10810960" y="75143"/>
            <a:ext cx="1266828" cy="962021"/>
          </a:xfrm>
          <a:prstGeom prst="rect">
            <a:avLst/>
          </a:prstGeom>
          <a:noFill/>
          <a:ln cap="flat">
            <a:noFill/>
          </a:ln>
        </p:spPr>
      </p:pic>
    </p:spTree>
    <p:extLst>
      <p:ext uri="{BB962C8B-B14F-4D97-AF65-F5344CB8AC3E}">
        <p14:creationId xmlns:p14="http://schemas.microsoft.com/office/powerpoint/2010/main" val="313186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C589F5-5993-4BB9-9095-88568D47FBA1}"/>
              </a:ext>
            </a:extLst>
          </p:cNvPr>
          <p:cNvSpPr txBox="1"/>
          <p:nvPr/>
        </p:nvSpPr>
        <p:spPr>
          <a:xfrm>
            <a:off x="378376" y="394432"/>
            <a:ext cx="7679773" cy="523220"/>
          </a:xfrm>
          <a:prstGeom prst="rect">
            <a:avLst/>
          </a:prstGeom>
          <a:noFill/>
        </p:spPr>
        <p:txBody>
          <a:bodyPr wrap="square" rtlCol="0">
            <a:spAutoFit/>
          </a:bodyPr>
          <a:lstStyle/>
          <a:p>
            <a:r>
              <a:rPr lang="en-GB" sz="2800" u="sng" dirty="0"/>
              <a:t>Match the correct ending to the sentences</a:t>
            </a:r>
          </a:p>
        </p:txBody>
      </p:sp>
      <p:sp>
        <p:nvSpPr>
          <p:cNvPr id="5" name="TextBox 4"/>
          <p:cNvSpPr txBox="1"/>
          <p:nvPr/>
        </p:nvSpPr>
        <p:spPr>
          <a:xfrm>
            <a:off x="378376" y="1753995"/>
            <a:ext cx="3454857" cy="369332"/>
          </a:xfrm>
          <a:prstGeom prst="rect">
            <a:avLst/>
          </a:prstGeom>
          <a:noFill/>
        </p:spPr>
        <p:txBody>
          <a:bodyPr wrap="none" rtlCol="0">
            <a:spAutoFit/>
          </a:bodyPr>
          <a:lstStyle/>
          <a:p>
            <a:r>
              <a:rPr lang="en-GB" dirty="0"/>
              <a:t>There are humans in my forest and</a:t>
            </a:r>
          </a:p>
        </p:txBody>
      </p:sp>
      <p:sp>
        <p:nvSpPr>
          <p:cNvPr id="6" name="Rectangle 5"/>
          <p:cNvSpPr/>
          <p:nvPr/>
        </p:nvSpPr>
        <p:spPr>
          <a:xfrm>
            <a:off x="8056894" y="2831626"/>
            <a:ext cx="2542234" cy="369332"/>
          </a:xfrm>
          <a:prstGeom prst="rect">
            <a:avLst/>
          </a:prstGeom>
        </p:spPr>
        <p:txBody>
          <a:bodyPr wrap="none">
            <a:spAutoFit/>
          </a:bodyPr>
          <a:lstStyle/>
          <a:p>
            <a:r>
              <a:rPr lang="en-GB" dirty="0"/>
              <a:t>I don’t know what to do. </a:t>
            </a:r>
          </a:p>
        </p:txBody>
      </p:sp>
      <p:sp>
        <p:nvSpPr>
          <p:cNvPr id="7" name="TextBox 6"/>
          <p:cNvSpPr txBox="1"/>
          <p:nvPr/>
        </p:nvSpPr>
        <p:spPr>
          <a:xfrm>
            <a:off x="495941" y="1151157"/>
            <a:ext cx="2552430" cy="461665"/>
          </a:xfrm>
          <a:prstGeom prst="rect">
            <a:avLst/>
          </a:prstGeom>
          <a:noFill/>
        </p:spPr>
        <p:txBody>
          <a:bodyPr wrap="none" rtlCol="0">
            <a:spAutoFit/>
          </a:bodyPr>
          <a:lstStyle/>
          <a:p>
            <a:r>
              <a:rPr lang="en-GB" sz="2400" b="1" dirty="0"/>
              <a:t>Sentence starters: </a:t>
            </a:r>
          </a:p>
        </p:txBody>
      </p:sp>
      <p:sp>
        <p:nvSpPr>
          <p:cNvPr id="8" name="TextBox 7"/>
          <p:cNvSpPr txBox="1"/>
          <p:nvPr/>
        </p:nvSpPr>
        <p:spPr>
          <a:xfrm>
            <a:off x="9112407" y="1104991"/>
            <a:ext cx="1205779" cy="461665"/>
          </a:xfrm>
          <a:prstGeom prst="rect">
            <a:avLst/>
          </a:prstGeom>
          <a:noFill/>
        </p:spPr>
        <p:txBody>
          <a:bodyPr wrap="none" rtlCol="0">
            <a:spAutoFit/>
          </a:bodyPr>
          <a:lstStyle/>
          <a:p>
            <a:r>
              <a:rPr lang="en-GB" sz="2400" b="1" dirty="0"/>
              <a:t>Ending: </a:t>
            </a:r>
          </a:p>
        </p:txBody>
      </p:sp>
      <p:sp>
        <p:nvSpPr>
          <p:cNvPr id="9" name="TextBox 8"/>
          <p:cNvSpPr txBox="1"/>
          <p:nvPr/>
        </p:nvSpPr>
        <p:spPr>
          <a:xfrm>
            <a:off x="378376" y="2959670"/>
            <a:ext cx="3659592" cy="369332"/>
          </a:xfrm>
          <a:prstGeom prst="rect">
            <a:avLst/>
          </a:prstGeom>
          <a:noFill/>
        </p:spPr>
        <p:txBody>
          <a:bodyPr wrap="none" rtlCol="0">
            <a:spAutoFit/>
          </a:bodyPr>
          <a:lstStyle/>
          <a:p>
            <a:r>
              <a:rPr lang="en-GB" dirty="0"/>
              <a:t>They are burning down the trees and</a:t>
            </a:r>
          </a:p>
        </p:txBody>
      </p:sp>
      <p:sp>
        <p:nvSpPr>
          <p:cNvPr id="10" name="Rectangle 9"/>
          <p:cNvSpPr/>
          <p:nvPr/>
        </p:nvSpPr>
        <p:spPr>
          <a:xfrm>
            <a:off x="8227421" y="1785463"/>
            <a:ext cx="2225289" cy="369332"/>
          </a:xfrm>
          <a:prstGeom prst="rect">
            <a:avLst/>
          </a:prstGeom>
        </p:spPr>
        <p:txBody>
          <a:bodyPr wrap="none">
            <a:spAutoFit/>
          </a:bodyPr>
          <a:lstStyle/>
          <a:p>
            <a:r>
              <a:rPr lang="en-GB" dirty="0"/>
              <a:t>damaging our homes.</a:t>
            </a:r>
          </a:p>
        </p:txBody>
      </p:sp>
      <p:sp>
        <p:nvSpPr>
          <p:cNvPr id="11" name="TextBox 10"/>
          <p:cNvSpPr txBox="1"/>
          <p:nvPr/>
        </p:nvSpPr>
        <p:spPr>
          <a:xfrm>
            <a:off x="415107" y="4289832"/>
            <a:ext cx="2620526" cy="369332"/>
          </a:xfrm>
          <a:prstGeom prst="rect">
            <a:avLst/>
          </a:prstGeom>
          <a:noFill/>
        </p:spPr>
        <p:txBody>
          <a:bodyPr wrap="none" rtlCol="0">
            <a:spAutoFit/>
          </a:bodyPr>
          <a:lstStyle/>
          <a:p>
            <a:r>
              <a:rPr lang="en-GB" dirty="0" smtClean="0"/>
              <a:t>Rang - Tan </a:t>
            </a:r>
            <a:r>
              <a:rPr lang="en-GB" dirty="0"/>
              <a:t>was scared and</a:t>
            </a:r>
          </a:p>
        </p:txBody>
      </p:sp>
      <p:sp>
        <p:nvSpPr>
          <p:cNvPr id="12" name="TextBox 11"/>
          <p:cNvSpPr txBox="1"/>
          <p:nvPr/>
        </p:nvSpPr>
        <p:spPr>
          <a:xfrm>
            <a:off x="8779558" y="5563372"/>
            <a:ext cx="2837443" cy="369332"/>
          </a:xfrm>
          <a:prstGeom prst="rect">
            <a:avLst/>
          </a:prstGeom>
          <a:noFill/>
        </p:spPr>
        <p:txBody>
          <a:bodyPr wrap="none" rtlCol="0">
            <a:spAutoFit/>
          </a:bodyPr>
          <a:lstStyle/>
          <a:p>
            <a:r>
              <a:rPr lang="en-GB" dirty="0"/>
              <a:t>needed to find a new home.</a:t>
            </a:r>
          </a:p>
        </p:txBody>
      </p:sp>
      <p:sp>
        <p:nvSpPr>
          <p:cNvPr id="13" name="TextBox 12"/>
          <p:cNvSpPr txBox="1"/>
          <p:nvPr/>
        </p:nvSpPr>
        <p:spPr>
          <a:xfrm>
            <a:off x="378376" y="5669280"/>
            <a:ext cx="3167919" cy="369332"/>
          </a:xfrm>
          <a:prstGeom prst="rect">
            <a:avLst/>
          </a:prstGeom>
          <a:noFill/>
        </p:spPr>
        <p:txBody>
          <a:bodyPr wrap="none" rtlCol="0">
            <a:spAutoFit/>
          </a:bodyPr>
          <a:lstStyle/>
          <a:p>
            <a:r>
              <a:rPr lang="en-GB" dirty="0" smtClean="0"/>
              <a:t>Rang - Tan </a:t>
            </a:r>
            <a:r>
              <a:rPr lang="en-GB" dirty="0"/>
              <a:t>stole the cookies and</a:t>
            </a:r>
          </a:p>
        </p:txBody>
      </p:sp>
      <p:sp>
        <p:nvSpPr>
          <p:cNvPr id="14" name="TextBox 13"/>
          <p:cNvSpPr txBox="1"/>
          <p:nvPr/>
        </p:nvSpPr>
        <p:spPr>
          <a:xfrm>
            <a:off x="8697549" y="4289832"/>
            <a:ext cx="2470741" cy="369332"/>
          </a:xfrm>
          <a:prstGeom prst="rect">
            <a:avLst/>
          </a:prstGeom>
          <a:noFill/>
        </p:spPr>
        <p:txBody>
          <a:bodyPr wrap="none" rtlCol="0">
            <a:spAutoFit/>
          </a:bodyPr>
          <a:lstStyle/>
          <a:p>
            <a:r>
              <a:rPr lang="en-GB" dirty="0"/>
              <a:t>howled at the shampoo.</a:t>
            </a:r>
          </a:p>
        </p:txBody>
      </p:sp>
      <p:cxnSp>
        <p:nvCxnSpPr>
          <p:cNvPr id="16" name="Straight Arrow Connector 15"/>
          <p:cNvCxnSpPr>
            <a:stCxn id="5" idx="3"/>
            <a:endCxn id="6" idx="1"/>
          </p:cNvCxnSpPr>
          <p:nvPr/>
        </p:nvCxnSpPr>
        <p:spPr>
          <a:xfrm>
            <a:off x="3833233" y="1938661"/>
            <a:ext cx="4223661" cy="107763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15" name="Picture 15" descr="A picture containing logo&#10;&#10;Description automatically generated">
            <a:extLst>
              <a:ext uri="{FF2B5EF4-FFF2-40B4-BE49-F238E27FC236}">
                <a16:creationId xmlns:a16="http://schemas.microsoft.com/office/drawing/2014/main" id="{E8CBD860-B576-42E6-85D6-C8DDAC7B5FEC}"/>
              </a:ext>
            </a:extLst>
          </p:cNvPr>
          <p:cNvPicPr>
            <a:picLocks noChangeAspect="1"/>
          </p:cNvPicPr>
          <p:nvPr/>
        </p:nvPicPr>
        <p:blipFill>
          <a:blip r:embed="rId2"/>
          <a:stretch>
            <a:fillRect/>
          </a:stretch>
        </p:blipFill>
        <p:spPr>
          <a:xfrm>
            <a:off x="10864516" y="32415"/>
            <a:ext cx="1266828" cy="962021"/>
          </a:xfrm>
          <a:prstGeom prst="rect">
            <a:avLst/>
          </a:prstGeom>
          <a:noFill/>
          <a:ln cap="flat">
            <a:noFill/>
          </a:ln>
        </p:spPr>
      </p:pic>
    </p:spTree>
    <p:extLst>
      <p:ext uri="{BB962C8B-B14F-4D97-AF65-F5344CB8AC3E}">
        <p14:creationId xmlns:p14="http://schemas.microsoft.com/office/powerpoint/2010/main" val="352365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C589F5-5993-4BB9-9095-88568D47FBA1}"/>
              </a:ext>
            </a:extLst>
          </p:cNvPr>
          <p:cNvSpPr txBox="1"/>
          <p:nvPr/>
        </p:nvSpPr>
        <p:spPr>
          <a:xfrm>
            <a:off x="378376" y="291469"/>
            <a:ext cx="10220752" cy="584775"/>
          </a:xfrm>
          <a:prstGeom prst="rect">
            <a:avLst/>
          </a:prstGeom>
          <a:noFill/>
        </p:spPr>
        <p:txBody>
          <a:bodyPr wrap="square" rtlCol="0">
            <a:spAutoFit/>
          </a:bodyPr>
          <a:lstStyle/>
          <a:p>
            <a:r>
              <a:rPr lang="en-GB" sz="2800" u="sng" dirty="0"/>
              <a:t>Match the correct ending to the sentences – </a:t>
            </a:r>
            <a:r>
              <a:rPr lang="en-GB" sz="3200" u="sng" dirty="0">
                <a:solidFill>
                  <a:srgbClr val="FF0000"/>
                </a:solidFill>
              </a:rPr>
              <a:t>answers </a:t>
            </a:r>
            <a:endParaRPr lang="en-GB" sz="2800" u="sng" dirty="0">
              <a:solidFill>
                <a:srgbClr val="FF0000"/>
              </a:solidFill>
            </a:endParaRPr>
          </a:p>
        </p:txBody>
      </p:sp>
      <p:sp>
        <p:nvSpPr>
          <p:cNvPr id="5" name="TextBox 4"/>
          <p:cNvSpPr txBox="1"/>
          <p:nvPr/>
        </p:nvSpPr>
        <p:spPr>
          <a:xfrm>
            <a:off x="378376" y="1753995"/>
            <a:ext cx="3454857" cy="369332"/>
          </a:xfrm>
          <a:prstGeom prst="rect">
            <a:avLst/>
          </a:prstGeom>
          <a:noFill/>
        </p:spPr>
        <p:txBody>
          <a:bodyPr wrap="none" rtlCol="0">
            <a:spAutoFit/>
          </a:bodyPr>
          <a:lstStyle/>
          <a:p>
            <a:r>
              <a:rPr lang="en-GB" dirty="0"/>
              <a:t>There are humans in my forest and</a:t>
            </a:r>
          </a:p>
        </p:txBody>
      </p:sp>
      <p:sp>
        <p:nvSpPr>
          <p:cNvPr id="6" name="Rectangle 5"/>
          <p:cNvSpPr/>
          <p:nvPr/>
        </p:nvSpPr>
        <p:spPr>
          <a:xfrm>
            <a:off x="8626056" y="2852981"/>
            <a:ext cx="2542234" cy="369332"/>
          </a:xfrm>
          <a:prstGeom prst="rect">
            <a:avLst/>
          </a:prstGeom>
        </p:spPr>
        <p:txBody>
          <a:bodyPr wrap="none">
            <a:spAutoFit/>
          </a:bodyPr>
          <a:lstStyle/>
          <a:p>
            <a:r>
              <a:rPr lang="en-GB" dirty="0"/>
              <a:t>I don’t know what to do. </a:t>
            </a:r>
          </a:p>
        </p:txBody>
      </p:sp>
      <p:sp>
        <p:nvSpPr>
          <p:cNvPr id="7" name="TextBox 6"/>
          <p:cNvSpPr txBox="1"/>
          <p:nvPr/>
        </p:nvSpPr>
        <p:spPr>
          <a:xfrm>
            <a:off x="495941" y="1151157"/>
            <a:ext cx="2552430" cy="461665"/>
          </a:xfrm>
          <a:prstGeom prst="rect">
            <a:avLst/>
          </a:prstGeom>
          <a:noFill/>
        </p:spPr>
        <p:txBody>
          <a:bodyPr wrap="none" rtlCol="0">
            <a:spAutoFit/>
          </a:bodyPr>
          <a:lstStyle/>
          <a:p>
            <a:r>
              <a:rPr lang="en-GB" sz="2400" b="1" dirty="0"/>
              <a:t>Sentence starters: </a:t>
            </a:r>
          </a:p>
        </p:txBody>
      </p:sp>
      <p:sp>
        <p:nvSpPr>
          <p:cNvPr id="8" name="TextBox 7"/>
          <p:cNvSpPr txBox="1"/>
          <p:nvPr/>
        </p:nvSpPr>
        <p:spPr>
          <a:xfrm>
            <a:off x="9112407" y="1104991"/>
            <a:ext cx="1205779" cy="461665"/>
          </a:xfrm>
          <a:prstGeom prst="rect">
            <a:avLst/>
          </a:prstGeom>
          <a:noFill/>
        </p:spPr>
        <p:txBody>
          <a:bodyPr wrap="none" rtlCol="0">
            <a:spAutoFit/>
          </a:bodyPr>
          <a:lstStyle/>
          <a:p>
            <a:r>
              <a:rPr lang="en-GB" sz="2400" b="1" dirty="0"/>
              <a:t>Ending: </a:t>
            </a:r>
          </a:p>
        </p:txBody>
      </p:sp>
      <p:sp>
        <p:nvSpPr>
          <p:cNvPr id="9" name="TextBox 8"/>
          <p:cNvSpPr txBox="1"/>
          <p:nvPr/>
        </p:nvSpPr>
        <p:spPr>
          <a:xfrm>
            <a:off x="378376" y="2959670"/>
            <a:ext cx="3659592" cy="369332"/>
          </a:xfrm>
          <a:prstGeom prst="rect">
            <a:avLst/>
          </a:prstGeom>
          <a:noFill/>
        </p:spPr>
        <p:txBody>
          <a:bodyPr wrap="none" rtlCol="0">
            <a:spAutoFit/>
          </a:bodyPr>
          <a:lstStyle/>
          <a:p>
            <a:r>
              <a:rPr lang="en-GB" dirty="0"/>
              <a:t>They are burning down the trees and</a:t>
            </a:r>
          </a:p>
        </p:txBody>
      </p:sp>
      <p:sp>
        <p:nvSpPr>
          <p:cNvPr id="10" name="Rectangle 9"/>
          <p:cNvSpPr/>
          <p:nvPr/>
        </p:nvSpPr>
        <p:spPr>
          <a:xfrm>
            <a:off x="8642614" y="1829546"/>
            <a:ext cx="2225289" cy="369332"/>
          </a:xfrm>
          <a:prstGeom prst="rect">
            <a:avLst/>
          </a:prstGeom>
        </p:spPr>
        <p:txBody>
          <a:bodyPr wrap="none">
            <a:spAutoFit/>
          </a:bodyPr>
          <a:lstStyle/>
          <a:p>
            <a:r>
              <a:rPr lang="en-GB" dirty="0"/>
              <a:t>damaging our homes.</a:t>
            </a:r>
          </a:p>
        </p:txBody>
      </p:sp>
      <p:sp>
        <p:nvSpPr>
          <p:cNvPr id="11" name="TextBox 10"/>
          <p:cNvSpPr txBox="1"/>
          <p:nvPr/>
        </p:nvSpPr>
        <p:spPr>
          <a:xfrm>
            <a:off x="415107" y="4289832"/>
            <a:ext cx="2620526" cy="369332"/>
          </a:xfrm>
          <a:prstGeom prst="rect">
            <a:avLst/>
          </a:prstGeom>
          <a:noFill/>
        </p:spPr>
        <p:txBody>
          <a:bodyPr wrap="none" rtlCol="0">
            <a:spAutoFit/>
          </a:bodyPr>
          <a:lstStyle/>
          <a:p>
            <a:r>
              <a:rPr lang="en-GB" dirty="0" smtClean="0"/>
              <a:t>Rang - Tan </a:t>
            </a:r>
            <a:r>
              <a:rPr lang="en-GB" dirty="0"/>
              <a:t>was scared and</a:t>
            </a:r>
          </a:p>
        </p:txBody>
      </p:sp>
      <p:sp>
        <p:nvSpPr>
          <p:cNvPr id="12" name="TextBox 11"/>
          <p:cNvSpPr txBox="1"/>
          <p:nvPr/>
        </p:nvSpPr>
        <p:spPr>
          <a:xfrm>
            <a:off x="8697549" y="5568343"/>
            <a:ext cx="2837443" cy="369332"/>
          </a:xfrm>
          <a:prstGeom prst="rect">
            <a:avLst/>
          </a:prstGeom>
          <a:noFill/>
        </p:spPr>
        <p:txBody>
          <a:bodyPr wrap="none" rtlCol="0">
            <a:spAutoFit/>
          </a:bodyPr>
          <a:lstStyle/>
          <a:p>
            <a:r>
              <a:rPr lang="en-GB" dirty="0"/>
              <a:t>needed to find a new home.</a:t>
            </a:r>
          </a:p>
        </p:txBody>
      </p:sp>
      <p:sp>
        <p:nvSpPr>
          <p:cNvPr id="13" name="TextBox 12"/>
          <p:cNvSpPr txBox="1"/>
          <p:nvPr/>
        </p:nvSpPr>
        <p:spPr>
          <a:xfrm>
            <a:off x="378376" y="5669280"/>
            <a:ext cx="3167919" cy="369332"/>
          </a:xfrm>
          <a:prstGeom prst="rect">
            <a:avLst/>
          </a:prstGeom>
          <a:noFill/>
        </p:spPr>
        <p:txBody>
          <a:bodyPr wrap="none" rtlCol="0">
            <a:spAutoFit/>
          </a:bodyPr>
          <a:lstStyle/>
          <a:p>
            <a:r>
              <a:rPr lang="en-GB" dirty="0" smtClean="0"/>
              <a:t>Rang - Tan </a:t>
            </a:r>
            <a:r>
              <a:rPr lang="en-GB" dirty="0"/>
              <a:t>stole the cookies and</a:t>
            </a:r>
          </a:p>
        </p:txBody>
      </p:sp>
      <p:sp>
        <p:nvSpPr>
          <p:cNvPr id="14" name="TextBox 13"/>
          <p:cNvSpPr txBox="1"/>
          <p:nvPr/>
        </p:nvSpPr>
        <p:spPr>
          <a:xfrm>
            <a:off x="8697549" y="4168202"/>
            <a:ext cx="2470741" cy="369332"/>
          </a:xfrm>
          <a:prstGeom prst="rect">
            <a:avLst/>
          </a:prstGeom>
          <a:noFill/>
        </p:spPr>
        <p:txBody>
          <a:bodyPr wrap="none" rtlCol="0">
            <a:spAutoFit/>
          </a:bodyPr>
          <a:lstStyle/>
          <a:p>
            <a:r>
              <a:rPr lang="en-GB" dirty="0"/>
              <a:t>howled at the shampoo.</a:t>
            </a:r>
          </a:p>
        </p:txBody>
      </p:sp>
      <p:cxnSp>
        <p:nvCxnSpPr>
          <p:cNvPr id="16" name="Straight Arrow Connector 15"/>
          <p:cNvCxnSpPr>
            <a:stCxn id="5" idx="3"/>
            <a:endCxn id="6" idx="1"/>
          </p:cNvCxnSpPr>
          <p:nvPr/>
        </p:nvCxnSpPr>
        <p:spPr>
          <a:xfrm>
            <a:off x="3833233" y="1938661"/>
            <a:ext cx="4792823" cy="109898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 name="Straight Arrow Connector 2">
            <a:extLst>
              <a:ext uri="{FF2B5EF4-FFF2-40B4-BE49-F238E27FC236}">
                <a16:creationId xmlns:a16="http://schemas.microsoft.com/office/drawing/2014/main" id="{56670E6A-56FB-4A69-92B8-CC2BF7D34F8F}"/>
              </a:ext>
            </a:extLst>
          </p:cNvPr>
          <p:cNvCxnSpPr>
            <a:stCxn id="9" idx="3"/>
            <a:endCxn id="10" idx="1"/>
          </p:cNvCxnSpPr>
          <p:nvPr/>
        </p:nvCxnSpPr>
        <p:spPr>
          <a:xfrm flipV="1">
            <a:off x="4037968" y="2014212"/>
            <a:ext cx="4604646" cy="113012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4C70662F-E018-4FDE-9E6F-6994DC5E0396}"/>
              </a:ext>
            </a:extLst>
          </p:cNvPr>
          <p:cNvCxnSpPr>
            <a:cxnSpLocks/>
            <a:stCxn id="11" idx="3"/>
            <a:endCxn id="12" idx="1"/>
          </p:cNvCxnSpPr>
          <p:nvPr/>
        </p:nvCxnSpPr>
        <p:spPr>
          <a:xfrm>
            <a:off x="3035633" y="4474498"/>
            <a:ext cx="5661916" cy="127851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50EF8624-BCC5-4C2B-9727-C45D90268837}"/>
              </a:ext>
            </a:extLst>
          </p:cNvPr>
          <p:cNvCxnSpPr>
            <a:stCxn id="13" idx="3"/>
            <a:endCxn id="14" idx="1"/>
          </p:cNvCxnSpPr>
          <p:nvPr/>
        </p:nvCxnSpPr>
        <p:spPr>
          <a:xfrm flipV="1">
            <a:off x="3546295" y="4352868"/>
            <a:ext cx="5151254" cy="150107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3" name="Picture 15" descr="A picture containing logo&#10;&#10;Description automatically generated">
            <a:extLst>
              <a:ext uri="{FF2B5EF4-FFF2-40B4-BE49-F238E27FC236}">
                <a16:creationId xmlns:a16="http://schemas.microsoft.com/office/drawing/2014/main" id="{22209325-1551-4F3E-9179-78F5DC5BB542}"/>
              </a:ext>
            </a:extLst>
          </p:cNvPr>
          <p:cNvPicPr>
            <a:picLocks noChangeAspect="1"/>
          </p:cNvPicPr>
          <p:nvPr/>
        </p:nvPicPr>
        <p:blipFill>
          <a:blip r:embed="rId2"/>
          <a:stretch>
            <a:fillRect/>
          </a:stretch>
        </p:blipFill>
        <p:spPr>
          <a:xfrm>
            <a:off x="10864516" y="32415"/>
            <a:ext cx="1266828" cy="962021"/>
          </a:xfrm>
          <a:prstGeom prst="rect">
            <a:avLst/>
          </a:prstGeom>
          <a:noFill/>
          <a:ln cap="flat">
            <a:noFill/>
          </a:ln>
        </p:spPr>
      </p:pic>
    </p:spTree>
    <p:extLst>
      <p:ext uri="{BB962C8B-B14F-4D97-AF65-F5344CB8AC3E}">
        <p14:creationId xmlns:p14="http://schemas.microsoft.com/office/powerpoint/2010/main" val="75897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C589F5-5993-4BB9-9095-88568D47FBA1}"/>
              </a:ext>
            </a:extLst>
          </p:cNvPr>
          <p:cNvSpPr txBox="1"/>
          <p:nvPr/>
        </p:nvSpPr>
        <p:spPr>
          <a:xfrm>
            <a:off x="421240" y="380144"/>
            <a:ext cx="5866544" cy="523220"/>
          </a:xfrm>
          <a:prstGeom prst="rect">
            <a:avLst/>
          </a:prstGeom>
          <a:noFill/>
        </p:spPr>
        <p:txBody>
          <a:bodyPr wrap="square" rtlCol="0">
            <a:spAutoFit/>
          </a:bodyPr>
          <a:lstStyle/>
          <a:p>
            <a:r>
              <a:rPr lang="en-GB" sz="2800" u="sng" dirty="0"/>
              <a:t>Complete my sentences:</a:t>
            </a:r>
          </a:p>
        </p:txBody>
      </p:sp>
      <p:sp>
        <p:nvSpPr>
          <p:cNvPr id="8" name="TextBox 7">
            <a:extLst>
              <a:ext uri="{FF2B5EF4-FFF2-40B4-BE49-F238E27FC236}">
                <a16:creationId xmlns:a16="http://schemas.microsoft.com/office/drawing/2014/main" id="{6C35C562-ED7A-4ADB-83E1-A7A53B30415B}"/>
              </a:ext>
            </a:extLst>
          </p:cNvPr>
          <p:cNvSpPr txBox="1"/>
          <p:nvPr/>
        </p:nvSpPr>
        <p:spPr>
          <a:xfrm>
            <a:off x="267275" y="1297583"/>
            <a:ext cx="7115510" cy="5170646"/>
          </a:xfrm>
          <a:prstGeom prst="rect">
            <a:avLst/>
          </a:prstGeom>
          <a:noFill/>
        </p:spPr>
        <p:txBody>
          <a:bodyPr wrap="square" rtlCol="0">
            <a:spAutoFit/>
          </a:bodyPr>
          <a:lstStyle/>
          <a:p>
            <a:r>
              <a:rPr lang="en-GB" sz="2400" dirty="0"/>
              <a:t>There are human in my forest and ___________________________________________.</a:t>
            </a:r>
          </a:p>
          <a:p>
            <a:endParaRPr lang="en-GB" sz="2400" dirty="0"/>
          </a:p>
          <a:p>
            <a:endParaRPr lang="en-GB" sz="2400" dirty="0"/>
          </a:p>
          <a:p>
            <a:r>
              <a:rPr lang="en-GB" sz="2400" dirty="0" smtClean="0"/>
              <a:t>Rang - Tan </a:t>
            </a:r>
            <a:r>
              <a:rPr lang="en-GB" sz="2400" dirty="0"/>
              <a:t>was scared and ___________________________________________.</a:t>
            </a:r>
          </a:p>
          <a:p>
            <a:endParaRPr lang="en-GB" sz="2400" dirty="0"/>
          </a:p>
          <a:p>
            <a:endParaRPr lang="en-GB" sz="2400" dirty="0"/>
          </a:p>
          <a:p>
            <a:r>
              <a:rPr lang="en-GB" sz="2400" dirty="0"/>
              <a:t>She threw away the chocolate and ___________________________________________.</a:t>
            </a:r>
          </a:p>
          <a:p>
            <a:endParaRPr lang="en-GB" sz="2400" dirty="0"/>
          </a:p>
          <a:p>
            <a:endParaRPr lang="en-GB" sz="2200" dirty="0"/>
          </a:p>
          <a:p>
            <a:endParaRPr lang="en-GB" sz="2200" dirty="0"/>
          </a:p>
          <a:p>
            <a:endParaRPr lang="en-GB" sz="2200" dirty="0"/>
          </a:p>
        </p:txBody>
      </p:sp>
      <p:sp>
        <p:nvSpPr>
          <p:cNvPr id="10" name="Oval 9">
            <a:extLst>
              <a:ext uri="{FF2B5EF4-FFF2-40B4-BE49-F238E27FC236}">
                <a16:creationId xmlns:a16="http://schemas.microsoft.com/office/drawing/2014/main" id="{0387A8B6-8092-4E71-8AD7-EEF16561E6BC}"/>
              </a:ext>
            </a:extLst>
          </p:cNvPr>
          <p:cNvSpPr/>
          <p:nvPr/>
        </p:nvSpPr>
        <p:spPr>
          <a:xfrm>
            <a:off x="8383712" y="3602643"/>
            <a:ext cx="3375060" cy="2817172"/>
          </a:xfrm>
          <a:prstGeom prst="ellipse">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67C48AB-3000-48D4-8751-E45670314B4E}"/>
              </a:ext>
            </a:extLst>
          </p:cNvPr>
          <p:cNvSpPr txBox="1"/>
          <p:nvPr/>
        </p:nvSpPr>
        <p:spPr>
          <a:xfrm>
            <a:off x="8793875" y="4163169"/>
            <a:ext cx="2549598" cy="830997"/>
          </a:xfrm>
          <a:prstGeom prst="rect">
            <a:avLst/>
          </a:prstGeom>
          <a:noFill/>
        </p:spPr>
        <p:txBody>
          <a:bodyPr wrap="square" rtlCol="0">
            <a:spAutoFit/>
          </a:bodyPr>
          <a:lstStyle/>
          <a:p>
            <a:pPr algn="ctr"/>
            <a:r>
              <a:rPr lang="en-GB" sz="2400" dirty="0"/>
              <a:t>The word ‘and’ is a …</a:t>
            </a:r>
          </a:p>
        </p:txBody>
      </p:sp>
      <p:sp>
        <p:nvSpPr>
          <p:cNvPr id="12" name="TextBox 11">
            <a:extLst>
              <a:ext uri="{FF2B5EF4-FFF2-40B4-BE49-F238E27FC236}">
                <a16:creationId xmlns:a16="http://schemas.microsoft.com/office/drawing/2014/main" id="{36BDD4FF-CE57-4FB2-BD4B-7FD1AB53881E}"/>
              </a:ext>
            </a:extLst>
          </p:cNvPr>
          <p:cNvSpPr txBox="1"/>
          <p:nvPr/>
        </p:nvSpPr>
        <p:spPr>
          <a:xfrm>
            <a:off x="9051532" y="5133344"/>
            <a:ext cx="2034283" cy="523220"/>
          </a:xfrm>
          <a:prstGeom prst="rect">
            <a:avLst/>
          </a:prstGeom>
          <a:noFill/>
        </p:spPr>
        <p:txBody>
          <a:bodyPr wrap="square" rtlCol="0">
            <a:spAutoFit/>
          </a:bodyPr>
          <a:lstStyle/>
          <a:p>
            <a:r>
              <a:rPr lang="en-GB" sz="2800" dirty="0">
                <a:solidFill>
                  <a:schemeClr val="bg1"/>
                </a:solidFill>
              </a:rPr>
              <a:t>Conjunction</a:t>
            </a:r>
            <a:endParaRPr lang="en-GB" dirty="0">
              <a:solidFill>
                <a:schemeClr val="bg1"/>
              </a:solidFill>
            </a:endParaRPr>
          </a:p>
        </p:txBody>
      </p:sp>
      <p:sp>
        <p:nvSpPr>
          <p:cNvPr id="13" name="Rectangle 12">
            <a:extLst>
              <a:ext uri="{FF2B5EF4-FFF2-40B4-BE49-F238E27FC236}">
                <a16:creationId xmlns:a16="http://schemas.microsoft.com/office/drawing/2014/main" id="{2AD76003-0096-4A22-8FBA-81BAE5E45FC0}"/>
              </a:ext>
            </a:extLst>
          </p:cNvPr>
          <p:cNvSpPr/>
          <p:nvPr/>
        </p:nvSpPr>
        <p:spPr>
          <a:xfrm>
            <a:off x="9043826" y="5133344"/>
            <a:ext cx="2034283" cy="763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1" descr="A picture containing doll&#10;&#10;Description automatically generated">
            <a:extLst>
              <a:ext uri="{FF2B5EF4-FFF2-40B4-BE49-F238E27FC236}">
                <a16:creationId xmlns:a16="http://schemas.microsoft.com/office/drawing/2014/main" id="{EF0EE39F-4A1B-40C7-BF1E-7AA1CAD90999}"/>
              </a:ext>
            </a:extLst>
          </p:cNvPr>
          <p:cNvPicPr>
            <a:picLocks noChangeAspect="1"/>
          </p:cNvPicPr>
          <p:nvPr/>
        </p:nvPicPr>
        <p:blipFill>
          <a:blip r:embed="rId2"/>
          <a:stretch>
            <a:fillRect/>
          </a:stretch>
        </p:blipFill>
        <p:spPr>
          <a:xfrm>
            <a:off x="7196198" y="211878"/>
            <a:ext cx="2375027" cy="1979115"/>
          </a:xfrm>
          <a:prstGeom prst="rect">
            <a:avLst/>
          </a:prstGeom>
          <a:noFill/>
          <a:ln cap="flat">
            <a:noFill/>
          </a:ln>
        </p:spPr>
      </p:pic>
      <p:pic>
        <p:nvPicPr>
          <p:cNvPr id="14" name="Picture 13" descr="A screenshot of a video game&#10;&#10;Description automatically generated with low confidence">
            <a:extLst>
              <a:ext uri="{FF2B5EF4-FFF2-40B4-BE49-F238E27FC236}">
                <a16:creationId xmlns:a16="http://schemas.microsoft.com/office/drawing/2014/main" id="{F7B4A180-3F8E-45A7-949F-5C9F2113C325}"/>
              </a:ext>
            </a:extLst>
          </p:cNvPr>
          <p:cNvPicPr>
            <a:picLocks noChangeAspect="1"/>
          </p:cNvPicPr>
          <p:nvPr/>
        </p:nvPicPr>
        <p:blipFill>
          <a:blip r:embed="rId3"/>
          <a:stretch>
            <a:fillRect/>
          </a:stretch>
        </p:blipFill>
        <p:spPr>
          <a:xfrm>
            <a:off x="9711344" y="1592796"/>
            <a:ext cx="2379283" cy="1940258"/>
          </a:xfrm>
          <a:prstGeom prst="rect">
            <a:avLst/>
          </a:prstGeom>
          <a:noFill/>
          <a:ln cap="flat">
            <a:noFill/>
          </a:ln>
        </p:spPr>
      </p:pic>
      <p:pic>
        <p:nvPicPr>
          <p:cNvPr id="16" name="Picture 2" descr="A picture containing diagram&#10;&#10;Description automatically generated">
            <a:extLst>
              <a:ext uri="{FF2B5EF4-FFF2-40B4-BE49-F238E27FC236}">
                <a16:creationId xmlns:a16="http://schemas.microsoft.com/office/drawing/2014/main" id="{07C72E1A-C815-444E-ADE4-A6D08E8CD840}"/>
              </a:ext>
            </a:extLst>
          </p:cNvPr>
          <p:cNvPicPr>
            <a:picLocks noChangeAspect="1"/>
          </p:cNvPicPr>
          <p:nvPr/>
        </p:nvPicPr>
        <p:blipFill>
          <a:blip r:embed="rId4"/>
          <a:stretch>
            <a:fillRect/>
          </a:stretch>
        </p:blipFill>
        <p:spPr>
          <a:xfrm>
            <a:off x="10865937" y="80765"/>
            <a:ext cx="1266828" cy="962021"/>
          </a:xfrm>
          <a:prstGeom prst="rect">
            <a:avLst/>
          </a:prstGeom>
          <a:noFill/>
          <a:ln cap="flat">
            <a:noFill/>
          </a:ln>
        </p:spPr>
      </p:pic>
    </p:spTree>
    <p:extLst>
      <p:ext uri="{BB962C8B-B14F-4D97-AF65-F5344CB8AC3E}">
        <p14:creationId xmlns:p14="http://schemas.microsoft.com/office/powerpoint/2010/main" val="244394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750"/>
                                  </p:stCondLst>
                                  <p:childTnLst>
                                    <p:animEffect transition="out" filter="fade">
                                      <p:cBhvr>
                                        <p:cTn id="6" dur="1750"/>
                                        <p:tgtEl>
                                          <p:spTgt spid="13"/>
                                        </p:tgtEl>
                                      </p:cBhvr>
                                    </p:animEffect>
                                    <p:set>
                                      <p:cBhvr>
                                        <p:cTn id="7" dur="1" fill="hold">
                                          <p:stCondLst>
                                            <p:cond delay="17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62895AD-1DE3-45C9-9050-B439580DA190}"/>
              </a:ext>
            </a:extLst>
          </p:cNvPr>
          <p:cNvGrpSpPr/>
          <p:nvPr/>
        </p:nvGrpSpPr>
        <p:grpSpPr>
          <a:xfrm>
            <a:off x="430266" y="3945276"/>
            <a:ext cx="11219293" cy="2623827"/>
            <a:chOff x="430266" y="4285753"/>
            <a:chExt cx="11219293" cy="2283350"/>
          </a:xfrm>
        </p:grpSpPr>
        <p:cxnSp>
          <p:nvCxnSpPr>
            <p:cNvPr id="6" name="Straight Connector 5">
              <a:extLst>
                <a:ext uri="{FF2B5EF4-FFF2-40B4-BE49-F238E27FC236}">
                  <a16:creationId xmlns:a16="http://schemas.microsoft.com/office/drawing/2014/main" id="{89CA88E6-9308-434B-B84B-2B5CF63305B3}"/>
                </a:ext>
              </a:extLst>
            </p:cNvPr>
            <p:cNvCxnSpPr/>
            <p:nvPr/>
          </p:nvCxnSpPr>
          <p:spPr>
            <a:xfrm>
              <a:off x="430268" y="4285753"/>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F020AFA7-0173-469C-B256-66AAADBDF9C8}"/>
                </a:ext>
              </a:extLst>
            </p:cNvPr>
            <p:cNvCxnSpPr/>
            <p:nvPr/>
          </p:nvCxnSpPr>
          <p:spPr>
            <a:xfrm>
              <a:off x="430268" y="4724399"/>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AFB79C7-5735-4BF8-BDA3-4AC98ED4B6F9}"/>
                </a:ext>
              </a:extLst>
            </p:cNvPr>
            <p:cNvCxnSpPr/>
            <p:nvPr/>
          </p:nvCxnSpPr>
          <p:spPr>
            <a:xfrm>
              <a:off x="430267" y="5161721"/>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2E61809-188C-46FE-A1C3-8314FEC9E944}"/>
                </a:ext>
              </a:extLst>
            </p:cNvPr>
            <p:cNvCxnSpPr/>
            <p:nvPr/>
          </p:nvCxnSpPr>
          <p:spPr>
            <a:xfrm>
              <a:off x="430267" y="5614946"/>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C8616BE-4905-433A-AA1F-408B53BCFEF1}"/>
                </a:ext>
              </a:extLst>
            </p:cNvPr>
            <p:cNvCxnSpPr/>
            <p:nvPr/>
          </p:nvCxnSpPr>
          <p:spPr>
            <a:xfrm>
              <a:off x="430266" y="6076122"/>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F0C2363-270E-42ED-8252-398731651EF2}"/>
                </a:ext>
              </a:extLst>
            </p:cNvPr>
            <p:cNvCxnSpPr/>
            <p:nvPr/>
          </p:nvCxnSpPr>
          <p:spPr>
            <a:xfrm>
              <a:off x="430266" y="6569103"/>
              <a:ext cx="11219291" cy="0"/>
            </a:xfrm>
            <a:prstGeom prst="line">
              <a:avLst/>
            </a:prstGeom>
          </p:spPr>
          <p:style>
            <a:lnRef idx="1">
              <a:schemeClr val="dk1"/>
            </a:lnRef>
            <a:fillRef idx="0">
              <a:schemeClr val="dk1"/>
            </a:fillRef>
            <a:effectRef idx="0">
              <a:schemeClr val="dk1"/>
            </a:effectRef>
            <a:fontRef idx="minor">
              <a:schemeClr val="tx1"/>
            </a:fontRef>
          </p:style>
        </p:cxnSp>
      </p:grpSp>
      <p:sp>
        <p:nvSpPr>
          <p:cNvPr id="14" name="TextBox 13">
            <a:extLst>
              <a:ext uri="{FF2B5EF4-FFF2-40B4-BE49-F238E27FC236}">
                <a16:creationId xmlns:a16="http://schemas.microsoft.com/office/drawing/2014/main" id="{B6ACDE97-9D35-4856-90B0-19EC4B528DA6}"/>
              </a:ext>
            </a:extLst>
          </p:cNvPr>
          <p:cNvSpPr txBox="1"/>
          <p:nvPr/>
        </p:nvSpPr>
        <p:spPr>
          <a:xfrm>
            <a:off x="-50749" y="0"/>
            <a:ext cx="5128888" cy="523220"/>
          </a:xfrm>
          <a:prstGeom prst="rect">
            <a:avLst/>
          </a:prstGeom>
          <a:noFill/>
        </p:spPr>
        <p:txBody>
          <a:bodyPr wrap="square" rtlCol="0">
            <a:spAutoFit/>
          </a:bodyPr>
          <a:lstStyle/>
          <a:p>
            <a:r>
              <a:rPr lang="en-GB" sz="2800" b="1" u="sng" dirty="0"/>
              <a:t>Your Sentences…</a:t>
            </a:r>
          </a:p>
        </p:txBody>
      </p:sp>
      <p:sp>
        <p:nvSpPr>
          <p:cNvPr id="18" name="Cloud 17">
            <a:extLst>
              <a:ext uri="{FF2B5EF4-FFF2-40B4-BE49-F238E27FC236}">
                <a16:creationId xmlns:a16="http://schemas.microsoft.com/office/drawing/2014/main" id="{1BEDFBF8-B039-46A1-BDE9-1C9F78B45990}"/>
              </a:ext>
            </a:extLst>
          </p:cNvPr>
          <p:cNvSpPr/>
          <p:nvPr/>
        </p:nvSpPr>
        <p:spPr>
          <a:xfrm>
            <a:off x="0" y="603661"/>
            <a:ext cx="3777234" cy="2540316"/>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11B5F649-53E6-487B-AB4B-A0D88926937A}"/>
              </a:ext>
            </a:extLst>
          </p:cNvPr>
          <p:cNvSpPr txBox="1"/>
          <p:nvPr/>
        </p:nvSpPr>
        <p:spPr>
          <a:xfrm>
            <a:off x="175539" y="763438"/>
            <a:ext cx="3364451" cy="1938992"/>
          </a:xfrm>
          <a:prstGeom prst="rect">
            <a:avLst/>
          </a:prstGeom>
          <a:noFill/>
        </p:spPr>
        <p:txBody>
          <a:bodyPr wrap="square" rtlCol="0">
            <a:spAutoFit/>
          </a:bodyPr>
          <a:lstStyle/>
          <a:p>
            <a:pPr algn="ctr"/>
            <a:r>
              <a:rPr lang="en-GB" sz="2400" b="1" dirty="0"/>
              <a:t>Write your own sentences about the story using the conjunction ‘and’ to extend your sentences</a:t>
            </a:r>
          </a:p>
        </p:txBody>
      </p:sp>
      <p:sp>
        <p:nvSpPr>
          <p:cNvPr id="17" name="TextBox 16"/>
          <p:cNvSpPr txBox="1"/>
          <p:nvPr/>
        </p:nvSpPr>
        <p:spPr>
          <a:xfrm>
            <a:off x="2599848" y="3037623"/>
            <a:ext cx="1383777" cy="369332"/>
          </a:xfrm>
          <a:prstGeom prst="rect">
            <a:avLst/>
          </a:prstGeom>
          <a:noFill/>
        </p:spPr>
        <p:txBody>
          <a:bodyPr wrap="none" rtlCol="0">
            <a:spAutoFit/>
          </a:bodyPr>
          <a:lstStyle/>
          <a:p>
            <a:r>
              <a:rPr lang="en-GB" dirty="0"/>
              <a:t>Don’t forget:</a:t>
            </a:r>
          </a:p>
        </p:txBody>
      </p:sp>
      <p:pic>
        <p:nvPicPr>
          <p:cNvPr id="22" name="Picture 21">
            <a:extLst>
              <a:ext uri="{FF2B5EF4-FFF2-40B4-BE49-F238E27FC236}">
                <a16:creationId xmlns:a16="http://schemas.microsoft.com/office/drawing/2014/main" id="{5D5A7832-A43A-4680-8232-081257D0CF82}"/>
              </a:ext>
            </a:extLst>
          </p:cNvPr>
          <p:cNvPicPr>
            <a:picLocks noChangeAspect="1"/>
          </p:cNvPicPr>
          <p:nvPr/>
        </p:nvPicPr>
        <p:blipFill>
          <a:blip r:embed="rId2"/>
          <a:stretch>
            <a:fillRect/>
          </a:stretch>
        </p:blipFill>
        <p:spPr>
          <a:xfrm>
            <a:off x="4190017" y="2829659"/>
            <a:ext cx="1012024" cy="774259"/>
          </a:xfrm>
          <a:prstGeom prst="rect">
            <a:avLst/>
          </a:prstGeom>
        </p:spPr>
      </p:pic>
      <p:pic>
        <p:nvPicPr>
          <p:cNvPr id="23" name="Picture 22">
            <a:extLst>
              <a:ext uri="{FF2B5EF4-FFF2-40B4-BE49-F238E27FC236}">
                <a16:creationId xmlns:a16="http://schemas.microsoft.com/office/drawing/2014/main" id="{14EE3797-DCEC-4931-85FD-95556D25F4FB}"/>
              </a:ext>
            </a:extLst>
          </p:cNvPr>
          <p:cNvPicPr>
            <a:picLocks noChangeAspect="1"/>
          </p:cNvPicPr>
          <p:nvPr/>
        </p:nvPicPr>
        <p:blipFill>
          <a:blip r:embed="rId3"/>
          <a:stretch>
            <a:fillRect/>
          </a:stretch>
        </p:blipFill>
        <p:spPr>
          <a:xfrm>
            <a:off x="7850042" y="2807694"/>
            <a:ext cx="1005927" cy="774259"/>
          </a:xfrm>
          <a:prstGeom prst="rect">
            <a:avLst/>
          </a:prstGeom>
        </p:spPr>
      </p:pic>
      <p:pic>
        <p:nvPicPr>
          <p:cNvPr id="19" name="Picture 18">
            <a:extLst>
              <a:ext uri="{FF2B5EF4-FFF2-40B4-BE49-F238E27FC236}">
                <a16:creationId xmlns:a16="http://schemas.microsoft.com/office/drawing/2014/main" id="{46514A3B-A057-4B2C-95DE-1A0A5C036C00}"/>
              </a:ext>
            </a:extLst>
          </p:cNvPr>
          <p:cNvPicPr>
            <a:picLocks noChangeAspect="1"/>
          </p:cNvPicPr>
          <p:nvPr/>
        </p:nvPicPr>
        <p:blipFill>
          <a:blip r:embed="rId4"/>
          <a:stretch>
            <a:fillRect/>
          </a:stretch>
        </p:blipFill>
        <p:spPr>
          <a:xfrm>
            <a:off x="5408433" y="2821888"/>
            <a:ext cx="1009650" cy="771525"/>
          </a:xfrm>
          <a:prstGeom prst="rect">
            <a:avLst/>
          </a:prstGeom>
        </p:spPr>
      </p:pic>
      <p:pic>
        <p:nvPicPr>
          <p:cNvPr id="20" name="Picture 19">
            <a:extLst>
              <a:ext uri="{FF2B5EF4-FFF2-40B4-BE49-F238E27FC236}">
                <a16:creationId xmlns:a16="http://schemas.microsoft.com/office/drawing/2014/main" id="{7E855C9B-7EF0-46B0-B324-A74E749849C9}"/>
              </a:ext>
            </a:extLst>
          </p:cNvPr>
          <p:cNvPicPr>
            <a:picLocks noChangeAspect="1"/>
          </p:cNvPicPr>
          <p:nvPr/>
        </p:nvPicPr>
        <p:blipFill>
          <a:blip r:embed="rId5"/>
          <a:stretch>
            <a:fillRect/>
          </a:stretch>
        </p:blipFill>
        <p:spPr>
          <a:xfrm>
            <a:off x="6624475" y="2821888"/>
            <a:ext cx="1019175" cy="762000"/>
          </a:xfrm>
          <a:prstGeom prst="rect">
            <a:avLst/>
          </a:prstGeom>
        </p:spPr>
      </p:pic>
      <p:sp>
        <p:nvSpPr>
          <p:cNvPr id="2" name="TextBox 1">
            <a:extLst>
              <a:ext uri="{FF2B5EF4-FFF2-40B4-BE49-F238E27FC236}">
                <a16:creationId xmlns:a16="http://schemas.microsoft.com/office/drawing/2014/main" id="{007F121B-5011-4F33-A8B5-793412F98AB4}"/>
              </a:ext>
            </a:extLst>
          </p:cNvPr>
          <p:cNvSpPr txBox="1"/>
          <p:nvPr/>
        </p:nvSpPr>
        <p:spPr>
          <a:xfrm>
            <a:off x="9305275" y="3006845"/>
            <a:ext cx="3044856" cy="400110"/>
          </a:xfrm>
          <a:prstGeom prst="rect">
            <a:avLst/>
          </a:prstGeom>
          <a:noFill/>
        </p:spPr>
        <p:txBody>
          <a:bodyPr wrap="square" rtlCol="0">
            <a:spAutoFit/>
          </a:bodyPr>
          <a:lstStyle/>
          <a:p>
            <a:r>
              <a:rPr lang="en-GB" sz="2000" b="1" dirty="0"/>
              <a:t>Use the pictures to help</a:t>
            </a:r>
          </a:p>
        </p:txBody>
      </p:sp>
      <p:cxnSp>
        <p:nvCxnSpPr>
          <p:cNvPr id="5" name="Straight Arrow Connector 4">
            <a:extLst>
              <a:ext uri="{FF2B5EF4-FFF2-40B4-BE49-F238E27FC236}">
                <a16:creationId xmlns:a16="http://schemas.microsoft.com/office/drawing/2014/main" id="{BBBC7ABB-080A-42C7-A7DA-1A84A4F2F02C}"/>
              </a:ext>
            </a:extLst>
          </p:cNvPr>
          <p:cNvCxnSpPr/>
          <p:nvPr/>
        </p:nvCxnSpPr>
        <p:spPr>
          <a:xfrm flipH="1" flipV="1">
            <a:off x="9473184" y="2499302"/>
            <a:ext cx="786384" cy="53832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6" name="Picture 19" descr="A picture containing text, indoor&#10;&#10;Description automatically generated">
            <a:extLst>
              <a:ext uri="{FF2B5EF4-FFF2-40B4-BE49-F238E27FC236}">
                <a16:creationId xmlns:a16="http://schemas.microsoft.com/office/drawing/2014/main" id="{04F49CAB-C6CC-4C32-92DD-0A10379D6FFE}"/>
              </a:ext>
            </a:extLst>
          </p:cNvPr>
          <p:cNvPicPr>
            <a:picLocks noChangeAspect="1"/>
          </p:cNvPicPr>
          <p:nvPr/>
        </p:nvPicPr>
        <p:blipFill>
          <a:blip r:embed="rId6"/>
          <a:stretch>
            <a:fillRect/>
          </a:stretch>
        </p:blipFill>
        <p:spPr>
          <a:xfrm>
            <a:off x="3234071" y="745041"/>
            <a:ext cx="1841985" cy="1581326"/>
          </a:xfrm>
          <a:prstGeom prst="rect">
            <a:avLst/>
          </a:prstGeom>
          <a:noFill/>
          <a:ln cap="flat">
            <a:noFill/>
          </a:ln>
        </p:spPr>
      </p:pic>
      <p:pic>
        <p:nvPicPr>
          <p:cNvPr id="27" name="Picture 21" descr="A picture containing doll&#10;&#10;Description automatically generated">
            <a:extLst>
              <a:ext uri="{FF2B5EF4-FFF2-40B4-BE49-F238E27FC236}">
                <a16:creationId xmlns:a16="http://schemas.microsoft.com/office/drawing/2014/main" id="{8AB44009-ACC8-4493-B461-80E08D179440}"/>
              </a:ext>
            </a:extLst>
          </p:cNvPr>
          <p:cNvPicPr>
            <a:picLocks noChangeAspect="1"/>
          </p:cNvPicPr>
          <p:nvPr/>
        </p:nvPicPr>
        <p:blipFill>
          <a:blip r:embed="rId7"/>
          <a:stretch>
            <a:fillRect/>
          </a:stretch>
        </p:blipFill>
        <p:spPr>
          <a:xfrm>
            <a:off x="4862380" y="729558"/>
            <a:ext cx="1709123" cy="1596046"/>
          </a:xfrm>
          <a:prstGeom prst="rect">
            <a:avLst/>
          </a:prstGeom>
          <a:noFill/>
          <a:ln cap="flat">
            <a:noFill/>
          </a:ln>
        </p:spPr>
      </p:pic>
      <p:pic>
        <p:nvPicPr>
          <p:cNvPr id="28" name="Picture 27" descr="A screenshot of a video game&#10;&#10;Description automatically generated with low confidence">
            <a:extLst>
              <a:ext uri="{FF2B5EF4-FFF2-40B4-BE49-F238E27FC236}">
                <a16:creationId xmlns:a16="http://schemas.microsoft.com/office/drawing/2014/main" id="{F058B25D-DDDD-41C1-9E9F-EBE81A33B772}"/>
              </a:ext>
            </a:extLst>
          </p:cNvPr>
          <p:cNvPicPr>
            <a:picLocks noChangeAspect="1"/>
          </p:cNvPicPr>
          <p:nvPr/>
        </p:nvPicPr>
        <p:blipFill>
          <a:blip r:embed="rId8"/>
          <a:stretch>
            <a:fillRect/>
          </a:stretch>
        </p:blipFill>
        <p:spPr>
          <a:xfrm>
            <a:off x="6221792" y="735192"/>
            <a:ext cx="1912796" cy="1559847"/>
          </a:xfrm>
          <a:prstGeom prst="rect">
            <a:avLst/>
          </a:prstGeom>
          <a:noFill/>
          <a:ln cap="flat">
            <a:noFill/>
          </a:ln>
        </p:spPr>
      </p:pic>
      <p:pic>
        <p:nvPicPr>
          <p:cNvPr id="29" name="Picture 31">
            <a:extLst>
              <a:ext uri="{FF2B5EF4-FFF2-40B4-BE49-F238E27FC236}">
                <a16:creationId xmlns:a16="http://schemas.microsoft.com/office/drawing/2014/main" id="{B4DE05AB-5F65-453B-9FD6-0C906DCE8E0C}"/>
              </a:ext>
            </a:extLst>
          </p:cNvPr>
          <p:cNvPicPr>
            <a:picLocks noChangeAspect="1"/>
          </p:cNvPicPr>
          <p:nvPr/>
        </p:nvPicPr>
        <p:blipFill>
          <a:blip r:embed="rId9"/>
          <a:stretch>
            <a:fillRect/>
          </a:stretch>
        </p:blipFill>
        <p:spPr>
          <a:xfrm>
            <a:off x="8083171" y="725879"/>
            <a:ext cx="1986954" cy="1584133"/>
          </a:xfrm>
          <a:prstGeom prst="rect">
            <a:avLst/>
          </a:prstGeom>
          <a:noFill/>
          <a:ln cap="flat">
            <a:noFill/>
          </a:ln>
        </p:spPr>
      </p:pic>
      <p:pic>
        <p:nvPicPr>
          <p:cNvPr id="30" name="Picture 29" descr="A picture containing text, toy, stuffed, doll&#10;&#10;Description automatically generated">
            <a:extLst>
              <a:ext uri="{FF2B5EF4-FFF2-40B4-BE49-F238E27FC236}">
                <a16:creationId xmlns:a16="http://schemas.microsoft.com/office/drawing/2014/main" id="{6E4B80F7-B145-47EC-8F1B-91483944A7CC}"/>
              </a:ext>
            </a:extLst>
          </p:cNvPr>
          <p:cNvPicPr>
            <a:picLocks noChangeAspect="1"/>
          </p:cNvPicPr>
          <p:nvPr/>
        </p:nvPicPr>
        <p:blipFill>
          <a:blip r:embed="rId10"/>
          <a:stretch>
            <a:fillRect/>
          </a:stretch>
        </p:blipFill>
        <p:spPr>
          <a:xfrm>
            <a:off x="10070125" y="708300"/>
            <a:ext cx="1893676" cy="1584133"/>
          </a:xfrm>
          <a:prstGeom prst="rect">
            <a:avLst/>
          </a:prstGeom>
          <a:noFill/>
          <a:ln cap="flat">
            <a:noFill/>
          </a:ln>
        </p:spPr>
      </p:pic>
      <p:pic>
        <p:nvPicPr>
          <p:cNvPr id="31" name="Picture 2" descr="A picture containing diagram&#10;&#10;Description automatically generated">
            <a:extLst>
              <a:ext uri="{FF2B5EF4-FFF2-40B4-BE49-F238E27FC236}">
                <a16:creationId xmlns:a16="http://schemas.microsoft.com/office/drawing/2014/main" id="{C8A76F6F-251F-40CB-BD96-8DC737A89534}"/>
              </a:ext>
            </a:extLst>
          </p:cNvPr>
          <p:cNvPicPr>
            <a:picLocks noChangeAspect="1"/>
          </p:cNvPicPr>
          <p:nvPr/>
        </p:nvPicPr>
        <p:blipFill>
          <a:blip r:embed="rId11"/>
          <a:stretch>
            <a:fillRect/>
          </a:stretch>
        </p:blipFill>
        <p:spPr>
          <a:xfrm>
            <a:off x="10895533" y="47219"/>
            <a:ext cx="1266828" cy="962021"/>
          </a:xfrm>
          <a:prstGeom prst="rect">
            <a:avLst/>
          </a:prstGeom>
          <a:noFill/>
          <a:ln cap="flat">
            <a:noFill/>
          </a:ln>
        </p:spPr>
      </p:pic>
      <p:sp>
        <p:nvSpPr>
          <p:cNvPr id="25" name="Rectangle 24"/>
          <p:cNvSpPr/>
          <p:nvPr/>
        </p:nvSpPr>
        <p:spPr>
          <a:xfrm>
            <a:off x="6594732" y="5811942"/>
            <a:ext cx="5421086" cy="89054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If you are finding this task a bit tricky, you can have a go at the sentence building activity on the next few slides.</a:t>
            </a:r>
          </a:p>
        </p:txBody>
      </p:sp>
    </p:spTree>
    <p:extLst>
      <p:ext uri="{BB962C8B-B14F-4D97-AF65-F5344CB8AC3E}">
        <p14:creationId xmlns:p14="http://schemas.microsoft.com/office/powerpoint/2010/main" val="4179597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2560" y="-5612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943" y="2301652"/>
            <a:ext cx="1653082" cy="106688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064" y="2301652"/>
            <a:ext cx="1378762" cy="10668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224" y="2281074"/>
            <a:ext cx="1387565" cy="106688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2925" y="2263530"/>
            <a:ext cx="1378762" cy="1066883"/>
          </a:xfrm>
          <a:prstGeom prst="rect">
            <a:avLst/>
          </a:prstGeom>
        </p:spPr>
      </p:pic>
      <p:sp>
        <p:nvSpPr>
          <p:cNvPr id="10" name="Diamond 9"/>
          <p:cNvSpPr/>
          <p:nvPr/>
        </p:nvSpPr>
        <p:spPr>
          <a:xfrm>
            <a:off x="3137520" y="2535927"/>
            <a:ext cx="1236685" cy="81203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10"/>
          <p:cNvSpPr/>
          <p:nvPr/>
        </p:nvSpPr>
        <p:spPr>
          <a:xfrm>
            <a:off x="5348525" y="2339773"/>
            <a:ext cx="1018902" cy="99064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9790" y="2190618"/>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886491" y="2190618"/>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969602" y="216883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033612" y="216883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sp>
        <p:nvSpPr>
          <p:cNvPr id="2" name="Rectangle 1"/>
          <p:cNvSpPr/>
          <p:nvPr/>
        </p:nvSpPr>
        <p:spPr>
          <a:xfrm>
            <a:off x="266938" y="3736636"/>
            <a:ext cx="8364749" cy="57476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Once you have ordered the sentence cards, copy the words to write your sentence.</a:t>
            </a:r>
          </a:p>
          <a:p>
            <a:pPr algn="ctr"/>
            <a:r>
              <a:rPr lang="en-GB" b="1" dirty="0" smtClean="0"/>
              <a:t> For example: </a:t>
            </a:r>
            <a:endParaRPr lang="en-GB" b="1" dirty="0"/>
          </a:p>
        </p:txBody>
      </p:sp>
      <p:sp>
        <p:nvSpPr>
          <p:cNvPr id="17" name="Rectangle 16"/>
          <p:cNvSpPr/>
          <p:nvPr/>
        </p:nvSpPr>
        <p:spPr>
          <a:xfrm>
            <a:off x="414361" y="4424685"/>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514" y="4503925"/>
            <a:ext cx="1653082" cy="1066883"/>
          </a:xfrm>
          <a:prstGeom prst="rect">
            <a:avLst/>
          </a:prstGeom>
        </p:spPr>
      </p:pic>
      <p:sp>
        <p:nvSpPr>
          <p:cNvPr id="19" name="Rectangle 18"/>
          <p:cNvSpPr/>
          <p:nvPr/>
        </p:nvSpPr>
        <p:spPr>
          <a:xfrm>
            <a:off x="2535606" y="4424684"/>
            <a:ext cx="1817388" cy="12889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919" y="4535719"/>
            <a:ext cx="1378762" cy="1066883"/>
          </a:xfrm>
          <a:prstGeom prst="rect">
            <a:avLst/>
          </a:prstGeom>
        </p:spPr>
      </p:pic>
      <p:sp>
        <p:nvSpPr>
          <p:cNvPr id="21" name="Diamond 20"/>
          <p:cNvSpPr/>
          <p:nvPr/>
        </p:nvSpPr>
        <p:spPr>
          <a:xfrm>
            <a:off x="2825957" y="4758778"/>
            <a:ext cx="1236685" cy="81203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684826"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441" y="4535719"/>
            <a:ext cx="1387565" cy="1066883"/>
          </a:xfrm>
          <a:prstGeom prst="rect">
            <a:avLst/>
          </a:prstGeom>
        </p:spPr>
      </p:pic>
      <p:sp>
        <p:nvSpPr>
          <p:cNvPr id="24" name="Cloud 23"/>
          <p:cNvSpPr/>
          <p:nvPr/>
        </p:nvSpPr>
        <p:spPr>
          <a:xfrm>
            <a:off x="5054092" y="4547955"/>
            <a:ext cx="1018902" cy="99064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888224"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714" y="4506415"/>
            <a:ext cx="1378762" cy="1066883"/>
          </a:xfrm>
          <a:prstGeom prst="rect">
            <a:avLst/>
          </a:prstGeom>
        </p:spPr>
      </p:pic>
      <p:sp>
        <p:nvSpPr>
          <p:cNvPr id="3" name="TextBox 2"/>
          <p:cNvSpPr txBox="1"/>
          <p:nvPr/>
        </p:nvSpPr>
        <p:spPr>
          <a:xfrm>
            <a:off x="666331" y="5973391"/>
            <a:ext cx="2860591" cy="523220"/>
          </a:xfrm>
          <a:prstGeom prst="rect">
            <a:avLst/>
          </a:prstGeom>
          <a:noFill/>
        </p:spPr>
        <p:txBody>
          <a:bodyPr wrap="none" rtlCol="0">
            <a:spAutoFit/>
          </a:bodyPr>
          <a:lstStyle/>
          <a:p>
            <a:r>
              <a:rPr lang="en-GB" sz="2800" dirty="0" smtClean="0"/>
              <a:t>The sky was grey.  </a:t>
            </a:r>
            <a:endParaRPr lang="en-GB" sz="2800" dirty="0"/>
          </a:p>
        </p:txBody>
      </p:sp>
      <p:pic>
        <p:nvPicPr>
          <p:cNvPr id="27" name="Picture 2" descr="A picture containing shape&#10;&#10;Description automatically generated"/>
          <p:cNvPicPr>
            <a:picLocks noChangeAspect="1"/>
          </p:cNvPicPr>
          <p:nvPr/>
        </p:nvPicPr>
        <p:blipFill>
          <a:blip r:embed="rId6"/>
          <a:stretch>
            <a:fillRect/>
          </a:stretch>
        </p:blipFill>
        <p:spPr>
          <a:xfrm>
            <a:off x="10914152" y="44387"/>
            <a:ext cx="1266828" cy="962021"/>
          </a:xfrm>
          <a:prstGeom prst="rect">
            <a:avLst/>
          </a:prstGeom>
          <a:noFill/>
          <a:ln cap="flat">
            <a:noFill/>
          </a:ln>
        </p:spPr>
      </p:pic>
    </p:spTree>
    <p:extLst>
      <p:ext uri="{BB962C8B-B14F-4D97-AF65-F5344CB8AC3E}">
        <p14:creationId xmlns:p14="http://schemas.microsoft.com/office/powerpoint/2010/main" val="13153995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792" y="2172661"/>
            <a:ext cx="1489452" cy="11259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130" y="2172661"/>
            <a:ext cx="1560145" cy="11259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389" y="2167751"/>
            <a:ext cx="1620843" cy="111905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5399" y="2167752"/>
            <a:ext cx="1378762" cy="1130878"/>
          </a:xfrm>
          <a:prstGeom prst="rect">
            <a:avLst/>
          </a:prstGeom>
        </p:spPr>
      </p:pic>
      <p:pic>
        <p:nvPicPr>
          <p:cNvPr id="18"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6"/>
          <a:stretch>
            <a:fillRect/>
          </a:stretch>
        </p:blipFill>
        <p:spPr>
          <a:xfrm>
            <a:off x="10886007" y="0"/>
            <a:ext cx="1266828" cy="962021"/>
          </a:xfrm>
          <a:prstGeom prst="rect">
            <a:avLst/>
          </a:prstGeom>
          <a:noFill/>
          <a:ln cap="flat">
            <a:noFill/>
          </a:ln>
        </p:spPr>
      </p:pic>
    </p:spTree>
    <p:extLst>
      <p:ext uri="{BB962C8B-B14F-4D97-AF65-F5344CB8AC3E}">
        <p14:creationId xmlns:p14="http://schemas.microsoft.com/office/powerpoint/2010/main" val="25842513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792" y="2172661"/>
            <a:ext cx="1489452" cy="112596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001" y="2172661"/>
            <a:ext cx="1378762" cy="113087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9515" y="2167751"/>
            <a:ext cx="1620843" cy="113087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110" y="2167751"/>
            <a:ext cx="1603746" cy="1130878"/>
          </a:xfrm>
          <a:prstGeom prst="rect">
            <a:avLst/>
          </a:prstGeom>
        </p:spPr>
      </p:pic>
      <p:pic>
        <p:nvPicPr>
          <p:cNvPr id="18"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6"/>
          <a:stretch>
            <a:fillRect/>
          </a:stretch>
        </p:blipFill>
        <p:spPr>
          <a:xfrm>
            <a:off x="10914152" y="0"/>
            <a:ext cx="1266828" cy="962021"/>
          </a:xfrm>
          <a:prstGeom prst="rect">
            <a:avLst/>
          </a:prstGeom>
          <a:noFill/>
          <a:ln cap="flat">
            <a:noFill/>
          </a:ln>
        </p:spPr>
      </p:pic>
    </p:spTree>
    <p:extLst>
      <p:ext uri="{BB962C8B-B14F-4D97-AF65-F5344CB8AC3E}">
        <p14:creationId xmlns:p14="http://schemas.microsoft.com/office/powerpoint/2010/main" val="39396974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1311" y="2172661"/>
            <a:ext cx="1489452" cy="11259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06" y="2185679"/>
            <a:ext cx="1626053" cy="11369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6910" y="2185679"/>
            <a:ext cx="1626053" cy="109502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110" y="2167750"/>
            <a:ext cx="1378762" cy="1130878"/>
          </a:xfrm>
          <a:prstGeom prst="rect">
            <a:avLst/>
          </a:prstGeom>
        </p:spPr>
      </p:pic>
      <p:pic>
        <p:nvPicPr>
          <p:cNvPr id="19"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6"/>
          <a:stretch>
            <a:fillRect/>
          </a:stretch>
        </p:blipFill>
        <p:spPr>
          <a:xfrm>
            <a:off x="10914152" y="0"/>
            <a:ext cx="1266828" cy="962021"/>
          </a:xfrm>
          <a:prstGeom prst="rect">
            <a:avLst/>
          </a:prstGeom>
          <a:noFill/>
          <a:ln cap="flat">
            <a:noFill/>
          </a:ln>
        </p:spPr>
      </p:pic>
    </p:spTree>
    <p:extLst>
      <p:ext uri="{BB962C8B-B14F-4D97-AF65-F5344CB8AC3E}">
        <p14:creationId xmlns:p14="http://schemas.microsoft.com/office/powerpoint/2010/main" val="15692020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12" y="923330"/>
            <a:ext cx="6120769" cy="2575038"/>
          </a:xfrm>
          <a:prstGeom prst="rect">
            <a:avLst/>
          </a:prstGeom>
        </p:spPr>
      </p:pic>
      <p:sp>
        <p:nvSpPr>
          <p:cNvPr id="5" name="Rectangle 4"/>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cxnSp>
        <p:nvCxnSpPr>
          <p:cNvPr id="7" name="Straight Connector 6"/>
          <p:cNvCxnSpPr/>
          <p:nvPr/>
        </p:nvCxnSpPr>
        <p:spPr>
          <a:xfrm>
            <a:off x="0" y="4088674"/>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0" y="4598126"/>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0" y="5094515"/>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0" y="5577841"/>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0" y="6048104"/>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0" y="6505304"/>
            <a:ext cx="12192000" cy="13063"/>
          </a:xfrm>
          <a:prstGeom prst="line">
            <a:avLst/>
          </a:prstGeom>
          <a:ln w="19050"/>
        </p:spPr>
        <p:style>
          <a:lnRef idx="1">
            <a:schemeClr val="dk1"/>
          </a:lnRef>
          <a:fillRef idx="0">
            <a:schemeClr val="dk1"/>
          </a:fillRef>
          <a:effectRef idx="0">
            <a:schemeClr val="dk1"/>
          </a:effectRef>
          <a:fontRef idx="minor">
            <a:schemeClr val="tx1"/>
          </a:fontRef>
        </p:style>
      </p:cxnSp>
      <p:sp>
        <p:nvSpPr>
          <p:cNvPr id="13" name="Cloud 12"/>
          <p:cNvSpPr/>
          <p:nvPr/>
        </p:nvSpPr>
        <p:spPr>
          <a:xfrm>
            <a:off x="7184571" y="1227909"/>
            <a:ext cx="4506686" cy="2063931"/>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write your sentences neatly on a piece of paper or type them on the lines below. </a:t>
            </a:r>
            <a:endParaRPr lang="en-GB" sz="2000" b="1" dirty="0"/>
          </a:p>
        </p:txBody>
      </p:sp>
      <p:pic>
        <p:nvPicPr>
          <p:cNvPr id="1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3"/>
          <a:stretch>
            <a:fillRect/>
          </a:stretch>
        </p:blipFill>
        <p:spPr>
          <a:xfrm>
            <a:off x="10907089" y="37288"/>
            <a:ext cx="1266828" cy="962021"/>
          </a:xfrm>
          <a:prstGeom prst="rect">
            <a:avLst/>
          </a:prstGeom>
          <a:noFill/>
          <a:ln cap="flat">
            <a:noFill/>
          </a:ln>
        </p:spPr>
      </p:pic>
    </p:spTree>
    <p:extLst>
      <p:ext uri="{BB962C8B-B14F-4D97-AF65-F5344CB8AC3E}">
        <p14:creationId xmlns:p14="http://schemas.microsoft.com/office/powerpoint/2010/main" val="3403816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2F266F-6279-44B8-9670-2FDCFAF13D60}"/>
              </a:ext>
            </a:extLst>
          </p:cNvPr>
          <p:cNvPicPr>
            <a:picLocks noChangeAspect="1"/>
          </p:cNvPicPr>
          <p:nvPr/>
        </p:nvPicPr>
        <p:blipFill>
          <a:blip r:embed="rId2"/>
          <a:stretch>
            <a:fillRect/>
          </a:stretch>
        </p:blipFill>
        <p:spPr>
          <a:xfrm>
            <a:off x="146641" y="1019175"/>
            <a:ext cx="3333750" cy="2409825"/>
          </a:xfrm>
          <a:prstGeom prst="rect">
            <a:avLst/>
          </a:prstGeom>
        </p:spPr>
      </p:pic>
      <p:pic>
        <p:nvPicPr>
          <p:cNvPr id="7" name="Picture 6">
            <a:extLst>
              <a:ext uri="{FF2B5EF4-FFF2-40B4-BE49-F238E27FC236}">
                <a16:creationId xmlns:a16="http://schemas.microsoft.com/office/drawing/2014/main" id="{B7739F06-43F2-43D4-8A6B-D77207140ECD}"/>
              </a:ext>
            </a:extLst>
          </p:cNvPr>
          <p:cNvPicPr>
            <a:picLocks noChangeAspect="1"/>
          </p:cNvPicPr>
          <p:nvPr/>
        </p:nvPicPr>
        <p:blipFill>
          <a:blip r:embed="rId3"/>
          <a:stretch>
            <a:fillRect/>
          </a:stretch>
        </p:blipFill>
        <p:spPr>
          <a:xfrm>
            <a:off x="4429125" y="1019174"/>
            <a:ext cx="3333750" cy="2409825"/>
          </a:xfrm>
          <a:prstGeom prst="rect">
            <a:avLst/>
          </a:prstGeom>
        </p:spPr>
      </p:pic>
      <p:pic>
        <p:nvPicPr>
          <p:cNvPr id="9" name="Picture 8">
            <a:extLst>
              <a:ext uri="{FF2B5EF4-FFF2-40B4-BE49-F238E27FC236}">
                <a16:creationId xmlns:a16="http://schemas.microsoft.com/office/drawing/2014/main" id="{B4A5CE4F-3DB1-4BCE-987B-4D7608889D74}"/>
              </a:ext>
            </a:extLst>
          </p:cNvPr>
          <p:cNvPicPr>
            <a:picLocks noChangeAspect="1"/>
          </p:cNvPicPr>
          <p:nvPr/>
        </p:nvPicPr>
        <p:blipFill>
          <a:blip r:embed="rId4"/>
          <a:stretch>
            <a:fillRect/>
          </a:stretch>
        </p:blipFill>
        <p:spPr>
          <a:xfrm>
            <a:off x="8711609" y="1019173"/>
            <a:ext cx="3333750" cy="2409825"/>
          </a:xfrm>
          <a:prstGeom prst="rect">
            <a:avLst/>
          </a:prstGeom>
        </p:spPr>
      </p:pic>
      <p:pic>
        <p:nvPicPr>
          <p:cNvPr id="11" name="Picture 10">
            <a:extLst>
              <a:ext uri="{FF2B5EF4-FFF2-40B4-BE49-F238E27FC236}">
                <a16:creationId xmlns:a16="http://schemas.microsoft.com/office/drawing/2014/main" id="{C09D79B4-727F-46F7-AF72-747812F64B91}"/>
              </a:ext>
            </a:extLst>
          </p:cNvPr>
          <p:cNvPicPr>
            <a:picLocks noChangeAspect="1"/>
          </p:cNvPicPr>
          <p:nvPr/>
        </p:nvPicPr>
        <p:blipFill>
          <a:blip r:embed="rId5"/>
          <a:stretch>
            <a:fillRect/>
          </a:stretch>
        </p:blipFill>
        <p:spPr>
          <a:xfrm>
            <a:off x="146641" y="4020880"/>
            <a:ext cx="3333750" cy="2438400"/>
          </a:xfrm>
          <a:prstGeom prst="rect">
            <a:avLst/>
          </a:prstGeom>
        </p:spPr>
      </p:pic>
      <p:pic>
        <p:nvPicPr>
          <p:cNvPr id="13" name="Picture 12">
            <a:extLst>
              <a:ext uri="{FF2B5EF4-FFF2-40B4-BE49-F238E27FC236}">
                <a16:creationId xmlns:a16="http://schemas.microsoft.com/office/drawing/2014/main" id="{B41B5DE0-58CD-4EF6-923C-BD4AC0A72D4C}"/>
              </a:ext>
            </a:extLst>
          </p:cNvPr>
          <p:cNvPicPr>
            <a:picLocks noChangeAspect="1"/>
          </p:cNvPicPr>
          <p:nvPr/>
        </p:nvPicPr>
        <p:blipFill>
          <a:blip r:embed="rId6"/>
          <a:stretch>
            <a:fillRect/>
          </a:stretch>
        </p:blipFill>
        <p:spPr>
          <a:xfrm>
            <a:off x="4429125" y="4020879"/>
            <a:ext cx="3333750" cy="2438401"/>
          </a:xfrm>
          <a:prstGeom prst="rect">
            <a:avLst/>
          </a:prstGeom>
        </p:spPr>
      </p:pic>
      <p:pic>
        <p:nvPicPr>
          <p:cNvPr id="15" name="Picture 14">
            <a:extLst>
              <a:ext uri="{FF2B5EF4-FFF2-40B4-BE49-F238E27FC236}">
                <a16:creationId xmlns:a16="http://schemas.microsoft.com/office/drawing/2014/main" id="{E1FF6192-DB20-416A-80A4-385E5B9A9567}"/>
              </a:ext>
            </a:extLst>
          </p:cNvPr>
          <p:cNvPicPr>
            <a:picLocks noChangeAspect="1"/>
          </p:cNvPicPr>
          <p:nvPr/>
        </p:nvPicPr>
        <p:blipFill>
          <a:blip r:embed="rId7"/>
          <a:stretch>
            <a:fillRect/>
          </a:stretch>
        </p:blipFill>
        <p:spPr>
          <a:xfrm>
            <a:off x="8711609" y="4020879"/>
            <a:ext cx="3333750" cy="2438400"/>
          </a:xfrm>
          <a:prstGeom prst="rect">
            <a:avLst/>
          </a:prstGeom>
        </p:spPr>
      </p:pic>
      <p:sp>
        <p:nvSpPr>
          <p:cNvPr id="18" name="Rectangle 17">
            <a:extLst>
              <a:ext uri="{FF2B5EF4-FFF2-40B4-BE49-F238E27FC236}">
                <a16:creationId xmlns:a16="http://schemas.microsoft.com/office/drawing/2014/main" id="{D9B04C2E-5CBA-46DA-96CA-351994213C0C}"/>
              </a:ext>
            </a:extLst>
          </p:cNvPr>
          <p:cNvSpPr/>
          <p:nvPr/>
        </p:nvSpPr>
        <p:spPr>
          <a:xfrm>
            <a:off x="-123364" y="0"/>
            <a:ext cx="1073345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There’s a </a:t>
            </a: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a:t>
            </a: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ang-Tan </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 my bedroom …</a:t>
            </a:r>
          </a:p>
        </p:txBody>
      </p:sp>
      <p:sp>
        <p:nvSpPr>
          <p:cNvPr id="19" name="TextBox 18">
            <a:extLst>
              <a:ext uri="{FF2B5EF4-FFF2-40B4-BE49-F238E27FC236}">
                <a16:creationId xmlns:a16="http://schemas.microsoft.com/office/drawing/2014/main" id="{925DC6C3-9B4D-4992-A174-49C061E49BE2}"/>
              </a:ext>
            </a:extLst>
          </p:cNvPr>
          <p:cNvSpPr txBox="1"/>
          <p:nvPr/>
        </p:nvSpPr>
        <p:spPr>
          <a:xfrm flipH="1">
            <a:off x="7180165" y="6488668"/>
            <a:ext cx="3576795" cy="400110"/>
          </a:xfrm>
          <a:prstGeom prst="rect">
            <a:avLst/>
          </a:prstGeom>
          <a:noFill/>
        </p:spPr>
        <p:txBody>
          <a:bodyPr wrap="square" rtlCol="0">
            <a:spAutoFit/>
          </a:bodyPr>
          <a:lstStyle/>
          <a:p>
            <a:r>
              <a:rPr lang="en-GB" sz="2000" b="1" dirty="0">
                <a:solidFill>
                  <a:schemeClr val="bg1"/>
                </a:solidFill>
              </a:rPr>
              <a:t>Continued on the next slide</a:t>
            </a:r>
          </a:p>
        </p:txBody>
      </p:sp>
    </p:spTree>
    <p:extLst>
      <p:ext uri="{BB962C8B-B14F-4D97-AF65-F5344CB8AC3E}">
        <p14:creationId xmlns:p14="http://schemas.microsoft.com/office/powerpoint/2010/main" val="28320197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428" y="459687"/>
            <a:ext cx="11897139"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000000"/>
                </a:solidFill>
                <a:uFillTx/>
                <a:latin typeface="Calibri"/>
              </a:rPr>
              <a:t>Well done for all of your hard work! We can’t wait to see your completed work.</a:t>
            </a:r>
          </a:p>
        </p:txBody>
      </p:sp>
      <p:pic>
        <p:nvPicPr>
          <p:cNvPr id="3" name="Picture 2" descr="See the source image"/>
          <p:cNvPicPr>
            <a:picLocks noChangeAspect="1"/>
          </p:cNvPicPr>
          <p:nvPr/>
        </p:nvPicPr>
        <p:blipFill>
          <a:blip r:embed="rId2"/>
          <a:srcRect/>
          <a:stretch>
            <a:fillRect/>
          </a:stretch>
        </p:blipFill>
        <p:spPr>
          <a:xfrm>
            <a:off x="3100894" y="1861343"/>
            <a:ext cx="5990216" cy="3135303"/>
          </a:xfrm>
          <a:prstGeom prst="rect">
            <a:avLst/>
          </a:prstGeom>
          <a:noFill/>
          <a:ln cap="flat">
            <a:noFill/>
          </a:ln>
        </p:spPr>
      </p:pic>
      <p:sp>
        <p:nvSpPr>
          <p:cNvPr id="4" name="TextBox 4"/>
          <p:cNvSpPr txBox="1"/>
          <p:nvPr/>
        </p:nvSpPr>
        <p:spPr>
          <a:xfrm>
            <a:off x="0" y="5117028"/>
            <a:ext cx="12115800"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pitchFamily="34"/>
              </a:rPr>
              <a:t>Could any completed work / photographic evidence of completed work please be sent to </a:t>
            </a:r>
            <a:r>
              <a:rPr lang="en-GB" sz="2800" b="0" i="0" u="sng" strike="noStrike" kern="1200" cap="none" spc="0" baseline="0">
                <a:solidFill>
                  <a:srgbClr val="0563C1"/>
                </a:solidFill>
                <a:uFillTx/>
                <a:latin typeface="Calibri" pitchFamily="34"/>
              </a:rPr>
              <a:t>p</a:t>
            </a:r>
            <a:r>
              <a:rPr lang="en-GB" sz="2800" b="0" i="0" u="sng" strike="noStrike" kern="1200" cap="none" spc="0" baseline="0">
                <a:solidFill>
                  <a:srgbClr val="0563C1"/>
                </a:solidFill>
                <a:uFillTx/>
                <a:latin typeface="Calibri" pitchFamily="34"/>
                <a:hlinkClick r:id="rId3"/>
              </a:rPr>
              <a:t>ioneerspupils@gmail.com</a:t>
            </a:r>
            <a:endParaRPr lang="en-GB" sz="2800" b="0" i="0" u="none" strike="noStrike" kern="1200" cap="none" spc="0" baseline="0">
              <a:solidFill>
                <a:srgbClr val="000000"/>
              </a:solidFill>
              <a:uFillTx/>
              <a:latin typeface="Calibri"/>
            </a:endParaRPr>
          </a:p>
        </p:txBody>
      </p:sp>
      <p:sp>
        <p:nvSpPr>
          <p:cNvPr id="5" name="Rectangle 5"/>
          <p:cNvSpPr/>
          <p:nvPr/>
        </p:nvSpPr>
        <p:spPr>
          <a:xfrm>
            <a:off x="7239542" y="6085085"/>
            <a:ext cx="4805025" cy="641579"/>
          </a:xfrm>
          <a:prstGeom prst="rect">
            <a:avLst/>
          </a:prstGeom>
          <a:solidFill>
            <a:srgbClr val="A6A6A6"/>
          </a:solidFill>
          <a:ln w="12701" cap="flat">
            <a:solidFill>
              <a:srgbClr val="A6A6A6"/>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FFFFFF"/>
                </a:solidFill>
                <a:uFillTx/>
                <a:latin typeface="Calibri"/>
              </a:rPr>
              <a:t>Thank you!</a:t>
            </a:r>
            <a:endParaRPr lang="en-GB" sz="2400" b="1"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0249830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1008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Thursday 4</a:t>
            </a:r>
            <a:r>
              <a:rPr lang="en-GB" sz="3200" baseline="30000" dirty="0"/>
              <a:t>th</a:t>
            </a:r>
            <a:r>
              <a:rPr lang="en-GB" sz="3200" dirty="0"/>
              <a:t> February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retell the story ‘There's a </a:t>
            </a:r>
            <a:r>
              <a:rPr lang="en-GB" sz="4000" dirty="0" smtClean="0"/>
              <a:t>Rang-Tan </a:t>
            </a:r>
            <a:r>
              <a:rPr lang="en-GB" sz="4000" dirty="0"/>
              <a:t>in my bedroom’.</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8549465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B30B7F-0F15-4977-ABB2-3A0B208962F8}"/>
              </a:ext>
            </a:extLst>
          </p:cNvPr>
          <p:cNvSpPr/>
          <p:nvPr/>
        </p:nvSpPr>
        <p:spPr>
          <a:xfrm>
            <a:off x="3089984" y="104503"/>
            <a:ext cx="601203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Retell of the story …</a:t>
            </a:r>
          </a:p>
        </p:txBody>
      </p:sp>
      <p:sp>
        <p:nvSpPr>
          <p:cNvPr id="5" name="TextBox 4">
            <a:extLst>
              <a:ext uri="{FF2B5EF4-FFF2-40B4-BE49-F238E27FC236}">
                <a16:creationId xmlns:a16="http://schemas.microsoft.com/office/drawing/2014/main" id="{43482E59-BE47-4DA1-B783-17E4CDC4426F}"/>
              </a:ext>
            </a:extLst>
          </p:cNvPr>
          <p:cNvSpPr txBox="1"/>
          <p:nvPr/>
        </p:nvSpPr>
        <p:spPr>
          <a:xfrm>
            <a:off x="0" y="1398185"/>
            <a:ext cx="12192000" cy="5355312"/>
          </a:xfrm>
          <a:prstGeom prst="rect">
            <a:avLst/>
          </a:prstGeom>
          <a:noFill/>
        </p:spPr>
        <p:txBody>
          <a:bodyPr wrap="square" rtlCol="0">
            <a:spAutoFit/>
          </a:bodyPr>
          <a:lstStyle/>
          <a:p>
            <a:pPr algn="just"/>
            <a:r>
              <a:rPr lang="en-GB" dirty="0"/>
              <a:t>Many years ago, the world had beautiful rainforests filled with huge trees, gorgeous flowers and animals. </a:t>
            </a:r>
            <a:r>
              <a:rPr lang="en-GB" dirty="0" smtClean="0"/>
              <a:t>Sadly, </a:t>
            </a:r>
            <a:r>
              <a:rPr lang="en-GB" dirty="0"/>
              <a:t>humans started to destroy the rainforests using powerful diggers to chop down the trees for palm oil. One day a </a:t>
            </a:r>
            <a:r>
              <a:rPr lang="en-GB" dirty="0" smtClean="0"/>
              <a:t>furry </a:t>
            </a:r>
            <a:r>
              <a:rPr lang="en-GB" dirty="0"/>
              <a:t>orangutan was swinging through the trees when she heard a huge BANG! She thought it was thunder but she was wrong, very wrong. </a:t>
            </a:r>
          </a:p>
          <a:p>
            <a:pPr algn="just"/>
            <a:endParaRPr lang="en-GB" dirty="0"/>
          </a:p>
          <a:p>
            <a:pPr algn="just"/>
            <a:r>
              <a:rPr lang="en-GB" dirty="0"/>
              <a:t>Suddenly, she spotted grey clouds of smoke and fire spreading across the forest floor. She could see humans cutting viciously through the burning tree trunks and piling the remaining logs onto a massive lorry. The sound of animals squawking and howling with fear echoed through the rainforest. </a:t>
            </a:r>
            <a:r>
              <a:rPr lang="en-GB" dirty="0" smtClean="0"/>
              <a:t>Rang - Tan </a:t>
            </a:r>
            <a:r>
              <a:rPr lang="en-GB" dirty="0"/>
              <a:t>wanted to stop the humans but she didn’t know how. </a:t>
            </a:r>
          </a:p>
          <a:p>
            <a:pPr algn="just"/>
            <a:endParaRPr lang="en-GB" dirty="0"/>
          </a:p>
          <a:p>
            <a:pPr algn="just"/>
            <a:r>
              <a:rPr lang="en-GB" dirty="0" smtClean="0"/>
              <a:t>Rang - Tan </a:t>
            </a:r>
            <a:r>
              <a:rPr lang="en-GB" dirty="0"/>
              <a:t>was terrified. Her home had been destroyed and she couldn’t find her family. </a:t>
            </a:r>
            <a:r>
              <a:rPr lang="en-GB" dirty="0" smtClean="0"/>
              <a:t>Rang - Tan </a:t>
            </a:r>
            <a:r>
              <a:rPr lang="en-GB" dirty="0"/>
              <a:t>knew she needed to find a new home but she didn’t know where to go. </a:t>
            </a:r>
            <a:r>
              <a:rPr lang="en-GB" dirty="0" smtClean="0"/>
              <a:t>Rang - Tan </a:t>
            </a:r>
            <a:r>
              <a:rPr lang="en-GB" dirty="0"/>
              <a:t>loved the rainforest and didn’t want to leave but her safe warm house was gone and not safe anymore! </a:t>
            </a:r>
          </a:p>
          <a:p>
            <a:pPr algn="just"/>
            <a:endParaRPr lang="en-GB" dirty="0"/>
          </a:p>
          <a:p>
            <a:pPr algn="just"/>
            <a:r>
              <a:rPr lang="en-GB" dirty="0"/>
              <a:t>One day, </a:t>
            </a:r>
            <a:r>
              <a:rPr lang="en-GB" dirty="0" smtClean="0"/>
              <a:t>Rang - Tan </a:t>
            </a:r>
            <a:r>
              <a:rPr lang="en-GB" dirty="0"/>
              <a:t>searched for a new home but all the trees were gone. She couldn’t find anywhere to live. Giant tears started to roll down her </a:t>
            </a:r>
            <a:r>
              <a:rPr lang="en-GB" dirty="0" smtClean="0"/>
              <a:t>furry </a:t>
            </a:r>
            <a:r>
              <a:rPr lang="en-GB" dirty="0"/>
              <a:t>face. Then all of a sudden, in the distance, </a:t>
            </a:r>
            <a:r>
              <a:rPr lang="en-GB" dirty="0" smtClean="0"/>
              <a:t>Rang - Tan </a:t>
            </a:r>
            <a:r>
              <a:rPr lang="en-GB" dirty="0"/>
              <a:t>spotted a house made from brown bricks. She saw a young girl with a room filled with toys and thought it would be good to live with her. </a:t>
            </a:r>
          </a:p>
          <a:p>
            <a:pPr algn="just"/>
            <a:endParaRPr lang="en-GB" dirty="0"/>
          </a:p>
          <a:p>
            <a:pPr algn="just"/>
            <a:r>
              <a:rPr lang="en-GB" dirty="0" smtClean="0"/>
              <a:t>Rang - Tan </a:t>
            </a:r>
            <a:r>
              <a:rPr lang="en-GB" dirty="0"/>
              <a:t>played with the teddies and climbed up all the plants but somethings in the house made her feel quite mad. </a:t>
            </a:r>
            <a:r>
              <a:rPr lang="en-GB" dirty="0" smtClean="0"/>
              <a:t>Rang - Tan </a:t>
            </a:r>
            <a:r>
              <a:rPr lang="en-GB" dirty="0"/>
              <a:t>didn’t like the chocolate, shampoo or the cookies because they all have palm oil in. </a:t>
            </a:r>
            <a:r>
              <a:rPr lang="en-GB" dirty="0" smtClean="0"/>
              <a:t>Rang - Tan </a:t>
            </a:r>
            <a:r>
              <a:rPr lang="en-GB" dirty="0"/>
              <a:t>loved </a:t>
            </a:r>
            <a:r>
              <a:rPr lang="en-GB" dirty="0" smtClean="0"/>
              <a:t>her </a:t>
            </a:r>
            <a:r>
              <a:rPr lang="en-GB" dirty="0"/>
              <a:t>new friend but wished </a:t>
            </a:r>
            <a:r>
              <a:rPr lang="en-GB" dirty="0" smtClean="0"/>
              <a:t>she </a:t>
            </a:r>
            <a:r>
              <a:rPr lang="en-GB" dirty="0"/>
              <a:t>could go back to the rainforest with </a:t>
            </a:r>
            <a:r>
              <a:rPr lang="en-GB" dirty="0" smtClean="0"/>
              <a:t>her </a:t>
            </a:r>
            <a:r>
              <a:rPr lang="en-GB" dirty="0"/>
              <a:t>family. </a:t>
            </a:r>
          </a:p>
        </p:txBody>
      </p:sp>
      <p:sp>
        <p:nvSpPr>
          <p:cNvPr id="6" name="Thought Bubble: Cloud 5">
            <a:extLst>
              <a:ext uri="{FF2B5EF4-FFF2-40B4-BE49-F238E27FC236}">
                <a16:creationId xmlns:a16="http://schemas.microsoft.com/office/drawing/2014/main" id="{FAF87531-960D-45FB-905F-1E05E330EB97}"/>
              </a:ext>
            </a:extLst>
          </p:cNvPr>
          <p:cNvSpPr/>
          <p:nvPr/>
        </p:nvSpPr>
        <p:spPr>
          <a:xfrm>
            <a:off x="114300" y="-19050"/>
            <a:ext cx="2756609" cy="1314450"/>
          </a:xfrm>
          <a:prstGeom prst="cloudCallout">
            <a:avLst>
              <a:gd name="adj1" fmla="val -47785"/>
              <a:gd name="adj2" fmla="val 54529"/>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Lets read my version of the story</a:t>
            </a:r>
          </a:p>
        </p:txBody>
      </p:sp>
      <p:pic>
        <p:nvPicPr>
          <p:cNvPr id="7" name="Picture 15" descr="A picture containing logo&#10;&#10;Description automatically generated">
            <a:extLst>
              <a:ext uri="{FF2B5EF4-FFF2-40B4-BE49-F238E27FC236}">
                <a16:creationId xmlns:a16="http://schemas.microsoft.com/office/drawing/2014/main" id="{907341F9-9422-4A10-A31B-0BFF2A59C71D}"/>
              </a:ext>
            </a:extLst>
          </p:cNvPr>
          <p:cNvPicPr>
            <a:picLocks noChangeAspect="1"/>
          </p:cNvPicPr>
          <p:nvPr/>
        </p:nvPicPr>
        <p:blipFill>
          <a:blip r:embed="rId2"/>
          <a:stretch>
            <a:fillRect/>
          </a:stretch>
        </p:blipFill>
        <p:spPr>
          <a:xfrm>
            <a:off x="10925178" y="-1933"/>
            <a:ext cx="1266828" cy="962021"/>
          </a:xfrm>
          <a:prstGeom prst="rect">
            <a:avLst/>
          </a:prstGeom>
          <a:noFill/>
          <a:ln cap="flat">
            <a:noFill/>
          </a:ln>
        </p:spPr>
      </p:pic>
    </p:spTree>
    <p:extLst>
      <p:ext uri="{BB962C8B-B14F-4D97-AF65-F5344CB8AC3E}">
        <p14:creationId xmlns:p14="http://schemas.microsoft.com/office/powerpoint/2010/main" val="1102326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11F2CC-89E2-4C6C-82E6-E5A649CFAA2B}"/>
              </a:ext>
            </a:extLst>
          </p:cNvPr>
          <p:cNvSpPr/>
          <p:nvPr/>
        </p:nvSpPr>
        <p:spPr>
          <a:xfrm>
            <a:off x="2494717" y="5206841"/>
            <a:ext cx="7010400" cy="369332"/>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0B30B7F-0F15-4977-ABB2-3A0B208962F8}"/>
              </a:ext>
            </a:extLst>
          </p:cNvPr>
          <p:cNvSpPr/>
          <p:nvPr/>
        </p:nvSpPr>
        <p:spPr>
          <a:xfrm>
            <a:off x="3089984" y="104503"/>
            <a:ext cx="601203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Retell of the story …</a:t>
            </a:r>
          </a:p>
        </p:txBody>
      </p:sp>
      <p:sp>
        <p:nvSpPr>
          <p:cNvPr id="5" name="TextBox 4">
            <a:extLst>
              <a:ext uri="{FF2B5EF4-FFF2-40B4-BE49-F238E27FC236}">
                <a16:creationId xmlns:a16="http://schemas.microsoft.com/office/drawing/2014/main" id="{43482E59-BE47-4DA1-B783-17E4CDC4426F}"/>
              </a:ext>
            </a:extLst>
          </p:cNvPr>
          <p:cNvSpPr txBox="1"/>
          <p:nvPr/>
        </p:nvSpPr>
        <p:spPr>
          <a:xfrm>
            <a:off x="0" y="1398185"/>
            <a:ext cx="12192000" cy="3970318"/>
          </a:xfrm>
          <a:prstGeom prst="rect">
            <a:avLst/>
          </a:prstGeom>
          <a:noFill/>
        </p:spPr>
        <p:txBody>
          <a:bodyPr wrap="square" rtlCol="0">
            <a:spAutoFit/>
          </a:bodyPr>
          <a:lstStyle/>
          <a:p>
            <a:pPr algn="just"/>
            <a:r>
              <a:rPr lang="en-GB" sz="1400" b="1" dirty="0"/>
              <a:t>Many years ago, the world had beautiful rainforests filled with huge trees, gorgeous flowers and animals. </a:t>
            </a:r>
            <a:r>
              <a:rPr lang="en-GB" sz="1400" b="1" dirty="0" smtClean="0"/>
              <a:t>Sadly, </a:t>
            </a:r>
            <a:r>
              <a:rPr lang="en-GB" sz="1400" b="1" dirty="0"/>
              <a:t>humans started to destroy the rainforests using powerful diggers to chop down the trees for palm oil. One day a </a:t>
            </a:r>
            <a:r>
              <a:rPr lang="en-GB" sz="1400" b="1" dirty="0" smtClean="0"/>
              <a:t>furry </a:t>
            </a:r>
            <a:r>
              <a:rPr lang="en-GB" sz="1400" b="1" dirty="0"/>
              <a:t>orangutan was swinging through the trees when she heard a huge BANG! She thought it was thunder but she was wrong, very wrong. </a:t>
            </a:r>
          </a:p>
          <a:p>
            <a:pPr algn="just"/>
            <a:endParaRPr lang="en-GB" sz="1400" b="1" dirty="0"/>
          </a:p>
          <a:p>
            <a:pPr algn="just"/>
            <a:r>
              <a:rPr lang="en-GB" sz="1400" b="1" dirty="0"/>
              <a:t>Suddenly, she spotted grey clouds of smoke and fire spreading across the forest floor. She could see humans cutting viciously through the burning tree trunks and piling the remaining logs onto a massive lorry. The sound of animals squawking and howling with fear echoed through the rainforest. </a:t>
            </a:r>
            <a:r>
              <a:rPr lang="en-GB" sz="1400" b="1" dirty="0" smtClean="0"/>
              <a:t>Rang - Tan </a:t>
            </a:r>
            <a:r>
              <a:rPr lang="en-GB" sz="1400" b="1" dirty="0"/>
              <a:t>wanted to stop the humans but she didn’t know how. </a:t>
            </a:r>
          </a:p>
          <a:p>
            <a:pPr algn="just"/>
            <a:endParaRPr lang="en-GB" sz="1400" b="1" dirty="0"/>
          </a:p>
          <a:p>
            <a:pPr algn="just"/>
            <a:r>
              <a:rPr lang="en-GB" sz="1400" b="1" dirty="0" smtClean="0"/>
              <a:t>Rang - Tan </a:t>
            </a:r>
            <a:r>
              <a:rPr lang="en-GB" sz="1400" b="1" dirty="0"/>
              <a:t>was terrified. Her home had been destroyed and she couldn’t find her family. </a:t>
            </a:r>
            <a:r>
              <a:rPr lang="en-GB" sz="1400" b="1" dirty="0" smtClean="0"/>
              <a:t>Rang - Tan </a:t>
            </a:r>
            <a:r>
              <a:rPr lang="en-GB" sz="1400" b="1" dirty="0"/>
              <a:t>knew she needed to find a new home but she didn’t know where to go. </a:t>
            </a:r>
            <a:r>
              <a:rPr lang="en-GB" sz="1400" b="1" dirty="0" smtClean="0"/>
              <a:t>Rang - Tan </a:t>
            </a:r>
            <a:r>
              <a:rPr lang="en-GB" sz="1400" b="1" dirty="0"/>
              <a:t>loved the rainforest and didn’t want to leave but her safe warm house was gone and not safe anymore! </a:t>
            </a:r>
          </a:p>
          <a:p>
            <a:pPr algn="just"/>
            <a:endParaRPr lang="en-GB" sz="1400" b="1" dirty="0"/>
          </a:p>
          <a:p>
            <a:pPr algn="just"/>
            <a:r>
              <a:rPr lang="en-GB" sz="1400" b="1" dirty="0"/>
              <a:t>One day, </a:t>
            </a:r>
            <a:r>
              <a:rPr lang="en-GB" sz="1400" b="1" dirty="0" smtClean="0"/>
              <a:t>Rang - Tan </a:t>
            </a:r>
            <a:r>
              <a:rPr lang="en-GB" sz="1400" b="1" dirty="0"/>
              <a:t>searched for a new home but all the trees were gone. She couldn’t find anywhere to live. Giant tears started to roll down her </a:t>
            </a:r>
            <a:r>
              <a:rPr lang="en-GB" sz="1400" b="1" dirty="0" smtClean="0"/>
              <a:t>furry </a:t>
            </a:r>
            <a:r>
              <a:rPr lang="en-GB" sz="1400" b="1" dirty="0"/>
              <a:t>face. Then all of a sudden, in the distance, </a:t>
            </a:r>
            <a:r>
              <a:rPr lang="en-GB" sz="1400" b="1" dirty="0" smtClean="0"/>
              <a:t>Rang - Tan </a:t>
            </a:r>
            <a:r>
              <a:rPr lang="en-GB" sz="1400" b="1" dirty="0"/>
              <a:t>spotted a house made from brown bricks. She saw a young girl with a room filled with toys and thought it would be good to live with her. </a:t>
            </a:r>
          </a:p>
          <a:p>
            <a:pPr algn="just"/>
            <a:endParaRPr lang="en-GB" sz="1400" b="1" dirty="0"/>
          </a:p>
          <a:p>
            <a:pPr algn="just"/>
            <a:r>
              <a:rPr lang="en-GB" sz="1400" b="1" dirty="0" smtClean="0"/>
              <a:t>Rang - Tan </a:t>
            </a:r>
            <a:r>
              <a:rPr lang="en-GB" sz="1400" b="1" dirty="0"/>
              <a:t>played with the teddies and climbed up all the plants but somethings in the house made her feel quite mad. </a:t>
            </a:r>
            <a:r>
              <a:rPr lang="en-GB" sz="1400" b="1" dirty="0" smtClean="0"/>
              <a:t>Rang - Tan </a:t>
            </a:r>
            <a:r>
              <a:rPr lang="en-GB" sz="1400" b="1" dirty="0"/>
              <a:t>didn’t like the chocolate, shampoo or the cookies because they all have palm oil in. </a:t>
            </a:r>
            <a:r>
              <a:rPr lang="en-GB" sz="1400" b="1" dirty="0" smtClean="0"/>
              <a:t>Rang - Tan </a:t>
            </a:r>
            <a:r>
              <a:rPr lang="en-GB" sz="1400" b="1" dirty="0"/>
              <a:t>loved </a:t>
            </a:r>
            <a:r>
              <a:rPr lang="en-GB" sz="1400" b="1" dirty="0" smtClean="0"/>
              <a:t>her </a:t>
            </a:r>
            <a:r>
              <a:rPr lang="en-GB" sz="1400" b="1" dirty="0"/>
              <a:t>new friend but wished s</a:t>
            </a:r>
            <a:r>
              <a:rPr lang="en-GB" sz="1400" b="1" dirty="0" smtClean="0"/>
              <a:t>he </a:t>
            </a:r>
            <a:r>
              <a:rPr lang="en-GB" sz="1400" b="1" dirty="0"/>
              <a:t>could go back to the rainforest with </a:t>
            </a:r>
            <a:r>
              <a:rPr lang="en-GB" sz="1400" b="1" dirty="0" smtClean="0"/>
              <a:t>her family</a:t>
            </a:r>
            <a:r>
              <a:rPr lang="en-GB" sz="1400" b="1" dirty="0"/>
              <a:t>. </a:t>
            </a:r>
          </a:p>
          <a:p>
            <a:pPr algn="just"/>
            <a:endParaRPr lang="en-GB" sz="1400" b="1" dirty="0"/>
          </a:p>
        </p:txBody>
      </p:sp>
      <p:sp>
        <p:nvSpPr>
          <p:cNvPr id="6" name="Thought Bubble: Cloud 5">
            <a:extLst>
              <a:ext uri="{FF2B5EF4-FFF2-40B4-BE49-F238E27FC236}">
                <a16:creationId xmlns:a16="http://schemas.microsoft.com/office/drawing/2014/main" id="{FAF87531-960D-45FB-905F-1E05E330EB97}"/>
              </a:ext>
            </a:extLst>
          </p:cNvPr>
          <p:cNvSpPr/>
          <p:nvPr/>
        </p:nvSpPr>
        <p:spPr>
          <a:xfrm>
            <a:off x="114300" y="-19050"/>
            <a:ext cx="2756609" cy="1314450"/>
          </a:xfrm>
          <a:prstGeom prst="cloudCallout">
            <a:avLst>
              <a:gd name="adj1" fmla="val -47785"/>
              <a:gd name="adj2" fmla="val 54529"/>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Now find the features</a:t>
            </a:r>
          </a:p>
        </p:txBody>
      </p:sp>
      <p:sp>
        <p:nvSpPr>
          <p:cNvPr id="8" name="TextBox 7">
            <a:extLst>
              <a:ext uri="{FF2B5EF4-FFF2-40B4-BE49-F238E27FC236}">
                <a16:creationId xmlns:a16="http://schemas.microsoft.com/office/drawing/2014/main" id="{AC6F7CB3-0E0D-4C16-8E9E-057733CE8D1A}"/>
              </a:ext>
            </a:extLst>
          </p:cNvPr>
          <p:cNvSpPr txBox="1"/>
          <p:nvPr/>
        </p:nvSpPr>
        <p:spPr>
          <a:xfrm>
            <a:off x="1751767" y="5230467"/>
            <a:ext cx="8496300" cy="369332"/>
          </a:xfrm>
          <a:prstGeom prst="rect">
            <a:avLst/>
          </a:prstGeom>
          <a:noFill/>
        </p:spPr>
        <p:txBody>
          <a:bodyPr wrap="square">
            <a:spAutoFit/>
          </a:bodyPr>
          <a:lstStyle/>
          <a:p>
            <a:pPr algn="ctr"/>
            <a:r>
              <a:rPr lang="en-GB" b="1" dirty="0"/>
              <a:t>Use the key to highlight/ underline the key features in the correct colour  </a:t>
            </a:r>
          </a:p>
        </p:txBody>
      </p:sp>
      <p:sp>
        <p:nvSpPr>
          <p:cNvPr id="9" name="Rectangle 8">
            <a:extLst>
              <a:ext uri="{FF2B5EF4-FFF2-40B4-BE49-F238E27FC236}">
                <a16:creationId xmlns:a16="http://schemas.microsoft.com/office/drawing/2014/main" id="{F714FF6C-AF11-4FA4-986B-BE349858FF5F}"/>
              </a:ext>
            </a:extLst>
          </p:cNvPr>
          <p:cNvSpPr/>
          <p:nvPr/>
        </p:nvSpPr>
        <p:spPr>
          <a:xfrm>
            <a:off x="280568" y="5841721"/>
            <a:ext cx="437889" cy="33524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202CD4C-295A-4CF1-AEEA-0B33B99A473F}"/>
              </a:ext>
            </a:extLst>
          </p:cNvPr>
          <p:cNvSpPr txBox="1"/>
          <p:nvPr/>
        </p:nvSpPr>
        <p:spPr>
          <a:xfrm>
            <a:off x="760397" y="5818398"/>
            <a:ext cx="1452962" cy="369332"/>
          </a:xfrm>
          <a:prstGeom prst="rect">
            <a:avLst/>
          </a:prstGeom>
          <a:noFill/>
        </p:spPr>
        <p:txBody>
          <a:bodyPr wrap="none" rtlCol="0">
            <a:spAutoFit/>
          </a:bodyPr>
          <a:lstStyle/>
          <a:p>
            <a:r>
              <a:rPr lang="en-GB" dirty="0"/>
              <a:t>capital letters</a:t>
            </a:r>
          </a:p>
        </p:txBody>
      </p:sp>
      <p:sp>
        <p:nvSpPr>
          <p:cNvPr id="11" name="Rectangle 10">
            <a:extLst>
              <a:ext uri="{FF2B5EF4-FFF2-40B4-BE49-F238E27FC236}">
                <a16:creationId xmlns:a16="http://schemas.microsoft.com/office/drawing/2014/main" id="{31F67CC7-B8DD-42B3-9FA5-71812B4F5BC1}"/>
              </a:ext>
            </a:extLst>
          </p:cNvPr>
          <p:cNvSpPr/>
          <p:nvPr/>
        </p:nvSpPr>
        <p:spPr>
          <a:xfrm>
            <a:off x="265186" y="6343329"/>
            <a:ext cx="437889" cy="33524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F3B8FFD-2D1C-40BA-B66D-9178EF4E5E2D}"/>
              </a:ext>
            </a:extLst>
          </p:cNvPr>
          <p:cNvSpPr txBox="1"/>
          <p:nvPr/>
        </p:nvSpPr>
        <p:spPr>
          <a:xfrm>
            <a:off x="742840" y="6326284"/>
            <a:ext cx="1029897" cy="369332"/>
          </a:xfrm>
          <a:prstGeom prst="rect">
            <a:avLst/>
          </a:prstGeom>
          <a:noFill/>
        </p:spPr>
        <p:txBody>
          <a:bodyPr wrap="none" rtlCol="0">
            <a:spAutoFit/>
          </a:bodyPr>
          <a:lstStyle/>
          <a:p>
            <a:r>
              <a:rPr lang="en-GB" dirty="0"/>
              <a:t>full stops</a:t>
            </a:r>
          </a:p>
        </p:txBody>
      </p:sp>
      <p:sp>
        <p:nvSpPr>
          <p:cNvPr id="13" name="Rectangle 12">
            <a:extLst>
              <a:ext uri="{FF2B5EF4-FFF2-40B4-BE49-F238E27FC236}">
                <a16:creationId xmlns:a16="http://schemas.microsoft.com/office/drawing/2014/main" id="{E745C239-14BB-4E90-B94D-A77145C54420}"/>
              </a:ext>
            </a:extLst>
          </p:cNvPr>
          <p:cNvSpPr/>
          <p:nvPr/>
        </p:nvSpPr>
        <p:spPr>
          <a:xfrm>
            <a:off x="2922418" y="5852488"/>
            <a:ext cx="437889" cy="33524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13F08A16-E5BA-4271-BC84-012AC9BD7FDC}"/>
              </a:ext>
            </a:extLst>
          </p:cNvPr>
          <p:cNvSpPr txBox="1"/>
          <p:nvPr/>
        </p:nvSpPr>
        <p:spPr>
          <a:xfrm>
            <a:off x="3360307" y="5835443"/>
            <a:ext cx="538930" cy="369332"/>
          </a:xfrm>
          <a:prstGeom prst="rect">
            <a:avLst/>
          </a:prstGeom>
          <a:noFill/>
        </p:spPr>
        <p:txBody>
          <a:bodyPr wrap="none" rtlCol="0">
            <a:spAutoFit/>
          </a:bodyPr>
          <a:lstStyle/>
          <a:p>
            <a:r>
              <a:rPr lang="en-GB" dirty="0"/>
              <a:t>and</a:t>
            </a:r>
          </a:p>
        </p:txBody>
      </p:sp>
      <p:sp>
        <p:nvSpPr>
          <p:cNvPr id="15" name="Rectangle 14">
            <a:extLst>
              <a:ext uri="{FF2B5EF4-FFF2-40B4-BE49-F238E27FC236}">
                <a16:creationId xmlns:a16="http://schemas.microsoft.com/office/drawing/2014/main" id="{A9FBDED0-242F-4C46-AB8B-E076424433CE}"/>
              </a:ext>
            </a:extLst>
          </p:cNvPr>
          <p:cNvSpPr/>
          <p:nvPr/>
        </p:nvSpPr>
        <p:spPr>
          <a:xfrm>
            <a:off x="2922418" y="6374218"/>
            <a:ext cx="437889" cy="33524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4F935A7-4586-4F6C-9D6E-79A7AC71F179}"/>
              </a:ext>
            </a:extLst>
          </p:cNvPr>
          <p:cNvSpPr txBox="1"/>
          <p:nvPr/>
        </p:nvSpPr>
        <p:spPr>
          <a:xfrm>
            <a:off x="3360307" y="6369456"/>
            <a:ext cx="1121782" cy="369332"/>
          </a:xfrm>
          <a:prstGeom prst="rect">
            <a:avLst/>
          </a:prstGeom>
          <a:noFill/>
        </p:spPr>
        <p:txBody>
          <a:bodyPr wrap="none" rtlCol="0">
            <a:spAutoFit/>
          </a:bodyPr>
          <a:lstStyle/>
          <a:p>
            <a:r>
              <a:rPr lang="en-GB" dirty="0"/>
              <a:t>adjectives</a:t>
            </a:r>
          </a:p>
        </p:txBody>
      </p:sp>
      <p:sp>
        <p:nvSpPr>
          <p:cNvPr id="17" name="Rectangle 16">
            <a:extLst>
              <a:ext uri="{FF2B5EF4-FFF2-40B4-BE49-F238E27FC236}">
                <a16:creationId xmlns:a16="http://schemas.microsoft.com/office/drawing/2014/main" id="{F8D2B329-C64D-496A-9AEC-22F611A4E42C}"/>
              </a:ext>
            </a:extLst>
          </p:cNvPr>
          <p:cNvSpPr/>
          <p:nvPr/>
        </p:nvSpPr>
        <p:spPr>
          <a:xfrm>
            <a:off x="4984950" y="5849410"/>
            <a:ext cx="437889" cy="335242"/>
          </a:xfrm>
          <a:prstGeom prst="rect">
            <a:avLst/>
          </a:prstGeom>
          <a:solidFill>
            <a:srgbClr val="EB05DB"/>
          </a:solidFill>
          <a:ln>
            <a:solidFill>
              <a:srgbClr val="EB0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F1F57A1-979E-432F-B3F0-1F4390199F3E}"/>
              </a:ext>
            </a:extLst>
          </p:cNvPr>
          <p:cNvSpPr txBox="1"/>
          <p:nvPr/>
        </p:nvSpPr>
        <p:spPr>
          <a:xfrm>
            <a:off x="5422839" y="5847714"/>
            <a:ext cx="1938288" cy="369332"/>
          </a:xfrm>
          <a:prstGeom prst="rect">
            <a:avLst/>
          </a:prstGeom>
          <a:noFill/>
        </p:spPr>
        <p:txBody>
          <a:bodyPr wrap="none" rtlCol="0">
            <a:spAutoFit/>
          </a:bodyPr>
          <a:lstStyle/>
          <a:p>
            <a:r>
              <a:rPr lang="en-GB" dirty="0"/>
              <a:t>exclamation marks</a:t>
            </a:r>
          </a:p>
        </p:txBody>
      </p:sp>
      <p:sp>
        <p:nvSpPr>
          <p:cNvPr id="19" name="Cloud 18">
            <a:extLst>
              <a:ext uri="{FF2B5EF4-FFF2-40B4-BE49-F238E27FC236}">
                <a16:creationId xmlns:a16="http://schemas.microsoft.com/office/drawing/2014/main" id="{F8B057A6-8D35-498B-B748-C622F22399C6}"/>
              </a:ext>
            </a:extLst>
          </p:cNvPr>
          <p:cNvSpPr/>
          <p:nvPr/>
        </p:nvSpPr>
        <p:spPr>
          <a:xfrm>
            <a:off x="8639526" y="5564144"/>
            <a:ext cx="3457224" cy="1194625"/>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59386125-713D-4368-A5CA-4AB7742CA8E5}"/>
              </a:ext>
            </a:extLst>
          </p:cNvPr>
          <p:cNvSpPr txBox="1"/>
          <p:nvPr/>
        </p:nvSpPr>
        <p:spPr>
          <a:xfrm>
            <a:off x="8720422" y="5795440"/>
            <a:ext cx="3457224" cy="707886"/>
          </a:xfrm>
          <a:prstGeom prst="rect">
            <a:avLst/>
          </a:prstGeom>
          <a:noFill/>
        </p:spPr>
        <p:txBody>
          <a:bodyPr wrap="square">
            <a:spAutoFit/>
          </a:bodyPr>
          <a:lstStyle/>
          <a:p>
            <a:pPr algn="ctr"/>
            <a:r>
              <a:rPr lang="en-GB" sz="2000" b="1" dirty="0"/>
              <a:t>Remember an adjective is a describing word</a:t>
            </a:r>
            <a:endParaRPr lang="en-GB" sz="2000" b="1" dirty="0">
              <a:solidFill>
                <a:schemeClr val="bg1"/>
              </a:solidFill>
            </a:endParaRPr>
          </a:p>
        </p:txBody>
      </p:sp>
      <p:pic>
        <p:nvPicPr>
          <p:cNvPr id="20" name="Picture 2" descr="A picture containing diagram&#10;&#10;Description automatically generated">
            <a:extLst>
              <a:ext uri="{FF2B5EF4-FFF2-40B4-BE49-F238E27FC236}">
                <a16:creationId xmlns:a16="http://schemas.microsoft.com/office/drawing/2014/main" id="{EA24FD5C-DEBA-4695-8E6C-05E5F7F61C1D}"/>
              </a:ext>
            </a:extLst>
          </p:cNvPr>
          <p:cNvPicPr>
            <a:picLocks noChangeAspect="1"/>
          </p:cNvPicPr>
          <p:nvPr/>
        </p:nvPicPr>
        <p:blipFill>
          <a:blip r:embed="rId2"/>
          <a:stretch>
            <a:fillRect/>
          </a:stretch>
        </p:blipFill>
        <p:spPr>
          <a:xfrm>
            <a:off x="10683475" y="112661"/>
            <a:ext cx="1266828" cy="962021"/>
          </a:xfrm>
          <a:prstGeom prst="rect">
            <a:avLst/>
          </a:prstGeom>
          <a:noFill/>
          <a:ln cap="flat">
            <a:noFill/>
          </a:ln>
        </p:spPr>
      </p:pic>
    </p:spTree>
    <p:extLst>
      <p:ext uri="{BB962C8B-B14F-4D97-AF65-F5344CB8AC3E}">
        <p14:creationId xmlns:p14="http://schemas.microsoft.com/office/powerpoint/2010/main" val="40378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D87E73-51C3-4ED9-A876-E0718C375D1F}"/>
              </a:ext>
            </a:extLst>
          </p:cNvPr>
          <p:cNvSpPr/>
          <p:nvPr/>
        </p:nvSpPr>
        <p:spPr>
          <a:xfrm>
            <a:off x="3089984" y="104503"/>
            <a:ext cx="601203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Retell of the story …</a:t>
            </a:r>
          </a:p>
        </p:txBody>
      </p:sp>
      <p:sp>
        <p:nvSpPr>
          <p:cNvPr id="5" name="Rectangle 4">
            <a:extLst>
              <a:ext uri="{FF2B5EF4-FFF2-40B4-BE49-F238E27FC236}">
                <a16:creationId xmlns:a16="http://schemas.microsoft.com/office/drawing/2014/main" id="{317A7596-6954-4E5F-AAA7-E80CE5A16869}"/>
              </a:ext>
            </a:extLst>
          </p:cNvPr>
          <p:cNvSpPr/>
          <p:nvPr/>
        </p:nvSpPr>
        <p:spPr>
          <a:xfrm>
            <a:off x="-1" y="1013056"/>
            <a:ext cx="12192000" cy="58984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Today you are going to retell the story ‘There’s a </a:t>
            </a:r>
            <a:r>
              <a:rPr lang="en-GB" sz="2400" dirty="0" smtClean="0"/>
              <a:t>Rang - Tan </a:t>
            </a:r>
            <a:r>
              <a:rPr lang="en-GB" sz="2400" dirty="0"/>
              <a:t>in my bedroom’. </a:t>
            </a:r>
          </a:p>
        </p:txBody>
      </p:sp>
      <p:sp>
        <p:nvSpPr>
          <p:cNvPr id="7" name="TextBox 6">
            <a:extLst>
              <a:ext uri="{FF2B5EF4-FFF2-40B4-BE49-F238E27FC236}">
                <a16:creationId xmlns:a16="http://schemas.microsoft.com/office/drawing/2014/main" id="{AC5A75E8-8566-4BB3-AFDE-05460477319E}"/>
              </a:ext>
            </a:extLst>
          </p:cNvPr>
          <p:cNvSpPr txBox="1"/>
          <p:nvPr/>
        </p:nvSpPr>
        <p:spPr>
          <a:xfrm>
            <a:off x="0" y="3658173"/>
            <a:ext cx="8380497" cy="1323439"/>
          </a:xfrm>
          <a:prstGeom prst="rect">
            <a:avLst/>
          </a:prstGeom>
          <a:noFill/>
        </p:spPr>
        <p:txBody>
          <a:bodyPr wrap="square">
            <a:spAutoFit/>
          </a:bodyPr>
          <a:lstStyle/>
          <a:p>
            <a:r>
              <a:rPr lang="en-GB" sz="2000" b="1" u="sng" dirty="0"/>
              <a:t>Your story must include:</a:t>
            </a:r>
          </a:p>
          <a:p>
            <a:pPr marL="285750" indent="-285750">
              <a:buFont typeface="Arial" panose="020B0604020202020204" pitchFamily="34" charset="0"/>
              <a:buChar char="•"/>
            </a:pPr>
            <a:r>
              <a:rPr lang="en-GB" sz="2000" dirty="0"/>
              <a:t>At least 6 sentences </a:t>
            </a:r>
          </a:p>
          <a:p>
            <a:pPr marL="285750" indent="-285750">
              <a:buFont typeface="Arial" panose="020B0604020202020204" pitchFamily="34" charset="0"/>
              <a:buChar char="•"/>
            </a:pPr>
            <a:r>
              <a:rPr lang="en-GB" sz="2000" dirty="0"/>
              <a:t>Adjectives (at least 5)</a:t>
            </a:r>
          </a:p>
          <a:p>
            <a:pPr marL="285750" indent="-285750">
              <a:buFont typeface="Arial" panose="020B0604020202020204" pitchFamily="34" charset="0"/>
              <a:buChar char="•"/>
            </a:pPr>
            <a:r>
              <a:rPr lang="en-GB" sz="2000" dirty="0"/>
              <a:t>The conjunction ‘and’ to extended sentences (used at least 2 times)</a:t>
            </a:r>
          </a:p>
        </p:txBody>
      </p:sp>
      <p:pic>
        <p:nvPicPr>
          <p:cNvPr id="8" name="Picture 7">
            <a:extLst>
              <a:ext uri="{FF2B5EF4-FFF2-40B4-BE49-F238E27FC236}">
                <a16:creationId xmlns:a16="http://schemas.microsoft.com/office/drawing/2014/main" id="{59A2E3EF-5CB2-4160-9E20-CD4FAC124BEB}"/>
              </a:ext>
            </a:extLst>
          </p:cNvPr>
          <p:cNvPicPr>
            <a:picLocks noChangeAspect="1"/>
          </p:cNvPicPr>
          <p:nvPr/>
        </p:nvPicPr>
        <p:blipFill>
          <a:blip r:embed="rId2"/>
          <a:stretch>
            <a:fillRect/>
          </a:stretch>
        </p:blipFill>
        <p:spPr>
          <a:xfrm>
            <a:off x="67950" y="5192781"/>
            <a:ext cx="1012024" cy="774259"/>
          </a:xfrm>
          <a:prstGeom prst="rect">
            <a:avLst/>
          </a:prstGeom>
        </p:spPr>
      </p:pic>
      <p:pic>
        <p:nvPicPr>
          <p:cNvPr id="9" name="Picture 8">
            <a:extLst>
              <a:ext uri="{FF2B5EF4-FFF2-40B4-BE49-F238E27FC236}">
                <a16:creationId xmlns:a16="http://schemas.microsoft.com/office/drawing/2014/main" id="{39F8982A-7CA7-462A-AE46-4428FFCBE681}"/>
              </a:ext>
            </a:extLst>
          </p:cNvPr>
          <p:cNvPicPr>
            <a:picLocks noChangeAspect="1"/>
          </p:cNvPicPr>
          <p:nvPr/>
        </p:nvPicPr>
        <p:blipFill>
          <a:blip r:embed="rId3"/>
          <a:stretch>
            <a:fillRect/>
          </a:stretch>
        </p:blipFill>
        <p:spPr>
          <a:xfrm>
            <a:off x="1214022" y="5192781"/>
            <a:ext cx="1009650" cy="771525"/>
          </a:xfrm>
          <a:prstGeom prst="rect">
            <a:avLst/>
          </a:prstGeom>
        </p:spPr>
      </p:pic>
      <p:pic>
        <p:nvPicPr>
          <p:cNvPr id="11" name="Picture 10">
            <a:extLst>
              <a:ext uri="{FF2B5EF4-FFF2-40B4-BE49-F238E27FC236}">
                <a16:creationId xmlns:a16="http://schemas.microsoft.com/office/drawing/2014/main" id="{B4FE4AA1-BEA5-43AB-A0CA-D8437C69B01A}"/>
              </a:ext>
            </a:extLst>
          </p:cNvPr>
          <p:cNvPicPr>
            <a:picLocks noChangeAspect="1"/>
          </p:cNvPicPr>
          <p:nvPr/>
        </p:nvPicPr>
        <p:blipFill>
          <a:blip r:embed="rId4"/>
          <a:stretch>
            <a:fillRect/>
          </a:stretch>
        </p:blipFill>
        <p:spPr>
          <a:xfrm>
            <a:off x="3519013" y="5189302"/>
            <a:ext cx="1030313" cy="780356"/>
          </a:xfrm>
          <a:prstGeom prst="rect">
            <a:avLst/>
          </a:prstGeom>
        </p:spPr>
      </p:pic>
      <p:pic>
        <p:nvPicPr>
          <p:cNvPr id="12" name="Picture 11">
            <a:extLst>
              <a:ext uri="{FF2B5EF4-FFF2-40B4-BE49-F238E27FC236}">
                <a16:creationId xmlns:a16="http://schemas.microsoft.com/office/drawing/2014/main" id="{A8E983B9-20C0-4450-96B5-AFBD27CFE537}"/>
              </a:ext>
            </a:extLst>
          </p:cNvPr>
          <p:cNvPicPr>
            <a:picLocks noChangeAspect="1"/>
          </p:cNvPicPr>
          <p:nvPr/>
        </p:nvPicPr>
        <p:blipFill>
          <a:blip r:embed="rId5"/>
          <a:stretch>
            <a:fillRect/>
          </a:stretch>
        </p:blipFill>
        <p:spPr>
          <a:xfrm>
            <a:off x="4662711" y="5180522"/>
            <a:ext cx="1005927" cy="774259"/>
          </a:xfrm>
          <a:prstGeom prst="rect">
            <a:avLst/>
          </a:prstGeom>
        </p:spPr>
      </p:pic>
      <p:sp>
        <p:nvSpPr>
          <p:cNvPr id="13" name="Rectangle 12">
            <a:extLst>
              <a:ext uri="{FF2B5EF4-FFF2-40B4-BE49-F238E27FC236}">
                <a16:creationId xmlns:a16="http://schemas.microsoft.com/office/drawing/2014/main" id="{7E3BBCA5-A369-4DF3-8DE2-7814E7AEEA03}"/>
              </a:ext>
            </a:extLst>
          </p:cNvPr>
          <p:cNvSpPr/>
          <p:nvPr/>
        </p:nvSpPr>
        <p:spPr>
          <a:xfrm>
            <a:off x="0" y="6175270"/>
            <a:ext cx="5011213" cy="49935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This piece of writing should take approximately 45 minutes</a:t>
            </a:r>
          </a:p>
        </p:txBody>
      </p:sp>
      <p:sp>
        <p:nvSpPr>
          <p:cNvPr id="14" name="Thought Bubble: Cloud 7">
            <a:extLst>
              <a:ext uri="{FF2B5EF4-FFF2-40B4-BE49-F238E27FC236}">
                <a16:creationId xmlns:a16="http://schemas.microsoft.com/office/drawing/2014/main" id="{EF233DEE-013D-49F9-B567-EEAC3F976E65}"/>
              </a:ext>
            </a:extLst>
          </p:cNvPr>
          <p:cNvSpPr/>
          <p:nvPr/>
        </p:nvSpPr>
        <p:spPr>
          <a:xfrm>
            <a:off x="7486542" y="3920819"/>
            <a:ext cx="4576562" cy="1333863"/>
          </a:xfrm>
          <a:prstGeom prst="cloudCallout">
            <a:avLst>
              <a:gd name="adj1" fmla="val -40412"/>
              <a:gd name="adj2" fmla="val 56208"/>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97C8729-7683-43FA-9083-785D8B2C4E24}"/>
              </a:ext>
            </a:extLst>
          </p:cNvPr>
          <p:cNvSpPr txBox="1"/>
          <p:nvPr/>
        </p:nvSpPr>
        <p:spPr>
          <a:xfrm>
            <a:off x="8104430" y="4193831"/>
            <a:ext cx="3833539" cy="923330"/>
          </a:xfrm>
          <a:prstGeom prst="rect">
            <a:avLst/>
          </a:prstGeom>
          <a:noFill/>
        </p:spPr>
        <p:txBody>
          <a:bodyPr wrap="square">
            <a:spAutoFit/>
          </a:bodyPr>
          <a:lstStyle/>
          <a:p>
            <a:pPr algn="ctr"/>
            <a:r>
              <a:rPr lang="en-GB" dirty="0"/>
              <a:t>You can use the blank lines on the next slide to type your story or you can write your story on paper.</a:t>
            </a:r>
          </a:p>
        </p:txBody>
      </p:sp>
      <p:pic>
        <p:nvPicPr>
          <p:cNvPr id="17" name="Picture 16">
            <a:extLst>
              <a:ext uri="{FF2B5EF4-FFF2-40B4-BE49-F238E27FC236}">
                <a16:creationId xmlns:a16="http://schemas.microsoft.com/office/drawing/2014/main" id="{EA4A96DC-0D52-4900-8474-68300C44F151}"/>
              </a:ext>
            </a:extLst>
          </p:cNvPr>
          <p:cNvPicPr>
            <a:picLocks noChangeAspect="1"/>
          </p:cNvPicPr>
          <p:nvPr/>
        </p:nvPicPr>
        <p:blipFill>
          <a:blip r:embed="rId6"/>
          <a:stretch>
            <a:fillRect/>
          </a:stretch>
        </p:blipFill>
        <p:spPr>
          <a:xfrm>
            <a:off x="128896" y="1742941"/>
            <a:ext cx="2015533" cy="1474218"/>
          </a:xfrm>
          <a:prstGeom prst="rect">
            <a:avLst/>
          </a:prstGeom>
        </p:spPr>
      </p:pic>
      <p:pic>
        <p:nvPicPr>
          <p:cNvPr id="18" name="Picture 31">
            <a:extLst>
              <a:ext uri="{FF2B5EF4-FFF2-40B4-BE49-F238E27FC236}">
                <a16:creationId xmlns:a16="http://schemas.microsoft.com/office/drawing/2014/main" id="{357B331A-0A1F-4C18-A666-C3F5239F1D0F}"/>
              </a:ext>
            </a:extLst>
          </p:cNvPr>
          <p:cNvPicPr>
            <a:picLocks noChangeAspect="1"/>
          </p:cNvPicPr>
          <p:nvPr/>
        </p:nvPicPr>
        <p:blipFill>
          <a:blip r:embed="rId7"/>
          <a:stretch>
            <a:fillRect/>
          </a:stretch>
        </p:blipFill>
        <p:spPr>
          <a:xfrm>
            <a:off x="2375037" y="1758870"/>
            <a:ext cx="1986954" cy="1474045"/>
          </a:xfrm>
          <a:prstGeom prst="rect">
            <a:avLst/>
          </a:prstGeom>
          <a:noFill/>
          <a:ln cap="flat">
            <a:noFill/>
          </a:ln>
        </p:spPr>
      </p:pic>
      <p:pic>
        <p:nvPicPr>
          <p:cNvPr id="19" name="Picture 16" descr="A person in a garment&#10;&#10;Description automatically generated with medium confidence">
            <a:extLst>
              <a:ext uri="{FF2B5EF4-FFF2-40B4-BE49-F238E27FC236}">
                <a16:creationId xmlns:a16="http://schemas.microsoft.com/office/drawing/2014/main" id="{CB34577D-6179-4295-BC16-B36113DC540F}"/>
              </a:ext>
            </a:extLst>
          </p:cNvPr>
          <p:cNvPicPr>
            <a:picLocks noChangeAspect="1"/>
          </p:cNvPicPr>
          <p:nvPr/>
        </p:nvPicPr>
        <p:blipFill>
          <a:blip r:embed="rId8"/>
          <a:stretch>
            <a:fillRect/>
          </a:stretch>
        </p:blipFill>
        <p:spPr>
          <a:xfrm>
            <a:off x="4592599" y="1782000"/>
            <a:ext cx="1986954" cy="1450915"/>
          </a:xfrm>
          <a:prstGeom prst="rect">
            <a:avLst/>
          </a:prstGeom>
          <a:noFill/>
          <a:ln cap="flat">
            <a:noFill/>
          </a:ln>
        </p:spPr>
      </p:pic>
      <p:pic>
        <p:nvPicPr>
          <p:cNvPr id="20" name="Picture 10" descr="A picture containing doll&#10;&#10;Description automatically generated">
            <a:extLst>
              <a:ext uri="{FF2B5EF4-FFF2-40B4-BE49-F238E27FC236}">
                <a16:creationId xmlns:a16="http://schemas.microsoft.com/office/drawing/2014/main" id="{71282EF6-7479-4BBC-AFFA-03590D06BD69}"/>
              </a:ext>
            </a:extLst>
          </p:cNvPr>
          <p:cNvPicPr>
            <a:picLocks noChangeAspect="1"/>
          </p:cNvPicPr>
          <p:nvPr/>
        </p:nvPicPr>
        <p:blipFill>
          <a:blip r:embed="rId9"/>
          <a:stretch>
            <a:fillRect/>
          </a:stretch>
        </p:blipFill>
        <p:spPr>
          <a:xfrm>
            <a:off x="6810161" y="1748716"/>
            <a:ext cx="1986954" cy="1450915"/>
          </a:xfrm>
          <a:prstGeom prst="rect">
            <a:avLst/>
          </a:prstGeom>
          <a:noFill/>
          <a:ln cap="flat">
            <a:noFill/>
          </a:ln>
        </p:spPr>
      </p:pic>
      <p:pic>
        <p:nvPicPr>
          <p:cNvPr id="21" name="Picture 24">
            <a:extLst>
              <a:ext uri="{FF2B5EF4-FFF2-40B4-BE49-F238E27FC236}">
                <a16:creationId xmlns:a16="http://schemas.microsoft.com/office/drawing/2014/main" id="{59E8D985-D057-4CA1-AAF1-FCAB728694F3}"/>
              </a:ext>
            </a:extLst>
          </p:cNvPr>
          <p:cNvPicPr>
            <a:picLocks noChangeAspect="1"/>
          </p:cNvPicPr>
          <p:nvPr/>
        </p:nvPicPr>
        <p:blipFill>
          <a:blip r:embed="rId10"/>
          <a:stretch>
            <a:fillRect/>
          </a:stretch>
        </p:blipFill>
        <p:spPr>
          <a:xfrm>
            <a:off x="9027723" y="1749168"/>
            <a:ext cx="1986954" cy="1468617"/>
          </a:xfrm>
          <a:prstGeom prst="rect">
            <a:avLst/>
          </a:prstGeom>
          <a:noFill/>
          <a:ln cap="flat">
            <a:noFill/>
          </a:ln>
        </p:spPr>
      </p:pic>
      <p:sp>
        <p:nvSpPr>
          <p:cNvPr id="22" name="TextBox 21">
            <a:extLst>
              <a:ext uri="{FF2B5EF4-FFF2-40B4-BE49-F238E27FC236}">
                <a16:creationId xmlns:a16="http://schemas.microsoft.com/office/drawing/2014/main" id="{C5AE983E-5E34-4E10-BE38-FC9F9095B68F}"/>
              </a:ext>
            </a:extLst>
          </p:cNvPr>
          <p:cNvSpPr txBox="1"/>
          <p:nvPr/>
        </p:nvSpPr>
        <p:spPr>
          <a:xfrm>
            <a:off x="9252698" y="3551487"/>
            <a:ext cx="2823273" cy="369332"/>
          </a:xfrm>
          <a:prstGeom prst="rect">
            <a:avLst/>
          </a:prstGeom>
          <a:noFill/>
        </p:spPr>
        <p:txBody>
          <a:bodyPr wrap="none" rtlCol="0">
            <a:spAutoFit/>
          </a:bodyPr>
          <a:lstStyle/>
          <a:p>
            <a:r>
              <a:rPr lang="en-GB" dirty="0"/>
              <a:t>Use the pictures to help you</a:t>
            </a:r>
          </a:p>
        </p:txBody>
      </p:sp>
      <p:cxnSp>
        <p:nvCxnSpPr>
          <p:cNvPr id="24" name="Straight Arrow Connector 23">
            <a:extLst>
              <a:ext uri="{FF2B5EF4-FFF2-40B4-BE49-F238E27FC236}">
                <a16:creationId xmlns:a16="http://schemas.microsoft.com/office/drawing/2014/main" id="{0A92F3BA-7339-4051-8430-3F32C7EE94B6}"/>
              </a:ext>
            </a:extLst>
          </p:cNvPr>
          <p:cNvCxnSpPr/>
          <p:nvPr/>
        </p:nvCxnSpPr>
        <p:spPr>
          <a:xfrm flipH="1" flipV="1">
            <a:off x="8905875" y="3305175"/>
            <a:ext cx="693646" cy="2472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7" name="Picture 26">
            <a:extLst>
              <a:ext uri="{FF2B5EF4-FFF2-40B4-BE49-F238E27FC236}">
                <a16:creationId xmlns:a16="http://schemas.microsoft.com/office/drawing/2014/main" id="{098AD5EB-ACF6-4D58-B944-0B13081BCCF3}"/>
              </a:ext>
            </a:extLst>
          </p:cNvPr>
          <p:cNvPicPr>
            <a:picLocks noChangeAspect="1"/>
          </p:cNvPicPr>
          <p:nvPr/>
        </p:nvPicPr>
        <p:blipFill>
          <a:blip r:embed="rId11"/>
          <a:stretch>
            <a:fillRect/>
          </a:stretch>
        </p:blipFill>
        <p:spPr>
          <a:xfrm>
            <a:off x="7877175" y="5211097"/>
            <a:ext cx="4060793" cy="1542400"/>
          </a:xfrm>
          <a:prstGeom prst="rect">
            <a:avLst/>
          </a:prstGeom>
          <a:ln w="38100">
            <a:solidFill>
              <a:schemeClr val="tx1"/>
            </a:solidFill>
          </a:ln>
        </p:spPr>
      </p:pic>
      <p:pic>
        <p:nvPicPr>
          <p:cNvPr id="23" name="Picture 22">
            <a:extLst>
              <a:ext uri="{FF2B5EF4-FFF2-40B4-BE49-F238E27FC236}">
                <a16:creationId xmlns:a16="http://schemas.microsoft.com/office/drawing/2014/main" id="{3C90CCCB-494E-4757-A220-2218ACA1F895}"/>
              </a:ext>
            </a:extLst>
          </p:cNvPr>
          <p:cNvPicPr>
            <a:picLocks noChangeAspect="1"/>
          </p:cNvPicPr>
          <p:nvPr/>
        </p:nvPicPr>
        <p:blipFill>
          <a:blip r:embed="rId12"/>
          <a:stretch>
            <a:fillRect/>
          </a:stretch>
        </p:blipFill>
        <p:spPr>
          <a:xfrm>
            <a:off x="2357720" y="5192781"/>
            <a:ext cx="1019175" cy="762000"/>
          </a:xfrm>
          <a:prstGeom prst="rect">
            <a:avLst/>
          </a:prstGeom>
        </p:spPr>
      </p:pic>
      <p:pic>
        <p:nvPicPr>
          <p:cNvPr id="25" name="Picture 2" descr="A picture containing shape&#10;&#10;Description automatically generated">
            <a:extLst>
              <a:ext uri="{FF2B5EF4-FFF2-40B4-BE49-F238E27FC236}">
                <a16:creationId xmlns:a16="http://schemas.microsoft.com/office/drawing/2014/main" id="{0FBAF122-FB16-40BD-BDC3-43395996B42B}"/>
              </a:ext>
            </a:extLst>
          </p:cNvPr>
          <p:cNvPicPr>
            <a:picLocks noChangeAspect="1"/>
          </p:cNvPicPr>
          <p:nvPr/>
        </p:nvPicPr>
        <p:blipFill>
          <a:blip r:embed="rId13"/>
          <a:stretch>
            <a:fillRect/>
          </a:stretch>
        </p:blipFill>
        <p:spPr>
          <a:xfrm>
            <a:off x="10810960" y="75143"/>
            <a:ext cx="1266828" cy="962021"/>
          </a:xfrm>
          <a:prstGeom prst="rect">
            <a:avLst/>
          </a:prstGeom>
          <a:noFill/>
          <a:ln cap="flat">
            <a:noFill/>
          </a:ln>
        </p:spPr>
      </p:pic>
      <p:sp>
        <p:nvSpPr>
          <p:cNvPr id="26" name="Rectangle 25"/>
          <p:cNvSpPr/>
          <p:nvPr/>
        </p:nvSpPr>
        <p:spPr>
          <a:xfrm>
            <a:off x="2867308" y="3185208"/>
            <a:ext cx="5421086" cy="89054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If you are finding this task a bit tricky, you can have a go at the sentence building activity on the next few slides.</a:t>
            </a:r>
          </a:p>
        </p:txBody>
      </p:sp>
    </p:spTree>
    <p:extLst>
      <p:ext uri="{BB962C8B-B14F-4D97-AF65-F5344CB8AC3E}">
        <p14:creationId xmlns:p14="http://schemas.microsoft.com/office/powerpoint/2010/main" val="26629054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0" y="3383280"/>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0" y="3871126"/>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V="1">
            <a:off x="0" y="4345908"/>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0" y="4820690"/>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0" y="5295472"/>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0" y="5770254"/>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0" y="6245036"/>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0" y="6719818"/>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0" y="2895434"/>
            <a:ext cx="12192000" cy="13064"/>
          </a:xfrm>
          <a:prstGeom prst="line">
            <a:avLst/>
          </a:prstGeom>
          <a:ln w="28575"/>
        </p:spPr>
        <p:style>
          <a:lnRef idx="1">
            <a:schemeClr val="dk1"/>
          </a:lnRef>
          <a:fillRef idx="0">
            <a:schemeClr val="dk1"/>
          </a:fillRef>
          <a:effectRef idx="0">
            <a:schemeClr val="dk1"/>
          </a:effectRef>
          <a:fontRef idx="minor">
            <a:schemeClr val="tx1"/>
          </a:fontRef>
        </p:style>
      </p:cxnSp>
      <p:pic>
        <p:nvPicPr>
          <p:cNvPr id="17"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2"/>
          <a:stretch>
            <a:fillRect/>
          </a:stretch>
        </p:blipFill>
        <p:spPr>
          <a:xfrm>
            <a:off x="10683475" y="112661"/>
            <a:ext cx="1266828" cy="962021"/>
          </a:xfrm>
          <a:prstGeom prst="rect">
            <a:avLst/>
          </a:prstGeom>
          <a:noFill/>
          <a:ln cap="flat">
            <a:noFill/>
          </a:ln>
        </p:spPr>
      </p:pic>
      <p:cxnSp>
        <p:nvCxnSpPr>
          <p:cNvPr id="18" name="Straight Connector 17">
            <a:extLst>
              <a:ext uri="{FF2B5EF4-FFF2-40B4-BE49-F238E27FC236}">
                <a16:creationId xmlns:a16="http://schemas.microsoft.com/office/drawing/2014/main" id="{24F7C345-BFA2-49BE-AC71-28E367862866}"/>
              </a:ext>
            </a:extLst>
          </p:cNvPr>
          <p:cNvCxnSpPr/>
          <p:nvPr/>
        </p:nvCxnSpPr>
        <p:spPr>
          <a:xfrm flipV="1">
            <a:off x="0" y="2378576"/>
            <a:ext cx="12192000" cy="13064"/>
          </a:xfrm>
          <a:prstGeom prst="line">
            <a:avLst/>
          </a:prstGeom>
          <a:ln w="28575"/>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7D4203CA-92B7-407F-BFA0-F78204A9A12E}"/>
              </a:ext>
            </a:extLst>
          </p:cNvPr>
          <p:cNvPicPr>
            <a:picLocks noChangeAspect="1"/>
          </p:cNvPicPr>
          <p:nvPr/>
        </p:nvPicPr>
        <p:blipFill>
          <a:blip r:embed="rId3"/>
          <a:stretch>
            <a:fillRect/>
          </a:stretch>
        </p:blipFill>
        <p:spPr>
          <a:xfrm>
            <a:off x="0" y="0"/>
            <a:ext cx="2015533" cy="1474218"/>
          </a:xfrm>
          <a:prstGeom prst="rect">
            <a:avLst/>
          </a:prstGeom>
        </p:spPr>
      </p:pic>
      <p:pic>
        <p:nvPicPr>
          <p:cNvPr id="20" name="Picture 31">
            <a:extLst>
              <a:ext uri="{FF2B5EF4-FFF2-40B4-BE49-F238E27FC236}">
                <a16:creationId xmlns:a16="http://schemas.microsoft.com/office/drawing/2014/main" id="{CBC0C5FE-A161-4DF7-B481-1136C3462D2C}"/>
              </a:ext>
            </a:extLst>
          </p:cNvPr>
          <p:cNvPicPr>
            <a:picLocks noChangeAspect="1"/>
          </p:cNvPicPr>
          <p:nvPr/>
        </p:nvPicPr>
        <p:blipFill>
          <a:blip r:embed="rId4"/>
          <a:stretch>
            <a:fillRect/>
          </a:stretch>
        </p:blipFill>
        <p:spPr>
          <a:xfrm>
            <a:off x="2015533" y="173"/>
            <a:ext cx="1986954" cy="1474045"/>
          </a:xfrm>
          <a:prstGeom prst="rect">
            <a:avLst/>
          </a:prstGeom>
          <a:noFill/>
          <a:ln cap="flat">
            <a:noFill/>
          </a:ln>
        </p:spPr>
      </p:pic>
      <p:pic>
        <p:nvPicPr>
          <p:cNvPr id="22" name="Picture 16" descr="A person in a garment&#10;&#10;Description automatically generated with medium confidence">
            <a:extLst>
              <a:ext uri="{FF2B5EF4-FFF2-40B4-BE49-F238E27FC236}">
                <a16:creationId xmlns:a16="http://schemas.microsoft.com/office/drawing/2014/main" id="{B6909A7D-E6B0-4833-B021-752FE58A1929}"/>
              </a:ext>
            </a:extLst>
          </p:cNvPr>
          <p:cNvPicPr>
            <a:picLocks noChangeAspect="1"/>
          </p:cNvPicPr>
          <p:nvPr/>
        </p:nvPicPr>
        <p:blipFill>
          <a:blip r:embed="rId5"/>
          <a:stretch>
            <a:fillRect/>
          </a:stretch>
        </p:blipFill>
        <p:spPr>
          <a:xfrm>
            <a:off x="4002487" y="-19050"/>
            <a:ext cx="1986954" cy="1493268"/>
          </a:xfrm>
          <a:prstGeom prst="rect">
            <a:avLst/>
          </a:prstGeom>
          <a:noFill/>
          <a:ln cap="flat">
            <a:noFill/>
          </a:ln>
        </p:spPr>
      </p:pic>
      <p:pic>
        <p:nvPicPr>
          <p:cNvPr id="23" name="Picture 10" descr="A picture containing doll&#10;&#10;Description automatically generated">
            <a:extLst>
              <a:ext uri="{FF2B5EF4-FFF2-40B4-BE49-F238E27FC236}">
                <a16:creationId xmlns:a16="http://schemas.microsoft.com/office/drawing/2014/main" id="{890E0DD2-2EF2-4670-8197-823907109DDE}"/>
              </a:ext>
            </a:extLst>
          </p:cNvPr>
          <p:cNvPicPr>
            <a:picLocks noChangeAspect="1"/>
          </p:cNvPicPr>
          <p:nvPr/>
        </p:nvPicPr>
        <p:blipFill>
          <a:blip r:embed="rId6"/>
          <a:stretch>
            <a:fillRect/>
          </a:stretch>
        </p:blipFill>
        <p:spPr>
          <a:xfrm>
            <a:off x="5989441" y="2126"/>
            <a:ext cx="1986954" cy="1450915"/>
          </a:xfrm>
          <a:prstGeom prst="rect">
            <a:avLst/>
          </a:prstGeom>
          <a:noFill/>
          <a:ln cap="flat">
            <a:noFill/>
          </a:ln>
        </p:spPr>
      </p:pic>
      <p:pic>
        <p:nvPicPr>
          <p:cNvPr id="24" name="Picture 24">
            <a:extLst>
              <a:ext uri="{FF2B5EF4-FFF2-40B4-BE49-F238E27FC236}">
                <a16:creationId xmlns:a16="http://schemas.microsoft.com/office/drawing/2014/main" id="{22106CDF-EBEC-489C-9E7D-714338152A0C}"/>
              </a:ext>
            </a:extLst>
          </p:cNvPr>
          <p:cNvPicPr>
            <a:picLocks noChangeAspect="1"/>
          </p:cNvPicPr>
          <p:nvPr/>
        </p:nvPicPr>
        <p:blipFill>
          <a:blip r:embed="rId7"/>
          <a:stretch>
            <a:fillRect/>
          </a:stretch>
        </p:blipFill>
        <p:spPr>
          <a:xfrm>
            <a:off x="7976395" y="5600"/>
            <a:ext cx="1986954" cy="1468617"/>
          </a:xfrm>
          <a:prstGeom prst="rect">
            <a:avLst/>
          </a:prstGeom>
          <a:noFill/>
          <a:ln cap="flat">
            <a:noFill/>
          </a:ln>
        </p:spPr>
      </p:pic>
    </p:spTree>
    <p:extLst>
      <p:ext uri="{BB962C8B-B14F-4D97-AF65-F5344CB8AC3E}">
        <p14:creationId xmlns:p14="http://schemas.microsoft.com/office/powerpoint/2010/main" val="12664295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2560" y="-5612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943" y="2301652"/>
            <a:ext cx="1653082" cy="106688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064" y="2301652"/>
            <a:ext cx="1378762" cy="10668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224" y="2281074"/>
            <a:ext cx="1387565" cy="106688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2925" y="2263530"/>
            <a:ext cx="1378762" cy="1066883"/>
          </a:xfrm>
          <a:prstGeom prst="rect">
            <a:avLst/>
          </a:prstGeom>
        </p:spPr>
      </p:pic>
      <p:sp>
        <p:nvSpPr>
          <p:cNvPr id="10" name="Diamond 9"/>
          <p:cNvSpPr/>
          <p:nvPr/>
        </p:nvSpPr>
        <p:spPr>
          <a:xfrm>
            <a:off x="3137520" y="2535927"/>
            <a:ext cx="1236685" cy="81203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10"/>
          <p:cNvSpPr/>
          <p:nvPr/>
        </p:nvSpPr>
        <p:spPr>
          <a:xfrm>
            <a:off x="5348525" y="2339773"/>
            <a:ext cx="1018902" cy="99064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9790" y="2190618"/>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886491" y="2190618"/>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969602" y="216883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033612" y="216883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sp>
        <p:nvSpPr>
          <p:cNvPr id="2" name="Rectangle 1"/>
          <p:cNvSpPr/>
          <p:nvPr/>
        </p:nvSpPr>
        <p:spPr>
          <a:xfrm>
            <a:off x="266938" y="3736636"/>
            <a:ext cx="8364749" cy="57476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Once you have ordered the sentence cards, copy the words to write your sentence.</a:t>
            </a:r>
          </a:p>
          <a:p>
            <a:pPr algn="ctr"/>
            <a:r>
              <a:rPr lang="en-GB" b="1" dirty="0" smtClean="0"/>
              <a:t> For example: </a:t>
            </a:r>
            <a:endParaRPr lang="en-GB" b="1" dirty="0"/>
          </a:p>
        </p:txBody>
      </p:sp>
      <p:sp>
        <p:nvSpPr>
          <p:cNvPr id="17" name="Rectangle 16"/>
          <p:cNvSpPr/>
          <p:nvPr/>
        </p:nvSpPr>
        <p:spPr>
          <a:xfrm>
            <a:off x="414361" y="4424685"/>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514" y="4503925"/>
            <a:ext cx="1653082" cy="1066883"/>
          </a:xfrm>
          <a:prstGeom prst="rect">
            <a:avLst/>
          </a:prstGeom>
        </p:spPr>
      </p:pic>
      <p:sp>
        <p:nvSpPr>
          <p:cNvPr id="19" name="Rectangle 18"/>
          <p:cNvSpPr/>
          <p:nvPr/>
        </p:nvSpPr>
        <p:spPr>
          <a:xfrm>
            <a:off x="2535606" y="4424684"/>
            <a:ext cx="1817388" cy="12889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919" y="4535719"/>
            <a:ext cx="1378762" cy="1066883"/>
          </a:xfrm>
          <a:prstGeom prst="rect">
            <a:avLst/>
          </a:prstGeom>
        </p:spPr>
      </p:pic>
      <p:sp>
        <p:nvSpPr>
          <p:cNvPr id="21" name="Diamond 20"/>
          <p:cNvSpPr/>
          <p:nvPr/>
        </p:nvSpPr>
        <p:spPr>
          <a:xfrm>
            <a:off x="2825957" y="4758778"/>
            <a:ext cx="1236685" cy="81203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684826"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441" y="4535719"/>
            <a:ext cx="1387565" cy="1066883"/>
          </a:xfrm>
          <a:prstGeom prst="rect">
            <a:avLst/>
          </a:prstGeom>
        </p:spPr>
      </p:pic>
      <p:sp>
        <p:nvSpPr>
          <p:cNvPr id="24" name="Cloud 23"/>
          <p:cNvSpPr/>
          <p:nvPr/>
        </p:nvSpPr>
        <p:spPr>
          <a:xfrm>
            <a:off x="5054092" y="4547955"/>
            <a:ext cx="1018902" cy="99064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888224"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714" y="4506415"/>
            <a:ext cx="1378762" cy="1066883"/>
          </a:xfrm>
          <a:prstGeom prst="rect">
            <a:avLst/>
          </a:prstGeom>
        </p:spPr>
      </p:pic>
      <p:sp>
        <p:nvSpPr>
          <p:cNvPr id="3" name="TextBox 2"/>
          <p:cNvSpPr txBox="1"/>
          <p:nvPr/>
        </p:nvSpPr>
        <p:spPr>
          <a:xfrm>
            <a:off x="666331" y="5973391"/>
            <a:ext cx="2860591" cy="523220"/>
          </a:xfrm>
          <a:prstGeom prst="rect">
            <a:avLst/>
          </a:prstGeom>
          <a:noFill/>
        </p:spPr>
        <p:txBody>
          <a:bodyPr wrap="none" rtlCol="0">
            <a:spAutoFit/>
          </a:bodyPr>
          <a:lstStyle/>
          <a:p>
            <a:r>
              <a:rPr lang="en-GB" sz="2800" dirty="0" smtClean="0"/>
              <a:t>The sky was grey.  </a:t>
            </a:r>
            <a:endParaRPr lang="en-GB" sz="2800" dirty="0"/>
          </a:p>
        </p:txBody>
      </p:sp>
      <p:pic>
        <p:nvPicPr>
          <p:cNvPr id="27" name="Picture 2" descr="A picture containing shape&#10;&#10;Description automatically generated"/>
          <p:cNvPicPr>
            <a:picLocks noChangeAspect="1"/>
          </p:cNvPicPr>
          <p:nvPr/>
        </p:nvPicPr>
        <p:blipFill>
          <a:blip r:embed="rId6"/>
          <a:stretch>
            <a:fillRect/>
          </a:stretch>
        </p:blipFill>
        <p:spPr>
          <a:xfrm>
            <a:off x="10914152" y="0"/>
            <a:ext cx="1266828" cy="962021"/>
          </a:xfrm>
          <a:prstGeom prst="rect">
            <a:avLst/>
          </a:prstGeom>
          <a:noFill/>
          <a:ln cap="flat">
            <a:noFill/>
          </a:ln>
        </p:spPr>
      </p:pic>
    </p:spTree>
    <p:extLst>
      <p:ext uri="{BB962C8B-B14F-4D97-AF65-F5344CB8AC3E}">
        <p14:creationId xmlns:p14="http://schemas.microsoft.com/office/powerpoint/2010/main" val="27651315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654" y="2157046"/>
            <a:ext cx="1378762" cy="113087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205" y="2176116"/>
            <a:ext cx="1620843" cy="111905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021" y="2176116"/>
            <a:ext cx="1620843" cy="111905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389" y="2164683"/>
            <a:ext cx="1607978" cy="1115603"/>
          </a:xfrm>
          <a:prstGeom prst="rect">
            <a:avLst/>
          </a:prstGeom>
        </p:spPr>
      </p:pic>
      <p:pic>
        <p:nvPicPr>
          <p:cNvPr id="18"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6"/>
          <a:stretch>
            <a:fillRect/>
          </a:stretch>
        </p:blipFill>
        <p:spPr>
          <a:xfrm>
            <a:off x="10899047" y="0"/>
            <a:ext cx="1266828" cy="962021"/>
          </a:xfrm>
          <a:prstGeom prst="rect">
            <a:avLst/>
          </a:prstGeom>
          <a:noFill/>
          <a:ln cap="flat">
            <a:noFill/>
          </a:ln>
        </p:spPr>
      </p:pic>
    </p:spTree>
    <p:extLst>
      <p:ext uri="{BB962C8B-B14F-4D97-AF65-F5344CB8AC3E}">
        <p14:creationId xmlns:p14="http://schemas.microsoft.com/office/powerpoint/2010/main" val="1673067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4604" y="2161898"/>
            <a:ext cx="1378762" cy="1130878"/>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618" y="2161898"/>
            <a:ext cx="1620843" cy="114749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795" y="2177842"/>
            <a:ext cx="1620843" cy="11156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110" y="2200636"/>
            <a:ext cx="1576174" cy="1119333"/>
          </a:xfrm>
          <a:prstGeom prst="rect">
            <a:avLst/>
          </a:prstGeom>
        </p:spPr>
      </p:pic>
      <p:pic>
        <p:nvPicPr>
          <p:cNvPr id="19"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6"/>
          <a:stretch>
            <a:fillRect/>
          </a:stretch>
        </p:blipFill>
        <p:spPr>
          <a:xfrm>
            <a:off x="10914152" y="35056"/>
            <a:ext cx="1266828" cy="962021"/>
          </a:xfrm>
          <a:prstGeom prst="rect">
            <a:avLst/>
          </a:prstGeom>
          <a:noFill/>
          <a:ln cap="flat">
            <a:noFill/>
          </a:ln>
        </p:spPr>
      </p:pic>
    </p:spTree>
    <p:extLst>
      <p:ext uri="{BB962C8B-B14F-4D97-AF65-F5344CB8AC3E}">
        <p14:creationId xmlns:p14="http://schemas.microsoft.com/office/powerpoint/2010/main" val="28488983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Read and order the cards to build the sentence. Remember the capital letter goes at the start of the sentence and the full stop goes at the end. Use the symbols to help you work out the word if you are finding it tricky to read. </a:t>
            </a:r>
            <a:endParaRPr lang="en-GB" sz="2000" b="1" dirty="0"/>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cut and stick the pictures in the correct order or drag them into the correct boxes on your computer.</a:t>
            </a:r>
            <a:endParaRPr lang="en-GB" sz="2000" b="1"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47" y="2156954"/>
            <a:ext cx="1378762" cy="113087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795" y="2150400"/>
            <a:ext cx="1576174" cy="1125968"/>
          </a:xfrm>
          <a:prstGeom prst="rect">
            <a:avLst/>
          </a:prstGeom>
        </p:spPr>
      </p:pic>
      <p:pic>
        <p:nvPicPr>
          <p:cNvPr id="20" name="Picture 19"/>
          <p:cNvPicPr>
            <a:picLocks noChangeAspect="1"/>
          </p:cNvPicPr>
          <p:nvPr/>
        </p:nvPicPr>
        <p:blipFill>
          <a:blip r:embed="rId4"/>
          <a:stretch>
            <a:fillRect/>
          </a:stretch>
        </p:blipFill>
        <p:spPr>
          <a:xfrm>
            <a:off x="2476644" y="2150400"/>
            <a:ext cx="1626516" cy="118856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4604" y="2175163"/>
            <a:ext cx="1575230" cy="1119333"/>
          </a:xfrm>
          <a:prstGeom prst="rect">
            <a:avLst/>
          </a:prstGeom>
        </p:spPr>
      </p:pic>
      <p:sp>
        <p:nvSpPr>
          <p:cNvPr id="7" name="Cloud 6"/>
          <p:cNvSpPr/>
          <p:nvPr/>
        </p:nvSpPr>
        <p:spPr>
          <a:xfrm>
            <a:off x="6321170" y="2175163"/>
            <a:ext cx="1442097" cy="1101205"/>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6"/>
          <a:stretch>
            <a:fillRect/>
          </a:stretch>
        </p:blipFill>
        <p:spPr>
          <a:xfrm>
            <a:off x="10914152" y="0"/>
            <a:ext cx="1266828" cy="962021"/>
          </a:xfrm>
          <a:prstGeom prst="rect">
            <a:avLst/>
          </a:prstGeom>
          <a:noFill/>
          <a:ln cap="flat">
            <a:noFill/>
          </a:ln>
        </p:spPr>
      </p:pic>
    </p:spTree>
    <p:extLst>
      <p:ext uri="{BB962C8B-B14F-4D97-AF65-F5344CB8AC3E}">
        <p14:creationId xmlns:p14="http://schemas.microsoft.com/office/powerpoint/2010/main" val="34944289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CB7C35-2CF7-4404-AAB9-A44F2928F27D}"/>
              </a:ext>
            </a:extLst>
          </p:cNvPr>
          <p:cNvPicPr>
            <a:picLocks noChangeAspect="1"/>
          </p:cNvPicPr>
          <p:nvPr/>
        </p:nvPicPr>
        <p:blipFill>
          <a:blip r:embed="rId2"/>
          <a:stretch>
            <a:fillRect/>
          </a:stretch>
        </p:blipFill>
        <p:spPr>
          <a:xfrm>
            <a:off x="146642" y="635961"/>
            <a:ext cx="3333750" cy="2438400"/>
          </a:xfrm>
          <a:prstGeom prst="rect">
            <a:avLst/>
          </a:prstGeom>
        </p:spPr>
      </p:pic>
      <p:pic>
        <p:nvPicPr>
          <p:cNvPr id="6" name="Picture 5">
            <a:extLst>
              <a:ext uri="{FF2B5EF4-FFF2-40B4-BE49-F238E27FC236}">
                <a16:creationId xmlns:a16="http://schemas.microsoft.com/office/drawing/2014/main" id="{49F8D750-3436-4DFB-B69E-628BC12848FB}"/>
              </a:ext>
            </a:extLst>
          </p:cNvPr>
          <p:cNvPicPr>
            <a:picLocks noChangeAspect="1"/>
          </p:cNvPicPr>
          <p:nvPr/>
        </p:nvPicPr>
        <p:blipFill>
          <a:blip r:embed="rId3"/>
          <a:stretch>
            <a:fillRect/>
          </a:stretch>
        </p:blipFill>
        <p:spPr>
          <a:xfrm>
            <a:off x="4429125" y="635961"/>
            <a:ext cx="3333750" cy="2438400"/>
          </a:xfrm>
          <a:prstGeom prst="rect">
            <a:avLst/>
          </a:prstGeom>
        </p:spPr>
      </p:pic>
      <p:pic>
        <p:nvPicPr>
          <p:cNvPr id="8" name="Picture 7">
            <a:extLst>
              <a:ext uri="{FF2B5EF4-FFF2-40B4-BE49-F238E27FC236}">
                <a16:creationId xmlns:a16="http://schemas.microsoft.com/office/drawing/2014/main" id="{E2A89C34-1EDD-42E8-9522-E714F9432027}"/>
              </a:ext>
            </a:extLst>
          </p:cNvPr>
          <p:cNvPicPr>
            <a:picLocks noChangeAspect="1"/>
          </p:cNvPicPr>
          <p:nvPr/>
        </p:nvPicPr>
        <p:blipFill>
          <a:blip r:embed="rId4"/>
          <a:stretch>
            <a:fillRect/>
          </a:stretch>
        </p:blipFill>
        <p:spPr>
          <a:xfrm>
            <a:off x="8711608" y="635961"/>
            <a:ext cx="3333750" cy="2438400"/>
          </a:xfrm>
          <a:prstGeom prst="rect">
            <a:avLst/>
          </a:prstGeom>
        </p:spPr>
      </p:pic>
      <p:pic>
        <p:nvPicPr>
          <p:cNvPr id="10" name="Picture 9">
            <a:extLst>
              <a:ext uri="{FF2B5EF4-FFF2-40B4-BE49-F238E27FC236}">
                <a16:creationId xmlns:a16="http://schemas.microsoft.com/office/drawing/2014/main" id="{8D8D0CEB-291F-480A-AB49-ACBD1C714B90}"/>
              </a:ext>
            </a:extLst>
          </p:cNvPr>
          <p:cNvPicPr>
            <a:picLocks noChangeAspect="1"/>
          </p:cNvPicPr>
          <p:nvPr/>
        </p:nvPicPr>
        <p:blipFill>
          <a:blip r:embed="rId5"/>
          <a:stretch>
            <a:fillRect/>
          </a:stretch>
        </p:blipFill>
        <p:spPr>
          <a:xfrm>
            <a:off x="146642" y="3858067"/>
            <a:ext cx="3333750" cy="2438400"/>
          </a:xfrm>
          <a:prstGeom prst="rect">
            <a:avLst/>
          </a:prstGeom>
        </p:spPr>
      </p:pic>
      <p:pic>
        <p:nvPicPr>
          <p:cNvPr id="12" name="Picture 11">
            <a:extLst>
              <a:ext uri="{FF2B5EF4-FFF2-40B4-BE49-F238E27FC236}">
                <a16:creationId xmlns:a16="http://schemas.microsoft.com/office/drawing/2014/main" id="{EC09C265-6F79-4BEB-AD5F-8D0690364D84}"/>
              </a:ext>
            </a:extLst>
          </p:cNvPr>
          <p:cNvPicPr>
            <a:picLocks noChangeAspect="1"/>
          </p:cNvPicPr>
          <p:nvPr/>
        </p:nvPicPr>
        <p:blipFill>
          <a:blip r:embed="rId6"/>
          <a:stretch>
            <a:fillRect/>
          </a:stretch>
        </p:blipFill>
        <p:spPr>
          <a:xfrm>
            <a:off x="3621051" y="3858067"/>
            <a:ext cx="3333750" cy="2447923"/>
          </a:xfrm>
          <a:prstGeom prst="rect">
            <a:avLst/>
          </a:prstGeom>
        </p:spPr>
      </p:pic>
      <p:pic>
        <p:nvPicPr>
          <p:cNvPr id="14" name="Picture 13">
            <a:extLst>
              <a:ext uri="{FF2B5EF4-FFF2-40B4-BE49-F238E27FC236}">
                <a16:creationId xmlns:a16="http://schemas.microsoft.com/office/drawing/2014/main" id="{0C00F222-E13F-4549-9825-4FA9AA267A1C}"/>
              </a:ext>
            </a:extLst>
          </p:cNvPr>
          <p:cNvPicPr>
            <a:picLocks noChangeAspect="1"/>
          </p:cNvPicPr>
          <p:nvPr/>
        </p:nvPicPr>
        <p:blipFill>
          <a:blip r:embed="rId7"/>
          <a:stretch>
            <a:fillRect/>
          </a:stretch>
        </p:blipFill>
        <p:spPr>
          <a:xfrm>
            <a:off x="7095460" y="3858067"/>
            <a:ext cx="3333750" cy="2447924"/>
          </a:xfrm>
          <a:prstGeom prst="rect">
            <a:avLst/>
          </a:prstGeom>
        </p:spPr>
      </p:pic>
      <p:pic>
        <p:nvPicPr>
          <p:cNvPr id="18" name="Picture 17">
            <a:extLst>
              <a:ext uri="{FF2B5EF4-FFF2-40B4-BE49-F238E27FC236}">
                <a16:creationId xmlns:a16="http://schemas.microsoft.com/office/drawing/2014/main" id="{04C1A515-D981-4C42-962B-19A742999A6B}"/>
              </a:ext>
            </a:extLst>
          </p:cNvPr>
          <p:cNvPicPr>
            <a:picLocks noChangeAspect="1"/>
          </p:cNvPicPr>
          <p:nvPr/>
        </p:nvPicPr>
        <p:blipFill>
          <a:blip r:embed="rId8"/>
          <a:stretch>
            <a:fillRect/>
          </a:stretch>
        </p:blipFill>
        <p:spPr>
          <a:xfrm>
            <a:off x="10242696" y="3848543"/>
            <a:ext cx="1942215" cy="2447924"/>
          </a:xfrm>
          <a:prstGeom prst="rect">
            <a:avLst/>
          </a:prstGeom>
        </p:spPr>
      </p:pic>
      <p:sp>
        <p:nvSpPr>
          <p:cNvPr id="19" name="Rectangle 18">
            <a:extLst>
              <a:ext uri="{FF2B5EF4-FFF2-40B4-BE49-F238E27FC236}">
                <a16:creationId xmlns:a16="http://schemas.microsoft.com/office/drawing/2014/main" id="{0719543E-306A-46F1-BE0E-2829481C53A6}"/>
              </a:ext>
            </a:extLst>
          </p:cNvPr>
          <p:cNvSpPr/>
          <p:nvPr/>
        </p:nvSpPr>
        <p:spPr>
          <a:xfrm>
            <a:off x="-155262" y="-138221"/>
            <a:ext cx="1073345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There’s a </a:t>
            </a: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a:t>
            </a: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ang-Tan </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 my bedroom …</a:t>
            </a:r>
          </a:p>
        </p:txBody>
      </p:sp>
    </p:spTree>
    <p:extLst>
      <p:ext uri="{BB962C8B-B14F-4D97-AF65-F5344CB8AC3E}">
        <p14:creationId xmlns:p14="http://schemas.microsoft.com/office/powerpoint/2010/main" val="28979028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12" y="923330"/>
            <a:ext cx="6120769" cy="2575038"/>
          </a:xfrm>
          <a:prstGeom prst="rect">
            <a:avLst/>
          </a:prstGeom>
        </p:spPr>
      </p:pic>
      <p:sp>
        <p:nvSpPr>
          <p:cNvPr id="5" name="Rectangle 4"/>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cxnSp>
        <p:nvCxnSpPr>
          <p:cNvPr id="7" name="Straight Connector 6"/>
          <p:cNvCxnSpPr/>
          <p:nvPr/>
        </p:nvCxnSpPr>
        <p:spPr>
          <a:xfrm>
            <a:off x="0" y="4088674"/>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0" y="4598126"/>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0" y="5094515"/>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0" y="5577841"/>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0" y="6048104"/>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0" y="6505304"/>
            <a:ext cx="12192000" cy="13063"/>
          </a:xfrm>
          <a:prstGeom prst="line">
            <a:avLst/>
          </a:prstGeom>
          <a:ln w="19050"/>
        </p:spPr>
        <p:style>
          <a:lnRef idx="1">
            <a:schemeClr val="dk1"/>
          </a:lnRef>
          <a:fillRef idx="0">
            <a:schemeClr val="dk1"/>
          </a:fillRef>
          <a:effectRef idx="0">
            <a:schemeClr val="dk1"/>
          </a:effectRef>
          <a:fontRef idx="minor">
            <a:schemeClr val="tx1"/>
          </a:fontRef>
        </p:style>
      </p:cxnSp>
      <p:sp>
        <p:nvSpPr>
          <p:cNvPr id="13" name="Cloud 12"/>
          <p:cNvSpPr/>
          <p:nvPr/>
        </p:nvSpPr>
        <p:spPr>
          <a:xfrm>
            <a:off x="7184571" y="1227909"/>
            <a:ext cx="4506686" cy="2063931"/>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 can write your sentences neatly on a piece of paper or type them on the lines below. </a:t>
            </a:r>
            <a:endParaRPr lang="en-GB" sz="2000" b="1" dirty="0"/>
          </a:p>
        </p:txBody>
      </p:sp>
      <p:pic>
        <p:nvPicPr>
          <p:cNvPr id="1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3"/>
          <a:stretch>
            <a:fillRect/>
          </a:stretch>
        </p:blipFill>
        <p:spPr>
          <a:xfrm>
            <a:off x="10907089" y="24225"/>
            <a:ext cx="1266828" cy="962021"/>
          </a:xfrm>
          <a:prstGeom prst="rect">
            <a:avLst/>
          </a:prstGeom>
          <a:noFill/>
          <a:ln cap="flat">
            <a:noFill/>
          </a:ln>
        </p:spPr>
      </p:pic>
    </p:spTree>
    <p:extLst>
      <p:ext uri="{BB962C8B-B14F-4D97-AF65-F5344CB8AC3E}">
        <p14:creationId xmlns:p14="http://schemas.microsoft.com/office/powerpoint/2010/main" val="3815742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37813791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Friday 12</a:t>
            </a:r>
            <a:r>
              <a:rPr lang="en-GB" sz="3200" baseline="30000" dirty="0"/>
              <a:t>th</a:t>
            </a:r>
            <a:r>
              <a:rPr lang="en-GB" sz="3200" dirty="0"/>
              <a:t> February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read and spell words with the ‘</a:t>
            </a:r>
            <a:r>
              <a:rPr lang="en-GB" sz="4000" dirty="0" err="1"/>
              <a:t>ir</a:t>
            </a:r>
            <a:r>
              <a:rPr lang="en-GB" sz="4000" dirty="0"/>
              <a:t>’ sound.</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25363829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41749-D343-482A-B85D-E713E9F7D6B9}"/>
              </a:ext>
            </a:extLst>
          </p:cNvPr>
          <p:cNvSpPr/>
          <p:nvPr/>
        </p:nvSpPr>
        <p:spPr>
          <a:xfrm>
            <a:off x="5036671" y="-323850"/>
            <a:ext cx="862737" cy="1446550"/>
          </a:xfrm>
          <a:prstGeom prst="rect">
            <a:avLst/>
          </a:prstGeom>
          <a:noFill/>
        </p:spPr>
        <p:txBody>
          <a:bodyPr wrap="none" lIns="91440" tIns="45720" rIns="91440" bIns="45720">
            <a:spAutoFit/>
          </a:bodyPr>
          <a:lstStyle/>
          <a:p>
            <a:pPr algn="ctr"/>
            <a:r>
              <a:rPr lang="en-US" sz="8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ir</a:t>
            </a:r>
            <a:endParaRPr lang="en-US" sz="8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TextBox 5">
            <a:extLst>
              <a:ext uri="{FF2B5EF4-FFF2-40B4-BE49-F238E27FC236}">
                <a16:creationId xmlns:a16="http://schemas.microsoft.com/office/drawing/2014/main" id="{883ABE9F-7652-432B-9295-6FA57DC2B98F}"/>
              </a:ext>
            </a:extLst>
          </p:cNvPr>
          <p:cNvSpPr txBox="1"/>
          <p:nvPr/>
        </p:nvSpPr>
        <p:spPr>
          <a:xfrm>
            <a:off x="294216" y="786884"/>
            <a:ext cx="4617931" cy="830997"/>
          </a:xfrm>
          <a:prstGeom prst="rect">
            <a:avLst/>
          </a:prstGeom>
          <a:noFill/>
        </p:spPr>
        <p:txBody>
          <a:bodyPr wrap="none" rtlCol="0">
            <a:spAutoFit/>
          </a:bodyPr>
          <a:lstStyle/>
          <a:p>
            <a:r>
              <a:rPr lang="en-GB" sz="2000" dirty="0"/>
              <a:t>The sound we are focusing on today is </a:t>
            </a:r>
            <a:r>
              <a:rPr lang="en-GB" sz="4800" dirty="0">
                <a:solidFill>
                  <a:schemeClr val="bg1"/>
                </a:solidFill>
              </a:rPr>
              <a:t>ir</a:t>
            </a:r>
            <a:r>
              <a:rPr lang="en-GB" dirty="0"/>
              <a:t>.</a:t>
            </a:r>
            <a:endParaRPr lang="en-GB" dirty="0">
              <a:solidFill>
                <a:schemeClr val="bg1"/>
              </a:solidFill>
            </a:endParaRPr>
          </a:p>
        </p:txBody>
      </p:sp>
      <p:sp>
        <p:nvSpPr>
          <p:cNvPr id="8" name="TextBox 7">
            <a:extLst>
              <a:ext uri="{FF2B5EF4-FFF2-40B4-BE49-F238E27FC236}">
                <a16:creationId xmlns:a16="http://schemas.microsoft.com/office/drawing/2014/main" id="{748BEDA7-B540-42E5-9C8C-80190E7382DB}"/>
              </a:ext>
            </a:extLst>
          </p:cNvPr>
          <p:cNvSpPr txBox="1"/>
          <p:nvPr/>
        </p:nvSpPr>
        <p:spPr>
          <a:xfrm>
            <a:off x="1055099" y="2048050"/>
            <a:ext cx="7382406" cy="830997"/>
          </a:xfrm>
          <a:prstGeom prst="rect">
            <a:avLst/>
          </a:prstGeom>
          <a:noFill/>
        </p:spPr>
        <p:txBody>
          <a:bodyPr wrap="none" rtlCol="0">
            <a:spAutoFit/>
          </a:bodyPr>
          <a:lstStyle/>
          <a:p>
            <a:r>
              <a:rPr lang="en-GB" sz="2000" dirty="0"/>
              <a:t>The </a:t>
            </a:r>
            <a:r>
              <a:rPr lang="en-GB" sz="4800" dirty="0">
                <a:solidFill>
                  <a:schemeClr val="bg1"/>
                </a:solidFill>
              </a:rPr>
              <a:t>ir </a:t>
            </a:r>
            <a:r>
              <a:rPr lang="en-GB" sz="2000" dirty="0"/>
              <a:t>sound is used at the end of words or in the middle of words.</a:t>
            </a:r>
            <a:endParaRPr lang="en-GB" dirty="0">
              <a:solidFill>
                <a:schemeClr val="bg1"/>
              </a:solidFill>
            </a:endParaRPr>
          </a:p>
        </p:txBody>
      </p:sp>
      <p:sp>
        <p:nvSpPr>
          <p:cNvPr id="11" name="TextBox 10">
            <a:extLst>
              <a:ext uri="{FF2B5EF4-FFF2-40B4-BE49-F238E27FC236}">
                <a16:creationId xmlns:a16="http://schemas.microsoft.com/office/drawing/2014/main" id="{FE33F585-8F96-47D8-9486-24F1ABBE1FA3}"/>
              </a:ext>
            </a:extLst>
          </p:cNvPr>
          <p:cNvSpPr txBox="1"/>
          <p:nvPr/>
        </p:nvSpPr>
        <p:spPr>
          <a:xfrm>
            <a:off x="295594" y="4989738"/>
            <a:ext cx="8706165" cy="2185214"/>
          </a:xfrm>
          <a:prstGeom prst="rect">
            <a:avLst/>
          </a:prstGeom>
          <a:noFill/>
        </p:spPr>
        <p:txBody>
          <a:bodyPr wrap="square">
            <a:spAutoFit/>
          </a:bodyPr>
          <a:lstStyle/>
          <a:p>
            <a:r>
              <a:rPr lang="en-GB" sz="2000" b="1" dirty="0">
                <a:hlinkClick r:id="rId2"/>
              </a:rPr>
              <a:t>Phonics 'ir' sound (complete RWI Phonics lesson) – YouTube</a:t>
            </a:r>
            <a:endParaRPr lang="en-GB" sz="2000" b="1" dirty="0"/>
          </a:p>
          <a:p>
            <a:endParaRPr lang="en-GB" sz="2000" b="1" dirty="0"/>
          </a:p>
          <a:p>
            <a:r>
              <a:rPr lang="en-GB" sz="2000" b="1" dirty="0">
                <a:hlinkClick r:id="rId3"/>
              </a:rPr>
              <a:t>The IR Sound | Phase 5 | Phonics – YouTube</a:t>
            </a:r>
            <a:endParaRPr lang="en-GB" sz="2000" b="1" dirty="0"/>
          </a:p>
          <a:p>
            <a:endParaRPr lang="en-GB" sz="2000" b="1" dirty="0"/>
          </a:p>
          <a:p>
            <a:r>
              <a:rPr lang="en-GB" sz="2000" b="1" dirty="0">
                <a:hlinkClick r:id="rId4"/>
              </a:rPr>
              <a:t>The /ir/ spelling pattern - Mr Thorne Does Phonics – YouTube</a:t>
            </a:r>
            <a:endParaRPr lang="en-GB" sz="2000" b="1" dirty="0"/>
          </a:p>
          <a:p>
            <a:endParaRPr lang="en-GB" dirty="0"/>
          </a:p>
          <a:p>
            <a:endParaRPr lang="en-GB" dirty="0"/>
          </a:p>
        </p:txBody>
      </p:sp>
      <p:sp>
        <p:nvSpPr>
          <p:cNvPr id="21" name="Rectangle 20">
            <a:extLst>
              <a:ext uri="{FF2B5EF4-FFF2-40B4-BE49-F238E27FC236}">
                <a16:creationId xmlns:a16="http://schemas.microsoft.com/office/drawing/2014/main" id="{8A1369D7-6151-4037-9F1F-D97BD101000F}"/>
              </a:ext>
            </a:extLst>
          </p:cNvPr>
          <p:cNvSpPr/>
          <p:nvPr/>
        </p:nvSpPr>
        <p:spPr>
          <a:xfrm>
            <a:off x="762000" y="3337649"/>
            <a:ext cx="6496050" cy="590848"/>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Click on the links or copy and paste the links into your internet browser to watch the phonics videos.</a:t>
            </a:r>
            <a:endParaRPr lang="en-GB" sz="2400" b="1" dirty="0"/>
          </a:p>
        </p:txBody>
      </p:sp>
      <p:cxnSp>
        <p:nvCxnSpPr>
          <p:cNvPr id="22" name="Straight Arrow Connector 21">
            <a:extLst>
              <a:ext uri="{FF2B5EF4-FFF2-40B4-BE49-F238E27FC236}">
                <a16:creationId xmlns:a16="http://schemas.microsoft.com/office/drawing/2014/main" id="{D1978D58-982D-434C-BA1E-33E514917C9B}"/>
              </a:ext>
            </a:extLst>
          </p:cNvPr>
          <p:cNvCxnSpPr/>
          <p:nvPr/>
        </p:nvCxnSpPr>
        <p:spPr>
          <a:xfrm flipH="1">
            <a:off x="3581400" y="4149477"/>
            <a:ext cx="209550" cy="67207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1028" name="Picture 4" descr="See the source image">
            <a:extLst>
              <a:ext uri="{FF2B5EF4-FFF2-40B4-BE49-F238E27FC236}">
                <a16:creationId xmlns:a16="http://schemas.microsoft.com/office/drawing/2014/main" id="{995DD97F-14A4-4A93-958A-90FEEDEFA4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4181" y="1333500"/>
            <a:ext cx="2562225" cy="4191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 picture containing shape&#10;&#10;Description automatically generated">
            <a:extLst>
              <a:ext uri="{FF2B5EF4-FFF2-40B4-BE49-F238E27FC236}">
                <a16:creationId xmlns:a16="http://schemas.microsoft.com/office/drawing/2014/main" id="{275A20E7-A10F-441C-AB74-35461B2BDA4C}"/>
              </a:ext>
            </a:extLst>
          </p:cNvPr>
          <p:cNvPicPr>
            <a:picLocks noChangeAspect="1"/>
          </p:cNvPicPr>
          <p:nvPr/>
        </p:nvPicPr>
        <p:blipFill>
          <a:blip r:embed="rId6"/>
          <a:stretch>
            <a:fillRect/>
          </a:stretch>
        </p:blipFill>
        <p:spPr>
          <a:xfrm>
            <a:off x="10810960" y="31221"/>
            <a:ext cx="1266828" cy="962021"/>
          </a:xfrm>
          <a:prstGeom prst="rect">
            <a:avLst/>
          </a:prstGeom>
          <a:noFill/>
          <a:ln cap="flat">
            <a:noFill/>
          </a:ln>
        </p:spPr>
      </p:pic>
    </p:spTree>
    <p:extLst>
      <p:ext uri="{BB962C8B-B14F-4D97-AF65-F5344CB8AC3E}">
        <p14:creationId xmlns:p14="http://schemas.microsoft.com/office/powerpoint/2010/main" val="393125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2000"/>
                                        <p:tgtEl>
                                          <p:spTgt spid="1028"/>
                                        </p:tgtEl>
                                      </p:cBhvr>
                                    </p:animEffect>
                                    <p:anim calcmode="lin" valueType="num">
                                      <p:cBhvr>
                                        <p:cTn id="20" dur="2000" fill="hold"/>
                                        <p:tgtEl>
                                          <p:spTgt spid="1028"/>
                                        </p:tgtEl>
                                        <p:attrNameLst>
                                          <p:attrName>ppt_w</p:attrName>
                                        </p:attrNameLst>
                                      </p:cBhvr>
                                      <p:tavLst>
                                        <p:tav tm="0" fmla="#ppt_w*sin(2.5*pi*$)">
                                          <p:val>
                                            <p:fltVal val="0"/>
                                          </p:val>
                                        </p:tav>
                                        <p:tav tm="100000">
                                          <p:val>
                                            <p:fltVal val="1"/>
                                          </p:val>
                                        </p:tav>
                                      </p:tavLst>
                                    </p:anim>
                                    <p:anim calcmode="lin" valueType="num">
                                      <p:cBhvr>
                                        <p:cTn id="21"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F45B38-3306-4435-AD42-FE6EC62A450F}"/>
              </a:ext>
            </a:extLst>
          </p:cNvPr>
          <p:cNvSpPr/>
          <p:nvPr/>
        </p:nvSpPr>
        <p:spPr>
          <a:xfrm>
            <a:off x="2377835" y="-200025"/>
            <a:ext cx="7436331"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Read the ‘ir’ words</a:t>
            </a:r>
          </a:p>
        </p:txBody>
      </p:sp>
      <p:sp>
        <p:nvSpPr>
          <p:cNvPr id="5" name="TextBox 4">
            <a:extLst>
              <a:ext uri="{FF2B5EF4-FFF2-40B4-BE49-F238E27FC236}">
                <a16:creationId xmlns:a16="http://schemas.microsoft.com/office/drawing/2014/main" id="{C1126369-B427-466B-A1E3-75ED90856BEC}"/>
              </a:ext>
            </a:extLst>
          </p:cNvPr>
          <p:cNvSpPr txBox="1"/>
          <p:nvPr/>
        </p:nvSpPr>
        <p:spPr>
          <a:xfrm>
            <a:off x="803184" y="1229409"/>
            <a:ext cx="607859" cy="646331"/>
          </a:xfrm>
          <a:prstGeom prst="rect">
            <a:avLst/>
          </a:prstGeom>
          <a:noFill/>
        </p:spPr>
        <p:txBody>
          <a:bodyPr wrap="none" rtlCol="0">
            <a:spAutoFit/>
          </a:bodyPr>
          <a:lstStyle/>
          <a:p>
            <a:r>
              <a:rPr lang="en-GB" sz="3600" b="1" dirty="0"/>
              <a:t>fir</a:t>
            </a:r>
            <a:endParaRPr lang="en-GB" dirty="0"/>
          </a:p>
        </p:txBody>
      </p:sp>
      <p:sp>
        <p:nvSpPr>
          <p:cNvPr id="6" name="TextBox 5">
            <a:extLst>
              <a:ext uri="{FF2B5EF4-FFF2-40B4-BE49-F238E27FC236}">
                <a16:creationId xmlns:a16="http://schemas.microsoft.com/office/drawing/2014/main" id="{8521131D-E43C-4274-9FC7-2E2BDAB5BF47}"/>
              </a:ext>
            </a:extLst>
          </p:cNvPr>
          <p:cNvSpPr txBox="1"/>
          <p:nvPr/>
        </p:nvSpPr>
        <p:spPr>
          <a:xfrm>
            <a:off x="2562225" y="1875740"/>
            <a:ext cx="699230" cy="646331"/>
          </a:xfrm>
          <a:prstGeom prst="rect">
            <a:avLst/>
          </a:prstGeom>
          <a:noFill/>
        </p:spPr>
        <p:txBody>
          <a:bodyPr wrap="none" rtlCol="0">
            <a:spAutoFit/>
          </a:bodyPr>
          <a:lstStyle/>
          <a:p>
            <a:r>
              <a:rPr lang="en-GB" sz="3600" b="1" dirty="0"/>
              <a:t>sir</a:t>
            </a:r>
            <a:r>
              <a:rPr lang="en-GB" dirty="0"/>
              <a:t> </a:t>
            </a:r>
          </a:p>
        </p:txBody>
      </p:sp>
      <p:sp>
        <p:nvSpPr>
          <p:cNvPr id="7" name="TextBox 6">
            <a:extLst>
              <a:ext uri="{FF2B5EF4-FFF2-40B4-BE49-F238E27FC236}">
                <a16:creationId xmlns:a16="http://schemas.microsoft.com/office/drawing/2014/main" id="{3B703F5A-DF8E-4797-B4F2-E48AC1371B6C}"/>
              </a:ext>
            </a:extLst>
          </p:cNvPr>
          <p:cNvSpPr txBox="1"/>
          <p:nvPr/>
        </p:nvSpPr>
        <p:spPr>
          <a:xfrm>
            <a:off x="4286250" y="1323975"/>
            <a:ext cx="801438" cy="646331"/>
          </a:xfrm>
          <a:prstGeom prst="rect">
            <a:avLst/>
          </a:prstGeom>
          <a:noFill/>
        </p:spPr>
        <p:txBody>
          <a:bodyPr wrap="none" rtlCol="0">
            <a:spAutoFit/>
          </a:bodyPr>
          <a:lstStyle/>
          <a:p>
            <a:r>
              <a:rPr lang="en-GB" sz="3600" b="1" dirty="0"/>
              <a:t>stir</a:t>
            </a:r>
            <a:endParaRPr lang="en-GB" dirty="0"/>
          </a:p>
        </p:txBody>
      </p:sp>
      <p:sp>
        <p:nvSpPr>
          <p:cNvPr id="8" name="TextBox 7">
            <a:extLst>
              <a:ext uri="{FF2B5EF4-FFF2-40B4-BE49-F238E27FC236}">
                <a16:creationId xmlns:a16="http://schemas.microsoft.com/office/drawing/2014/main" id="{18495E4D-DCAD-4468-8F13-0F3FAA98FEE4}"/>
              </a:ext>
            </a:extLst>
          </p:cNvPr>
          <p:cNvSpPr txBox="1"/>
          <p:nvPr/>
        </p:nvSpPr>
        <p:spPr>
          <a:xfrm>
            <a:off x="5739367" y="1970306"/>
            <a:ext cx="1006173" cy="646331"/>
          </a:xfrm>
          <a:prstGeom prst="rect">
            <a:avLst/>
          </a:prstGeom>
          <a:noFill/>
        </p:spPr>
        <p:txBody>
          <a:bodyPr wrap="none" rtlCol="0">
            <a:spAutoFit/>
          </a:bodyPr>
          <a:lstStyle/>
          <a:p>
            <a:r>
              <a:rPr lang="en-GB" sz="3600" b="1" dirty="0"/>
              <a:t>bird</a:t>
            </a:r>
            <a:r>
              <a:rPr lang="en-GB" dirty="0"/>
              <a:t> </a:t>
            </a:r>
          </a:p>
        </p:txBody>
      </p:sp>
      <p:sp>
        <p:nvSpPr>
          <p:cNvPr id="9" name="TextBox 8">
            <a:extLst>
              <a:ext uri="{FF2B5EF4-FFF2-40B4-BE49-F238E27FC236}">
                <a16:creationId xmlns:a16="http://schemas.microsoft.com/office/drawing/2014/main" id="{144C4CAA-A15D-4D40-B2D9-01A5B62150D7}"/>
              </a:ext>
            </a:extLst>
          </p:cNvPr>
          <p:cNvSpPr txBox="1"/>
          <p:nvPr/>
        </p:nvSpPr>
        <p:spPr>
          <a:xfrm>
            <a:off x="7846947" y="1323975"/>
            <a:ext cx="848309" cy="646331"/>
          </a:xfrm>
          <a:prstGeom prst="rect">
            <a:avLst/>
          </a:prstGeom>
          <a:noFill/>
        </p:spPr>
        <p:txBody>
          <a:bodyPr wrap="none" rtlCol="0">
            <a:spAutoFit/>
          </a:bodyPr>
          <a:lstStyle/>
          <a:p>
            <a:r>
              <a:rPr lang="en-GB" sz="3600" b="1" dirty="0"/>
              <a:t>girl</a:t>
            </a:r>
            <a:r>
              <a:rPr lang="en-GB" dirty="0"/>
              <a:t> </a:t>
            </a:r>
          </a:p>
        </p:txBody>
      </p:sp>
      <p:sp>
        <p:nvSpPr>
          <p:cNvPr id="10" name="TextBox 9">
            <a:extLst>
              <a:ext uri="{FF2B5EF4-FFF2-40B4-BE49-F238E27FC236}">
                <a16:creationId xmlns:a16="http://schemas.microsoft.com/office/drawing/2014/main" id="{83CE7D7C-47A8-4A86-9FBA-BE8B007C7EF7}"/>
              </a:ext>
            </a:extLst>
          </p:cNvPr>
          <p:cNvSpPr txBox="1"/>
          <p:nvPr/>
        </p:nvSpPr>
        <p:spPr>
          <a:xfrm>
            <a:off x="10123317" y="2008837"/>
            <a:ext cx="923651" cy="646331"/>
          </a:xfrm>
          <a:prstGeom prst="rect">
            <a:avLst/>
          </a:prstGeom>
          <a:noFill/>
        </p:spPr>
        <p:txBody>
          <a:bodyPr wrap="none" rtlCol="0">
            <a:spAutoFit/>
          </a:bodyPr>
          <a:lstStyle/>
          <a:p>
            <a:r>
              <a:rPr lang="en-GB" sz="3600" b="1" dirty="0"/>
              <a:t>dirt</a:t>
            </a:r>
            <a:r>
              <a:rPr lang="en-GB" dirty="0"/>
              <a:t> </a:t>
            </a:r>
          </a:p>
        </p:txBody>
      </p:sp>
      <p:sp>
        <p:nvSpPr>
          <p:cNvPr id="12" name="TextBox 11">
            <a:extLst>
              <a:ext uri="{FF2B5EF4-FFF2-40B4-BE49-F238E27FC236}">
                <a16:creationId xmlns:a16="http://schemas.microsoft.com/office/drawing/2014/main" id="{E8519F32-70A0-46FB-8F7C-1E2A4CC6406F}"/>
              </a:ext>
            </a:extLst>
          </p:cNvPr>
          <p:cNvSpPr txBox="1"/>
          <p:nvPr/>
        </p:nvSpPr>
        <p:spPr>
          <a:xfrm>
            <a:off x="768076" y="2917150"/>
            <a:ext cx="1155445" cy="646331"/>
          </a:xfrm>
          <a:prstGeom prst="rect">
            <a:avLst/>
          </a:prstGeom>
          <a:noFill/>
        </p:spPr>
        <p:txBody>
          <a:bodyPr wrap="none" rtlCol="0">
            <a:spAutoFit/>
          </a:bodyPr>
          <a:lstStyle/>
          <a:p>
            <a:r>
              <a:rPr lang="en-GB" sz="3600" b="1" dirty="0"/>
              <a:t>swirl</a:t>
            </a:r>
            <a:r>
              <a:rPr lang="en-GB" dirty="0"/>
              <a:t> </a:t>
            </a:r>
          </a:p>
        </p:txBody>
      </p:sp>
      <p:sp>
        <p:nvSpPr>
          <p:cNvPr id="13" name="TextBox 12">
            <a:extLst>
              <a:ext uri="{FF2B5EF4-FFF2-40B4-BE49-F238E27FC236}">
                <a16:creationId xmlns:a16="http://schemas.microsoft.com/office/drawing/2014/main" id="{2459F8B2-2B6D-41BF-8822-6B08449800A9}"/>
              </a:ext>
            </a:extLst>
          </p:cNvPr>
          <p:cNvSpPr txBox="1"/>
          <p:nvPr/>
        </p:nvSpPr>
        <p:spPr>
          <a:xfrm>
            <a:off x="3159947" y="3552141"/>
            <a:ext cx="1107996" cy="646331"/>
          </a:xfrm>
          <a:prstGeom prst="rect">
            <a:avLst/>
          </a:prstGeom>
          <a:noFill/>
        </p:spPr>
        <p:txBody>
          <a:bodyPr wrap="none" rtlCol="0">
            <a:spAutoFit/>
          </a:bodyPr>
          <a:lstStyle/>
          <a:p>
            <a:r>
              <a:rPr lang="en-GB" sz="3600" b="1" dirty="0"/>
              <a:t>shirt</a:t>
            </a:r>
            <a:r>
              <a:rPr lang="en-GB" dirty="0"/>
              <a:t> </a:t>
            </a:r>
          </a:p>
        </p:txBody>
      </p:sp>
      <p:sp>
        <p:nvSpPr>
          <p:cNvPr id="15" name="TextBox 14">
            <a:extLst>
              <a:ext uri="{FF2B5EF4-FFF2-40B4-BE49-F238E27FC236}">
                <a16:creationId xmlns:a16="http://schemas.microsoft.com/office/drawing/2014/main" id="{99CAF30F-70BC-4942-94A1-224C957391AA}"/>
              </a:ext>
            </a:extLst>
          </p:cNvPr>
          <p:cNvSpPr txBox="1"/>
          <p:nvPr/>
        </p:nvSpPr>
        <p:spPr>
          <a:xfrm>
            <a:off x="5652728" y="3176929"/>
            <a:ext cx="1035861" cy="646331"/>
          </a:xfrm>
          <a:prstGeom prst="rect">
            <a:avLst/>
          </a:prstGeom>
          <a:noFill/>
        </p:spPr>
        <p:txBody>
          <a:bodyPr wrap="none" rtlCol="0">
            <a:spAutoFit/>
          </a:bodyPr>
          <a:lstStyle/>
          <a:p>
            <a:r>
              <a:rPr lang="en-GB" sz="3600" b="1" dirty="0"/>
              <a:t>firm</a:t>
            </a:r>
            <a:r>
              <a:rPr lang="en-GB" dirty="0"/>
              <a:t> </a:t>
            </a:r>
          </a:p>
        </p:txBody>
      </p:sp>
      <p:sp>
        <p:nvSpPr>
          <p:cNvPr id="17" name="TextBox 16">
            <a:extLst>
              <a:ext uri="{FF2B5EF4-FFF2-40B4-BE49-F238E27FC236}">
                <a16:creationId xmlns:a16="http://schemas.microsoft.com/office/drawing/2014/main" id="{AC61F93C-992A-4630-BB03-0C67E55CE2BA}"/>
              </a:ext>
            </a:extLst>
          </p:cNvPr>
          <p:cNvSpPr txBox="1"/>
          <p:nvPr/>
        </p:nvSpPr>
        <p:spPr>
          <a:xfrm>
            <a:off x="8629645" y="3176928"/>
            <a:ext cx="990592" cy="646331"/>
          </a:xfrm>
          <a:prstGeom prst="rect">
            <a:avLst/>
          </a:prstGeom>
          <a:noFill/>
        </p:spPr>
        <p:txBody>
          <a:bodyPr wrap="none" rtlCol="0">
            <a:spAutoFit/>
          </a:bodyPr>
          <a:lstStyle/>
          <a:p>
            <a:r>
              <a:rPr lang="en-GB" sz="3600" b="1" dirty="0"/>
              <a:t>hire</a:t>
            </a:r>
            <a:r>
              <a:rPr lang="en-GB" dirty="0"/>
              <a:t> </a:t>
            </a:r>
          </a:p>
        </p:txBody>
      </p:sp>
      <p:sp>
        <p:nvSpPr>
          <p:cNvPr id="18" name="TextBox 17">
            <a:extLst>
              <a:ext uri="{FF2B5EF4-FFF2-40B4-BE49-F238E27FC236}">
                <a16:creationId xmlns:a16="http://schemas.microsoft.com/office/drawing/2014/main" id="{358A2A84-E172-4F8F-B170-743B687B6308}"/>
              </a:ext>
            </a:extLst>
          </p:cNvPr>
          <p:cNvSpPr txBox="1"/>
          <p:nvPr/>
        </p:nvSpPr>
        <p:spPr>
          <a:xfrm>
            <a:off x="1638895" y="4659095"/>
            <a:ext cx="994568" cy="646331"/>
          </a:xfrm>
          <a:prstGeom prst="rect">
            <a:avLst/>
          </a:prstGeom>
          <a:noFill/>
        </p:spPr>
        <p:txBody>
          <a:bodyPr wrap="none" rtlCol="0">
            <a:spAutoFit/>
          </a:bodyPr>
          <a:lstStyle/>
          <a:p>
            <a:r>
              <a:rPr lang="en-GB" sz="3600" b="1" dirty="0"/>
              <a:t>first</a:t>
            </a:r>
            <a:r>
              <a:rPr lang="en-GB" dirty="0"/>
              <a:t> </a:t>
            </a:r>
          </a:p>
        </p:txBody>
      </p:sp>
      <p:sp>
        <p:nvSpPr>
          <p:cNvPr id="19" name="TextBox 18">
            <a:extLst>
              <a:ext uri="{FF2B5EF4-FFF2-40B4-BE49-F238E27FC236}">
                <a16:creationId xmlns:a16="http://schemas.microsoft.com/office/drawing/2014/main" id="{5E7A71A4-2B05-41BC-A346-497EF472E147}"/>
              </a:ext>
            </a:extLst>
          </p:cNvPr>
          <p:cNvSpPr txBox="1"/>
          <p:nvPr/>
        </p:nvSpPr>
        <p:spPr>
          <a:xfrm>
            <a:off x="5005891" y="4659094"/>
            <a:ext cx="1027845" cy="646331"/>
          </a:xfrm>
          <a:prstGeom prst="rect">
            <a:avLst/>
          </a:prstGeom>
          <a:noFill/>
        </p:spPr>
        <p:txBody>
          <a:bodyPr wrap="none" rtlCol="0">
            <a:spAutoFit/>
          </a:bodyPr>
          <a:lstStyle/>
          <a:p>
            <a:r>
              <a:rPr lang="en-GB" sz="3600" b="1" dirty="0"/>
              <a:t>skirt</a:t>
            </a:r>
            <a:endParaRPr lang="en-GB" dirty="0"/>
          </a:p>
        </p:txBody>
      </p:sp>
      <p:sp>
        <p:nvSpPr>
          <p:cNvPr id="21" name="Rectangle 20">
            <a:extLst>
              <a:ext uri="{FF2B5EF4-FFF2-40B4-BE49-F238E27FC236}">
                <a16:creationId xmlns:a16="http://schemas.microsoft.com/office/drawing/2014/main" id="{794939D6-D43E-4C10-8701-0FF4CABAC0A5}"/>
              </a:ext>
            </a:extLst>
          </p:cNvPr>
          <p:cNvSpPr/>
          <p:nvPr/>
        </p:nvSpPr>
        <p:spPr>
          <a:xfrm>
            <a:off x="296024" y="5623486"/>
            <a:ext cx="6745333" cy="1088274"/>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Now write the words on a piece of paper and underline the </a:t>
            </a:r>
            <a:r>
              <a:rPr lang="en-GB" sz="3600" dirty="0"/>
              <a:t>‘ir’ </a:t>
            </a:r>
            <a:r>
              <a:rPr lang="en-GB" sz="2400" dirty="0"/>
              <a:t>sound.</a:t>
            </a:r>
            <a:endParaRPr lang="en-GB" sz="2400" b="1" dirty="0"/>
          </a:p>
        </p:txBody>
      </p:sp>
      <p:pic>
        <p:nvPicPr>
          <p:cNvPr id="20" name="Picture 4" descr="See the source image">
            <a:extLst>
              <a:ext uri="{FF2B5EF4-FFF2-40B4-BE49-F238E27FC236}">
                <a16:creationId xmlns:a16="http://schemas.microsoft.com/office/drawing/2014/main" id="{45E4C9BA-9074-4B04-95DE-6D6D57B8A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783" y="4088015"/>
            <a:ext cx="3513982" cy="26287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descr="A picture containing logo&#10;&#10;Description automatically generated">
            <a:extLst>
              <a:ext uri="{FF2B5EF4-FFF2-40B4-BE49-F238E27FC236}">
                <a16:creationId xmlns:a16="http://schemas.microsoft.com/office/drawing/2014/main" id="{A3E9E959-4D9B-420A-9EE9-933179816C9F}"/>
              </a:ext>
            </a:extLst>
          </p:cNvPr>
          <p:cNvPicPr>
            <a:picLocks noChangeAspect="1"/>
          </p:cNvPicPr>
          <p:nvPr/>
        </p:nvPicPr>
        <p:blipFill>
          <a:blip r:embed="rId3"/>
          <a:stretch>
            <a:fillRect/>
          </a:stretch>
        </p:blipFill>
        <p:spPr>
          <a:xfrm>
            <a:off x="10810878" y="38283"/>
            <a:ext cx="1266828" cy="962021"/>
          </a:xfrm>
          <a:prstGeom prst="rect">
            <a:avLst/>
          </a:prstGeom>
          <a:noFill/>
          <a:ln cap="flat">
            <a:noFill/>
          </a:ln>
        </p:spPr>
      </p:pic>
    </p:spTree>
    <p:extLst>
      <p:ext uri="{BB962C8B-B14F-4D97-AF65-F5344CB8AC3E}">
        <p14:creationId xmlns:p14="http://schemas.microsoft.com/office/powerpoint/2010/main" val="254577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 calcmode="lin" valueType="num">
                                      <p:cBhvr additive="base">
                                        <p:cTn id="5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2" grpId="0"/>
      <p:bldP spid="13" grpId="0"/>
      <p:bldP spid="17" grpId="0"/>
      <p:bldP spid="18" grpId="0"/>
      <p:bldP spid="19" grpId="0"/>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F45B38-3306-4435-AD42-FE6EC62A450F}"/>
              </a:ext>
            </a:extLst>
          </p:cNvPr>
          <p:cNvSpPr/>
          <p:nvPr/>
        </p:nvSpPr>
        <p:spPr>
          <a:xfrm>
            <a:off x="1981892" y="-200025"/>
            <a:ext cx="8045344"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Real or Alien words?</a:t>
            </a:r>
          </a:p>
        </p:txBody>
      </p:sp>
      <p:sp>
        <p:nvSpPr>
          <p:cNvPr id="3" name="Rectangle 2">
            <a:extLst>
              <a:ext uri="{FF2B5EF4-FFF2-40B4-BE49-F238E27FC236}">
                <a16:creationId xmlns:a16="http://schemas.microsoft.com/office/drawing/2014/main" id="{794939D6-D43E-4C10-8701-0FF4CABAC0A5}"/>
              </a:ext>
            </a:extLst>
          </p:cNvPr>
          <p:cNvSpPr/>
          <p:nvPr/>
        </p:nvSpPr>
        <p:spPr>
          <a:xfrm>
            <a:off x="117535" y="903329"/>
            <a:ext cx="11774057" cy="54664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Read the words and decide if they are real words or alien words. </a:t>
            </a:r>
            <a:endParaRPr lang="en-GB" sz="2000" b="1" dirty="0"/>
          </a:p>
        </p:txBody>
      </p:sp>
      <p:sp>
        <p:nvSpPr>
          <p:cNvPr id="5" name="Rectangle 4">
            <a:extLst>
              <a:ext uri="{FF2B5EF4-FFF2-40B4-BE49-F238E27FC236}">
                <a16:creationId xmlns:a16="http://schemas.microsoft.com/office/drawing/2014/main" id="{794939D6-D43E-4C10-8701-0FF4CABAC0A5}"/>
              </a:ext>
            </a:extLst>
          </p:cNvPr>
          <p:cNvSpPr/>
          <p:nvPr/>
        </p:nvSpPr>
        <p:spPr>
          <a:xfrm>
            <a:off x="6204858" y="6128435"/>
            <a:ext cx="5865700" cy="64810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 alien words are made up words!</a:t>
            </a:r>
            <a:endParaRPr lang="en-GB" sz="2400" b="1" dirty="0"/>
          </a:p>
        </p:txBody>
      </p:sp>
      <p:sp>
        <p:nvSpPr>
          <p:cNvPr id="2" name="Oval 1"/>
          <p:cNvSpPr/>
          <p:nvPr/>
        </p:nvSpPr>
        <p:spPr>
          <a:xfrm>
            <a:off x="692333" y="1576029"/>
            <a:ext cx="4480560" cy="44263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897428" y="1576029"/>
            <a:ext cx="4480560" cy="44263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497754" y="1673207"/>
            <a:ext cx="388248" cy="369332"/>
          </a:xfrm>
          <a:prstGeom prst="rect">
            <a:avLst/>
          </a:prstGeom>
          <a:noFill/>
        </p:spPr>
        <p:txBody>
          <a:bodyPr wrap="none" rtlCol="0">
            <a:spAutoFit/>
          </a:bodyPr>
          <a:lstStyle/>
          <a:p>
            <a:r>
              <a:rPr lang="en-GB" dirty="0"/>
              <a:t>fir</a:t>
            </a:r>
          </a:p>
        </p:txBody>
      </p:sp>
      <p:sp>
        <p:nvSpPr>
          <p:cNvPr id="9" name="TextBox 8"/>
          <p:cNvSpPr txBox="1"/>
          <p:nvPr/>
        </p:nvSpPr>
        <p:spPr>
          <a:xfrm>
            <a:off x="5496639" y="2093575"/>
            <a:ext cx="433132" cy="369332"/>
          </a:xfrm>
          <a:prstGeom prst="rect">
            <a:avLst/>
          </a:prstGeom>
          <a:noFill/>
        </p:spPr>
        <p:txBody>
          <a:bodyPr wrap="none" rtlCol="0">
            <a:spAutoFit/>
          </a:bodyPr>
          <a:lstStyle/>
          <a:p>
            <a:r>
              <a:rPr lang="en-GB" dirty="0"/>
              <a:t>eir</a:t>
            </a:r>
          </a:p>
        </p:txBody>
      </p:sp>
      <p:sp>
        <p:nvSpPr>
          <p:cNvPr id="10" name="TextBox 9"/>
          <p:cNvSpPr txBox="1"/>
          <p:nvPr/>
        </p:nvSpPr>
        <p:spPr>
          <a:xfrm>
            <a:off x="5513002" y="2453887"/>
            <a:ext cx="611129" cy="369332"/>
          </a:xfrm>
          <a:prstGeom prst="rect">
            <a:avLst/>
          </a:prstGeom>
          <a:noFill/>
        </p:spPr>
        <p:txBody>
          <a:bodyPr wrap="none" rtlCol="0">
            <a:spAutoFit/>
          </a:bodyPr>
          <a:lstStyle/>
          <a:p>
            <a:r>
              <a:rPr lang="en-GB" dirty="0"/>
              <a:t>bird </a:t>
            </a:r>
          </a:p>
        </p:txBody>
      </p:sp>
      <p:sp>
        <p:nvSpPr>
          <p:cNvPr id="11" name="TextBox 10"/>
          <p:cNvSpPr txBox="1"/>
          <p:nvPr/>
        </p:nvSpPr>
        <p:spPr>
          <a:xfrm>
            <a:off x="5496639" y="2802932"/>
            <a:ext cx="542200" cy="369332"/>
          </a:xfrm>
          <a:prstGeom prst="rect">
            <a:avLst/>
          </a:prstGeom>
          <a:noFill/>
        </p:spPr>
        <p:txBody>
          <a:bodyPr wrap="none" rtlCol="0">
            <a:spAutoFit/>
          </a:bodyPr>
          <a:lstStyle/>
          <a:p>
            <a:r>
              <a:rPr lang="en-GB" dirty="0"/>
              <a:t>lird </a:t>
            </a:r>
          </a:p>
        </p:txBody>
      </p:sp>
      <p:sp>
        <p:nvSpPr>
          <p:cNvPr id="12" name="TextBox 11"/>
          <p:cNvSpPr txBox="1"/>
          <p:nvPr/>
        </p:nvSpPr>
        <p:spPr>
          <a:xfrm>
            <a:off x="5496639" y="3168691"/>
            <a:ext cx="559833" cy="369332"/>
          </a:xfrm>
          <a:prstGeom prst="rect">
            <a:avLst/>
          </a:prstGeom>
          <a:noFill/>
        </p:spPr>
        <p:txBody>
          <a:bodyPr wrap="none" rtlCol="0">
            <a:spAutoFit/>
          </a:bodyPr>
          <a:lstStyle/>
          <a:p>
            <a:r>
              <a:rPr lang="en-GB" dirty="0"/>
              <a:t>fird </a:t>
            </a:r>
          </a:p>
        </p:txBody>
      </p:sp>
      <p:sp>
        <p:nvSpPr>
          <p:cNvPr id="13" name="TextBox 12"/>
          <p:cNvSpPr txBox="1"/>
          <p:nvPr/>
        </p:nvSpPr>
        <p:spPr>
          <a:xfrm>
            <a:off x="5496639" y="3529648"/>
            <a:ext cx="588623" cy="369332"/>
          </a:xfrm>
          <a:prstGeom prst="rect">
            <a:avLst/>
          </a:prstGeom>
          <a:noFill/>
        </p:spPr>
        <p:txBody>
          <a:bodyPr wrap="none" rtlCol="0">
            <a:spAutoFit/>
          </a:bodyPr>
          <a:lstStyle/>
          <a:p>
            <a:r>
              <a:rPr lang="en-GB" dirty="0"/>
              <a:t>skirt</a:t>
            </a:r>
          </a:p>
        </p:txBody>
      </p:sp>
      <p:sp>
        <p:nvSpPr>
          <p:cNvPr id="14" name="TextBox 13"/>
          <p:cNvSpPr txBox="1"/>
          <p:nvPr/>
        </p:nvSpPr>
        <p:spPr>
          <a:xfrm>
            <a:off x="5532050" y="3953214"/>
            <a:ext cx="479618" cy="369332"/>
          </a:xfrm>
          <a:prstGeom prst="rect">
            <a:avLst/>
          </a:prstGeom>
          <a:noFill/>
        </p:spPr>
        <p:txBody>
          <a:bodyPr wrap="none" rtlCol="0">
            <a:spAutoFit/>
          </a:bodyPr>
          <a:lstStyle/>
          <a:p>
            <a:r>
              <a:rPr lang="en-GB" dirty="0"/>
              <a:t>girl</a:t>
            </a:r>
          </a:p>
        </p:txBody>
      </p:sp>
      <p:sp>
        <p:nvSpPr>
          <p:cNvPr id="15" name="TextBox 14"/>
          <p:cNvSpPr txBox="1"/>
          <p:nvPr/>
        </p:nvSpPr>
        <p:spPr>
          <a:xfrm>
            <a:off x="5496639" y="4376780"/>
            <a:ext cx="588687" cy="369332"/>
          </a:xfrm>
          <a:prstGeom prst="rect">
            <a:avLst/>
          </a:prstGeom>
          <a:noFill/>
        </p:spPr>
        <p:txBody>
          <a:bodyPr wrap="none" rtlCol="0">
            <a:spAutoFit/>
          </a:bodyPr>
          <a:lstStyle/>
          <a:p>
            <a:r>
              <a:rPr lang="en-GB" dirty="0"/>
              <a:t>wirg</a:t>
            </a:r>
          </a:p>
        </p:txBody>
      </p:sp>
      <p:sp>
        <p:nvSpPr>
          <p:cNvPr id="16" name="TextBox 15"/>
          <p:cNvSpPr txBox="1"/>
          <p:nvPr/>
        </p:nvSpPr>
        <p:spPr>
          <a:xfrm>
            <a:off x="5496639" y="4792751"/>
            <a:ext cx="460382" cy="369332"/>
          </a:xfrm>
          <a:prstGeom prst="rect">
            <a:avLst/>
          </a:prstGeom>
          <a:noFill/>
        </p:spPr>
        <p:txBody>
          <a:bodyPr wrap="none" rtlCol="0">
            <a:spAutoFit/>
          </a:bodyPr>
          <a:lstStyle/>
          <a:p>
            <a:r>
              <a:rPr lang="en-GB" dirty="0"/>
              <a:t>sir </a:t>
            </a:r>
          </a:p>
        </p:txBody>
      </p:sp>
      <p:sp>
        <p:nvSpPr>
          <p:cNvPr id="17" name="TextBox 16"/>
          <p:cNvSpPr txBox="1"/>
          <p:nvPr/>
        </p:nvSpPr>
        <p:spPr>
          <a:xfrm>
            <a:off x="5497754" y="5162083"/>
            <a:ext cx="659155" cy="369332"/>
          </a:xfrm>
          <a:prstGeom prst="rect">
            <a:avLst/>
          </a:prstGeom>
          <a:noFill/>
        </p:spPr>
        <p:txBody>
          <a:bodyPr wrap="none" rtlCol="0">
            <a:spAutoFit/>
          </a:bodyPr>
          <a:lstStyle/>
          <a:p>
            <a:r>
              <a:rPr lang="en-GB" dirty="0"/>
              <a:t>shirt </a:t>
            </a:r>
          </a:p>
        </p:txBody>
      </p:sp>
      <p:sp>
        <p:nvSpPr>
          <p:cNvPr id="18" name="TextBox 17"/>
          <p:cNvSpPr txBox="1"/>
          <p:nvPr/>
        </p:nvSpPr>
        <p:spPr>
          <a:xfrm>
            <a:off x="5488768" y="5574437"/>
            <a:ext cx="569387" cy="369332"/>
          </a:xfrm>
          <a:prstGeom prst="rect">
            <a:avLst/>
          </a:prstGeom>
          <a:noFill/>
        </p:spPr>
        <p:txBody>
          <a:bodyPr wrap="none" rtlCol="0">
            <a:spAutoFit/>
          </a:bodyPr>
          <a:lstStyle/>
          <a:p>
            <a:r>
              <a:rPr lang="en-GB" dirty="0"/>
              <a:t>qirt </a:t>
            </a:r>
          </a:p>
        </p:txBody>
      </p:sp>
      <p:sp>
        <p:nvSpPr>
          <p:cNvPr id="19" name="TextBox 18"/>
          <p:cNvSpPr txBox="1"/>
          <p:nvPr/>
        </p:nvSpPr>
        <p:spPr>
          <a:xfrm>
            <a:off x="2049590" y="1670807"/>
            <a:ext cx="1263808" cy="369332"/>
          </a:xfrm>
          <a:prstGeom prst="rect">
            <a:avLst/>
          </a:prstGeom>
          <a:noFill/>
        </p:spPr>
        <p:txBody>
          <a:bodyPr wrap="none" rtlCol="0">
            <a:spAutoFit/>
          </a:bodyPr>
          <a:lstStyle/>
          <a:p>
            <a:r>
              <a:rPr lang="en-GB" u="sng" dirty="0"/>
              <a:t>Real words </a:t>
            </a:r>
          </a:p>
        </p:txBody>
      </p:sp>
      <p:sp>
        <p:nvSpPr>
          <p:cNvPr id="20" name="TextBox 19"/>
          <p:cNvSpPr txBox="1"/>
          <p:nvPr/>
        </p:nvSpPr>
        <p:spPr>
          <a:xfrm>
            <a:off x="8170524" y="1687290"/>
            <a:ext cx="1339982" cy="369332"/>
          </a:xfrm>
          <a:prstGeom prst="rect">
            <a:avLst/>
          </a:prstGeom>
          <a:noFill/>
        </p:spPr>
        <p:txBody>
          <a:bodyPr wrap="none" rtlCol="0">
            <a:spAutoFit/>
          </a:bodyPr>
          <a:lstStyle/>
          <a:p>
            <a:r>
              <a:rPr lang="en-GB" u="sng" dirty="0"/>
              <a:t>Alien words </a:t>
            </a:r>
          </a:p>
        </p:txBody>
      </p:sp>
      <p:pic>
        <p:nvPicPr>
          <p:cNvPr id="2050" name="Picture 2" descr="See the source image">
            <a:extLst>
              <a:ext uri="{FF2B5EF4-FFF2-40B4-BE49-F238E27FC236}">
                <a16:creationId xmlns:a16="http://schemas.microsoft.com/office/drawing/2014/main" id="{4E2D3FE0-1C2C-41D9-8B61-FFEF11BA1BD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474771" y="1818112"/>
            <a:ext cx="776254" cy="9202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A picture containing diagram&#10;&#10;Description automatically generated">
            <a:extLst>
              <a:ext uri="{FF2B5EF4-FFF2-40B4-BE49-F238E27FC236}">
                <a16:creationId xmlns:a16="http://schemas.microsoft.com/office/drawing/2014/main" id="{59A23126-4160-4C86-B14C-FE590D9F28D4}"/>
              </a:ext>
            </a:extLst>
          </p:cNvPr>
          <p:cNvPicPr>
            <a:picLocks noChangeAspect="1"/>
          </p:cNvPicPr>
          <p:nvPr/>
        </p:nvPicPr>
        <p:blipFill>
          <a:blip r:embed="rId3"/>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157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434FB1-964D-47A0-84B3-1F1B098638D2}"/>
              </a:ext>
            </a:extLst>
          </p:cNvPr>
          <p:cNvSpPr/>
          <p:nvPr/>
        </p:nvSpPr>
        <p:spPr>
          <a:xfrm>
            <a:off x="26624" y="-27786"/>
            <a:ext cx="9823843" cy="830997"/>
          </a:xfrm>
          <a:prstGeom prst="rect">
            <a:avLst/>
          </a:prstGeom>
          <a:noFill/>
        </p:spPr>
        <p:txBody>
          <a:bodyPr wrap="none" lIns="91440" tIns="45720" rIns="91440" bIns="45720">
            <a:spAutoFit/>
          </a:bodyPr>
          <a:lstStyle/>
          <a:p>
            <a:pPr algn="ctr"/>
            <a:r>
              <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Match </a:t>
            </a:r>
            <a:r>
              <a:rPr lang="en-US" sz="4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picture to the correct word</a:t>
            </a:r>
          </a:p>
        </p:txBody>
      </p:sp>
      <p:pic>
        <p:nvPicPr>
          <p:cNvPr id="4098" name="Picture 2" descr="See the source image">
            <a:extLst>
              <a:ext uri="{FF2B5EF4-FFF2-40B4-BE49-F238E27FC236}">
                <a16:creationId xmlns:a16="http://schemas.microsoft.com/office/drawing/2014/main" id="{D67CCF71-0A2B-4524-9ED0-AD323D19166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16218" y="747066"/>
            <a:ext cx="1401657" cy="11391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A3CF57C5-885B-4EA9-93C8-6353B57115F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224" y="1957383"/>
            <a:ext cx="1520651" cy="113919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e the source image">
            <a:extLst>
              <a:ext uri="{FF2B5EF4-FFF2-40B4-BE49-F238E27FC236}">
                <a16:creationId xmlns:a16="http://schemas.microsoft.com/office/drawing/2014/main" id="{49EFF85C-D092-460D-8502-61AEC51C0A5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2498" y="3167700"/>
            <a:ext cx="1499552" cy="127511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ee the source image">
            <a:extLst>
              <a:ext uri="{FF2B5EF4-FFF2-40B4-BE49-F238E27FC236}">
                <a16:creationId xmlns:a16="http://schemas.microsoft.com/office/drawing/2014/main" id="{71FD4E32-EECF-4057-AD41-1F038CE666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49" y="4513932"/>
            <a:ext cx="1520650" cy="113919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e the source image">
            <a:extLst>
              <a:ext uri="{FF2B5EF4-FFF2-40B4-BE49-F238E27FC236}">
                <a16:creationId xmlns:a16="http://schemas.microsoft.com/office/drawing/2014/main" id="{B1A5E662-652B-4C43-9A30-1BD31A83A4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647684"/>
            <a:ext cx="1562050" cy="12103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83254FC-311D-40D0-B99D-C02DF491F59F}"/>
              </a:ext>
            </a:extLst>
          </p:cNvPr>
          <p:cNvSpPr txBox="1"/>
          <p:nvPr/>
        </p:nvSpPr>
        <p:spPr>
          <a:xfrm>
            <a:off x="9828220" y="838771"/>
            <a:ext cx="1808508" cy="1015663"/>
          </a:xfrm>
          <a:prstGeom prst="rect">
            <a:avLst/>
          </a:prstGeom>
          <a:noFill/>
        </p:spPr>
        <p:txBody>
          <a:bodyPr wrap="none" rtlCol="0">
            <a:spAutoFit/>
          </a:bodyPr>
          <a:lstStyle/>
          <a:p>
            <a:r>
              <a:rPr lang="en-GB" sz="6000" b="1" dirty="0"/>
              <a:t>shirt </a:t>
            </a:r>
          </a:p>
        </p:txBody>
      </p:sp>
      <p:sp>
        <p:nvSpPr>
          <p:cNvPr id="12" name="TextBox 11">
            <a:extLst>
              <a:ext uri="{FF2B5EF4-FFF2-40B4-BE49-F238E27FC236}">
                <a16:creationId xmlns:a16="http://schemas.microsoft.com/office/drawing/2014/main" id="{5160B135-2722-40A2-81CA-5097C1764E23}"/>
              </a:ext>
            </a:extLst>
          </p:cNvPr>
          <p:cNvSpPr txBox="1"/>
          <p:nvPr/>
        </p:nvSpPr>
        <p:spPr>
          <a:xfrm>
            <a:off x="9932925" y="2080917"/>
            <a:ext cx="1465722" cy="1015663"/>
          </a:xfrm>
          <a:prstGeom prst="rect">
            <a:avLst/>
          </a:prstGeom>
          <a:noFill/>
        </p:spPr>
        <p:txBody>
          <a:bodyPr wrap="none" rtlCol="0">
            <a:spAutoFit/>
          </a:bodyPr>
          <a:lstStyle/>
          <a:p>
            <a:r>
              <a:rPr lang="en-GB" sz="6000" b="1" dirty="0"/>
              <a:t>bird</a:t>
            </a:r>
          </a:p>
        </p:txBody>
      </p:sp>
      <p:sp>
        <p:nvSpPr>
          <p:cNvPr id="13" name="TextBox 12">
            <a:extLst>
              <a:ext uri="{FF2B5EF4-FFF2-40B4-BE49-F238E27FC236}">
                <a16:creationId xmlns:a16="http://schemas.microsoft.com/office/drawing/2014/main" id="{B77E8E38-5A76-45DD-9CF6-6B5519B70F54}"/>
              </a:ext>
            </a:extLst>
          </p:cNvPr>
          <p:cNvSpPr txBox="1"/>
          <p:nvPr/>
        </p:nvSpPr>
        <p:spPr>
          <a:xfrm>
            <a:off x="10039336" y="3323063"/>
            <a:ext cx="1386277" cy="1015663"/>
          </a:xfrm>
          <a:prstGeom prst="rect">
            <a:avLst/>
          </a:prstGeom>
          <a:noFill/>
        </p:spPr>
        <p:txBody>
          <a:bodyPr wrap="none" rtlCol="0">
            <a:spAutoFit/>
          </a:bodyPr>
          <a:lstStyle/>
          <a:p>
            <a:r>
              <a:rPr lang="en-GB" sz="6000" b="1" dirty="0"/>
              <a:t>stir </a:t>
            </a:r>
          </a:p>
        </p:txBody>
      </p:sp>
      <p:sp>
        <p:nvSpPr>
          <p:cNvPr id="14" name="TextBox 13">
            <a:extLst>
              <a:ext uri="{FF2B5EF4-FFF2-40B4-BE49-F238E27FC236}">
                <a16:creationId xmlns:a16="http://schemas.microsoft.com/office/drawing/2014/main" id="{BAC6121E-501B-4D49-AB3F-178E065E07F3}"/>
              </a:ext>
            </a:extLst>
          </p:cNvPr>
          <p:cNvSpPr txBox="1"/>
          <p:nvPr/>
        </p:nvSpPr>
        <p:spPr>
          <a:xfrm>
            <a:off x="10024583" y="4513932"/>
            <a:ext cx="1377300" cy="1015663"/>
          </a:xfrm>
          <a:prstGeom prst="rect">
            <a:avLst/>
          </a:prstGeom>
          <a:noFill/>
        </p:spPr>
        <p:txBody>
          <a:bodyPr wrap="none" rtlCol="0">
            <a:spAutoFit/>
          </a:bodyPr>
          <a:lstStyle/>
          <a:p>
            <a:r>
              <a:rPr lang="en-GB" sz="6000" b="1" dirty="0"/>
              <a:t>girl </a:t>
            </a:r>
          </a:p>
        </p:txBody>
      </p:sp>
      <p:sp>
        <p:nvSpPr>
          <p:cNvPr id="15" name="TextBox 14">
            <a:extLst>
              <a:ext uri="{FF2B5EF4-FFF2-40B4-BE49-F238E27FC236}">
                <a16:creationId xmlns:a16="http://schemas.microsoft.com/office/drawing/2014/main" id="{1AACFBE0-6020-426C-A66A-A3C64DFA42CD}"/>
              </a:ext>
            </a:extLst>
          </p:cNvPr>
          <p:cNvSpPr txBox="1"/>
          <p:nvPr/>
        </p:nvSpPr>
        <p:spPr>
          <a:xfrm>
            <a:off x="10024583" y="5704801"/>
            <a:ext cx="1620572" cy="1015663"/>
          </a:xfrm>
          <a:prstGeom prst="rect">
            <a:avLst/>
          </a:prstGeom>
          <a:noFill/>
        </p:spPr>
        <p:txBody>
          <a:bodyPr wrap="none" rtlCol="0">
            <a:spAutoFit/>
          </a:bodyPr>
          <a:lstStyle/>
          <a:p>
            <a:r>
              <a:rPr lang="en-GB" sz="6000" b="1" dirty="0"/>
              <a:t>first </a:t>
            </a:r>
          </a:p>
        </p:txBody>
      </p:sp>
      <p:cxnSp>
        <p:nvCxnSpPr>
          <p:cNvPr id="6" name="Straight Arrow Connector 5">
            <a:extLst>
              <a:ext uri="{FF2B5EF4-FFF2-40B4-BE49-F238E27FC236}">
                <a16:creationId xmlns:a16="http://schemas.microsoft.com/office/drawing/2014/main" id="{08C279D3-B0E9-45B5-BB61-17C073AC6CF6}"/>
              </a:ext>
            </a:extLst>
          </p:cNvPr>
          <p:cNvCxnSpPr>
            <a:stCxn id="4098" idx="3"/>
          </p:cNvCxnSpPr>
          <p:nvPr/>
        </p:nvCxnSpPr>
        <p:spPr>
          <a:xfrm>
            <a:off x="1617875" y="1316665"/>
            <a:ext cx="8315050" cy="370509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6" name="Picture 15" descr="A picture containing logo&#10;&#10;Description automatically generated">
            <a:extLst>
              <a:ext uri="{FF2B5EF4-FFF2-40B4-BE49-F238E27FC236}">
                <a16:creationId xmlns:a16="http://schemas.microsoft.com/office/drawing/2014/main" id="{62B1CF65-2673-47A6-9448-3C7236D9BC47}"/>
              </a:ext>
            </a:extLst>
          </p:cNvPr>
          <p:cNvPicPr>
            <a:picLocks noChangeAspect="1"/>
          </p:cNvPicPr>
          <p:nvPr/>
        </p:nvPicPr>
        <p:blipFill>
          <a:blip r:embed="rId7"/>
          <a:stretch>
            <a:fillRect/>
          </a:stretch>
        </p:blipFill>
        <p:spPr>
          <a:xfrm>
            <a:off x="10834869" y="32691"/>
            <a:ext cx="1266828" cy="962021"/>
          </a:xfrm>
          <a:prstGeom prst="rect">
            <a:avLst/>
          </a:prstGeom>
          <a:noFill/>
          <a:ln cap="flat">
            <a:noFill/>
          </a:ln>
        </p:spPr>
      </p:pic>
    </p:spTree>
    <p:extLst>
      <p:ext uri="{BB962C8B-B14F-4D97-AF65-F5344CB8AC3E}">
        <p14:creationId xmlns:p14="http://schemas.microsoft.com/office/powerpoint/2010/main" val="334999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434FB1-964D-47A0-84B3-1F1B098638D2}"/>
              </a:ext>
            </a:extLst>
          </p:cNvPr>
          <p:cNvSpPr/>
          <p:nvPr/>
        </p:nvSpPr>
        <p:spPr>
          <a:xfrm>
            <a:off x="-167242" y="-151409"/>
            <a:ext cx="12249892" cy="830997"/>
          </a:xfrm>
          <a:prstGeom prst="rect">
            <a:avLst/>
          </a:prstGeom>
          <a:noFill/>
        </p:spPr>
        <p:txBody>
          <a:bodyPr wrap="none" lIns="91440" tIns="45720" rIns="91440" bIns="45720">
            <a:spAutoFit/>
          </a:bodyPr>
          <a:lstStyle/>
          <a:p>
            <a:pPr algn="ctr"/>
            <a:r>
              <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Match </a:t>
            </a:r>
            <a:r>
              <a:rPr lang="en-US" sz="4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picture to the correct word- answers</a:t>
            </a:r>
          </a:p>
        </p:txBody>
      </p:sp>
      <p:pic>
        <p:nvPicPr>
          <p:cNvPr id="4098" name="Picture 2" descr="See the source image">
            <a:extLst>
              <a:ext uri="{FF2B5EF4-FFF2-40B4-BE49-F238E27FC236}">
                <a16:creationId xmlns:a16="http://schemas.microsoft.com/office/drawing/2014/main" id="{D67CCF71-0A2B-4524-9ED0-AD323D19166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16218" y="747066"/>
            <a:ext cx="1401657" cy="11391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A3CF57C5-885B-4EA9-93C8-6353B57115F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224" y="1957383"/>
            <a:ext cx="1520651" cy="113919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e the source image">
            <a:extLst>
              <a:ext uri="{FF2B5EF4-FFF2-40B4-BE49-F238E27FC236}">
                <a16:creationId xmlns:a16="http://schemas.microsoft.com/office/drawing/2014/main" id="{49EFF85C-D092-460D-8502-61AEC51C0A5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2498" y="3167700"/>
            <a:ext cx="1499552" cy="127511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ee the source image">
            <a:extLst>
              <a:ext uri="{FF2B5EF4-FFF2-40B4-BE49-F238E27FC236}">
                <a16:creationId xmlns:a16="http://schemas.microsoft.com/office/drawing/2014/main" id="{71FD4E32-EECF-4057-AD41-1F038CE666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49" y="4513932"/>
            <a:ext cx="1520650" cy="113919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e the source image">
            <a:extLst>
              <a:ext uri="{FF2B5EF4-FFF2-40B4-BE49-F238E27FC236}">
                <a16:creationId xmlns:a16="http://schemas.microsoft.com/office/drawing/2014/main" id="{B1A5E662-652B-4C43-9A30-1BD31A83A4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647684"/>
            <a:ext cx="1562050" cy="12103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83254FC-311D-40D0-B99D-C02DF491F59F}"/>
              </a:ext>
            </a:extLst>
          </p:cNvPr>
          <p:cNvSpPr txBox="1"/>
          <p:nvPr/>
        </p:nvSpPr>
        <p:spPr>
          <a:xfrm>
            <a:off x="9828220" y="838771"/>
            <a:ext cx="1808508" cy="1015663"/>
          </a:xfrm>
          <a:prstGeom prst="rect">
            <a:avLst/>
          </a:prstGeom>
          <a:noFill/>
        </p:spPr>
        <p:txBody>
          <a:bodyPr wrap="none" rtlCol="0">
            <a:spAutoFit/>
          </a:bodyPr>
          <a:lstStyle/>
          <a:p>
            <a:r>
              <a:rPr lang="en-GB" sz="6000" b="1" dirty="0"/>
              <a:t>shirt </a:t>
            </a:r>
          </a:p>
        </p:txBody>
      </p:sp>
      <p:sp>
        <p:nvSpPr>
          <p:cNvPr id="12" name="TextBox 11">
            <a:extLst>
              <a:ext uri="{FF2B5EF4-FFF2-40B4-BE49-F238E27FC236}">
                <a16:creationId xmlns:a16="http://schemas.microsoft.com/office/drawing/2014/main" id="{5160B135-2722-40A2-81CA-5097C1764E23}"/>
              </a:ext>
            </a:extLst>
          </p:cNvPr>
          <p:cNvSpPr txBox="1"/>
          <p:nvPr/>
        </p:nvSpPr>
        <p:spPr>
          <a:xfrm>
            <a:off x="9932925" y="2080917"/>
            <a:ext cx="1465722" cy="1015663"/>
          </a:xfrm>
          <a:prstGeom prst="rect">
            <a:avLst/>
          </a:prstGeom>
          <a:noFill/>
        </p:spPr>
        <p:txBody>
          <a:bodyPr wrap="none" rtlCol="0">
            <a:spAutoFit/>
          </a:bodyPr>
          <a:lstStyle/>
          <a:p>
            <a:r>
              <a:rPr lang="en-GB" sz="6000" b="1" dirty="0"/>
              <a:t>bird</a:t>
            </a:r>
          </a:p>
        </p:txBody>
      </p:sp>
      <p:sp>
        <p:nvSpPr>
          <p:cNvPr id="13" name="TextBox 12">
            <a:extLst>
              <a:ext uri="{FF2B5EF4-FFF2-40B4-BE49-F238E27FC236}">
                <a16:creationId xmlns:a16="http://schemas.microsoft.com/office/drawing/2014/main" id="{B77E8E38-5A76-45DD-9CF6-6B5519B70F54}"/>
              </a:ext>
            </a:extLst>
          </p:cNvPr>
          <p:cNvSpPr txBox="1"/>
          <p:nvPr/>
        </p:nvSpPr>
        <p:spPr>
          <a:xfrm>
            <a:off x="10039336" y="3323063"/>
            <a:ext cx="1386277" cy="1015663"/>
          </a:xfrm>
          <a:prstGeom prst="rect">
            <a:avLst/>
          </a:prstGeom>
          <a:noFill/>
        </p:spPr>
        <p:txBody>
          <a:bodyPr wrap="none" rtlCol="0">
            <a:spAutoFit/>
          </a:bodyPr>
          <a:lstStyle/>
          <a:p>
            <a:r>
              <a:rPr lang="en-GB" sz="6000" b="1" dirty="0"/>
              <a:t>stir </a:t>
            </a:r>
          </a:p>
        </p:txBody>
      </p:sp>
      <p:sp>
        <p:nvSpPr>
          <p:cNvPr id="14" name="TextBox 13">
            <a:extLst>
              <a:ext uri="{FF2B5EF4-FFF2-40B4-BE49-F238E27FC236}">
                <a16:creationId xmlns:a16="http://schemas.microsoft.com/office/drawing/2014/main" id="{BAC6121E-501B-4D49-AB3F-178E065E07F3}"/>
              </a:ext>
            </a:extLst>
          </p:cNvPr>
          <p:cNvSpPr txBox="1"/>
          <p:nvPr/>
        </p:nvSpPr>
        <p:spPr>
          <a:xfrm>
            <a:off x="10024583" y="4513932"/>
            <a:ext cx="1377300" cy="1015663"/>
          </a:xfrm>
          <a:prstGeom prst="rect">
            <a:avLst/>
          </a:prstGeom>
          <a:noFill/>
        </p:spPr>
        <p:txBody>
          <a:bodyPr wrap="none" rtlCol="0">
            <a:spAutoFit/>
          </a:bodyPr>
          <a:lstStyle/>
          <a:p>
            <a:r>
              <a:rPr lang="en-GB" sz="6000" b="1" dirty="0"/>
              <a:t>girl </a:t>
            </a:r>
          </a:p>
        </p:txBody>
      </p:sp>
      <p:sp>
        <p:nvSpPr>
          <p:cNvPr id="15" name="TextBox 14">
            <a:extLst>
              <a:ext uri="{FF2B5EF4-FFF2-40B4-BE49-F238E27FC236}">
                <a16:creationId xmlns:a16="http://schemas.microsoft.com/office/drawing/2014/main" id="{1AACFBE0-6020-426C-A66A-A3C64DFA42CD}"/>
              </a:ext>
            </a:extLst>
          </p:cNvPr>
          <p:cNvSpPr txBox="1"/>
          <p:nvPr/>
        </p:nvSpPr>
        <p:spPr>
          <a:xfrm>
            <a:off x="10024583" y="5704801"/>
            <a:ext cx="1620572" cy="1015663"/>
          </a:xfrm>
          <a:prstGeom prst="rect">
            <a:avLst/>
          </a:prstGeom>
          <a:noFill/>
        </p:spPr>
        <p:txBody>
          <a:bodyPr wrap="none" rtlCol="0">
            <a:spAutoFit/>
          </a:bodyPr>
          <a:lstStyle/>
          <a:p>
            <a:r>
              <a:rPr lang="en-GB" sz="6000" b="1" dirty="0"/>
              <a:t>first </a:t>
            </a:r>
          </a:p>
        </p:txBody>
      </p:sp>
      <p:cxnSp>
        <p:nvCxnSpPr>
          <p:cNvPr id="6" name="Straight Arrow Connector 5">
            <a:extLst>
              <a:ext uri="{FF2B5EF4-FFF2-40B4-BE49-F238E27FC236}">
                <a16:creationId xmlns:a16="http://schemas.microsoft.com/office/drawing/2014/main" id="{08C279D3-B0E9-45B5-BB61-17C073AC6CF6}"/>
              </a:ext>
            </a:extLst>
          </p:cNvPr>
          <p:cNvCxnSpPr>
            <a:stCxn id="4098" idx="3"/>
          </p:cNvCxnSpPr>
          <p:nvPr/>
        </p:nvCxnSpPr>
        <p:spPr>
          <a:xfrm>
            <a:off x="1617875" y="1316665"/>
            <a:ext cx="8315050" cy="370509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 name="Straight Arrow Connector 2">
            <a:extLst>
              <a:ext uri="{FF2B5EF4-FFF2-40B4-BE49-F238E27FC236}">
                <a16:creationId xmlns:a16="http://schemas.microsoft.com/office/drawing/2014/main" id="{5D3F0191-E811-4C8E-A073-5A4DB8DE7688}"/>
              </a:ext>
            </a:extLst>
          </p:cNvPr>
          <p:cNvCxnSpPr>
            <a:stCxn id="4100" idx="3"/>
            <a:endCxn id="12" idx="1"/>
          </p:cNvCxnSpPr>
          <p:nvPr/>
        </p:nvCxnSpPr>
        <p:spPr>
          <a:xfrm>
            <a:off x="1617875" y="2526982"/>
            <a:ext cx="8315050" cy="6176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2E798565-9CC9-47A6-8493-C9D7999DE041}"/>
              </a:ext>
            </a:extLst>
          </p:cNvPr>
          <p:cNvCxnSpPr/>
          <p:nvPr/>
        </p:nvCxnSpPr>
        <p:spPr>
          <a:xfrm flipV="1">
            <a:off x="1617875" y="1473200"/>
            <a:ext cx="8115405" cy="233205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AF76DDAB-6859-462A-AD01-94BE7F238112}"/>
              </a:ext>
            </a:extLst>
          </p:cNvPr>
          <p:cNvCxnSpPr>
            <a:stCxn id="4104" idx="3"/>
            <a:endCxn id="15" idx="1"/>
          </p:cNvCxnSpPr>
          <p:nvPr/>
        </p:nvCxnSpPr>
        <p:spPr>
          <a:xfrm>
            <a:off x="1572599" y="5083531"/>
            <a:ext cx="8451984" cy="112910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1B24187D-6EFE-4553-92F2-00E04079923F}"/>
              </a:ext>
            </a:extLst>
          </p:cNvPr>
          <p:cNvCxnSpPr>
            <a:endCxn id="13" idx="1"/>
          </p:cNvCxnSpPr>
          <p:nvPr/>
        </p:nvCxnSpPr>
        <p:spPr>
          <a:xfrm flipV="1">
            <a:off x="1391920" y="3830895"/>
            <a:ext cx="8647416" cy="268166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70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BDFEB-A3A7-44FC-8FD1-4680581DA781}"/>
              </a:ext>
            </a:extLst>
          </p:cNvPr>
          <p:cNvSpPr/>
          <p:nvPr/>
        </p:nvSpPr>
        <p:spPr>
          <a:xfrm>
            <a:off x="0" y="-71809"/>
            <a:ext cx="9730869"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Write the word under the picture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5" name="Picture 2" descr="See the source image">
            <a:extLst>
              <a:ext uri="{FF2B5EF4-FFF2-40B4-BE49-F238E27FC236}">
                <a16:creationId xmlns:a16="http://schemas.microsoft.com/office/drawing/2014/main" id="{89AD6B84-8A2B-46EA-8C80-DF3E241A29F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71818" y="811523"/>
            <a:ext cx="2384742" cy="1938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3FAC7F07-410B-4507-ACB2-3E0D316A9DC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34218" y="811523"/>
            <a:ext cx="2272982" cy="19643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See the source image">
            <a:extLst>
              <a:ext uri="{FF2B5EF4-FFF2-40B4-BE49-F238E27FC236}">
                <a16:creationId xmlns:a16="http://schemas.microsoft.com/office/drawing/2014/main" id="{762090D0-AC40-4E26-B25D-B997639E6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4858" y="811523"/>
            <a:ext cx="2272982" cy="19381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ee the source image">
            <a:extLst>
              <a:ext uri="{FF2B5EF4-FFF2-40B4-BE49-F238E27FC236}">
                <a16:creationId xmlns:a16="http://schemas.microsoft.com/office/drawing/2014/main" id="{4753E045-CB9B-4AEE-AFAA-D82C68EF0E5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261236" y="4082100"/>
            <a:ext cx="2272982" cy="1964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ee the source image">
            <a:extLst>
              <a:ext uri="{FF2B5EF4-FFF2-40B4-BE49-F238E27FC236}">
                <a16:creationId xmlns:a16="http://schemas.microsoft.com/office/drawing/2014/main" id="{2C7C3BD3-A7E9-449C-A1A0-3EE6C654B4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9499" y="4082099"/>
            <a:ext cx="2231850" cy="196437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F65EB014-DC3F-4CDE-A9BB-4F4C8F1064AF}"/>
              </a:ext>
            </a:extLst>
          </p:cNvPr>
          <p:cNvCxnSpPr/>
          <p:nvPr/>
        </p:nvCxnSpPr>
        <p:spPr>
          <a:xfrm>
            <a:off x="118269" y="33293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C376118-D78A-4ED3-BF92-FE73264171D1}"/>
              </a:ext>
            </a:extLst>
          </p:cNvPr>
          <p:cNvCxnSpPr/>
          <p:nvPr/>
        </p:nvCxnSpPr>
        <p:spPr>
          <a:xfrm>
            <a:off x="4024789" y="3329940"/>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3F60AD2-376E-4B23-B3B0-1E8D34275AEE}"/>
              </a:ext>
            </a:extLst>
          </p:cNvPr>
          <p:cNvCxnSpPr/>
          <p:nvPr/>
        </p:nvCxnSpPr>
        <p:spPr>
          <a:xfrm>
            <a:off x="7966869" y="33293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275478E-0EE8-4793-AEDC-55452BCD18D7}"/>
              </a:ext>
            </a:extLst>
          </p:cNvPr>
          <p:cNvCxnSpPr/>
          <p:nvPr/>
        </p:nvCxnSpPr>
        <p:spPr>
          <a:xfrm>
            <a:off x="1980883" y="66821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FCE7C61-06B9-49DF-83D7-16E9EAC653B9}"/>
              </a:ext>
            </a:extLst>
          </p:cNvPr>
          <p:cNvCxnSpPr/>
          <p:nvPr/>
        </p:nvCxnSpPr>
        <p:spPr>
          <a:xfrm>
            <a:off x="6807200" y="6682105"/>
            <a:ext cx="3291840" cy="0"/>
          </a:xfrm>
          <a:prstGeom prst="line">
            <a:avLst/>
          </a:prstGeom>
          <a:ln w="38100"/>
        </p:spPr>
        <p:style>
          <a:lnRef idx="1">
            <a:schemeClr val="dk1"/>
          </a:lnRef>
          <a:fillRef idx="0">
            <a:schemeClr val="dk1"/>
          </a:fillRef>
          <a:effectRef idx="0">
            <a:schemeClr val="dk1"/>
          </a:effectRef>
          <a:fontRef idx="minor">
            <a:schemeClr val="tx1"/>
          </a:fontRef>
        </p:style>
      </p:cxnSp>
      <p:pic>
        <p:nvPicPr>
          <p:cNvPr id="16" name="Picture 15" descr="A picture containing logo&#10;&#10;Description automatically generated">
            <a:extLst>
              <a:ext uri="{FF2B5EF4-FFF2-40B4-BE49-F238E27FC236}">
                <a16:creationId xmlns:a16="http://schemas.microsoft.com/office/drawing/2014/main" id="{2276B4CB-C718-434F-B7B4-C94D1175EF2E}"/>
              </a:ext>
            </a:extLst>
          </p:cNvPr>
          <p:cNvPicPr>
            <a:picLocks noChangeAspect="1"/>
          </p:cNvPicPr>
          <p:nvPr/>
        </p:nvPicPr>
        <p:blipFill>
          <a:blip r:embed="rId7"/>
          <a:stretch>
            <a:fillRect/>
          </a:stretch>
        </p:blipFill>
        <p:spPr>
          <a:xfrm>
            <a:off x="10787244" y="70791"/>
            <a:ext cx="1266828" cy="962021"/>
          </a:xfrm>
          <a:prstGeom prst="rect">
            <a:avLst/>
          </a:prstGeom>
          <a:noFill/>
          <a:ln cap="flat">
            <a:noFill/>
          </a:ln>
        </p:spPr>
      </p:pic>
    </p:spTree>
    <p:extLst>
      <p:ext uri="{BB962C8B-B14F-4D97-AF65-F5344CB8AC3E}">
        <p14:creationId xmlns:p14="http://schemas.microsoft.com/office/powerpoint/2010/main" val="3661745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8FD3916-789B-476B-A719-0B7AB90E646A}"/>
              </a:ext>
            </a:extLst>
          </p:cNvPr>
          <p:cNvGraphicFramePr>
            <a:graphicFrameLocks noGrp="1"/>
          </p:cNvGraphicFramePr>
          <p:nvPr>
            <p:extLst>
              <p:ext uri="{D42A27DB-BD31-4B8C-83A1-F6EECF244321}">
                <p14:modId xmlns:p14="http://schemas.microsoft.com/office/powerpoint/2010/main" val="851179725"/>
              </p:ext>
            </p:extLst>
          </p:nvPr>
        </p:nvGraphicFramePr>
        <p:xfrm>
          <a:off x="123824" y="1757891"/>
          <a:ext cx="8486776" cy="4945808"/>
        </p:xfrm>
        <a:graphic>
          <a:graphicData uri="http://schemas.openxmlformats.org/drawingml/2006/table">
            <a:tbl>
              <a:tblPr firstRow="1" bandRow="1">
                <a:tableStyleId>{5940675A-B579-460E-94D1-54222C63F5DA}</a:tableStyleId>
              </a:tblPr>
              <a:tblGrid>
                <a:gridCol w="2121694">
                  <a:extLst>
                    <a:ext uri="{9D8B030D-6E8A-4147-A177-3AD203B41FA5}">
                      <a16:colId xmlns:a16="http://schemas.microsoft.com/office/drawing/2014/main" val="703098253"/>
                    </a:ext>
                  </a:extLst>
                </a:gridCol>
                <a:gridCol w="2121694">
                  <a:extLst>
                    <a:ext uri="{9D8B030D-6E8A-4147-A177-3AD203B41FA5}">
                      <a16:colId xmlns:a16="http://schemas.microsoft.com/office/drawing/2014/main" val="2466286852"/>
                    </a:ext>
                  </a:extLst>
                </a:gridCol>
                <a:gridCol w="2121694">
                  <a:extLst>
                    <a:ext uri="{9D8B030D-6E8A-4147-A177-3AD203B41FA5}">
                      <a16:colId xmlns:a16="http://schemas.microsoft.com/office/drawing/2014/main" val="592144632"/>
                    </a:ext>
                  </a:extLst>
                </a:gridCol>
                <a:gridCol w="2121694">
                  <a:extLst>
                    <a:ext uri="{9D8B030D-6E8A-4147-A177-3AD203B41FA5}">
                      <a16:colId xmlns:a16="http://schemas.microsoft.com/office/drawing/2014/main" val="406814602"/>
                    </a:ext>
                  </a:extLst>
                </a:gridCol>
              </a:tblGrid>
              <a:tr h="545836">
                <a:tc>
                  <a:txBody>
                    <a:bodyPr/>
                    <a:lstStyle/>
                    <a:p>
                      <a:pPr algn="ctr"/>
                      <a:r>
                        <a:rPr lang="en-GB" sz="3200" b="1" u="sng" dirty="0"/>
                        <a:t>word</a:t>
                      </a:r>
                    </a:p>
                  </a:txBody>
                  <a:tcPr/>
                </a:tc>
                <a:tc>
                  <a:txBody>
                    <a:bodyPr/>
                    <a:lstStyle/>
                    <a:p>
                      <a:pPr algn="ctr"/>
                      <a:r>
                        <a:rPr lang="en-GB" sz="3200" b="1" u="sng" dirty="0"/>
                        <a:t>1</a:t>
                      </a:r>
                      <a:r>
                        <a:rPr lang="en-GB" sz="3200" b="1" u="sng" baseline="30000" dirty="0"/>
                        <a:t>st</a:t>
                      </a:r>
                      <a:r>
                        <a:rPr lang="en-GB" sz="3200" b="1" u="sng" dirty="0"/>
                        <a:t> try </a:t>
                      </a:r>
                    </a:p>
                  </a:txBody>
                  <a:tcPr/>
                </a:tc>
                <a:tc>
                  <a:txBody>
                    <a:bodyPr/>
                    <a:lstStyle/>
                    <a:p>
                      <a:pPr algn="ctr"/>
                      <a:r>
                        <a:rPr lang="en-GB" sz="3200" b="1" u="sng" dirty="0"/>
                        <a:t>2</a:t>
                      </a:r>
                      <a:r>
                        <a:rPr lang="en-GB" sz="3200" b="1" u="sng" baseline="30000" dirty="0"/>
                        <a:t>nd</a:t>
                      </a:r>
                      <a:r>
                        <a:rPr lang="en-GB" sz="3200" b="1" u="sng" dirty="0"/>
                        <a:t> try </a:t>
                      </a:r>
                    </a:p>
                  </a:txBody>
                  <a:tcPr/>
                </a:tc>
                <a:tc>
                  <a:txBody>
                    <a:bodyPr/>
                    <a:lstStyle/>
                    <a:p>
                      <a:pPr algn="ctr"/>
                      <a:r>
                        <a:rPr lang="en-GB" sz="3200" b="1" u="sng" dirty="0"/>
                        <a:t>3</a:t>
                      </a:r>
                      <a:r>
                        <a:rPr lang="en-GB" sz="3200" b="1" u="sng" baseline="30000" dirty="0"/>
                        <a:t>rd</a:t>
                      </a:r>
                      <a:r>
                        <a:rPr lang="en-GB" sz="3200" b="1" u="sng" dirty="0"/>
                        <a:t> try</a:t>
                      </a:r>
                    </a:p>
                  </a:txBody>
                  <a:tcPr/>
                </a:tc>
                <a:extLst>
                  <a:ext uri="{0D108BD9-81ED-4DB2-BD59-A6C34878D82A}">
                    <a16:rowId xmlns:a16="http://schemas.microsoft.com/office/drawing/2014/main" val="2299283968"/>
                  </a:ext>
                </a:extLst>
              </a:tr>
              <a:tr h="545836">
                <a:tc>
                  <a:txBody>
                    <a:bodyPr/>
                    <a:lstStyle/>
                    <a:p>
                      <a:pPr algn="ctr"/>
                      <a:r>
                        <a:rPr lang="en-GB" sz="2400" b="1" dirty="0"/>
                        <a:t>sir</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10416142"/>
                  </a:ext>
                </a:extLst>
              </a:tr>
              <a:tr h="545836">
                <a:tc>
                  <a:txBody>
                    <a:bodyPr/>
                    <a:lstStyle/>
                    <a:p>
                      <a:pPr algn="ctr"/>
                      <a:r>
                        <a:rPr lang="en-GB" sz="2400" b="1" dirty="0"/>
                        <a:t>girl</a:t>
                      </a:r>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96402263"/>
                  </a:ext>
                </a:extLst>
              </a:tr>
              <a:tr h="545836">
                <a:tc>
                  <a:txBody>
                    <a:bodyPr/>
                    <a:lstStyle/>
                    <a:p>
                      <a:pPr algn="ctr"/>
                      <a:r>
                        <a:rPr lang="en-GB" sz="2400" b="1" dirty="0"/>
                        <a:t>dirt</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58830758"/>
                  </a:ext>
                </a:extLst>
              </a:tr>
              <a:tr h="545836">
                <a:tc>
                  <a:txBody>
                    <a:bodyPr/>
                    <a:lstStyle/>
                    <a:p>
                      <a:pPr algn="ctr"/>
                      <a:r>
                        <a:rPr lang="en-GB" sz="2400" b="1" dirty="0"/>
                        <a:t>bird</a:t>
                      </a:r>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01312344"/>
                  </a:ext>
                </a:extLst>
              </a:tr>
              <a:tr h="545836">
                <a:tc>
                  <a:txBody>
                    <a:bodyPr/>
                    <a:lstStyle/>
                    <a:p>
                      <a:pPr algn="ctr"/>
                      <a:r>
                        <a:rPr lang="en-GB" sz="2400" b="1" dirty="0"/>
                        <a:t>stir</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72983404"/>
                  </a:ext>
                </a:extLst>
              </a:tr>
              <a:tr h="545836">
                <a:tc>
                  <a:txBody>
                    <a:bodyPr/>
                    <a:lstStyle/>
                    <a:p>
                      <a:pPr algn="ctr"/>
                      <a:r>
                        <a:rPr lang="en-GB" sz="2400" b="1" dirty="0"/>
                        <a:t>first</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94672416"/>
                  </a:ext>
                </a:extLst>
              </a:tr>
              <a:tr h="545836">
                <a:tc>
                  <a:txBody>
                    <a:bodyPr/>
                    <a:lstStyle/>
                    <a:p>
                      <a:pPr algn="ctr"/>
                      <a:r>
                        <a:rPr lang="en-GB" sz="2400" b="1" dirty="0"/>
                        <a:t>skirt</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79578027"/>
                  </a:ext>
                </a:extLst>
              </a:tr>
              <a:tr h="545836">
                <a:tc>
                  <a:txBody>
                    <a:bodyPr/>
                    <a:lstStyle/>
                    <a:p>
                      <a:pPr algn="ctr"/>
                      <a:r>
                        <a:rPr lang="en-GB" sz="2400" b="1" dirty="0"/>
                        <a:t>shirt</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867430785"/>
                  </a:ext>
                </a:extLst>
              </a:tr>
            </a:tbl>
          </a:graphicData>
        </a:graphic>
      </p:graphicFrame>
      <p:pic>
        <p:nvPicPr>
          <p:cNvPr id="6" name="Picture 5">
            <a:extLst>
              <a:ext uri="{FF2B5EF4-FFF2-40B4-BE49-F238E27FC236}">
                <a16:creationId xmlns:a16="http://schemas.microsoft.com/office/drawing/2014/main" id="{8FF8FCF2-CBD7-49D3-9B51-846FA7472DA0}"/>
              </a:ext>
            </a:extLst>
          </p:cNvPr>
          <p:cNvPicPr>
            <a:picLocks noChangeAspect="1"/>
          </p:cNvPicPr>
          <p:nvPr/>
        </p:nvPicPr>
        <p:blipFill>
          <a:blip r:embed="rId2"/>
          <a:stretch>
            <a:fillRect/>
          </a:stretch>
        </p:blipFill>
        <p:spPr>
          <a:xfrm>
            <a:off x="123825" y="319616"/>
            <a:ext cx="9521825" cy="1266825"/>
          </a:xfrm>
          <a:prstGeom prst="rect">
            <a:avLst/>
          </a:prstGeom>
        </p:spPr>
      </p:pic>
      <p:sp>
        <p:nvSpPr>
          <p:cNvPr id="7" name="Rectangle 6">
            <a:extLst>
              <a:ext uri="{FF2B5EF4-FFF2-40B4-BE49-F238E27FC236}">
                <a16:creationId xmlns:a16="http://schemas.microsoft.com/office/drawing/2014/main" id="{3DC8C65F-8AD6-40A6-89D7-5B7838216817}"/>
              </a:ext>
            </a:extLst>
          </p:cNvPr>
          <p:cNvSpPr/>
          <p:nvPr/>
        </p:nvSpPr>
        <p:spPr>
          <a:xfrm>
            <a:off x="8823146" y="2733675"/>
            <a:ext cx="3245030" cy="1735245"/>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Practice writing the words on a piece of paper or type into the table on your computer.</a:t>
            </a:r>
            <a:endParaRPr lang="en-GB" sz="2400" b="1" dirty="0"/>
          </a:p>
        </p:txBody>
      </p:sp>
      <p:pic>
        <p:nvPicPr>
          <p:cNvPr id="5" name="Picture 2" descr="A picture containing diagram&#10;&#10;Description automatically generated">
            <a:extLst>
              <a:ext uri="{FF2B5EF4-FFF2-40B4-BE49-F238E27FC236}">
                <a16:creationId xmlns:a16="http://schemas.microsoft.com/office/drawing/2014/main" id="{5E782D16-9C7C-4712-9AC4-169DA3D359A5}"/>
              </a:ext>
            </a:extLst>
          </p:cNvPr>
          <p:cNvPicPr>
            <a:picLocks noChangeAspect="1"/>
          </p:cNvPicPr>
          <p:nvPr/>
        </p:nvPicPr>
        <p:blipFill>
          <a:blip r:embed="rId3"/>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247111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8433" y="0"/>
            <a:ext cx="5851538"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Recap on adjectives</a:t>
            </a:r>
          </a:p>
        </p:txBody>
      </p:sp>
      <p:sp>
        <p:nvSpPr>
          <p:cNvPr id="5" name="Cloud 4">
            <a:extLst>
              <a:ext uri="{FF2B5EF4-FFF2-40B4-BE49-F238E27FC236}">
                <a16:creationId xmlns:a16="http://schemas.microsoft.com/office/drawing/2014/main" id="{A438A3ED-B82E-481C-B4A3-1BBE118F03AA}"/>
              </a:ext>
            </a:extLst>
          </p:cNvPr>
          <p:cNvSpPr/>
          <p:nvPr/>
        </p:nvSpPr>
        <p:spPr>
          <a:xfrm>
            <a:off x="0" y="607204"/>
            <a:ext cx="4106947" cy="2303196"/>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An adjective is a describing word. </a:t>
            </a:r>
          </a:p>
        </p:txBody>
      </p:sp>
      <p:pic>
        <p:nvPicPr>
          <p:cNvPr id="9" name="Picture 2" descr="A picture containing shape&#10;&#10;Description automatically generated"/>
          <p:cNvPicPr>
            <a:picLocks noChangeAspect="1"/>
          </p:cNvPicPr>
          <p:nvPr/>
        </p:nvPicPr>
        <p:blipFill>
          <a:blip r:embed="rId2"/>
          <a:stretch>
            <a:fillRect/>
          </a:stretch>
        </p:blipFill>
        <p:spPr>
          <a:xfrm>
            <a:off x="10810960" y="75143"/>
            <a:ext cx="1266828" cy="962021"/>
          </a:xfrm>
          <a:prstGeom prst="rect">
            <a:avLst/>
          </a:prstGeom>
          <a:noFill/>
          <a:ln cap="flat">
            <a:noFill/>
          </a:ln>
        </p:spPr>
      </p:pic>
      <p:pic>
        <p:nvPicPr>
          <p:cNvPr id="10" name="Picture 9">
            <a:extLst>
              <a:ext uri="{FF2B5EF4-FFF2-40B4-BE49-F238E27FC236}">
                <a16:creationId xmlns:a16="http://schemas.microsoft.com/office/drawing/2014/main" id="{51157E94-994D-41B8-8035-AC42F3729C4D}"/>
              </a:ext>
            </a:extLst>
          </p:cNvPr>
          <p:cNvPicPr>
            <a:picLocks noChangeAspect="1"/>
          </p:cNvPicPr>
          <p:nvPr/>
        </p:nvPicPr>
        <p:blipFill>
          <a:blip r:embed="rId3"/>
          <a:stretch>
            <a:fillRect/>
          </a:stretch>
        </p:blipFill>
        <p:spPr>
          <a:xfrm>
            <a:off x="3560599" y="2479493"/>
            <a:ext cx="3561067" cy="2678497"/>
          </a:xfrm>
          <a:prstGeom prst="rect">
            <a:avLst/>
          </a:prstGeom>
        </p:spPr>
      </p:pic>
      <p:pic>
        <p:nvPicPr>
          <p:cNvPr id="11" name="Picture 10">
            <a:extLst>
              <a:ext uri="{FF2B5EF4-FFF2-40B4-BE49-F238E27FC236}">
                <a16:creationId xmlns:a16="http://schemas.microsoft.com/office/drawing/2014/main" id="{C81EC838-D660-4200-89AC-0482CE9DF660}"/>
              </a:ext>
            </a:extLst>
          </p:cNvPr>
          <p:cNvPicPr>
            <a:picLocks noChangeAspect="1"/>
          </p:cNvPicPr>
          <p:nvPr/>
        </p:nvPicPr>
        <p:blipFill>
          <a:blip r:embed="rId4"/>
          <a:stretch>
            <a:fillRect/>
          </a:stretch>
        </p:blipFill>
        <p:spPr>
          <a:xfrm>
            <a:off x="7109194" y="2479492"/>
            <a:ext cx="3561067" cy="2678497"/>
          </a:xfrm>
          <a:prstGeom prst="rect">
            <a:avLst/>
          </a:prstGeom>
        </p:spPr>
      </p:pic>
      <p:sp>
        <p:nvSpPr>
          <p:cNvPr id="3" name="TextBox 2"/>
          <p:cNvSpPr txBox="1"/>
          <p:nvPr/>
        </p:nvSpPr>
        <p:spPr>
          <a:xfrm>
            <a:off x="4504551" y="1364902"/>
            <a:ext cx="1705595" cy="461665"/>
          </a:xfrm>
          <a:prstGeom prst="rect">
            <a:avLst/>
          </a:prstGeom>
          <a:noFill/>
        </p:spPr>
        <p:txBody>
          <a:bodyPr wrap="none" rtlCol="0">
            <a:spAutoFit/>
          </a:bodyPr>
          <a:lstStyle/>
          <a:p>
            <a:r>
              <a:rPr lang="en-GB" sz="2400" b="1" dirty="0"/>
              <a:t>grey smoke </a:t>
            </a:r>
          </a:p>
        </p:txBody>
      </p:sp>
      <p:sp>
        <p:nvSpPr>
          <p:cNvPr id="12" name="TextBox 11"/>
          <p:cNvSpPr txBox="1"/>
          <p:nvPr/>
        </p:nvSpPr>
        <p:spPr>
          <a:xfrm>
            <a:off x="202357" y="3837245"/>
            <a:ext cx="2208682" cy="461665"/>
          </a:xfrm>
          <a:prstGeom prst="rect">
            <a:avLst/>
          </a:prstGeom>
          <a:noFill/>
        </p:spPr>
        <p:txBody>
          <a:bodyPr wrap="none" rtlCol="0">
            <a:spAutoFit/>
          </a:bodyPr>
          <a:lstStyle/>
          <a:p>
            <a:r>
              <a:rPr lang="en-GB" sz="2400" b="1" dirty="0"/>
              <a:t>powerful digger</a:t>
            </a:r>
          </a:p>
        </p:txBody>
      </p:sp>
      <p:sp>
        <p:nvSpPr>
          <p:cNvPr id="13" name="TextBox 12"/>
          <p:cNvSpPr txBox="1"/>
          <p:nvPr/>
        </p:nvSpPr>
        <p:spPr>
          <a:xfrm>
            <a:off x="2841467" y="5446125"/>
            <a:ext cx="1663084" cy="461665"/>
          </a:xfrm>
          <a:prstGeom prst="rect">
            <a:avLst/>
          </a:prstGeom>
          <a:noFill/>
        </p:spPr>
        <p:txBody>
          <a:bodyPr wrap="none" rtlCol="0">
            <a:spAutoFit/>
          </a:bodyPr>
          <a:lstStyle/>
          <a:p>
            <a:r>
              <a:rPr lang="en-GB" sz="2400" b="1" dirty="0"/>
              <a:t>brown mud</a:t>
            </a:r>
          </a:p>
        </p:txBody>
      </p:sp>
      <p:sp>
        <p:nvSpPr>
          <p:cNvPr id="14" name="TextBox 13"/>
          <p:cNvSpPr txBox="1"/>
          <p:nvPr/>
        </p:nvSpPr>
        <p:spPr>
          <a:xfrm>
            <a:off x="6962502" y="1027000"/>
            <a:ext cx="2617448" cy="461665"/>
          </a:xfrm>
          <a:prstGeom prst="rect">
            <a:avLst/>
          </a:prstGeom>
          <a:noFill/>
        </p:spPr>
        <p:txBody>
          <a:bodyPr wrap="none" rtlCol="0">
            <a:spAutoFit/>
          </a:bodyPr>
          <a:lstStyle/>
          <a:p>
            <a:r>
              <a:rPr lang="en-GB" sz="2400" b="1" dirty="0"/>
              <a:t>orange orangutan </a:t>
            </a:r>
          </a:p>
        </p:txBody>
      </p:sp>
      <p:sp>
        <p:nvSpPr>
          <p:cNvPr id="15" name="TextBox 14"/>
          <p:cNvSpPr txBox="1"/>
          <p:nvPr/>
        </p:nvSpPr>
        <p:spPr>
          <a:xfrm>
            <a:off x="7880446" y="5434962"/>
            <a:ext cx="1699504" cy="461665"/>
          </a:xfrm>
          <a:prstGeom prst="rect">
            <a:avLst/>
          </a:prstGeom>
          <a:noFill/>
        </p:spPr>
        <p:txBody>
          <a:bodyPr wrap="none" rtlCol="0">
            <a:spAutoFit/>
          </a:bodyPr>
          <a:lstStyle/>
          <a:p>
            <a:r>
              <a:rPr lang="en-GB" sz="2400" b="1" dirty="0"/>
              <a:t>grizzly bear </a:t>
            </a:r>
          </a:p>
        </p:txBody>
      </p:sp>
      <p:sp>
        <p:nvSpPr>
          <p:cNvPr id="16" name="TextBox 15"/>
          <p:cNvSpPr txBox="1"/>
          <p:nvPr/>
        </p:nvSpPr>
        <p:spPr>
          <a:xfrm>
            <a:off x="10050951" y="1510021"/>
            <a:ext cx="2026837" cy="461665"/>
          </a:xfrm>
          <a:prstGeom prst="rect">
            <a:avLst/>
          </a:prstGeom>
          <a:noFill/>
        </p:spPr>
        <p:txBody>
          <a:bodyPr wrap="none" rtlCol="0">
            <a:spAutoFit/>
          </a:bodyPr>
          <a:lstStyle/>
          <a:p>
            <a:r>
              <a:rPr lang="en-GB" sz="2400" b="1" dirty="0"/>
              <a:t>broken branch</a:t>
            </a:r>
          </a:p>
        </p:txBody>
      </p:sp>
      <p:cxnSp>
        <p:nvCxnSpPr>
          <p:cNvPr id="20" name="Straight Arrow Connector 19"/>
          <p:cNvCxnSpPr/>
          <p:nvPr/>
        </p:nvCxnSpPr>
        <p:spPr>
          <a:xfrm flipH="1">
            <a:off x="4461025" y="1871705"/>
            <a:ext cx="698753" cy="110646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14" idx="2"/>
          </p:cNvCxnSpPr>
          <p:nvPr/>
        </p:nvCxnSpPr>
        <p:spPr>
          <a:xfrm flipH="1">
            <a:off x="6556371" y="1488665"/>
            <a:ext cx="1714855" cy="178930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a:stCxn id="16" idx="2"/>
          </p:cNvCxnSpPr>
          <p:nvPr/>
        </p:nvCxnSpPr>
        <p:spPr>
          <a:xfrm flipH="1">
            <a:off x="10244052" y="1971686"/>
            <a:ext cx="820318" cy="1306285"/>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2254313" y="4217290"/>
            <a:ext cx="1621001" cy="9860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flipV="1">
            <a:off x="4456527" y="4789904"/>
            <a:ext cx="296218" cy="6737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flipH="1" flipV="1">
            <a:off x="7674489" y="4872839"/>
            <a:ext cx="1000696" cy="570299"/>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C7C3B84A-38A6-497F-8ED1-43A57360DD15}"/>
              </a:ext>
            </a:extLst>
          </p:cNvPr>
          <p:cNvSpPr txBox="1"/>
          <p:nvPr/>
        </p:nvSpPr>
        <p:spPr>
          <a:xfrm>
            <a:off x="8271226" y="6396335"/>
            <a:ext cx="5318646" cy="461665"/>
          </a:xfrm>
          <a:prstGeom prst="rect">
            <a:avLst/>
          </a:prstGeom>
          <a:noFill/>
        </p:spPr>
        <p:txBody>
          <a:bodyPr wrap="square" rtlCol="0">
            <a:spAutoFit/>
          </a:bodyPr>
          <a:lstStyle/>
          <a:p>
            <a:r>
              <a:rPr lang="en-GB" sz="2400" b="1" dirty="0">
                <a:solidFill>
                  <a:schemeClr val="bg1"/>
                </a:solidFill>
              </a:rPr>
              <a:t>Can you think of any others?</a:t>
            </a:r>
          </a:p>
        </p:txBody>
      </p:sp>
    </p:spTree>
    <p:extLst>
      <p:ext uri="{BB962C8B-B14F-4D97-AF65-F5344CB8AC3E}">
        <p14:creationId xmlns:p14="http://schemas.microsoft.com/office/powerpoint/2010/main" val="21740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ppt_x"/>
                                          </p:val>
                                        </p:tav>
                                        <p:tav tm="100000">
                                          <p:val>
                                            <p:strVal val="#ppt_x"/>
                                          </p:val>
                                        </p:tav>
                                      </p:tavLst>
                                    </p:anim>
                                    <p:anim calcmode="lin" valueType="num">
                                      <p:cBhvr additive="base">
                                        <p:cTn id="41" dur="500" fill="hold"/>
                                        <p:tgtEl>
                                          <p:spTgt spid="3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ppt_x"/>
                                          </p:val>
                                        </p:tav>
                                        <p:tav tm="100000">
                                          <p:val>
                                            <p:strVal val="#ppt_x"/>
                                          </p:val>
                                        </p:tav>
                                      </p:tavLst>
                                    </p:anim>
                                    <p:anim calcmode="lin" valueType="num">
                                      <p:cBhvr additive="base">
                                        <p:cTn id="57" dur="500" fill="hold"/>
                                        <p:tgtEl>
                                          <p:spTgt spid="26"/>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 calcmode="lin" valueType="num">
                                      <p:cBhvr additive="base">
                                        <p:cTn id="70" dur="500" fill="hold"/>
                                        <p:tgtEl>
                                          <p:spTgt spid="36"/>
                                        </p:tgtEl>
                                        <p:attrNameLst>
                                          <p:attrName>ppt_x</p:attrName>
                                        </p:attrNameLst>
                                      </p:cBhvr>
                                      <p:tavLst>
                                        <p:tav tm="0">
                                          <p:val>
                                            <p:strVal val="#ppt_x"/>
                                          </p:val>
                                        </p:tav>
                                        <p:tav tm="100000">
                                          <p:val>
                                            <p:strVal val="#ppt_x"/>
                                          </p:val>
                                        </p:tav>
                                      </p:tavLst>
                                    </p:anim>
                                    <p:anim calcmode="lin" valueType="num">
                                      <p:cBhvr additive="base">
                                        <p:cTn id="7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2" grpId="0"/>
      <p:bldP spid="13" grpId="0"/>
      <p:bldP spid="14" grpId="0"/>
      <p:bldP spid="15" grpId="0"/>
      <p:bldP spid="16" grpId="0"/>
      <p:bldP spid="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F45B38-3306-4435-AD42-FE6EC62A450F}"/>
              </a:ext>
            </a:extLst>
          </p:cNvPr>
          <p:cNvSpPr/>
          <p:nvPr/>
        </p:nvSpPr>
        <p:spPr>
          <a:xfrm>
            <a:off x="4099175" y="-200025"/>
            <a:ext cx="3810787" cy="1200329"/>
          </a:xfrm>
          <a:prstGeom prst="rect">
            <a:avLst/>
          </a:prstGeom>
          <a:noFill/>
        </p:spPr>
        <p:txBody>
          <a:bodyPr wrap="none" lIns="91440" tIns="45720" rIns="91440" bIns="45720">
            <a:spAutoFit/>
          </a:bodyPr>
          <a:lstStyle/>
          <a:p>
            <a:pPr algn="ctr"/>
            <a:r>
              <a:rPr lang="en-US" sz="7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r>
              <a:rPr lang="en-US" sz="72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ir</a:t>
            </a:r>
            <a:r>
              <a:rPr lang="en-US" sz="7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sound</a:t>
            </a:r>
            <a:endPar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794939D6-D43E-4C10-8701-0FF4CABAC0A5}"/>
              </a:ext>
            </a:extLst>
          </p:cNvPr>
          <p:cNvSpPr/>
          <p:nvPr/>
        </p:nvSpPr>
        <p:spPr>
          <a:xfrm>
            <a:off x="1158005" y="1000304"/>
            <a:ext cx="9693118" cy="633623"/>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Now pick 3 ‘ir’ words and write a sentence including each word.</a:t>
            </a:r>
            <a:endParaRPr lang="en-GB" sz="2400" b="1" dirty="0"/>
          </a:p>
        </p:txBody>
      </p:sp>
      <p:cxnSp>
        <p:nvCxnSpPr>
          <p:cNvPr id="9" name="Straight Connector 8"/>
          <p:cNvCxnSpPr/>
          <p:nvPr/>
        </p:nvCxnSpPr>
        <p:spPr>
          <a:xfrm>
            <a:off x="0" y="3631474"/>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0" y="4136571"/>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0" y="4628605"/>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0" y="5107576"/>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0" y="5635552"/>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0" y="6194007"/>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0" y="6739399"/>
            <a:ext cx="12192000" cy="13063"/>
          </a:xfrm>
          <a:prstGeom prst="line">
            <a:avLst/>
          </a:prstGeom>
          <a:ln w="12700"/>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74695" y="1656099"/>
            <a:ext cx="659155" cy="523220"/>
          </a:xfrm>
          <a:prstGeom prst="rect">
            <a:avLst/>
          </a:prstGeom>
          <a:noFill/>
        </p:spPr>
        <p:txBody>
          <a:bodyPr wrap="none" rtlCol="0">
            <a:spAutoFit/>
          </a:bodyPr>
          <a:lstStyle/>
          <a:p>
            <a:r>
              <a:rPr lang="en-GB" sz="2800" b="1" dirty="0"/>
              <a:t>girl</a:t>
            </a:r>
            <a:endParaRPr lang="en-GB" dirty="0"/>
          </a:p>
        </p:txBody>
      </p:sp>
      <p:sp>
        <p:nvSpPr>
          <p:cNvPr id="18" name="TextBox 17"/>
          <p:cNvSpPr txBox="1"/>
          <p:nvPr/>
        </p:nvSpPr>
        <p:spPr>
          <a:xfrm>
            <a:off x="1406434" y="1917709"/>
            <a:ext cx="834331" cy="523220"/>
          </a:xfrm>
          <a:prstGeom prst="rect">
            <a:avLst/>
          </a:prstGeom>
          <a:noFill/>
        </p:spPr>
        <p:txBody>
          <a:bodyPr wrap="none" rtlCol="0">
            <a:spAutoFit/>
          </a:bodyPr>
          <a:lstStyle/>
          <a:p>
            <a:r>
              <a:rPr lang="en-GB" sz="2800" b="1" dirty="0"/>
              <a:t>bird</a:t>
            </a:r>
            <a:r>
              <a:rPr lang="en-GB" dirty="0"/>
              <a:t> </a:t>
            </a:r>
          </a:p>
        </p:txBody>
      </p:sp>
      <p:sp>
        <p:nvSpPr>
          <p:cNvPr id="19" name="TextBox 18"/>
          <p:cNvSpPr txBox="1"/>
          <p:nvPr/>
        </p:nvSpPr>
        <p:spPr>
          <a:xfrm>
            <a:off x="2840765" y="1641728"/>
            <a:ext cx="717632" cy="523220"/>
          </a:xfrm>
          <a:prstGeom prst="rect">
            <a:avLst/>
          </a:prstGeom>
          <a:noFill/>
        </p:spPr>
        <p:txBody>
          <a:bodyPr wrap="none" rtlCol="0">
            <a:spAutoFit/>
          </a:bodyPr>
          <a:lstStyle/>
          <a:p>
            <a:r>
              <a:rPr lang="en-GB" sz="2800" b="1" dirty="0"/>
              <a:t>stir</a:t>
            </a:r>
            <a:r>
              <a:rPr lang="en-GB" dirty="0"/>
              <a:t> </a:t>
            </a:r>
          </a:p>
        </p:txBody>
      </p:sp>
      <p:sp>
        <p:nvSpPr>
          <p:cNvPr id="20" name="TextBox 19"/>
          <p:cNvSpPr txBox="1"/>
          <p:nvPr/>
        </p:nvSpPr>
        <p:spPr>
          <a:xfrm>
            <a:off x="3938293" y="1943610"/>
            <a:ext cx="827086" cy="523220"/>
          </a:xfrm>
          <a:prstGeom prst="rect">
            <a:avLst/>
          </a:prstGeom>
          <a:noFill/>
        </p:spPr>
        <p:txBody>
          <a:bodyPr wrap="none" rtlCol="0">
            <a:spAutoFit/>
          </a:bodyPr>
          <a:lstStyle/>
          <a:p>
            <a:r>
              <a:rPr lang="en-GB" sz="2800" b="1" dirty="0"/>
              <a:t>first</a:t>
            </a:r>
            <a:r>
              <a:rPr lang="en-GB" dirty="0"/>
              <a:t> </a:t>
            </a:r>
          </a:p>
        </p:txBody>
      </p:sp>
      <p:sp>
        <p:nvSpPr>
          <p:cNvPr id="21" name="TextBox 20"/>
          <p:cNvSpPr txBox="1"/>
          <p:nvPr/>
        </p:nvSpPr>
        <p:spPr>
          <a:xfrm>
            <a:off x="5484422" y="1640152"/>
            <a:ext cx="914033" cy="523220"/>
          </a:xfrm>
          <a:prstGeom prst="rect">
            <a:avLst/>
          </a:prstGeom>
          <a:noFill/>
        </p:spPr>
        <p:txBody>
          <a:bodyPr wrap="none" rtlCol="0">
            <a:spAutoFit/>
          </a:bodyPr>
          <a:lstStyle/>
          <a:p>
            <a:r>
              <a:rPr lang="en-GB" sz="2800" b="1" dirty="0"/>
              <a:t>shirt</a:t>
            </a:r>
            <a:r>
              <a:rPr lang="en-GB" dirty="0"/>
              <a:t> </a:t>
            </a:r>
          </a:p>
        </p:txBody>
      </p:sp>
      <p:sp>
        <p:nvSpPr>
          <p:cNvPr id="22" name="TextBox 21"/>
          <p:cNvSpPr txBox="1"/>
          <p:nvPr/>
        </p:nvSpPr>
        <p:spPr>
          <a:xfrm>
            <a:off x="6774310" y="2007099"/>
            <a:ext cx="894797" cy="523220"/>
          </a:xfrm>
          <a:prstGeom prst="rect">
            <a:avLst/>
          </a:prstGeom>
          <a:noFill/>
        </p:spPr>
        <p:txBody>
          <a:bodyPr wrap="none" rtlCol="0">
            <a:spAutoFit/>
          </a:bodyPr>
          <a:lstStyle/>
          <a:p>
            <a:r>
              <a:rPr lang="en-GB" sz="2800" b="1" dirty="0"/>
              <a:t>skirt</a:t>
            </a:r>
            <a:r>
              <a:rPr lang="en-GB" dirty="0"/>
              <a:t> </a:t>
            </a:r>
          </a:p>
        </p:txBody>
      </p:sp>
      <p:sp>
        <p:nvSpPr>
          <p:cNvPr id="23" name="TextBox 22"/>
          <p:cNvSpPr txBox="1"/>
          <p:nvPr/>
        </p:nvSpPr>
        <p:spPr>
          <a:xfrm>
            <a:off x="8125458" y="1656099"/>
            <a:ext cx="771365" cy="523220"/>
          </a:xfrm>
          <a:prstGeom prst="rect">
            <a:avLst/>
          </a:prstGeom>
          <a:noFill/>
        </p:spPr>
        <p:txBody>
          <a:bodyPr wrap="none" rtlCol="0">
            <a:spAutoFit/>
          </a:bodyPr>
          <a:lstStyle/>
          <a:p>
            <a:r>
              <a:rPr lang="en-GB" sz="2800" b="1" dirty="0"/>
              <a:t>dirt</a:t>
            </a:r>
            <a:r>
              <a:rPr lang="en-GB" dirty="0"/>
              <a:t> </a:t>
            </a:r>
          </a:p>
        </p:txBody>
      </p:sp>
      <p:sp>
        <p:nvSpPr>
          <p:cNvPr id="24" name="TextBox 23"/>
          <p:cNvSpPr txBox="1"/>
          <p:nvPr/>
        </p:nvSpPr>
        <p:spPr>
          <a:xfrm>
            <a:off x="9415346" y="2007099"/>
            <a:ext cx="596638" cy="523220"/>
          </a:xfrm>
          <a:prstGeom prst="rect">
            <a:avLst/>
          </a:prstGeom>
          <a:noFill/>
        </p:spPr>
        <p:txBody>
          <a:bodyPr wrap="none" rtlCol="0">
            <a:spAutoFit/>
          </a:bodyPr>
          <a:lstStyle/>
          <a:p>
            <a:r>
              <a:rPr lang="en-GB" sz="2800" b="1" dirty="0"/>
              <a:t>sir</a:t>
            </a:r>
            <a:r>
              <a:rPr lang="en-GB" dirty="0"/>
              <a:t> </a:t>
            </a:r>
          </a:p>
        </p:txBody>
      </p:sp>
      <p:sp>
        <p:nvSpPr>
          <p:cNvPr id="25" name="TextBox 24">
            <a:extLst>
              <a:ext uri="{FF2B5EF4-FFF2-40B4-BE49-F238E27FC236}">
                <a16:creationId xmlns:a16="http://schemas.microsoft.com/office/drawing/2014/main" id="{6954E5D1-7647-4AD5-B7EB-5C2A63D3B844}"/>
              </a:ext>
            </a:extLst>
          </p:cNvPr>
          <p:cNvSpPr txBox="1"/>
          <p:nvPr/>
        </p:nvSpPr>
        <p:spPr>
          <a:xfrm>
            <a:off x="10617052" y="1645013"/>
            <a:ext cx="514885" cy="523220"/>
          </a:xfrm>
          <a:prstGeom prst="rect">
            <a:avLst/>
          </a:prstGeom>
          <a:noFill/>
        </p:spPr>
        <p:txBody>
          <a:bodyPr wrap="none" rtlCol="0">
            <a:spAutoFit/>
          </a:bodyPr>
          <a:lstStyle/>
          <a:p>
            <a:r>
              <a:rPr lang="en-GB" sz="2800" b="1" dirty="0"/>
              <a:t>fir</a:t>
            </a:r>
            <a:endParaRPr lang="en-GB" dirty="0"/>
          </a:p>
        </p:txBody>
      </p:sp>
      <p:pic>
        <p:nvPicPr>
          <p:cNvPr id="26" name="Picture 2" descr="A picture containing diagram&#10;&#10;Description automatically generated">
            <a:extLst>
              <a:ext uri="{FF2B5EF4-FFF2-40B4-BE49-F238E27FC236}">
                <a16:creationId xmlns:a16="http://schemas.microsoft.com/office/drawing/2014/main" id="{522C9BA3-67B6-44BA-8727-D1A9BB010544}"/>
              </a:ext>
            </a:extLst>
          </p:cNvPr>
          <p:cNvPicPr>
            <a:picLocks noChangeAspect="1"/>
          </p:cNvPicPr>
          <p:nvPr/>
        </p:nvPicPr>
        <p:blipFill>
          <a:blip r:embed="rId2"/>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21964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 calcmode="lin" valueType="num">
                                      <p:cBhvr additive="base">
                                        <p:cTn id="3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anim calcmode="lin" valueType="num">
                                      <p:cBhvr additive="base">
                                        <p:cTn id="4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anim calcmode="lin" valueType="num">
                                      <p:cBhvr additive="base">
                                        <p:cTn id="5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xEl>
                                              <p:pRg st="0" end="0"/>
                                            </p:txEl>
                                          </p:spTgt>
                                        </p:tgtEl>
                                        <p:attrNameLst>
                                          <p:attrName>style.visibility</p:attrName>
                                        </p:attrNameLst>
                                      </p:cBhvr>
                                      <p:to>
                                        <p:strVal val="visible"/>
                                      </p:to>
                                    </p:set>
                                    <p:anim calcmode="lin" valueType="num">
                                      <p:cBhvr additive="base">
                                        <p:cTn id="6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57548B-1D01-4651-91A2-D3D33472C825}"/>
              </a:ext>
            </a:extLst>
          </p:cNvPr>
          <p:cNvSpPr/>
          <p:nvPr/>
        </p:nvSpPr>
        <p:spPr>
          <a:xfrm>
            <a:off x="8752840" y="2081530"/>
            <a:ext cx="2714625" cy="1735245"/>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Word search </a:t>
            </a:r>
          </a:p>
        </p:txBody>
      </p:sp>
      <p:pic>
        <p:nvPicPr>
          <p:cNvPr id="3" name="Picture 2">
            <a:extLst>
              <a:ext uri="{FF2B5EF4-FFF2-40B4-BE49-F238E27FC236}">
                <a16:creationId xmlns:a16="http://schemas.microsoft.com/office/drawing/2014/main" id="{8D8AE519-2BBD-4A35-ADC5-9A1A5F1815CA}"/>
              </a:ext>
            </a:extLst>
          </p:cNvPr>
          <p:cNvPicPr>
            <a:picLocks noChangeAspect="1"/>
          </p:cNvPicPr>
          <p:nvPr/>
        </p:nvPicPr>
        <p:blipFill>
          <a:blip r:embed="rId2"/>
          <a:stretch>
            <a:fillRect/>
          </a:stretch>
        </p:blipFill>
        <p:spPr>
          <a:xfrm>
            <a:off x="104775" y="172720"/>
            <a:ext cx="8256905" cy="6512560"/>
          </a:xfrm>
          <a:prstGeom prst="rect">
            <a:avLst/>
          </a:prstGeom>
        </p:spPr>
      </p:pic>
      <p:pic>
        <p:nvPicPr>
          <p:cNvPr id="4" name="Picture 2" descr="A picture containing diagram&#10;&#10;Description automatically generated">
            <a:extLst>
              <a:ext uri="{FF2B5EF4-FFF2-40B4-BE49-F238E27FC236}">
                <a16:creationId xmlns:a16="http://schemas.microsoft.com/office/drawing/2014/main" id="{48DB215F-75AF-4C22-B502-434C8D9C2DF6}"/>
              </a:ext>
            </a:extLst>
          </p:cNvPr>
          <p:cNvPicPr>
            <a:picLocks noChangeAspect="1"/>
          </p:cNvPicPr>
          <p:nvPr/>
        </p:nvPicPr>
        <p:blipFill>
          <a:blip r:embed="rId3"/>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37998554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C4330B-91A1-4578-9FBC-B0A2CB4E34C8}"/>
              </a:ext>
            </a:extLst>
          </p:cNvPr>
          <p:cNvSpPr/>
          <p:nvPr/>
        </p:nvSpPr>
        <p:spPr>
          <a:xfrm>
            <a:off x="3899244" y="0"/>
            <a:ext cx="439351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Rectangle 10">
            <a:extLst>
              <a:ext uri="{FF2B5EF4-FFF2-40B4-BE49-F238E27FC236}">
                <a16:creationId xmlns:a16="http://schemas.microsoft.com/office/drawing/2014/main" id="{5B55EDF9-B251-480C-8506-CDC329688E90}"/>
              </a:ext>
            </a:extLst>
          </p:cNvPr>
          <p:cNvSpPr/>
          <p:nvPr/>
        </p:nvSpPr>
        <p:spPr>
          <a:xfrm>
            <a:off x="7632486" y="2250042"/>
            <a:ext cx="4559514" cy="1574256"/>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Use the link to play the game and practice spelling the ‘ir’ words</a:t>
            </a:r>
          </a:p>
          <a:p>
            <a:pPr algn="ctr"/>
            <a:endParaRPr lang="en-GB" dirty="0"/>
          </a:p>
        </p:txBody>
      </p:sp>
      <p:sp>
        <p:nvSpPr>
          <p:cNvPr id="14" name="Rectangle 13">
            <a:extLst>
              <a:ext uri="{FF2B5EF4-FFF2-40B4-BE49-F238E27FC236}">
                <a16:creationId xmlns:a16="http://schemas.microsoft.com/office/drawing/2014/main" id="{5F5917A4-B405-45B6-AA82-2312392BE936}"/>
              </a:ext>
            </a:extLst>
          </p:cNvPr>
          <p:cNvSpPr/>
          <p:nvPr/>
        </p:nvSpPr>
        <p:spPr>
          <a:xfrm>
            <a:off x="4667250" y="6315653"/>
            <a:ext cx="7410450" cy="542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B6546872-3F14-45E2-9712-46B5A31F339B}"/>
              </a:ext>
            </a:extLst>
          </p:cNvPr>
          <p:cNvSpPr txBox="1"/>
          <p:nvPr/>
        </p:nvSpPr>
        <p:spPr>
          <a:xfrm>
            <a:off x="5150644" y="6420921"/>
            <a:ext cx="8793956" cy="677108"/>
          </a:xfrm>
          <a:prstGeom prst="rect">
            <a:avLst/>
          </a:prstGeom>
          <a:noFill/>
        </p:spPr>
        <p:txBody>
          <a:bodyPr wrap="square">
            <a:spAutoFit/>
          </a:bodyPr>
          <a:lstStyle/>
          <a:p>
            <a:r>
              <a:rPr lang="en-GB" sz="2000" b="1" dirty="0">
                <a:hlinkClick r:id="rId2"/>
              </a:rPr>
              <a:t>Look, Cover, Write, Check- mobile friendly (ictgames.com)</a:t>
            </a:r>
            <a:endParaRPr lang="en-GB" sz="2000" b="1" dirty="0"/>
          </a:p>
          <a:p>
            <a:endParaRPr lang="en-GB" dirty="0"/>
          </a:p>
        </p:txBody>
      </p:sp>
      <p:pic>
        <p:nvPicPr>
          <p:cNvPr id="6" name="Picture 5">
            <a:extLst>
              <a:ext uri="{FF2B5EF4-FFF2-40B4-BE49-F238E27FC236}">
                <a16:creationId xmlns:a16="http://schemas.microsoft.com/office/drawing/2014/main" id="{6EBFD361-EA0A-4A9E-A209-068CAE027849}"/>
              </a:ext>
            </a:extLst>
          </p:cNvPr>
          <p:cNvPicPr>
            <a:picLocks noChangeAspect="1"/>
          </p:cNvPicPr>
          <p:nvPr/>
        </p:nvPicPr>
        <p:blipFill>
          <a:blip r:embed="rId3"/>
          <a:stretch>
            <a:fillRect/>
          </a:stretch>
        </p:blipFill>
        <p:spPr>
          <a:xfrm>
            <a:off x="201613" y="656630"/>
            <a:ext cx="3608388" cy="2646560"/>
          </a:xfrm>
          <a:prstGeom prst="rect">
            <a:avLst/>
          </a:prstGeom>
        </p:spPr>
      </p:pic>
      <p:pic>
        <p:nvPicPr>
          <p:cNvPr id="12" name="Picture 11">
            <a:extLst>
              <a:ext uri="{FF2B5EF4-FFF2-40B4-BE49-F238E27FC236}">
                <a16:creationId xmlns:a16="http://schemas.microsoft.com/office/drawing/2014/main" id="{2CA2F60A-2195-408B-AB6D-55C52F99E584}"/>
              </a:ext>
            </a:extLst>
          </p:cNvPr>
          <p:cNvPicPr>
            <a:picLocks noChangeAspect="1"/>
          </p:cNvPicPr>
          <p:nvPr/>
        </p:nvPicPr>
        <p:blipFill>
          <a:blip r:embed="rId4"/>
          <a:stretch>
            <a:fillRect/>
          </a:stretch>
        </p:blipFill>
        <p:spPr>
          <a:xfrm>
            <a:off x="2511640" y="2549686"/>
            <a:ext cx="5120846" cy="2373787"/>
          </a:xfrm>
          <a:prstGeom prst="rect">
            <a:avLst/>
          </a:prstGeom>
        </p:spPr>
      </p:pic>
      <p:pic>
        <p:nvPicPr>
          <p:cNvPr id="16" name="Picture 15">
            <a:extLst>
              <a:ext uri="{FF2B5EF4-FFF2-40B4-BE49-F238E27FC236}">
                <a16:creationId xmlns:a16="http://schemas.microsoft.com/office/drawing/2014/main" id="{1C17129D-DF89-4D47-949D-45603457CD22}"/>
              </a:ext>
            </a:extLst>
          </p:cNvPr>
          <p:cNvPicPr>
            <a:picLocks noChangeAspect="1"/>
          </p:cNvPicPr>
          <p:nvPr/>
        </p:nvPicPr>
        <p:blipFill>
          <a:blip r:embed="rId5"/>
          <a:stretch>
            <a:fillRect/>
          </a:stretch>
        </p:blipFill>
        <p:spPr>
          <a:xfrm>
            <a:off x="107736" y="3756267"/>
            <a:ext cx="4451653" cy="2933700"/>
          </a:xfrm>
          <a:prstGeom prst="rect">
            <a:avLst/>
          </a:prstGeom>
        </p:spPr>
      </p:pic>
      <p:pic>
        <p:nvPicPr>
          <p:cNvPr id="9" name="Picture 2" descr="A picture containing diagram&#10;&#10;Description automatically generated">
            <a:extLst>
              <a:ext uri="{FF2B5EF4-FFF2-40B4-BE49-F238E27FC236}">
                <a16:creationId xmlns:a16="http://schemas.microsoft.com/office/drawing/2014/main" id="{D047E529-C1F4-4039-9F28-D05328E61587}"/>
              </a:ext>
            </a:extLst>
          </p:cNvPr>
          <p:cNvPicPr>
            <a:picLocks noChangeAspect="1"/>
          </p:cNvPicPr>
          <p:nvPr/>
        </p:nvPicPr>
        <p:blipFill>
          <a:blip r:embed="rId6"/>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5622729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C4330B-91A1-4578-9FBC-B0A2CB4E34C8}"/>
              </a:ext>
            </a:extLst>
          </p:cNvPr>
          <p:cNvSpPr/>
          <p:nvPr/>
        </p:nvSpPr>
        <p:spPr>
          <a:xfrm>
            <a:off x="3899244" y="0"/>
            <a:ext cx="439351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Rectangle 10">
            <a:extLst>
              <a:ext uri="{FF2B5EF4-FFF2-40B4-BE49-F238E27FC236}">
                <a16:creationId xmlns:a16="http://schemas.microsoft.com/office/drawing/2014/main" id="{5B55EDF9-B251-480C-8506-CDC329688E90}"/>
              </a:ext>
            </a:extLst>
          </p:cNvPr>
          <p:cNvSpPr/>
          <p:nvPr/>
        </p:nvSpPr>
        <p:spPr>
          <a:xfrm>
            <a:off x="7632486" y="1095044"/>
            <a:ext cx="4559514" cy="1574256"/>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Use the link to play the game and practice spelling the ‘ir’ words</a:t>
            </a:r>
          </a:p>
          <a:p>
            <a:pPr algn="ctr"/>
            <a:endParaRPr lang="en-GB" dirty="0"/>
          </a:p>
        </p:txBody>
      </p:sp>
      <p:sp>
        <p:nvSpPr>
          <p:cNvPr id="14" name="Rectangle 13">
            <a:extLst>
              <a:ext uri="{FF2B5EF4-FFF2-40B4-BE49-F238E27FC236}">
                <a16:creationId xmlns:a16="http://schemas.microsoft.com/office/drawing/2014/main" id="{5F5917A4-B405-45B6-AA82-2312392BE936}"/>
              </a:ext>
            </a:extLst>
          </p:cNvPr>
          <p:cNvSpPr/>
          <p:nvPr/>
        </p:nvSpPr>
        <p:spPr>
          <a:xfrm>
            <a:off x="4667250" y="6315653"/>
            <a:ext cx="7410450" cy="542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6D27D497-B217-4553-9CF7-652E13FD9E0F}"/>
              </a:ext>
            </a:extLst>
          </p:cNvPr>
          <p:cNvPicPr>
            <a:picLocks noChangeAspect="1"/>
          </p:cNvPicPr>
          <p:nvPr/>
        </p:nvPicPr>
        <p:blipFill>
          <a:blip r:embed="rId2"/>
          <a:stretch>
            <a:fillRect/>
          </a:stretch>
        </p:blipFill>
        <p:spPr>
          <a:xfrm>
            <a:off x="107736" y="747164"/>
            <a:ext cx="4206721" cy="2859281"/>
          </a:xfrm>
          <a:prstGeom prst="rect">
            <a:avLst/>
          </a:prstGeom>
        </p:spPr>
      </p:pic>
      <p:pic>
        <p:nvPicPr>
          <p:cNvPr id="5" name="Picture 4">
            <a:extLst>
              <a:ext uri="{FF2B5EF4-FFF2-40B4-BE49-F238E27FC236}">
                <a16:creationId xmlns:a16="http://schemas.microsoft.com/office/drawing/2014/main" id="{3AB5675E-CEEC-4641-95EC-467952B60646}"/>
              </a:ext>
            </a:extLst>
          </p:cNvPr>
          <p:cNvPicPr>
            <a:picLocks noChangeAspect="1"/>
          </p:cNvPicPr>
          <p:nvPr/>
        </p:nvPicPr>
        <p:blipFill>
          <a:blip r:embed="rId3"/>
          <a:stretch>
            <a:fillRect/>
          </a:stretch>
        </p:blipFill>
        <p:spPr>
          <a:xfrm>
            <a:off x="4490853" y="2551278"/>
            <a:ext cx="4800600" cy="3095269"/>
          </a:xfrm>
          <a:prstGeom prst="rect">
            <a:avLst/>
          </a:prstGeom>
        </p:spPr>
      </p:pic>
      <p:pic>
        <p:nvPicPr>
          <p:cNvPr id="9" name="Picture 8">
            <a:extLst>
              <a:ext uri="{FF2B5EF4-FFF2-40B4-BE49-F238E27FC236}">
                <a16:creationId xmlns:a16="http://schemas.microsoft.com/office/drawing/2014/main" id="{CF973432-EDAC-4114-993F-AD5B1B7B55E0}"/>
              </a:ext>
            </a:extLst>
          </p:cNvPr>
          <p:cNvPicPr>
            <a:picLocks noChangeAspect="1"/>
          </p:cNvPicPr>
          <p:nvPr/>
        </p:nvPicPr>
        <p:blipFill>
          <a:blip r:embed="rId4"/>
          <a:stretch>
            <a:fillRect/>
          </a:stretch>
        </p:blipFill>
        <p:spPr>
          <a:xfrm>
            <a:off x="430912" y="4159150"/>
            <a:ext cx="4059941" cy="2600325"/>
          </a:xfrm>
          <a:prstGeom prst="rect">
            <a:avLst/>
          </a:prstGeom>
        </p:spPr>
      </p:pic>
      <p:sp>
        <p:nvSpPr>
          <p:cNvPr id="17" name="TextBox 16">
            <a:extLst>
              <a:ext uri="{FF2B5EF4-FFF2-40B4-BE49-F238E27FC236}">
                <a16:creationId xmlns:a16="http://schemas.microsoft.com/office/drawing/2014/main" id="{E87FF639-9B9B-4B83-AA9A-94E115DBF439}"/>
              </a:ext>
            </a:extLst>
          </p:cNvPr>
          <p:cNvSpPr txBox="1"/>
          <p:nvPr/>
        </p:nvSpPr>
        <p:spPr>
          <a:xfrm>
            <a:off x="5126927" y="6396335"/>
            <a:ext cx="6950773" cy="461665"/>
          </a:xfrm>
          <a:prstGeom prst="rect">
            <a:avLst/>
          </a:prstGeom>
          <a:noFill/>
        </p:spPr>
        <p:txBody>
          <a:bodyPr wrap="square">
            <a:spAutoFit/>
          </a:bodyPr>
          <a:lstStyle/>
          <a:p>
            <a:r>
              <a:rPr lang="en-GB" sz="2400" b="1" dirty="0">
                <a:hlinkClick r:id="rId5"/>
              </a:rPr>
              <a:t>Poop Deck Pirates - mobile friendly (ictgames.com)</a:t>
            </a:r>
            <a:endParaRPr lang="en-GB" sz="2400" b="1" dirty="0"/>
          </a:p>
        </p:txBody>
      </p:sp>
      <p:pic>
        <p:nvPicPr>
          <p:cNvPr id="10" name="Picture 2" descr="A picture containing diagram&#10;&#10;Description automatically generated">
            <a:extLst>
              <a:ext uri="{FF2B5EF4-FFF2-40B4-BE49-F238E27FC236}">
                <a16:creationId xmlns:a16="http://schemas.microsoft.com/office/drawing/2014/main" id="{F316B03F-D6AD-4EB5-9C49-49E4E7834E66}"/>
              </a:ext>
            </a:extLst>
          </p:cNvPr>
          <p:cNvPicPr>
            <a:picLocks noChangeAspect="1"/>
          </p:cNvPicPr>
          <p:nvPr/>
        </p:nvPicPr>
        <p:blipFill>
          <a:blip r:embed="rId6"/>
          <a:stretch>
            <a:fillRect/>
          </a:stretch>
        </p:blipFill>
        <p:spPr>
          <a:xfrm>
            <a:off x="10810872" y="47166"/>
            <a:ext cx="1266828" cy="962021"/>
          </a:xfrm>
          <a:prstGeom prst="rect">
            <a:avLst/>
          </a:prstGeom>
          <a:noFill/>
          <a:ln cap="flat">
            <a:noFill/>
          </a:ln>
        </p:spPr>
      </p:pic>
    </p:spTree>
    <p:extLst>
      <p:ext uri="{BB962C8B-B14F-4D97-AF65-F5344CB8AC3E}">
        <p14:creationId xmlns:p14="http://schemas.microsoft.com/office/powerpoint/2010/main" val="6767686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DCA678-E62E-44AB-ACF9-8A0B1A3FCD9E}"/>
              </a:ext>
            </a:extLst>
          </p:cNvPr>
          <p:cNvSpPr/>
          <p:nvPr/>
        </p:nvSpPr>
        <p:spPr>
          <a:xfrm>
            <a:off x="76200" y="6150387"/>
            <a:ext cx="3756369" cy="657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592BFA1-47A8-4BDF-9E17-566072507B90}"/>
              </a:ext>
            </a:extLst>
          </p:cNvPr>
          <p:cNvSpPr/>
          <p:nvPr/>
        </p:nvSpPr>
        <p:spPr>
          <a:xfrm>
            <a:off x="3899244" y="0"/>
            <a:ext cx="439351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9" name="Rectangle 8">
            <a:extLst>
              <a:ext uri="{FF2B5EF4-FFF2-40B4-BE49-F238E27FC236}">
                <a16:creationId xmlns:a16="http://schemas.microsoft.com/office/drawing/2014/main" id="{C2AD7B8A-DB13-4444-8D15-5337BD475C07}"/>
              </a:ext>
            </a:extLst>
          </p:cNvPr>
          <p:cNvSpPr/>
          <p:nvPr/>
        </p:nvSpPr>
        <p:spPr>
          <a:xfrm>
            <a:off x="6537111" y="1521369"/>
            <a:ext cx="4559514" cy="1574256"/>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Use the link to play the game and practice reading the ‘ir’ words</a:t>
            </a:r>
          </a:p>
          <a:p>
            <a:pPr algn="ctr"/>
            <a:endParaRPr lang="en-GB" dirty="0"/>
          </a:p>
        </p:txBody>
      </p:sp>
      <p:pic>
        <p:nvPicPr>
          <p:cNvPr id="3" name="Picture 2">
            <a:extLst>
              <a:ext uri="{FF2B5EF4-FFF2-40B4-BE49-F238E27FC236}">
                <a16:creationId xmlns:a16="http://schemas.microsoft.com/office/drawing/2014/main" id="{D072C8DA-3D95-4747-B434-3C8773658F42}"/>
              </a:ext>
            </a:extLst>
          </p:cNvPr>
          <p:cNvPicPr>
            <a:picLocks noChangeAspect="1"/>
          </p:cNvPicPr>
          <p:nvPr/>
        </p:nvPicPr>
        <p:blipFill>
          <a:blip r:embed="rId2"/>
          <a:stretch>
            <a:fillRect/>
          </a:stretch>
        </p:blipFill>
        <p:spPr>
          <a:xfrm>
            <a:off x="391637" y="954382"/>
            <a:ext cx="4393511" cy="2685870"/>
          </a:xfrm>
          <a:prstGeom prst="rect">
            <a:avLst/>
          </a:prstGeom>
        </p:spPr>
      </p:pic>
      <p:pic>
        <p:nvPicPr>
          <p:cNvPr id="6" name="Picture 5">
            <a:extLst>
              <a:ext uri="{FF2B5EF4-FFF2-40B4-BE49-F238E27FC236}">
                <a16:creationId xmlns:a16="http://schemas.microsoft.com/office/drawing/2014/main" id="{C6BBD55D-309D-4D09-9679-94CB968D00DB}"/>
              </a:ext>
            </a:extLst>
          </p:cNvPr>
          <p:cNvPicPr>
            <a:picLocks noChangeAspect="1"/>
          </p:cNvPicPr>
          <p:nvPr/>
        </p:nvPicPr>
        <p:blipFill>
          <a:blip r:embed="rId3"/>
          <a:stretch>
            <a:fillRect/>
          </a:stretch>
        </p:blipFill>
        <p:spPr>
          <a:xfrm>
            <a:off x="4124325" y="3547765"/>
            <a:ext cx="7791450" cy="3009900"/>
          </a:xfrm>
          <a:prstGeom prst="rect">
            <a:avLst/>
          </a:prstGeom>
        </p:spPr>
      </p:pic>
      <p:sp>
        <p:nvSpPr>
          <p:cNvPr id="13" name="TextBox 12">
            <a:extLst>
              <a:ext uri="{FF2B5EF4-FFF2-40B4-BE49-F238E27FC236}">
                <a16:creationId xmlns:a16="http://schemas.microsoft.com/office/drawing/2014/main" id="{A06CFB28-37B1-41B3-9CE5-E1139D8CC6E3}"/>
              </a:ext>
            </a:extLst>
          </p:cNvPr>
          <p:cNvSpPr txBox="1"/>
          <p:nvPr/>
        </p:nvSpPr>
        <p:spPr>
          <a:xfrm>
            <a:off x="76200" y="6264687"/>
            <a:ext cx="6096000" cy="461665"/>
          </a:xfrm>
          <a:prstGeom prst="rect">
            <a:avLst/>
          </a:prstGeom>
          <a:noFill/>
        </p:spPr>
        <p:txBody>
          <a:bodyPr wrap="square">
            <a:spAutoFit/>
          </a:bodyPr>
          <a:lstStyle/>
          <a:p>
            <a:r>
              <a:rPr lang="en-GB" sz="2400" b="1" dirty="0">
                <a:hlinkClick r:id="rId4"/>
              </a:rPr>
              <a:t>Sound Sayer (ictgames.com)</a:t>
            </a:r>
            <a:endParaRPr lang="en-GB" sz="2400" b="1" dirty="0"/>
          </a:p>
        </p:txBody>
      </p:sp>
      <p:pic>
        <p:nvPicPr>
          <p:cNvPr id="10" name="Picture 2" descr="A picture containing diagram&#10;&#10;Description automatically generated">
            <a:extLst>
              <a:ext uri="{FF2B5EF4-FFF2-40B4-BE49-F238E27FC236}">
                <a16:creationId xmlns:a16="http://schemas.microsoft.com/office/drawing/2014/main" id="{81D838AA-4E7C-444F-8376-27D958614C52}"/>
              </a:ext>
            </a:extLst>
          </p:cNvPr>
          <p:cNvPicPr>
            <a:picLocks noChangeAspect="1"/>
          </p:cNvPicPr>
          <p:nvPr/>
        </p:nvPicPr>
        <p:blipFill>
          <a:blip r:embed="rId5"/>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36064209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2119474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222986-B036-473B-B28D-1D33D53DE9ED}"/>
              </a:ext>
            </a:extLst>
          </p:cNvPr>
          <p:cNvSpPr>
            <a:spLocks noGrp="1"/>
          </p:cNvSpPr>
          <p:nvPr>
            <p:ph type="title"/>
          </p:nvPr>
        </p:nvSpPr>
        <p:spPr>
          <a:xfrm>
            <a:off x="581346" y="0"/>
            <a:ext cx="6569467" cy="1325563"/>
          </a:xfrm>
        </p:spPr>
        <p:txBody>
          <a:bodyPr>
            <a:normAutofit/>
          </a:bodyPr>
          <a:lstStyle/>
          <a:p>
            <a:r>
              <a:rPr lang="en-GB" sz="3600" b="1" dirty="0"/>
              <a:t>Adjectives are    </a:t>
            </a:r>
            <a:r>
              <a:rPr lang="en-GB" sz="3600" b="1" dirty="0">
                <a:solidFill>
                  <a:schemeClr val="bg1"/>
                </a:solidFill>
              </a:rPr>
              <a:t>describing words.</a:t>
            </a:r>
            <a:endParaRPr lang="en-GB" sz="3600" b="1" dirty="0"/>
          </a:p>
        </p:txBody>
      </p:sp>
      <p:sp>
        <p:nvSpPr>
          <p:cNvPr id="6" name="TextBox 5">
            <a:extLst>
              <a:ext uri="{FF2B5EF4-FFF2-40B4-BE49-F238E27FC236}">
                <a16:creationId xmlns:a16="http://schemas.microsoft.com/office/drawing/2014/main" id="{DEE62971-23AD-4BEA-AEE7-88130A06092A}"/>
              </a:ext>
            </a:extLst>
          </p:cNvPr>
          <p:cNvSpPr txBox="1"/>
          <p:nvPr/>
        </p:nvSpPr>
        <p:spPr>
          <a:xfrm>
            <a:off x="7964888" y="716852"/>
            <a:ext cx="4389120" cy="584775"/>
          </a:xfrm>
          <a:prstGeom prst="rect">
            <a:avLst/>
          </a:prstGeom>
          <a:noFill/>
        </p:spPr>
        <p:txBody>
          <a:bodyPr wrap="square" rtlCol="0">
            <a:spAutoFit/>
          </a:bodyPr>
          <a:lstStyle/>
          <a:p>
            <a:r>
              <a:rPr lang="en-GB" sz="1600" dirty="0"/>
              <a:t>Complete the noun phrases by </a:t>
            </a:r>
          </a:p>
          <a:p>
            <a:r>
              <a:rPr lang="en-GB" sz="1600" dirty="0"/>
              <a:t>adding 1 adjective before the noun.</a:t>
            </a:r>
          </a:p>
        </p:txBody>
      </p:sp>
      <p:sp>
        <p:nvSpPr>
          <p:cNvPr id="8" name="Cloud 7">
            <a:extLst>
              <a:ext uri="{FF2B5EF4-FFF2-40B4-BE49-F238E27FC236}">
                <a16:creationId xmlns:a16="http://schemas.microsoft.com/office/drawing/2014/main" id="{FD06B3A0-E502-4EEC-B4E8-D4B7FD32ABDA}"/>
              </a:ext>
            </a:extLst>
          </p:cNvPr>
          <p:cNvSpPr/>
          <p:nvPr/>
        </p:nvSpPr>
        <p:spPr>
          <a:xfrm>
            <a:off x="3302883" y="71563"/>
            <a:ext cx="3847930" cy="1325563"/>
          </a:xfrm>
          <a:prstGeom prst="cloud">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TextBox 8">
            <a:extLst>
              <a:ext uri="{FF2B5EF4-FFF2-40B4-BE49-F238E27FC236}">
                <a16:creationId xmlns:a16="http://schemas.microsoft.com/office/drawing/2014/main" id="{32E708E6-E6DE-4B69-9331-3881560657E1}"/>
              </a:ext>
            </a:extLst>
          </p:cNvPr>
          <p:cNvSpPr txBox="1"/>
          <p:nvPr/>
        </p:nvSpPr>
        <p:spPr>
          <a:xfrm flipH="1">
            <a:off x="666873" y="1279168"/>
            <a:ext cx="2994611" cy="461665"/>
          </a:xfrm>
          <a:prstGeom prst="rect">
            <a:avLst/>
          </a:prstGeom>
          <a:noFill/>
        </p:spPr>
        <p:txBody>
          <a:bodyPr wrap="square" rtlCol="0">
            <a:spAutoFit/>
          </a:bodyPr>
          <a:lstStyle/>
          <a:p>
            <a:r>
              <a:rPr lang="en-GB" sz="2400" dirty="0">
                <a:solidFill>
                  <a:schemeClr val="bg1"/>
                </a:solidFill>
              </a:rPr>
              <a:t>brown</a:t>
            </a:r>
            <a:r>
              <a:rPr lang="en-GB" sz="2400" dirty="0"/>
              <a:t> bear</a:t>
            </a:r>
          </a:p>
        </p:txBody>
      </p:sp>
      <p:sp>
        <p:nvSpPr>
          <p:cNvPr id="10" name="TextBox 9">
            <a:extLst>
              <a:ext uri="{FF2B5EF4-FFF2-40B4-BE49-F238E27FC236}">
                <a16:creationId xmlns:a16="http://schemas.microsoft.com/office/drawing/2014/main" id="{587C1671-7F1F-46A5-996C-1D55443BFC09}"/>
              </a:ext>
            </a:extLst>
          </p:cNvPr>
          <p:cNvSpPr txBox="1"/>
          <p:nvPr/>
        </p:nvSpPr>
        <p:spPr>
          <a:xfrm>
            <a:off x="302150" y="2557766"/>
            <a:ext cx="4118775" cy="461665"/>
          </a:xfrm>
          <a:prstGeom prst="rect">
            <a:avLst/>
          </a:prstGeom>
          <a:noFill/>
        </p:spPr>
        <p:txBody>
          <a:bodyPr wrap="square" rtlCol="0">
            <a:spAutoFit/>
          </a:bodyPr>
          <a:lstStyle/>
          <a:p>
            <a:r>
              <a:rPr lang="en-GB" dirty="0"/>
              <a:t>_____________  </a:t>
            </a:r>
            <a:r>
              <a:rPr lang="en-GB" sz="2400" dirty="0"/>
              <a:t>mud</a:t>
            </a:r>
            <a:endParaRPr lang="en-GB" dirty="0"/>
          </a:p>
        </p:txBody>
      </p:sp>
      <p:sp>
        <p:nvSpPr>
          <p:cNvPr id="11" name="TextBox 10">
            <a:extLst>
              <a:ext uri="{FF2B5EF4-FFF2-40B4-BE49-F238E27FC236}">
                <a16:creationId xmlns:a16="http://schemas.microsoft.com/office/drawing/2014/main" id="{377281A1-D550-4EAF-82F8-4F1A314C47E0}"/>
              </a:ext>
            </a:extLst>
          </p:cNvPr>
          <p:cNvSpPr txBox="1"/>
          <p:nvPr/>
        </p:nvSpPr>
        <p:spPr>
          <a:xfrm>
            <a:off x="324014" y="3990362"/>
            <a:ext cx="4699219" cy="461665"/>
          </a:xfrm>
          <a:prstGeom prst="rect">
            <a:avLst/>
          </a:prstGeom>
          <a:noFill/>
        </p:spPr>
        <p:txBody>
          <a:bodyPr wrap="square" rtlCol="0">
            <a:spAutoFit/>
          </a:bodyPr>
          <a:lstStyle/>
          <a:p>
            <a:r>
              <a:rPr lang="en-GB" dirty="0"/>
              <a:t>_____________ </a:t>
            </a:r>
            <a:r>
              <a:rPr lang="en-GB" sz="2400" dirty="0"/>
              <a:t>orangutan</a:t>
            </a:r>
            <a:endParaRPr lang="en-GB" dirty="0"/>
          </a:p>
        </p:txBody>
      </p:sp>
      <p:sp>
        <p:nvSpPr>
          <p:cNvPr id="12" name="TextBox 11">
            <a:extLst>
              <a:ext uri="{FF2B5EF4-FFF2-40B4-BE49-F238E27FC236}">
                <a16:creationId xmlns:a16="http://schemas.microsoft.com/office/drawing/2014/main" id="{39166774-2896-4114-8BF8-A2953341E18C}"/>
              </a:ext>
            </a:extLst>
          </p:cNvPr>
          <p:cNvSpPr txBox="1"/>
          <p:nvPr/>
        </p:nvSpPr>
        <p:spPr>
          <a:xfrm>
            <a:off x="335613" y="4756659"/>
            <a:ext cx="4492483" cy="461665"/>
          </a:xfrm>
          <a:prstGeom prst="rect">
            <a:avLst/>
          </a:prstGeom>
          <a:noFill/>
        </p:spPr>
        <p:txBody>
          <a:bodyPr wrap="square" rtlCol="0">
            <a:spAutoFit/>
          </a:bodyPr>
          <a:lstStyle/>
          <a:p>
            <a:r>
              <a:rPr lang="en-GB" dirty="0"/>
              <a:t>_______________  </a:t>
            </a:r>
            <a:r>
              <a:rPr lang="en-GB" sz="2400" dirty="0"/>
              <a:t>smoke</a:t>
            </a:r>
            <a:endParaRPr lang="en-GB" dirty="0"/>
          </a:p>
        </p:txBody>
      </p:sp>
      <p:sp>
        <p:nvSpPr>
          <p:cNvPr id="13" name="TextBox 12">
            <a:extLst>
              <a:ext uri="{FF2B5EF4-FFF2-40B4-BE49-F238E27FC236}">
                <a16:creationId xmlns:a16="http://schemas.microsoft.com/office/drawing/2014/main" id="{DD3A6EB5-2C01-44AC-ABF6-6EB4895569D9}"/>
              </a:ext>
            </a:extLst>
          </p:cNvPr>
          <p:cNvSpPr txBox="1"/>
          <p:nvPr/>
        </p:nvSpPr>
        <p:spPr>
          <a:xfrm>
            <a:off x="302150" y="3264706"/>
            <a:ext cx="4699220" cy="461665"/>
          </a:xfrm>
          <a:prstGeom prst="rect">
            <a:avLst/>
          </a:prstGeom>
          <a:noFill/>
        </p:spPr>
        <p:txBody>
          <a:bodyPr wrap="square" rtlCol="0">
            <a:spAutoFit/>
          </a:bodyPr>
          <a:lstStyle/>
          <a:p>
            <a:r>
              <a:rPr lang="en-GB" dirty="0"/>
              <a:t>_____________  </a:t>
            </a:r>
            <a:r>
              <a:rPr lang="en-GB" sz="2400" dirty="0"/>
              <a:t>digger</a:t>
            </a:r>
            <a:endParaRPr lang="en-GB" dirty="0"/>
          </a:p>
        </p:txBody>
      </p:sp>
      <p:sp>
        <p:nvSpPr>
          <p:cNvPr id="14" name="TextBox 13">
            <a:extLst>
              <a:ext uri="{FF2B5EF4-FFF2-40B4-BE49-F238E27FC236}">
                <a16:creationId xmlns:a16="http://schemas.microsoft.com/office/drawing/2014/main" id="{A4E26A48-9263-4A18-92D1-7533C5201374}"/>
              </a:ext>
            </a:extLst>
          </p:cNvPr>
          <p:cNvSpPr txBox="1"/>
          <p:nvPr/>
        </p:nvSpPr>
        <p:spPr>
          <a:xfrm>
            <a:off x="341882" y="5503871"/>
            <a:ext cx="4207445" cy="461665"/>
          </a:xfrm>
          <a:prstGeom prst="rect">
            <a:avLst/>
          </a:prstGeom>
          <a:noFill/>
        </p:spPr>
        <p:txBody>
          <a:bodyPr wrap="square" rtlCol="0">
            <a:spAutoFit/>
          </a:bodyPr>
          <a:lstStyle/>
          <a:p>
            <a:r>
              <a:rPr lang="en-GB" dirty="0"/>
              <a:t>_____________  </a:t>
            </a:r>
            <a:r>
              <a:rPr lang="en-GB" sz="2400" dirty="0"/>
              <a:t>bird</a:t>
            </a:r>
            <a:endParaRPr lang="en-GB" dirty="0"/>
          </a:p>
        </p:txBody>
      </p:sp>
      <p:sp>
        <p:nvSpPr>
          <p:cNvPr id="15" name="TextBox 14">
            <a:extLst>
              <a:ext uri="{FF2B5EF4-FFF2-40B4-BE49-F238E27FC236}">
                <a16:creationId xmlns:a16="http://schemas.microsoft.com/office/drawing/2014/main" id="{AE438A08-7BBA-4BB7-BD7E-8376512D625D}"/>
              </a:ext>
            </a:extLst>
          </p:cNvPr>
          <p:cNvSpPr txBox="1"/>
          <p:nvPr/>
        </p:nvSpPr>
        <p:spPr>
          <a:xfrm>
            <a:off x="581346" y="1932515"/>
            <a:ext cx="3991555" cy="461665"/>
          </a:xfrm>
          <a:prstGeom prst="rect">
            <a:avLst/>
          </a:prstGeom>
          <a:noFill/>
        </p:spPr>
        <p:txBody>
          <a:bodyPr wrap="square" rtlCol="0">
            <a:spAutoFit/>
          </a:bodyPr>
          <a:lstStyle/>
          <a:p>
            <a:r>
              <a:rPr lang="en-GB" sz="2400" dirty="0">
                <a:solidFill>
                  <a:schemeClr val="bg1"/>
                </a:solidFill>
              </a:rPr>
              <a:t>broken </a:t>
            </a:r>
            <a:r>
              <a:rPr lang="en-GB" sz="2400" dirty="0"/>
              <a:t>branch</a:t>
            </a:r>
          </a:p>
        </p:txBody>
      </p:sp>
      <p:sp>
        <p:nvSpPr>
          <p:cNvPr id="17" name="TextBox 16">
            <a:extLst>
              <a:ext uri="{FF2B5EF4-FFF2-40B4-BE49-F238E27FC236}">
                <a16:creationId xmlns:a16="http://schemas.microsoft.com/office/drawing/2014/main" id="{BDC785BA-4B76-4BC4-9AC0-DEA2EEB01B39}"/>
              </a:ext>
            </a:extLst>
          </p:cNvPr>
          <p:cNvSpPr txBox="1"/>
          <p:nvPr/>
        </p:nvSpPr>
        <p:spPr>
          <a:xfrm>
            <a:off x="322347" y="6325270"/>
            <a:ext cx="4078380" cy="461665"/>
          </a:xfrm>
          <a:prstGeom prst="rect">
            <a:avLst/>
          </a:prstGeom>
          <a:noFill/>
        </p:spPr>
        <p:txBody>
          <a:bodyPr wrap="square" rtlCol="0">
            <a:spAutoFit/>
          </a:bodyPr>
          <a:lstStyle/>
          <a:p>
            <a:r>
              <a:rPr lang="en-GB" dirty="0"/>
              <a:t>_____________ </a:t>
            </a:r>
            <a:r>
              <a:rPr lang="en-GB" sz="2400" dirty="0"/>
              <a:t>tree</a:t>
            </a:r>
            <a:endParaRPr lang="en-GB" sz="3200" dirty="0"/>
          </a:p>
        </p:txBody>
      </p:sp>
      <p:pic>
        <p:nvPicPr>
          <p:cNvPr id="18" name="Picture 17">
            <a:extLst>
              <a:ext uri="{FF2B5EF4-FFF2-40B4-BE49-F238E27FC236}">
                <a16:creationId xmlns:a16="http://schemas.microsoft.com/office/drawing/2014/main" id="{51157E94-994D-41B8-8035-AC42F3729C4D}"/>
              </a:ext>
            </a:extLst>
          </p:cNvPr>
          <p:cNvPicPr>
            <a:picLocks noChangeAspect="1"/>
          </p:cNvPicPr>
          <p:nvPr/>
        </p:nvPicPr>
        <p:blipFill>
          <a:blip r:embed="rId2"/>
          <a:stretch>
            <a:fillRect/>
          </a:stretch>
        </p:blipFill>
        <p:spPr>
          <a:xfrm>
            <a:off x="4549327" y="2071290"/>
            <a:ext cx="3561067" cy="2678497"/>
          </a:xfrm>
          <a:prstGeom prst="rect">
            <a:avLst/>
          </a:prstGeom>
        </p:spPr>
      </p:pic>
      <p:pic>
        <p:nvPicPr>
          <p:cNvPr id="19" name="Picture 18">
            <a:extLst>
              <a:ext uri="{FF2B5EF4-FFF2-40B4-BE49-F238E27FC236}">
                <a16:creationId xmlns:a16="http://schemas.microsoft.com/office/drawing/2014/main" id="{C81EC838-D660-4200-89AC-0482CE9DF660}"/>
              </a:ext>
            </a:extLst>
          </p:cNvPr>
          <p:cNvPicPr>
            <a:picLocks noChangeAspect="1"/>
          </p:cNvPicPr>
          <p:nvPr/>
        </p:nvPicPr>
        <p:blipFill>
          <a:blip r:embed="rId3"/>
          <a:stretch>
            <a:fillRect/>
          </a:stretch>
        </p:blipFill>
        <p:spPr>
          <a:xfrm>
            <a:off x="8097922" y="2071289"/>
            <a:ext cx="3561067" cy="2678497"/>
          </a:xfrm>
          <a:prstGeom prst="rect">
            <a:avLst/>
          </a:prstGeom>
        </p:spPr>
      </p:pic>
      <p:pic>
        <p:nvPicPr>
          <p:cNvPr id="16" name="Picture 2" descr="A picture containing diagram&#10;&#10;Description automatically generated">
            <a:extLst>
              <a:ext uri="{FF2B5EF4-FFF2-40B4-BE49-F238E27FC236}">
                <a16:creationId xmlns:a16="http://schemas.microsoft.com/office/drawing/2014/main" id="{7422021E-B6E1-4B62-9652-0ACB337166FF}"/>
              </a:ext>
            </a:extLst>
          </p:cNvPr>
          <p:cNvPicPr>
            <a:picLocks noChangeAspect="1"/>
          </p:cNvPicPr>
          <p:nvPr/>
        </p:nvPicPr>
        <p:blipFill>
          <a:blip r:embed="rId4"/>
          <a:stretch>
            <a:fillRect/>
          </a:stretch>
        </p:blipFill>
        <p:spPr>
          <a:xfrm>
            <a:off x="10828858" y="47218"/>
            <a:ext cx="1266828" cy="962021"/>
          </a:xfrm>
          <a:prstGeom prst="rect">
            <a:avLst/>
          </a:prstGeom>
          <a:noFill/>
          <a:ln cap="flat">
            <a:noFill/>
          </a:ln>
        </p:spPr>
      </p:pic>
    </p:spTree>
    <p:extLst>
      <p:ext uri="{BB962C8B-B14F-4D97-AF65-F5344CB8AC3E}">
        <p14:creationId xmlns:p14="http://schemas.microsoft.com/office/powerpoint/2010/main" val="361881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79FA12-E9B7-43BE-851D-028871020937}"/>
              </a:ext>
            </a:extLst>
          </p:cNvPr>
          <p:cNvSpPr/>
          <p:nvPr/>
        </p:nvSpPr>
        <p:spPr>
          <a:xfrm>
            <a:off x="0" y="294198"/>
            <a:ext cx="3267075" cy="133581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2A03ADA-16EB-4BE8-8F0D-13D6E6092602}"/>
              </a:ext>
            </a:extLst>
          </p:cNvPr>
          <p:cNvSpPr txBox="1"/>
          <p:nvPr/>
        </p:nvSpPr>
        <p:spPr>
          <a:xfrm>
            <a:off x="133572" y="485053"/>
            <a:ext cx="4674741" cy="954107"/>
          </a:xfrm>
          <a:prstGeom prst="rect">
            <a:avLst/>
          </a:prstGeom>
          <a:noFill/>
        </p:spPr>
        <p:txBody>
          <a:bodyPr wrap="square" rtlCol="0">
            <a:spAutoFit/>
          </a:bodyPr>
          <a:lstStyle/>
          <a:p>
            <a:r>
              <a:rPr lang="en-GB" sz="2800" dirty="0"/>
              <a:t>Example </a:t>
            </a:r>
          </a:p>
          <a:p>
            <a:r>
              <a:rPr lang="en-GB" sz="2800" dirty="0"/>
              <a:t>Setting description </a:t>
            </a:r>
          </a:p>
        </p:txBody>
      </p:sp>
      <p:sp>
        <p:nvSpPr>
          <p:cNvPr id="8" name="TextBox 7">
            <a:extLst>
              <a:ext uri="{FF2B5EF4-FFF2-40B4-BE49-F238E27FC236}">
                <a16:creationId xmlns:a16="http://schemas.microsoft.com/office/drawing/2014/main" id="{98FE3237-2F93-48D7-8447-EF32C614A975}"/>
              </a:ext>
            </a:extLst>
          </p:cNvPr>
          <p:cNvSpPr txBox="1"/>
          <p:nvPr/>
        </p:nvSpPr>
        <p:spPr>
          <a:xfrm>
            <a:off x="148135" y="3753767"/>
            <a:ext cx="11896156" cy="1938992"/>
          </a:xfrm>
          <a:prstGeom prst="rect">
            <a:avLst/>
          </a:prstGeom>
          <a:noFill/>
        </p:spPr>
        <p:txBody>
          <a:bodyPr wrap="square" rtlCol="0">
            <a:spAutoFit/>
          </a:bodyPr>
          <a:lstStyle/>
          <a:p>
            <a:pPr algn="just"/>
            <a:r>
              <a:rPr lang="en-GB" sz="2400" dirty="0"/>
              <a:t>A scared orangutan was clinging onto a tall tree. The sky was filled with clouds of grey smoke. A powerful digger chopped down the trees one by one. The beautiful canopy started to disappear and turn into small tree stumps. The ground was covered in broken branches and dead leaves. The terrified animals squawked and howled as they searched franticly for a new home.  </a:t>
            </a:r>
          </a:p>
        </p:txBody>
      </p:sp>
      <p:sp>
        <p:nvSpPr>
          <p:cNvPr id="9" name="Cloud 8">
            <a:extLst>
              <a:ext uri="{FF2B5EF4-FFF2-40B4-BE49-F238E27FC236}">
                <a16:creationId xmlns:a16="http://schemas.microsoft.com/office/drawing/2014/main" id="{B7BE1743-208B-4585-85D7-7BE6AB8437D1}"/>
              </a:ext>
            </a:extLst>
          </p:cNvPr>
          <p:cNvSpPr/>
          <p:nvPr/>
        </p:nvSpPr>
        <p:spPr>
          <a:xfrm>
            <a:off x="148135" y="1820872"/>
            <a:ext cx="2456953" cy="150279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99AA9C2-414F-4651-AAD3-A6E9D472F2D1}"/>
              </a:ext>
            </a:extLst>
          </p:cNvPr>
          <p:cNvSpPr txBox="1"/>
          <p:nvPr/>
        </p:nvSpPr>
        <p:spPr>
          <a:xfrm>
            <a:off x="249338" y="2064438"/>
            <a:ext cx="2254546" cy="830997"/>
          </a:xfrm>
          <a:prstGeom prst="rect">
            <a:avLst/>
          </a:prstGeom>
          <a:noFill/>
        </p:spPr>
        <p:txBody>
          <a:bodyPr wrap="square" rtlCol="0">
            <a:spAutoFit/>
          </a:bodyPr>
          <a:lstStyle/>
          <a:p>
            <a:pPr algn="ctr"/>
            <a:r>
              <a:rPr lang="en-GB" sz="2400" dirty="0"/>
              <a:t>Read my description …</a:t>
            </a:r>
          </a:p>
        </p:txBody>
      </p:sp>
      <p:pic>
        <p:nvPicPr>
          <p:cNvPr id="11" name="Picture 10">
            <a:extLst>
              <a:ext uri="{FF2B5EF4-FFF2-40B4-BE49-F238E27FC236}">
                <a16:creationId xmlns:a16="http://schemas.microsoft.com/office/drawing/2014/main" id="{51157E94-994D-41B8-8035-AC42F3729C4D}"/>
              </a:ext>
            </a:extLst>
          </p:cNvPr>
          <p:cNvPicPr>
            <a:picLocks noChangeAspect="1"/>
          </p:cNvPicPr>
          <p:nvPr/>
        </p:nvPicPr>
        <p:blipFill>
          <a:blip r:embed="rId2"/>
          <a:stretch>
            <a:fillRect/>
          </a:stretch>
        </p:blipFill>
        <p:spPr>
          <a:xfrm>
            <a:off x="3631009" y="216937"/>
            <a:ext cx="3561067" cy="2678497"/>
          </a:xfrm>
          <a:prstGeom prst="rect">
            <a:avLst/>
          </a:prstGeom>
        </p:spPr>
      </p:pic>
      <p:pic>
        <p:nvPicPr>
          <p:cNvPr id="12" name="Picture 11">
            <a:extLst>
              <a:ext uri="{FF2B5EF4-FFF2-40B4-BE49-F238E27FC236}">
                <a16:creationId xmlns:a16="http://schemas.microsoft.com/office/drawing/2014/main" id="{C81EC838-D660-4200-89AC-0482CE9DF660}"/>
              </a:ext>
            </a:extLst>
          </p:cNvPr>
          <p:cNvPicPr>
            <a:picLocks noChangeAspect="1"/>
          </p:cNvPicPr>
          <p:nvPr/>
        </p:nvPicPr>
        <p:blipFill>
          <a:blip r:embed="rId3"/>
          <a:stretch>
            <a:fillRect/>
          </a:stretch>
        </p:blipFill>
        <p:spPr>
          <a:xfrm>
            <a:off x="7192076" y="216937"/>
            <a:ext cx="3561067" cy="2678497"/>
          </a:xfrm>
          <a:prstGeom prst="rect">
            <a:avLst/>
          </a:prstGeom>
        </p:spPr>
      </p:pic>
      <p:pic>
        <p:nvPicPr>
          <p:cNvPr id="13" name="Picture 15" descr="A picture containing logo&#10;&#10;Description automatically generated"/>
          <p:cNvPicPr>
            <a:picLocks noChangeAspect="1"/>
          </p:cNvPicPr>
          <p:nvPr/>
        </p:nvPicPr>
        <p:blipFill>
          <a:blip r:embed="rId4"/>
          <a:stretch>
            <a:fillRect/>
          </a:stretch>
        </p:blipFill>
        <p:spPr>
          <a:xfrm>
            <a:off x="10864516" y="32415"/>
            <a:ext cx="1266828" cy="962021"/>
          </a:xfrm>
          <a:prstGeom prst="rect">
            <a:avLst/>
          </a:prstGeom>
          <a:noFill/>
          <a:ln cap="flat">
            <a:noFill/>
          </a:ln>
        </p:spPr>
      </p:pic>
    </p:spTree>
    <p:extLst>
      <p:ext uri="{BB962C8B-B14F-4D97-AF65-F5344CB8AC3E}">
        <p14:creationId xmlns:p14="http://schemas.microsoft.com/office/powerpoint/2010/main" val="4110826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488951-4E1F-44A9-8CBC-3BD47D5C8487}"/>
              </a:ext>
            </a:extLst>
          </p:cNvPr>
          <p:cNvSpPr/>
          <p:nvPr/>
        </p:nvSpPr>
        <p:spPr>
          <a:xfrm>
            <a:off x="71674" y="147297"/>
            <a:ext cx="6368902" cy="1137684"/>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6397BBCC-F247-4992-B950-C59B89C78244}"/>
              </a:ext>
            </a:extLst>
          </p:cNvPr>
          <p:cNvSpPr txBox="1"/>
          <p:nvPr/>
        </p:nvSpPr>
        <p:spPr>
          <a:xfrm>
            <a:off x="-292587" y="300641"/>
            <a:ext cx="7097424" cy="830997"/>
          </a:xfrm>
          <a:prstGeom prst="rect">
            <a:avLst/>
          </a:prstGeom>
          <a:noFill/>
        </p:spPr>
        <p:txBody>
          <a:bodyPr wrap="square" rtlCol="0">
            <a:spAutoFit/>
          </a:bodyPr>
          <a:lstStyle/>
          <a:p>
            <a:pPr algn="ctr"/>
            <a:r>
              <a:rPr lang="en-GB" sz="2400" b="1" dirty="0"/>
              <a:t>Read through the description again and highlight/underline the adjectives noun phrases.</a:t>
            </a:r>
          </a:p>
        </p:txBody>
      </p:sp>
      <p:pic>
        <p:nvPicPr>
          <p:cNvPr id="6" name="Picture 5">
            <a:extLst>
              <a:ext uri="{FF2B5EF4-FFF2-40B4-BE49-F238E27FC236}">
                <a16:creationId xmlns:a16="http://schemas.microsoft.com/office/drawing/2014/main" id="{787828FB-25F2-4788-976A-946B97A3E693}"/>
              </a:ext>
            </a:extLst>
          </p:cNvPr>
          <p:cNvPicPr>
            <a:picLocks noChangeAspect="1"/>
          </p:cNvPicPr>
          <p:nvPr/>
        </p:nvPicPr>
        <p:blipFill>
          <a:blip r:embed="rId2"/>
          <a:stretch>
            <a:fillRect/>
          </a:stretch>
        </p:blipFill>
        <p:spPr>
          <a:xfrm>
            <a:off x="440319" y="1556560"/>
            <a:ext cx="3561067" cy="2678497"/>
          </a:xfrm>
          <a:prstGeom prst="rect">
            <a:avLst/>
          </a:prstGeom>
        </p:spPr>
      </p:pic>
      <p:pic>
        <p:nvPicPr>
          <p:cNvPr id="7" name="Picture 6">
            <a:extLst>
              <a:ext uri="{FF2B5EF4-FFF2-40B4-BE49-F238E27FC236}">
                <a16:creationId xmlns:a16="http://schemas.microsoft.com/office/drawing/2014/main" id="{E5A0EAEC-7D9B-4F3D-ADF8-385A100A4693}"/>
              </a:ext>
            </a:extLst>
          </p:cNvPr>
          <p:cNvPicPr>
            <a:picLocks noChangeAspect="1"/>
          </p:cNvPicPr>
          <p:nvPr/>
        </p:nvPicPr>
        <p:blipFill>
          <a:blip r:embed="rId3"/>
          <a:stretch>
            <a:fillRect/>
          </a:stretch>
        </p:blipFill>
        <p:spPr>
          <a:xfrm>
            <a:off x="4001386" y="1556559"/>
            <a:ext cx="3561067" cy="2678497"/>
          </a:xfrm>
          <a:prstGeom prst="rect">
            <a:avLst/>
          </a:prstGeom>
        </p:spPr>
      </p:pic>
      <p:pic>
        <p:nvPicPr>
          <p:cNvPr id="11" name="Picture 2" descr="A picture containing diagram&#10;&#10;Description automatically generated"/>
          <p:cNvPicPr>
            <a:picLocks noChangeAspect="1"/>
          </p:cNvPicPr>
          <p:nvPr/>
        </p:nvPicPr>
        <p:blipFill>
          <a:blip r:embed="rId4"/>
          <a:stretch>
            <a:fillRect/>
          </a:stretch>
        </p:blipFill>
        <p:spPr>
          <a:xfrm>
            <a:off x="10895533" y="47219"/>
            <a:ext cx="1266828" cy="962021"/>
          </a:xfrm>
          <a:prstGeom prst="rect">
            <a:avLst/>
          </a:prstGeom>
          <a:noFill/>
          <a:ln cap="flat">
            <a:noFill/>
          </a:ln>
        </p:spPr>
      </p:pic>
      <p:sp>
        <p:nvSpPr>
          <p:cNvPr id="13" name="Cloud 12">
            <a:extLst>
              <a:ext uri="{FF2B5EF4-FFF2-40B4-BE49-F238E27FC236}">
                <a16:creationId xmlns:a16="http://schemas.microsoft.com/office/drawing/2014/main" id="{A438A3ED-B82E-481C-B4A3-1BBE118F03AA}"/>
              </a:ext>
            </a:extLst>
          </p:cNvPr>
          <p:cNvSpPr/>
          <p:nvPr/>
        </p:nvSpPr>
        <p:spPr>
          <a:xfrm>
            <a:off x="7532814" y="1058082"/>
            <a:ext cx="4629547" cy="2303196"/>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Remember an adjective is a describing word. </a:t>
            </a:r>
          </a:p>
        </p:txBody>
      </p:sp>
      <p:sp>
        <p:nvSpPr>
          <p:cNvPr id="14" name="TextBox 13">
            <a:extLst>
              <a:ext uri="{FF2B5EF4-FFF2-40B4-BE49-F238E27FC236}">
                <a16:creationId xmlns:a16="http://schemas.microsoft.com/office/drawing/2014/main" id="{98FE3237-2F93-48D7-8447-EF32C614A975}"/>
              </a:ext>
            </a:extLst>
          </p:cNvPr>
          <p:cNvSpPr txBox="1"/>
          <p:nvPr/>
        </p:nvSpPr>
        <p:spPr>
          <a:xfrm>
            <a:off x="71674" y="4659977"/>
            <a:ext cx="11896156" cy="1938992"/>
          </a:xfrm>
          <a:prstGeom prst="rect">
            <a:avLst/>
          </a:prstGeom>
          <a:noFill/>
        </p:spPr>
        <p:txBody>
          <a:bodyPr wrap="square" rtlCol="0">
            <a:spAutoFit/>
          </a:bodyPr>
          <a:lstStyle/>
          <a:p>
            <a:pPr algn="just"/>
            <a:r>
              <a:rPr lang="en-GB" sz="2400" dirty="0"/>
              <a:t>A scared orangutan was clinging onto a tall tree. The sky was filled with clouds of grey smoke. A powerful digger chopped down the trees one by one. The beautiful canopy started to disappear and turn into small tree stumps. The ground was covered in broken branches and dead leaves. The terrified animals squawked and howled as they searched franticly for a new home.  </a:t>
            </a:r>
          </a:p>
        </p:txBody>
      </p:sp>
    </p:spTree>
    <p:extLst>
      <p:ext uri="{BB962C8B-B14F-4D97-AF65-F5344CB8AC3E}">
        <p14:creationId xmlns:p14="http://schemas.microsoft.com/office/powerpoint/2010/main" val="40766084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3778</Words>
  <Application>Microsoft Office PowerPoint</Application>
  <PresentationFormat>Widescreen</PresentationFormat>
  <Paragraphs>330</Paragraphs>
  <Slides>65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Calibri Light</vt:lpstr>
      <vt:lpstr>Office Theme</vt:lpstr>
      <vt:lpstr>PowerPoint Presentation</vt:lpstr>
      <vt:lpstr>PowerPoint Presentation</vt:lpstr>
      <vt:lpstr>This is the story we are going to be focusing on this week.</vt:lpstr>
      <vt:lpstr>PowerPoint Presentation</vt:lpstr>
      <vt:lpstr>PowerPoint Presentation</vt:lpstr>
      <vt:lpstr>PowerPoint Presentation</vt:lpstr>
      <vt:lpstr>Adjectives are    describing words.</vt:lpstr>
      <vt:lpstr>PowerPoint Presentation</vt:lpstr>
      <vt:lpstr>PowerPoint Presentation</vt:lpstr>
      <vt:lpstr>Sentences using adjectives…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nixon</dc:creator>
  <cp:lastModifiedBy>Paul Gingell</cp:lastModifiedBy>
  <cp:revision>33</cp:revision>
  <dcterms:created xsi:type="dcterms:W3CDTF">2021-01-30T11:46:07Z</dcterms:created>
  <dcterms:modified xsi:type="dcterms:W3CDTF">2021-02-05T10:50:35Z</dcterms:modified>
</cp:coreProperties>
</file>