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4" r:id="rId3"/>
    <p:sldId id="287" r:id="rId4"/>
    <p:sldId id="288" r:id="rId5"/>
    <p:sldId id="342" r:id="rId6"/>
    <p:sldId id="289" r:id="rId7"/>
    <p:sldId id="330" r:id="rId8"/>
    <p:sldId id="331" r:id="rId9"/>
    <p:sldId id="332" r:id="rId10"/>
    <p:sldId id="333" r:id="rId11"/>
    <p:sldId id="343" r:id="rId12"/>
    <p:sldId id="271" r:id="rId13"/>
    <p:sldId id="347" r:id="rId14"/>
    <p:sldId id="315" r:id="rId15"/>
    <p:sldId id="316" r:id="rId16"/>
    <p:sldId id="317" r:id="rId17"/>
    <p:sldId id="318" r:id="rId18"/>
    <p:sldId id="319" r:id="rId19"/>
    <p:sldId id="320" r:id="rId20"/>
    <p:sldId id="321" r:id="rId21"/>
    <p:sldId id="322" r:id="rId22"/>
    <p:sldId id="323" r:id="rId23"/>
    <p:sldId id="344" r:id="rId24"/>
    <p:sldId id="299" r:id="rId25"/>
    <p:sldId id="326" r:id="rId26"/>
    <p:sldId id="327" r:id="rId27"/>
    <p:sldId id="328" r:id="rId28"/>
    <p:sldId id="329" r:id="rId29"/>
    <p:sldId id="345" r:id="rId30"/>
    <p:sldId id="306" r:id="rId31"/>
    <p:sldId id="334" r:id="rId32"/>
    <p:sldId id="335" r:id="rId33"/>
    <p:sldId id="338" r:id="rId34"/>
    <p:sldId id="336" r:id="rId35"/>
    <p:sldId id="337" r:id="rId36"/>
    <p:sldId id="339" r:id="rId37"/>
    <p:sldId id="340" r:id="rId38"/>
    <p:sldId id="34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05DB"/>
    <a:srgbClr val="9999FF"/>
    <a:srgbClr val="615E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91" autoAdjust="0"/>
    <p:restoredTop sz="94660"/>
  </p:normalViewPr>
  <p:slideViewPr>
    <p:cSldViewPr snapToGrid="0">
      <p:cViewPr varScale="1">
        <p:scale>
          <a:sx n="67" d="100"/>
          <a:sy n="67" d="100"/>
        </p:scale>
        <p:origin x="58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A86F8-713D-4DE2-9DB6-D09567B5E5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4F5F5E5-1678-4D1B-A603-972D98163E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E321418-98E7-42C0-8E2C-1B5359F9DA59}"/>
              </a:ext>
            </a:extLst>
          </p:cNvPr>
          <p:cNvSpPr>
            <a:spLocks noGrp="1"/>
          </p:cNvSpPr>
          <p:nvPr>
            <p:ph type="dt" sz="half" idx="10"/>
          </p:nvPr>
        </p:nvSpPr>
        <p:spPr/>
        <p:txBody>
          <a:bodyPr/>
          <a:lstStyle/>
          <a:p>
            <a:fld id="{6383E375-2EFF-4C74-B748-AF73AE78D5AE}" type="datetimeFigureOut">
              <a:rPr lang="en-GB" smtClean="0"/>
              <a:t>17/01/2021</a:t>
            </a:fld>
            <a:endParaRPr lang="en-GB"/>
          </a:p>
        </p:txBody>
      </p:sp>
      <p:sp>
        <p:nvSpPr>
          <p:cNvPr id="5" name="Footer Placeholder 4">
            <a:extLst>
              <a:ext uri="{FF2B5EF4-FFF2-40B4-BE49-F238E27FC236}">
                <a16:creationId xmlns:a16="http://schemas.microsoft.com/office/drawing/2014/main" id="{3977EF93-0756-463B-894B-ABAB83EC49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857774-2BC6-4EB5-BF3A-708C36309585}"/>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297133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5AF0B-C776-4E3D-9B8C-2E197089845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4AA440-30F8-42DA-8911-A8ECC0DAE8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2DBFF0-4634-49C9-909F-A83E04CC4F08}"/>
              </a:ext>
            </a:extLst>
          </p:cNvPr>
          <p:cNvSpPr>
            <a:spLocks noGrp="1"/>
          </p:cNvSpPr>
          <p:nvPr>
            <p:ph type="dt" sz="half" idx="10"/>
          </p:nvPr>
        </p:nvSpPr>
        <p:spPr/>
        <p:txBody>
          <a:bodyPr/>
          <a:lstStyle/>
          <a:p>
            <a:fld id="{6383E375-2EFF-4C74-B748-AF73AE78D5AE}" type="datetimeFigureOut">
              <a:rPr lang="en-GB" smtClean="0"/>
              <a:t>17/01/2021</a:t>
            </a:fld>
            <a:endParaRPr lang="en-GB"/>
          </a:p>
        </p:txBody>
      </p:sp>
      <p:sp>
        <p:nvSpPr>
          <p:cNvPr id="5" name="Footer Placeholder 4">
            <a:extLst>
              <a:ext uri="{FF2B5EF4-FFF2-40B4-BE49-F238E27FC236}">
                <a16:creationId xmlns:a16="http://schemas.microsoft.com/office/drawing/2014/main" id="{FB4E1E01-6CD0-4941-BABA-D649B55771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59CB2A-5100-4292-88AA-E6DB28B44B70}"/>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4237380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6DDE92-F301-49CB-8781-FF593E5D44E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D0CDA00-6CF0-4BBD-BA07-B9A74C812F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288FFA-148D-42FD-BD59-80F7D5FEC84C}"/>
              </a:ext>
            </a:extLst>
          </p:cNvPr>
          <p:cNvSpPr>
            <a:spLocks noGrp="1"/>
          </p:cNvSpPr>
          <p:nvPr>
            <p:ph type="dt" sz="half" idx="10"/>
          </p:nvPr>
        </p:nvSpPr>
        <p:spPr/>
        <p:txBody>
          <a:bodyPr/>
          <a:lstStyle/>
          <a:p>
            <a:fld id="{6383E375-2EFF-4C74-B748-AF73AE78D5AE}" type="datetimeFigureOut">
              <a:rPr lang="en-GB" smtClean="0"/>
              <a:t>17/01/2021</a:t>
            </a:fld>
            <a:endParaRPr lang="en-GB"/>
          </a:p>
        </p:txBody>
      </p:sp>
      <p:sp>
        <p:nvSpPr>
          <p:cNvPr id="5" name="Footer Placeholder 4">
            <a:extLst>
              <a:ext uri="{FF2B5EF4-FFF2-40B4-BE49-F238E27FC236}">
                <a16:creationId xmlns:a16="http://schemas.microsoft.com/office/drawing/2014/main" id="{5798CA7C-A815-4007-A484-9CD309990A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464177-5F47-4FD2-8A0E-DEBD85DDEE62}"/>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841241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90D26-B739-44FF-807B-5D4158F31D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93F1C2-07C8-4332-B8CF-DE36A971FB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79B1AE-8C40-4D90-A4D9-DB547A940ADB}"/>
              </a:ext>
            </a:extLst>
          </p:cNvPr>
          <p:cNvSpPr>
            <a:spLocks noGrp="1"/>
          </p:cNvSpPr>
          <p:nvPr>
            <p:ph type="dt" sz="half" idx="10"/>
          </p:nvPr>
        </p:nvSpPr>
        <p:spPr/>
        <p:txBody>
          <a:bodyPr/>
          <a:lstStyle/>
          <a:p>
            <a:fld id="{6383E375-2EFF-4C74-B748-AF73AE78D5AE}" type="datetimeFigureOut">
              <a:rPr lang="en-GB" smtClean="0"/>
              <a:t>17/01/2021</a:t>
            </a:fld>
            <a:endParaRPr lang="en-GB"/>
          </a:p>
        </p:txBody>
      </p:sp>
      <p:sp>
        <p:nvSpPr>
          <p:cNvPr id="5" name="Footer Placeholder 4">
            <a:extLst>
              <a:ext uri="{FF2B5EF4-FFF2-40B4-BE49-F238E27FC236}">
                <a16:creationId xmlns:a16="http://schemas.microsoft.com/office/drawing/2014/main" id="{20E29CFB-6586-4618-8D9F-6C6991D3DF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7A4640-2EC0-4A98-B860-FB626B9C3E4D}"/>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1351087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6B222-8E55-4D15-8256-7A57711B1A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3E0584F-7CE6-4358-B1E9-10C423A7A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5BC575-6A7C-4AD1-8B88-D4846AD88CB4}"/>
              </a:ext>
            </a:extLst>
          </p:cNvPr>
          <p:cNvSpPr>
            <a:spLocks noGrp="1"/>
          </p:cNvSpPr>
          <p:nvPr>
            <p:ph type="dt" sz="half" idx="10"/>
          </p:nvPr>
        </p:nvSpPr>
        <p:spPr/>
        <p:txBody>
          <a:bodyPr/>
          <a:lstStyle/>
          <a:p>
            <a:fld id="{6383E375-2EFF-4C74-B748-AF73AE78D5AE}" type="datetimeFigureOut">
              <a:rPr lang="en-GB" smtClean="0"/>
              <a:t>17/01/2021</a:t>
            </a:fld>
            <a:endParaRPr lang="en-GB"/>
          </a:p>
        </p:txBody>
      </p:sp>
      <p:sp>
        <p:nvSpPr>
          <p:cNvPr id="5" name="Footer Placeholder 4">
            <a:extLst>
              <a:ext uri="{FF2B5EF4-FFF2-40B4-BE49-F238E27FC236}">
                <a16:creationId xmlns:a16="http://schemas.microsoft.com/office/drawing/2014/main" id="{F3241A9D-2DC1-4C89-B93A-F386A1A3B2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0E061D-ED6C-44EA-A7CD-E50E941C0DD2}"/>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1821160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23DDF-E884-4955-84D1-BDBE219EEB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2D30FD-79A4-442C-85E2-B299D6EF35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8085033-841F-4926-85C3-21A0394948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A55CE7E-5C88-45A7-B8B4-77F135A63851}"/>
              </a:ext>
            </a:extLst>
          </p:cNvPr>
          <p:cNvSpPr>
            <a:spLocks noGrp="1"/>
          </p:cNvSpPr>
          <p:nvPr>
            <p:ph type="dt" sz="half" idx="10"/>
          </p:nvPr>
        </p:nvSpPr>
        <p:spPr/>
        <p:txBody>
          <a:bodyPr/>
          <a:lstStyle/>
          <a:p>
            <a:fld id="{6383E375-2EFF-4C74-B748-AF73AE78D5AE}" type="datetimeFigureOut">
              <a:rPr lang="en-GB" smtClean="0"/>
              <a:t>17/01/2021</a:t>
            </a:fld>
            <a:endParaRPr lang="en-GB"/>
          </a:p>
        </p:txBody>
      </p:sp>
      <p:sp>
        <p:nvSpPr>
          <p:cNvPr id="6" name="Footer Placeholder 5">
            <a:extLst>
              <a:ext uri="{FF2B5EF4-FFF2-40B4-BE49-F238E27FC236}">
                <a16:creationId xmlns:a16="http://schemas.microsoft.com/office/drawing/2014/main" id="{3E564008-271C-47C8-A40A-4C2F9BEAE34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14C3F0-4D6D-4946-9965-F492022D6A26}"/>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3121541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61AD9-F475-4390-92B5-0CDC3DB71A5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535C32-0C06-4F1A-BCD5-E951D01B30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34522F-46B3-493D-B999-6A4EFF28D7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7045698-A701-4F4D-9B09-9598A49CA6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144B80-09C7-4043-9A9F-92C96FCF0A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D0317DE-90F3-4F2B-8B9D-97FABEA6D9E0}"/>
              </a:ext>
            </a:extLst>
          </p:cNvPr>
          <p:cNvSpPr>
            <a:spLocks noGrp="1"/>
          </p:cNvSpPr>
          <p:nvPr>
            <p:ph type="dt" sz="half" idx="10"/>
          </p:nvPr>
        </p:nvSpPr>
        <p:spPr/>
        <p:txBody>
          <a:bodyPr/>
          <a:lstStyle/>
          <a:p>
            <a:fld id="{6383E375-2EFF-4C74-B748-AF73AE78D5AE}" type="datetimeFigureOut">
              <a:rPr lang="en-GB" smtClean="0"/>
              <a:t>17/01/2021</a:t>
            </a:fld>
            <a:endParaRPr lang="en-GB"/>
          </a:p>
        </p:txBody>
      </p:sp>
      <p:sp>
        <p:nvSpPr>
          <p:cNvPr id="8" name="Footer Placeholder 7">
            <a:extLst>
              <a:ext uri="{FF2B5EF4-FFF2-40B4-BE49-F238E27FC236}">
                <a16:creationId xmlns:a16="http://schemas.microsoft.com/office/drawing/2014/main" id="{D8AE60A4-55EC-4320-99AD-DAF61C4B8DC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D860FAE-4BF2-491D-8DF9-E59C5664A398}"/>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1597428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4B335-1C55-4C5D-A4FC-5A53E8B8DA0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8E26138-6D09-4131-B64B-41DAF639B637}"/>
              </a:ext>
            </a:extLst>
          </p:cNvPr>
          <p:cNvSpPr>
            <a:spLocks noGrp="1"/>
          </p:cNvSpPr>
          <p:nvPr>
            <p:ph type="dt" sz="half" idx="10"/>
          </p:nvPr>
        </p:nvSpPr>
        <p:spPr/>
        <p:txBody>
          <a:bodyPr/>
          <a:lstStyle/>
          <a:p>
            <a:fld id="{6383E375-2EFF-4C74-B748-AF73AE78D5AE}" type="datetimeFigureOut">
              <a:rPr lang="en-GB" smtClean="0"/>
              <a:t>17/01/2021</a:t>
            </a:fld>
            <a:endParaRPr lang="en-GB"/>
          </a:p>
        </p:txBody>
      </p:sp>
      <p:sp>
        <p:nvSpPr>
          <p:cNvPr id="4" name="Footer Placeholder 3">
            <a:extLst>
              <a:ext uri="{FF2B5EF4-FFF2-40B4-BE49-F238E27FC236}">
                <a16:creationId xmlns:a16="http://schemas.microsoft.com/office/drawing/2014/main" id="{845BB4BE-7539-4FAD-9C71-D143063E155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8959F3B-2446-4A90-86CB-720064A625F6}"/>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1806883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0C8AED-B9B5-4C1B-B57A-8F6343A479AB}"/>
              </a:ext>
            </a:extLst>
          </p:cNvPr>
          <p:cNvSpPr>
            <a:spLocks noGrp="1"/>
          </p:cNvSpPr>
          <p:nvPr>
            <p:ph type="dt" sz="half" idx="10"/>
          </p:nvPr>
        </p:nvSpPr>
        <p:spPr/>
        <p:txBody>
          <a:bodyPr/>
          <a:lstStyle/>
          <a:p>
            <a:fld id="{6383E375-2EFF-4C74-B748-AF73AE78D5AE}" type="datetimeFigureOut">
              <a:rPr lang="en-GB" smtClean="0"/>
              <a:t>17/01/2021</a:t>
            </a:fld>
            <a:endParaRPr lang="en-GB"/>
          </a:p>
        </p:txBody>
      </p:sp>
      <p:sp>
        <p:nvSpPr>
          <p:cNvPr id="3" name="Footer Placeholder 2">
            <a:extLst>
              <a:ext uri="{FF2B5EF4-FFF2-40B4-BE49-F238E27FC236}">
                <a16:creationId xmlns:a16="http://schemas.microsoft.com/office/drawing/2014/main" id="{D1554082-9369-4554-A499-64542F154A2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37A2E1F-A602-46F4-A642-F2410CACF2B2}"/>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3361729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BDCFE-C4AC-4935-83BB-0E7F674123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607D270-CD47-434F-BEC8-22A45B50B4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EC830A5-8E70-4D7A-9C17-B312F12BD2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4EF6E6-89ED-4100-B8E7-1804747D538E}"/>
              </a:ext>
            </a:extLst>
          </p:cNvPr>
          <p:cNvSpPr>
            <a:spLocks noGrp="1"/>
          </p:cNvSpPr>
          <p:nvPr>
            <p:ph type="dt" sz="half" idx="10"/>
          </p:nvPr>
        </p:nvSpPr>
        <p:spPr/>
        <p:txBody>
          <a:bodyPr/>
          <a:lstStyle/>
          <a:p>
            <a:fld id="{6383E375-2EFF-4C74-B748-AF73AE78D5AE}" type="datetimeFigureOut">
              <a:rPr lang="en-GB" smtClean="0"/>
              <a:t>17/01/2021</a:t>
            </a:fld>
            <a:endParaRPr lang="en-GB"/>
          </a:p>
        </p:txBody>
      </p:sp>
      <p:sp>
        <p:nvSpPr>
          <p:cNvPr id="6" name="Footer Placeholder 5">
            <a:extLst>
              <a:ext uri="{FF2B5EF4-FFF2-40B4-BE49-F238E27FC236}">
                <a16:creationId xmlns:a16="http://schemas.microsoft.com/office/drawing/2014/main" id="{FB8E6254-B6AD-4E03-817D-DD1B2DCFCF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84967C-D602-48AC-BAF9-4115196E8108}"/>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2048388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E86D2-25FB-4E9B-AB8A-A144FAE89A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5ED8B33-F4A9-454A-BE16-A03D570306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09035D5-F917-48DD-9F53-0CECD98F89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074322-1661-4706-B6FB-5E2BCBDB5CA1}"/>
              </a:ext>
            </a:extLst>
          </p:cNvPr>
          <p:cNvSpPr>
            <a:spLocks noGrp="1"/>
          </p:cNvSpPr>
          <p:nvPr>
            <p:ph type="dt" sz="half" idx="10"/>
          </p:nvPr>
        </p:nvSpPr>
        <p:spPr/>
        <p:txBody>
          <a:bodyPr/>
          <a:lstStyle/>
          <a:p>
            <a:fld id="{6383E375-2EFF-4C74-B748-AF73AE78D5AE}" type="datetimeFigureOut">
              <a:rPr lang="en-GB" smtClean="0"/>
              <a:t>17/01/2021</a:t>
            </a:fld>
            <a:endParaRPr lang="en-GB"/>
          </a:p>
        </p:txBody>
      </p:sp>
      <p:sp>
        <p:nvSpPr>
          <p:cNvPr id="6" name="Footer Placeholder 5">
            <a:extLst>
              <a:ext uri="{FF2B5EF4-FFF2-40B4-BE49-F238E27FC236}">
                <a16:creationId xmlns:a16="http://schemas.microsoft.com/office/drawing/2014/main" id="{BFCB4626-4BC1-46AD-A247-066BA99AF7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7986F8-DDE6-41FE-B5AD-08E94489513B}"/>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3161959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99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8F1C8A-9E83-4B2D-BCF2-EEED1E2209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9F8023-3404-43A1-9A44-0B1350F131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22F37F-4477-40DB-901C-AB990776E9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3E375-2EFF-4C74-B748-AF73AE78D5AE}" type="datetimeFigureOut">
              <a:rPr lang="en-GB" smtClean="0"/>
              <a:t>17/01/2021</a:t>
            </a:fld>
            <a:endParaRPr lang="en-GB"/>
          </a:p>
        </p:txBody>
      </p:sp>
      <p:sp>
        <p:nvSpPr>
          <p:cNvPr id="5" name="Footer Placeholder 4">
            <a:extLst>
              <a:ext uri="{FF2B5EF4-FFF2-40B4-BE49-F238E27FC236}">
                <a16:creationId xmlns:a16="http://schemas.microsoft.com/office/drawing/2014/main" id="{919D2A0B-16BC-4169-A06A-49FAEDFBC7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36CD214-2699-471B-8481-C994957B7C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B4388F-67C1-4CD6-8B28-F88125DD70A1}" type="slidenum">
              <a:rPr lang="en-GB" smtClean="0"/>
              <a:t>‹#›</a:t>
            </a:fld>
            <a:endParaRPr lang="en-GB"/>
          </a:p>
        </p:txBody>
      </p:sp>
    </p:spTree>
    <p:extLst>
      <p:ext uri="{BB962C8B-B14F-4D97-AF65-F5344CB8AC3E}">
        <p14:creationId xmlns:p14="http://schemas.microsoft.com/office/powerpoint/2010/main" val="1628776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mailto:Pioneerspupils@gmail.com"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s://www.youtube.com/watch?v=5Rmv3nliwCs" TargetMode="Externa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Pioneerspupils@gmail.com"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www.youtube.com/watch?v=qJfAbyz4qS0" TargetMode="External"/><Relationship Id="rId7" Type="http://schemas.openxmlformats.org/officeDocument/2006/relationships/image" Target="../media/image21.png"/><Relationship Id="rId2" Type="http://schemas.openxmlformats.org/officeDocument/2006/relationships/hyperlink" Target="https://www.youtube.com/watch?v=QTjrqhamIfk" TargetMode="External"/><Relationship Id="rId1" Type="http://schemas.openxmlformats.org/officeDocument/2006/relationships/slideLayout" Target="../slideLayouts/slideLayout2.xml"/><Relationship Id="rId6" Type="http://schemas.openxmlformats.org/officeDocument/2006/relationships/hyperlink" Target="https://animalfactguide.com/animal-facts/green-turtle/" TargetMode="External"/><Relationship Id="rId5" Type="http://schemas.openxmlformats.org/officeDocument/2006/relationships/hyperlink" Target="https://www.ducksters.com/animals/sea_turtles.php" TargetMode="External"/><Relationship Id="rId4" Type="http://schemas.openxmlformats.org/officeDocument/2006/relationships/hyperlink" Target="https://kids.nationalgeographic.com/animals/reptiles/green-sea-turtle/"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Pioneerspupils@gmail.com"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WL_-QHxJnFQ" TargetMode="External"/><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hyperlink" Target="https://www.youtube.com/watch?v=j87nbA2I7Zo" TargetMode="External"/><Relationship Id="rId4" Type="http://schemas.openxmlformats.org/officeDocument/2006/relationships/hyperlink" Target="https://www.youtube.com/watch?v=bPj8fMNdyDU"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hyperlink" Target="http://www.ictgames.com/mobilePage/forestPhonics/index.html"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spellzone.com/word_lists/game.cfm?wordlist=123653" TargetMode="Externa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hyperlink" Target="mailto:Pioneerspupils@gmail.com"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Pioneerspupils@gmail.com"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394F-A873-42DB-B467-C1DAED12EA66}"/>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5DD90B2-93BF-4E4C-84B7-170C7F489311}"/>
              </a:ext>
            </a:extLst>
          </p:cNvPr>
          <p:cNvSpPr>
            <a:spLocks noGrp="1"/>
          </p:cNvSpPr>
          <p:nvPr>
            <p:ph type="subTitle" idx="1"/>
          </p:nvPr>
        </p:nvSpPr>
        <p:spPr/>
        <p:txBody>
          <a:bodyPr/>
          <a:lstStyle/>
          <a:p>
            <a:endParaRPr lang="en-GB"/>
          </a:p>
        </p:txBody>
      </p:sp>
      <p:sp>
        <p:nvSpPr>
          <p:cNvPr id="5" name="Rectangle 4">
            <a:extLst>
              <a:ext uri="{FF2B5EF4-FFF2-40B4-BE49-F238E27FC236}">
                <a16:creationId xmlns:a16="http://schemas.microsoft.com/office/drawing/2014/main" id="{6CB3617B-CF19-4CB3-B93E-363E77692E4D}"/>
              </a:ext>
            </a:extLst>
          </p:cNvPr>
          <p:cNvSpPr/>
          <p:nvPr/>
        </p:nvSpPr>
        <p:spPr>
          <a:xfrm>
            <a:off x="107092" y="29134"/>
            <a:ext cx="11977816" cy="6647935"/>
          </a:xfrm>
          <a:prstGeom prst="rect">
            <a:avLst/>
          </a:prstGeom>
          <a:solidFill>
            <a:srgbClr val="9999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174767"/>
            <a:ext cx="7426334" cy="584775"/>
          </a:xfrm>
          <a:prstGeom prst="rect">
            <a:avLst/>
          </a:prstGeom>
          <a:noFill/>
        </p:spPr>
        <p:txBody>
          <a:bodyPr wrap="square" rtlCol="0">
            <a:spAutoFit/>
          </a:bodyPr>
          <a:lstStyle/>
          <a:p>
            <a:r>
              <a:rPr lang="en-GB" sz="3200" dirty="0"/>
              <a:t>Date</a:t>
            </a:r>
            <a:r>
              <a:rPr lang="en-GB" dirty="0"/>
              <a:t>:   </a:t>
            </a:r>
            <a:r>
              <a:rPr lang="en-GB" sz="3200" dirty="0"/>
              <a:t>Monday 18</a:t>
            </a:r>
            <a:r>
              <a:rPr lang="en-GB" sz="3200" baseline="30000" dirty="0"/>
              <a:t>th</a:t>
            </a:r>
            <a:r>
              <a:rPr lang="en-GB" sz="3200" dirty="0"/>
              <a:t> January </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569871" y="2789668"/>
            <a:ext cx="10429593" cy="1323439"/>
          </a:xfrm>
          <a:prstGeom prst="rect">
            <a:avLst/>
          </a:prstGeom>
          <a:noFill/>
        </p:spPr>
        <p:txBody>
          <a:bodyPr wrap="square" rtlCol="0">
            <a:spAutoFit/>
          </a:bodyPr>
          <a:lstStyle/>
          <a:p>
            <a:r>
              <a:rPr lang="en-GB" sz="4000" dirty="0"/>
              <a:t>LO To be able to identify features of a non – chronological report.</a:t>
            </a: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spTree>
    <p:extLst>
      <p:ext uri="{BB962C8B-B14F-4D97-AF65-F5344CB8AC3E}">
        <p14:creationId xmlns:p14="http://schemas.microsoft.com/office/powerpoint/2010/main" val="4007968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93778" y="0"/>
            <a:ext cx="9856416" cy="923330"/>
          </a:xfrm>
          <a:prstGeom prst="rect">
            <a:avLst/>
          </a:prstGeom>
          <a:noFill/>
        </p:spPr>
        <p:txBody>
          <a:bodyPr wrap="non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Using capital letters and full stops</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6" name="Rectangle 5">
            <a:extLst>
              <a:ext uri="{FF2B5EF4-FFF2-40B4-BE49-F238E27FC236}">
                <a16:creationId xmlns:a16="http://schemas.microsoft.com/office/drawing/2014/main" id="{0E79FA12-E9B7-43BE-851D-028871020937}"/>
              </a:ext>
            </a:extLst>
          </p:cNvPr>
          <p:cNvSpPr/>
          <p:nvPr/>
        </p:nvSpPr>
        <p:spPr>
          <a:xfrm>
            <a:off x="6581775" y="878394"/>
            <a:ext cx="5457126" cy="1083072"/>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62A03ADA-16EB-4BE8-8F0D-13D6E6092602}"/>
              </a:ext>
            </a:extLst>
          </p:cNvPr>
          <p:cNvSpPr txBox="1"/>
          <p:nvPr/>
        </p:nvSpPr>
        <p:spPr>
          <a:xfrm>
            <a:off x="6321007" y="958635"/>
            <a:ext cx="5961271" cy="954107"/>
          </a:xfrm>
          <a:prstGeom prst="rect">
            <a:avLst/>
          </a:prstGeom>
          <a:noFill/>
        </p:spPr>
        <p:txBody>
          <a:bodyPr wrap="square" rtlCol="0">
            <a:spAutoFit/>
          </a:bodyPr>
          <a:lstStyle/>
          <a:p>
            <a:pPr algn="ctr"/>
            <a:r>
              <a:rPr lang="en-GB" sz="2800" dirty="0"/>
              <a:t>Use the pictures to help you write 5 sentences about sea turtles.</a:t>
            </a:r>
          </a:p>
        </p:txBody>
      </p:sp>
      <p:cxnSp>
        <p:nvCxnSpPr>
          <p:cNvPr id="10" name="Straight Connector 9"/>
          <p:cNvCxnSpPr/>
          <p:nvPr/>
        </p:nvCxnSpPr>
        <p:spPr>
          <a:xfrm flipV="1">
            <a:off x="91440" y="3827417"/>
            <a:ext cx="11861074" cy="39189"/>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V="1">
            <a:off x="91440" y="4284511"/>
            <a:ext cx="11861074" cy="39189"/>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V="1">
            <a:off x="91440" y="4722010"/>
            <a:ext cx="11861074" cy="39189"/>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V="1">
            <a:off x="91440" y="5120320"/>
            <a:ext cx="11861074" cy="39189"/>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V="1">
            <a:off x="91440" y="5537797"/>
            <a:ext cx="11861074" cy="39189"/>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V="1">
            <a:off x="91440" y="5977519"/>
            <a:ext cx="11861074" cy="39189"/>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V="1">
            <a:off x="91440" y="6417241"/>
            <a:ext cx="11861074" cy="39189"/>
          </a:xfrm>
          <a:prstGeom prst="line">
            <a:avLst/>
          </a:prstGeom>
        </p:spPr>
        <p:style>
          <a:lnRef idx="1">
            <a:schemeClr val="dk1"/>
          </a:lnRef>
          <a:fillRef idx="0">
            <a:schemeClr val="dk1"/>
          </a:fillRef>
          <a:effectRef idx="0">
            <a:schemeClr val="dk1"/>
          </a:effectRef>
          <a:fontRef idx="minor">
            <a:schemeClr val="tx1"/>
          </a:fontRef>
        </p:style>
      </p:cxnSp>
      <p:sp>
        <p:nvSpPr>
          <p:cNvPr id="17" name="Rectangle 16"/>
          <p:cNvSpPr/>
          <p:nvPr/>
        </p:nvSpPr>
        <p:spPr>
          <a:xfrm>
            <a:off x="8753645" y="2026728"/>
            <a:ext cx="1383777" cy="369332"/>
          </a:xfrm>
          <a:prstGeom prst="rect">
            <a:avLst/>
          </a:prstGeom>
        </p:spPr>
        <p:txBody>
          <a:bodyPr wrap="none">
            <a:spAutoFit/>
          </a:bodyPr>
          <a:lstStyle/>
          <a:p>
            <a:r>
              <a:rPr lang="en-GB" dirty="0"/>
              <a:t>Don’t forget:</a:t>
            </a:r>
          </a:p>
        </p:txBody>
      </p:sp>
      <p:pic>
        <p:nvPicPr>
          <p:cNvPr id="18" name="Picture 17">
            <a:extLst>
              <a:ext uri="{FF2B5EF4-FFF2-40B4-BE49-F238E27FC236}">
                <a16:creationId xmlns:a16="http://schemas.microsoft.com/office/drawing/2014/main" id="{5D5A7832-A43A-4680-8232-081257D0CF82}"/>
              </a:ext>
            </a:extLst>
          </p:cNvPr>
          <p:cNvPicPr>
            <a:picLocks noChangeAspect="1"/>
          </p:cNvPicPr>
          <p:nvPr/>
        </p:nvPicPr>
        <p:blipFill>
          <a:blip r:embed="rId2"/>
          <a:stretch>
            <a:fillRect/>
          </a:stretch>
        </p:blipFill>
        <p:spPr>
          <a:xfrm>
            <a:off x="8238585" y="2486468"/>
            <a:ext cx="1012024" cy="774259"/>
          </a:xfrm>
          <a:prstGeom prst="rect">
            <a:avLst/>
          </a:prstGeom>
        </p:spPr>
      </p:pic>
      <p:pic>
        <p:nvPicPr>
          <p:cNvPr id="19" name="Picture 18">
            <a:extLst>
              <a:ext uri="{FF2B5EF4-FFF2-40B4-BE49-F238E27FC236}">
                <a16:creationId xmlns:a16="http://schemas.microsoft.com/office/drawing/2014/main" id="{06295701-46B3-4A8D-8732-326E4F6DEB75}"/>
              </a:ext>
            </a:extLst>
          </p:cNvPr>
          <p:cNvPicPr>
            <a:picLocks noChangeAspect="1"/>
          </p:cNvPicPr>
          <p:nvPr/>
        </p:nvPicPr>
        <p:blipFill>
          <a:blip r:embed="rId3"/>
          <a:stretch>
            <a:fillRect/>
          </a:stretch>
        </p:blipFill>
        <p:spPr>
          <a:xfrm>
            <a:off x="9445533" y="2480986"/>
            <a:ext cx="1009650" cy="771525"/>
          </a:xfrm>
          <a:prstGeom prst="rect">
            <a:avLst/>
          </a:prstGeom>
        </p:spPr>
      </p:pic>
      <p:pic>
        <p:nvPicPr>
          <p:cNvPr id="21" name="Picture 20">
            <a:extLst>
              <a:ext uri="{FF2B5EF4-FFF2-40B4-BE49-F238E27FC236}">
                <a16:creationId xmlns:a16="http://schemas.microsoft.com/office/drawing/2014/main" id="{14EE3797-DCEC-4931-85FD-95556D25F4FB}"/>
              </a:ext>
            </a:extLst>
          </p:cNvPr>
          <p:cNvPicPr>
            <a:picLocks noChangeAspect="1"/>
          </p:cNvPicPr>
          <p:nvPr/>
        </p:nvPicPr>
        <p:blipFill>
          <a:blip r:embed="rId4"/>
          <a:stretch>
            <a:fillRect/>
          </a:stretch>
        </p:blipFill>
        <p:spPr>
          <a:xfrm>
            <a:off x="10650107" y="2452730"/>
            <a:ext cx="1005927" cy="774259"/>
          </a:xfrm>
          <a:prstGeom prst="rect">
            <a:avLst/>
          </a:prstGeom>
        </p:spPr>
      </p:pic>
      <p:sp>
        <p:nvSpPr>
          <p:cNvPr id="23" name="TextBox 22"/>
          <p:cNvSpPr txBox="1"/>
          <p:nvPr/>
        </p:nvSpPr>
        <p:spPr>
          <a:xfrm>
            <a:off x="91439" y="3565255"/>
            <a:ext cx="7507696" cy="369332"/>
          </a:xfrm>
          <a:prstGeom prst="rect">
            <a:avLst/>
          </a:prstGeom>
          <a:noFill/>
        </p:spPr>
        <p:txBody>
          <a:bodyPr wrap="none" rtlCol="0">
            <a:spAutoFit/>
          </a:bodyPr>
          <a:lstStyle/>
          <a:p>
            <a:r>
              <a:rPr lang="en-GB" dirty="0"/>
              <a:t>Winnie can see a big red crab. The orange fish is next to the old treasure chest.</a:t>
            </a:r>
          </a:p>
        </p:txBody>
      </p:sp>
      <p:pic>
        <p:nvPicPr>
          <p:cNvPr id="20" name="Picture 19">
            <a:extLst>
              <a:ext uri="{FF2B5EF4-FFF2-40B4-BE49-F238E27FC236}">
                <a16:creationId xmlns:a16="http://schemas.microsoft.com/office/drawing/2014/main" id="{A9F2E13E-20D3-45DF-9FEE-CE5DC964AFC4}"/>
              </a:ext>
            </a:extLst>
          </p:cNvPr>
          <p:cNvPicPr>
            <a:picLocks noChangeAspect="1"/>
          </p:cNvPicPr>
          <p:nvPr/>
        </p:nvPicPr>
        <p:blipFill>
          <a:blip r:embed="rId5"/>
          <a:stretch>
            <a:fillRect/>
          </a:stretch>
        </p:blipFill>
        <p:spPr>
          <a:xfrm>
            <a:off x="91439" y="899178"/>
            <a:ext cx="2910118" cy="1786872"/>
          </a:xfrm>
          <a:prstGeom prst="rect">
            <a:avLst/>
          </a:prstGeom>
        </p:spPr>
      </p:pic>
      <p:pic>
        <p:nvPicPr>
          <p:cNvPr id="22" name="Picture 21">
            <a:extLst>
              <a:ext uri="{FF2B5EF4-FFF2-40B4-BE49-F238E27FC236}">
                <a16:creationId xmlns:a16="http://schemas.microsoft.com/office/drawing/2014/main" id="{4051DE61-F14F-4EBA-BB92-E1574B50A4F1}"/>
              </a:ext>
            </a:extLst>
          </p:cNvPr>
          <p:cNvPicPr>
            <a:picLocks noChangeAspect="1"/>
          </p:cNvPicPr>
          <p:nvPr/>
        </p:nvPicPr>
        <p:blipFill>
          <a:blip r:embed="rId6"/>
          <a:stretch>
            <a:fillRect/>
          </a:stretch>
        </p:blipFill>
        <p:spPr>
          <a:xfrm>
            <a:off x="3169325" y="899178"/>
            <a:ext cx="3151682" cy="1096349"/>
          </a:xfrm>
          <a:prstGeom prst="rect">
            <a:avLst/>
          </a:prstGeom>
        </p:spPr>
      </p:pic>
      <p:pic>
        <p:nvPicPr>
          <p:cNvPr id="24" name="Picture 23">
            <a:extLst>
              <a:ext uri="{FF2B5EF4-FFF2-40B4-BE49-F238E27FC236}">
                <a16:creationId xmlns:a16="http://schemas.microsoft.com/office/drawing/2014/main" id="{94DE368B-8CD5-4D06-AE44-7E0B5020D4BE}"/>
              </a:ext>
            </a:extLst>
          </p:cNvPr>
          <p:cNvPicPr>
            <a:picLocks noChangeAspect="1"/>
          </p:cNvPicPr>
          <p:nvPr/>
        </p:nvPicPr>
        <p:blipFill>
          <a:blip r:embed="rId7"/>
          <a:stretch>
            <a:fillRect/>
          </a:stretch>
        </p:blipFill>
        <p:spPr>
          <a:xfrm>
            <a:off x="3136921" y="2161190"/>
            <a:ext cx="3959204" cy="1116612"/>
          </a:xfrm>
          <a:prstGeom prst="rect">
            <a:avLst/>
          </a:prstGeom>
        </p:spPr>
      </p:pic>
    </p:spTree>
    <p:extLst>
      <p:ext uri="{BB962C8B-B14F-4D97-AF65-F5344CB8AC3E}">
        <p14:creationId xmlns:p14="http://schemas.microsoft.com/office/powerpoint/2010/main" val="2766362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5A34A7-CF0F-4A1C-A6F1-B38BE7F4474A}"/>
              </a:ext>
            </a:extLst>
          </p:cNvPr>
          <p:cNvSpPr txBox="1"/>
          <p:nvPr/>
        </p:nvSpPr>
        <p:spPr>
          <a:xfrm>
            <a:off x="147430" y="459685"/>
            <a:ext cx="11897139" cy="1200329"/>
          </a:xfrm>
          <a:prstGeom prst="rect">
            <a:avLst/>
          </a:prstGeom>
          <a:noFill/>
        </p:spPr>
        <p:txBody>
          <a:bodyPr wrap="square" rtlCol="0">
            <a:spAutoFit/>
          </a:bodyPr>
          <a:lstStyle/>
          <a:p>
            <a:pPr algn="ctr"/>
            <a:r>
              <a:rPr lang="en-GB" sz="3600" b="1" dirty="0"/>
              <a:t>Well done for all of your hard work today! We cant wait to see your completed work.</a:t>
            </a:r>
          </a:p>
        </p:txBody>
      </p:sp>
      <p:pic>
        <p:nvPicPr>
          <p:cNvPr id="1026" name="Picture 2" descr="See the source image">
            <a:extLst>
              <a:ext uri="{FF2B5EF4-FFF2-40B4-BE49-F238E27FC236}">
                <a16:creationId xmlns:a16="http://schemas.microsoft.com/office/drawing/2014/main" id="{F761B972-8D6E-4752-8137-30CDBC1DCF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9946" y="1660014"/>
            <a:ext cx="5990216" cy="31353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3CCCEA2-332F-4658-9B97-AADB8071FAA7}"/>
              </a:ext>
            </a:extLst>
          </p:cNvPr>
          <p:cNvSpPr txBox="1"/>
          <p:nvPr/>
        </p:nvSpPr>
        <p:spPr>
          <a:xfrm>
            <a:off x="1" y="5117026"/>
            <a:ext cx="12115800" cy="954107"/>
          </a:xfrm>
          <a:prstGeom prst="rect">
            <a:avLst/>
          </a:prstGeom>
          <a:noFill/>
        </p:spPr>
        <p:txBody>
          <a:bodyPr wrap="square">
            <a:spAutoFit/>
          </a:bodyPr>
          <a:lstStyle/>
          <a:p>
            <a:r>
              <a:rPr lang="en-GB" sz="2800" b="0" i="0" u="none" strike="noStrike" dirty="0">
                <a:solidFill>
                  <a:srgbClr val="000000"/>
                </a:solidFill>
                <a:effectLst/>
                <a:latin typeface="Calibri" panose="020F0502020204030204" pitchFamily="34" charset="0"/>
              </a:rPr>
              <a:t>Could any completed work / photographic evidence of completed work please be sent to </a:t>
            </a:r>
            <a:r>
              <a:rPr lang="en-GB" sz="2800" u="sng" dirty="0">
                <a:solidFill>
                  <a:srgbClr val="0563C1"/>
                </a:solidFill>
                <a:latin typeface="Calibri" panose="020F0502020204030204" pitchFamily="34" charset="0"/>
              </a:rPr>
              <a:t>p</a:t>
            </a:r>
            <a:r>
              <a:rPr lang="en-GB" sz="2800" b="0" i="0" u="sng" strike="noStrike" dirty="0">
                <a:solidFill>
                  <a:srgbClr val="0563C1"/>
                </a:solidFill>
                <a:effectLst/>
                <a:latin typeface="Calibri" panose="020F0502020204030204" pitchFamily="34" charset="0"/>
                <a:hlinkClick r:id="rId3"/>
              </a:rPr>
              <a:t>ioneerspupils@gmail.com</a:t>
            </a:r>
            <a:endParaRPr lang="en-GB" sz="2800" dirty="0"/>
          </a:p>
        </p:txBody>
      </p:sp>
      <p:sp>
        <p:nvSpPr>
          <p:cNvPr id="8" name="Rectangle 7">
            <a:extLst>
              <a:ext uri="{FF2B5EF4-FFF2-40B4-BE49-F238E27FC236}">
                <a16:creationId xmlns:a16="http://schemas.microsoft.com/office/drawing/2014/main" id="{82E68C43-0C27-4E8D-820A-5F07D0A0B3DA}"/>
              </a:ext>
            </a:extLst>
          </p:cNvPr>
          <p:cNvSpPr/>
          <p:nvPr/>
        </p:nvSpPr>
        <p:spPr>
          <a:xfrm>
            <a:off x="7239545" y="6085081"/>
            <a:ext cx="4805024" cy="641581"/>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Thank you!</a:t>
            </a:r>
            <a:endParaRPr lang="en-GB" sz="2400" b="1" dirty="0"/>
          </a:p>
        </p:txBody>
      </p:sp>
    </p:spTree>
    <p:extLst>
      <p:ext uri="{BB962C8B-B14F-4D97-AF65-F5344CB8AC3E}">
        <p14:creationId xmlns:p14="http://schemas.microsoft.com/office/powerpoint/2010/main" val="855269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0098CD-FD97-449B-82F9-B027468626C2}"/>
              </a:ext>
            </a:extLst>
          </p:cNvPr>
          <p:cNvSpPr/>
          <p:nvPr/>
        </p:nvSpPr>
        <p:spPr>
          <a:xfrm>
            <a:off x="107092" y="29134"/>
            <a:ext cx="11977816" cy="6647935"/>
          </a:xfrm>
          <a:prstGeom prst="rect">
            <a:avLst/>
          </a:prstGeom>
          <a:solidFill>
            <a:srgbClr val="9999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9A1B43B-C3C3-4B73-B573-EEB1D31D101E}"/>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AF901C76-9E5D-4B3C-A894-C1A324956BBC}"/>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7" name="Rectangle 6">
            <a:extLst>
              <a:ext uri="{FF2B5EF4-FFF2-40B4-BE49-F238E27FC236}">
                <a16:creationId xmlns:a16="http://schemas.microsoft.com/office/drawing/2014/main" id="{84DCDBAC-84E4-4205-A000-69749D158605}"/>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DA36FC78-5849-41E9-A823-A50B3F991A6F}"/>
              </a:ext>
            </a:extLst>
          </p:cNvPr>
          <p:cNvSpPr txBox="1"/>
          <p:nvPr/>
        </p:nvSpPr>
        <p:spPr>
          <a:xfrm>
            <a:off x="273361" y="174767"/>
            <a:ext cx="7426334" cy="584775"/>
          </a:xfrm>
          <a:prstGeom prst="rect">
            <a:avLst/>
          </a:prstGeom>
          <a:noFill/>
        </p:spPr>
        <p:txBody>
          <a:bodyPr wrap="square" rtlCol="0">
            <a:spAutoFit/>
          </a:bodyPr>
          <a:lstStyle/>
          <a:p>
            <a:r>
              <a:rPr lang="en-GB" sz="3200" dirty="0"/>
              <a:t>Date</a:t>
            </a:r>
            <a:r>
              <a:rPr lang="en-GB" dirty="0"/>
              <a:t>:   </a:t>
            </a:r>
            <a:r>
              <a:rPr lang="en-GB" sz="3200" dirty="0"/>
              <a:t>Wednesday 20</a:t>
            </a:r>
            <a:r>
              <a:rPr lang="en-GB" sz="3200" baseline="30000" dirty="0"/>
              <a:t>th</a:t>
            </a:r>
            <a:r>
              <a:rPr lang="en-GB" sz="3200" dirty="0"/>
              <a:t> January </a:t>
            </a:r>
            <a:endParaRPr lang="en-GB" dirty="0"/>
          </a:p>
        </p:txBody>
      </p:sp>
      <p:pic>
        <p:nvPicPr>
          <p:cNvPr id="9" name="Picture 8">
            <a:extLst>
              <a:ext uri="{FF2B5EF4-FFF2-40B4-BE49-F238E27FC236}">
                <a16:creationId xmlns:a16="http://schemas.microsoft.com/office/drawing/2014/main" id="{189E6751-34BC-403B-AD7E-854FFBE07E9B}"/>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0" name="Rectangle 9">
            <a:extLst>
              <a:ext uri="{FF2B5EF4-FFF2-40B4-BE49-F238E27FC236}">
                <a16:creationId xmlns:a16="http://schemas.microsoft.com/office/drawing/2014/main" id="{A1D55E07-2A59-4AC0-B0FE-2797609A1186}"/>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0375BF89-92FE-43A5-9B69-3D83BBF4E7E5}"/>
              </a:ext>
            </a:extLst>
          </p:cNvPr>
          <p:cNvSpPr txBox="1"/>
          <p:nvPr/>
        </p:nvSpPr>
        <p:spPr>
          <a:xfrm>
            <a:off x="569871" y="2789668"/>
            <a:ext cx="10429593" cy="1323439"/>
          </a:xfrm>
          <a:prstGeom prst="rect">
            <a:avLst/>
          </a:prstGeom>
          <a:noFill/>
        </p:spPr>
        <p:txBody>
          <a:bodyPr wrap="square" rtlCol="0">
            <a:spAutoFit/>
          </a:bodyPr>
          <a:lstStyle/>
          <a:p>
            <a:r>
              <a:rPr lang="en-GB" sz="4000" dirty="0"/>
              <a:t>LO To be able to punctuate questions with a question mark. </a:t>
            </a:r>
          </a:p>
        </p:txBody>
      </p:sp>
      <p:pic>
        <p:nvPicPr>
          <p:cNvPr id="12" name="Picture 11">
            <a:extLst>
              <a:ext uri="{FF2B5EF4-FFF2-40B4-BE49-F238E27FC236}">
                <a16:creationId xmlns:a16="http://schemas.microsoft.com/office/drawing/2014/main" id="{48B5D287-2ACA-4B51-9CB9-6CE21CEB8AB3}"/>
              </a:ext>
            </a:extLst>
          </p:cNvPr>
          <p:cNvPicPr>
            <a:picLocks noChangeAspect="1"/>
          </p:cNvPicPr>
          <p:nvPr/>
        </p:nvPicPr>
        <p:blipFill>
          <a:blip r:embed="rId3"/>
          <a:stretch>
            <a:fillRect/>
          </a:stretch>
        </p:blipFill>
        <p:spPr>
          <a:xfrm>
            <a:off x="4646197" y="5915432"/>
            <a:ext cx="834561" cy="640100"/>
          </a:xfrm>
          <a:prstGeom prst="rect">
            <a:avLst/>
          </a:prstGeom>
        </p:spPr>
      </p:pic>
      <p:pic>
        <p:nvPicPr>
          <p:cNvPr id="13" name="Picture 12">
            <a:extLst>
              <a:ext uri="{FF2B5EF4-FFF2-40B4-BE49-F238E27FC236}">
                <a16:creationId xmlns:a16="http://schemas.microsoft.com/office/drawing/2014/main" id="{366C966A-78C3-4230-972B-6BE05789EB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spTree>
    <p:extLst>
      <p:ext uri="{BB962C8B-B14F-4D97-AF65-F5344CB8AC3E}">
        <p14:creationId xmlns:p14="http://schemas.microsoft.com/office/powerpoint/2010/main" val="434052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EA58D0-72CD-4B07-83E1-F0424949BA14}"/>
              </a:ext>
            </a:extLst>
          </p:cNvPr>
          <p:cNvPicPr>
            <a:picLocks noChangeAspect="1"/>
          </p:cNvPicPr>
          <p:nvPr/>
        </p:nvPicPr>
        <p:blipFill>
          <a:blip r:embed="rId2"/>
          <a:stretch>
            <a:fillRect/>
          </a:stretch>
        </p:blipFill>
        <p:spPr>
          <a:xfrm>
            <a:off x="2449370" y="922781"/>
            <a:ext cx="7293260" cy="3940125"/>
          </a:xfrm>
          <a:prstGeom prst="rect">
            <a:avLst/>
          </a:prstGeom>
        </p:spPr>
      </p:pic>
      <p:sp>
        <p:nvSpPr>
          <p:cNvPr id="8" name="Rectangle 7">
            <a:extLst>
              <a:ext uri="{FF2B5EF4-FFF2-40B4-BE49-F238E27FC236}">
                <a16:creationId xmlns:a16="http://schemas.microsoft.com/office/drawing/2014/main" id="{DCAB37C7-7A87-4C25-AC1C-CD2550665D2B}"/>
              </a:ext>
            </a:extLst>
          </p:cNvPr>
          <p:cNvSpPr/>
          <p:nvPr/>
        </p:nvSpPr>
        <p:spPr>
          <a:xfrm>
            <a:off x="2758291" y="-549"/>
            <a:ext cx="6675418"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Pre Recorded Teaching</a:t>
            </a:r>
          </a:p>
        </p:txBody>
      </p:sp>
      <p:sp>
        <p:nvSpPr>
          <p:cNvPr id="9" name="TextBox 8">
            <a:extLst>
              <a:ext uri="{FF2B5EF4-FFF2-40B4-BE49-F238E27FC236}">
                <a16:creationId xmlns:a16="http://schemas.microsoft.com/office/drawing/2014/main" id="{B5775EA4-C1AF-458D-A025-4C4E3C279C10}"/>
              </a:ext>
            </a:extLst>
          </p:cNvPr>
          <p:cNvSpPr txBox="1"/>
          <p:nvPr/>
        </p:nvSpPr>
        <p:spPr>
          <a:xfrm>
            <a:off x="330698" y="5288888"/>
            <a:ext cx="11861302" cy="830997"/>
          </a:xfrm>
          <a:prstGeom prst="rect">
            <a:avLst/>
          </a:prstGeom>
          <a:noFill/>
        </p:spPr>
        <p:txBody>
          <a:bodyPr wrap="square" rtlCol="0">
            <a:spAutoFit/>
          </a:bodyPr>
          <a:lstStyle/>
          <a:p>
            <a:pPr algn="ctr"/>
            <a:r>
              <a:rPr lang="en-GB" sz="2400" b="1" dirty="0"/>
              <a:t>On the school website you will find a pre recorded video that will support the teaching of todays lesson. The video is called English video – using a question mark. </a:t>
            </a:r>
          </a:p>
        </p:txBody>
      </p:sp>
    </p:spTree>
    <p:extLst>
      <p:ext uri="{BB962C8B-B14F-4D97-AF65-F5344CB8AC3E}">
        <p14:creationId xmlns:p14="http://schemas.microsoft.com/office/powerpoint/2010/main" val="44035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53917" y="104503"/>
            <a:ext cx="4484177"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Question Mark</a:t>
            </a:r>
          </a:p>
        </p:txBody>
      </p:sp>
      <p:sp>
        <p:nvSpPr>
          <p:cNvPr id="7" name="TextBox 6"/>
          <p:cNvSpPr txBox="1"/>
          <p:nvPr/>
        </p:nvSpPr>
        <p:spPr>
          <a:xfrm>
            <a:off x="352697" y="1293223"/>
            <a:ext cx="4952318" cy="769441"/>
          </a:xfrm>
          <a:prstGeom prst="rect">
            <a:avLst/>
          </a:prstGeom>
          <a:noFill/>
        </p:spPr>
        <p:txBody>
          <a:bodyPr wrap="none" rtlCol="0">
            <a:spAutoFit/>
          </a:bodyPr>
          <a:lstStyle/>
          <a:p>
            <a:r>
              <a:rPr lang="en-GB" sz="2800" dirty="0"/>
              <a:t>A question mark looks like this </a:t>
            </a:r>
            <a:r>
              <a:rPr lang="en-GB" sz="4400" b="1" dirty="0"/>
              <a:t>?</a:t>
            </a:r>
          </a:p>
        </p:txBody>
      </p:sp>
      <p:sp>
        <p:nvSpPr>
          <p:cNvPr id="8" name="TextBox 7"/>
          <p:cNvSpPr txBox="1"/>
          <p:nvPr/>
        </p:nvSpPr>
        <p:spPr>
          <a:xfrm>
            <a:off x="352697" y="3801291"/>
            <a:ext cx="7174143" cy="523220"/>
          </a:xfrm>
          <a:prstGeom prst="rect">
            <a:avLst/>
          </a:prstGeom>
          <a:noFill/>
        </p:spPr>
        <p:txBody>
          <a:bodyPr wrap="none" rtlCol="0">
            <a:spAutoFit/>
          </a:bodyPr>
          <a:lstStyle/>
          <a:p>
            <a:r>
              <a:rPr lang="en-GB" sz="2800" dirty="0"/>
              <a:t>Can you draw a question mark with your finger?</a:t>
            </a:r>
          </a:p>
        </p:txBody>
      </p:sp>
      <p:sp>
        <p:nvSpPr>
          <p:cNvPr id="9" name="TextBox 8"/>
          <p:cNvSpPr txBox="1"/>
          <p:nvPr/>
        </p:nvSpPr>
        <p:spPr>
          <a:xfrm>
            <a:off x="5453228" y="2500198"/>
            <a:ext cx="4716163" cy="523220"/>
          </a:xfrm>
          <a:prstGeom prst="rect">
            <a:avLst/>
          </a:prstGeom>
          <a:noFill/>
        </p:spPr>
        <p:txBody>
          <a:bodyPr wrap="none" rtlCol="0">
            <a:spAutoFit/>
          </a:bodyPr>
          <a:lstStyle/>
          <a:p>
            <a:r>
              <a:rPr lang="en-GB" sz="2800" dirty="0"/>
              <a:t>It goes at the end of a question</a:t>
            </a:r>
          </a:p>
        </p:txBody>
      </p:sp>
      <p:sp>
        <p:nvSpPr>
          <p:cNvPr id="10" name="TextBox 9"/>
          <p:cNvSpPr txBox="1"/>
          <p:nvPr/>
        </p:nvSpPr>
        <p:spPr>
          <a:xfrm>
            <a:off x="3985518" y="5273656"/>
            <a:ext cx="7651582" cy="523220"/>
          </a:xfrm>
          <a:prstGeom prst="rect">
            <a:avLst/>
          </a:prstGeom>
          <a:noFill/>
        </p:spPr>
        <p:txBody>
          <a:bodyPr wrap="none" rtlCol="0">
            <a:spAutoFit/>
          </a:bodyPr>
          <a:lstStyle/>
          <a:p>
            <a:r>
              <a:rPr lang="en-GB" sz="2800" dirty="0"/>
              <a:t>Now can you write a question mark on your paper?</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3960" y="4670521"/>
            <a:ext cx="1834896" cy="1729490"/>
          </a:xfrm>
          <a:prstGeom prst="rect">
            <a:avLst/>
          </a:prstGeom>
        </p:spPr>
      </p:pic>
    </p:spTree>
    <p:extLst>
      <p:ext uri="{BB962C8B-B14F-4D97-AF65-F5344CB8AC3E}">
        <p14:creationId xmlns:p14="http://schemas.microsoft.com/office/powerpoint/2010/main" val="234212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1678586" y="651024"/>
            <a:ext cx="3043646" cy="172500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Question words </a:t>
            </a:r>
          </a:p>
        </p:txBody>
      </p:sp>
      <p:sp>
        <p:nvSpPr>
          <p:cNvPr id="6" name="TextBox 5"/>
          <p:cNvSpPr txBox="1"/>
          <p:nvPr/>
        </p:nvSpPr>
        <p:spPr>
          <a:xfrm>
            <a:off x="169816" y="1071154"/>
            <a:ext cx="1048685" cy="523220"/>
          </a:xfrm>
          <a:prstGeom prst="rect">
            <a:avLst/>
          </a:prstGeom>
          <a:noFill/>
        </p:spPr>
        <p:txBody>
          <a:bodyPr wrap="none" rtlCol="0">
            <a:spAutoFit/>
          </a:bodyPr>
          <a:lstStyle/>
          <a:p>
            <a:r>
              <a:rPr lang="en-GB" sz="2800" dirty="0"/>
              <a:t>Who?</a:t>
            </a:r>
          </a:p>
        </p:txBody>
      </p:sp>
      <p:sp>
        <p:nvSpPr>
          <p:cNvPr id="7" name="TextBox 6"/>
          <p:cNvSpPr txBox="1"/>
          <p:nvPr/>
        </p:nvSpPr>
        <p:spPr>
          <a:xfrm>
            <a:off x="2686015" y="94382"/>
            <a:ext cx="1147943" cy="523220"/>
          </a:xfrm>
          <a:prstGeom prst="rect">
            <a:avLst/>
          </a:prstGeom>
          <a:noFill/>
        </p:spPr>
        <p:txBody>
          <a:bodyPr wrap="none" rtlCol="0">
            <a:spAutoFit/>
          </a:bodyPr>
          <a:lstStyle/>
          <a:p>
            <a:r>
              <a:rPr lang="en-GB" sz="2800" dirty="0"/>
              <a:t>What?</a:t>
            </a:r>
          </a:p>
        </p:txBody>
      </p:sp>
      <p:sp>
        <p:nvSpPr>
          <p:cNvPr id="8" name="TextBox 7"/>
          <p:cNvSpPr txBox="1"/>
          <p:nvPr/>
        </p:nvSpPr>
        <p:spPr>
          <a:xfrm>
            <a:off x="4722232" y="651024"/>
            <a:ext cx="1226618" cy="523220"/>
          </a:xfrm>
          <a:prstGeom prst="rect">
            <a:avLst/>
          </a:prstGeom>
          <a:noFill/>
        </p:spPr>
        <p:txBody>
          <a:bodyPr wrap="none" rtlCol="0">
            <a:spAutoFit/>
          </a:bodyPr>
          <a:lstStyle/>
          <a:p>
            <a:r>
              <a:rPr lang="en-GB" sz="2800" dirty="0"/>
              <a:t>When?</a:t>
            </a:r>
          </a:p>
        </p:txBody>
      </p:sp>
      <p:sp>
        <p:nvSpPr>
          <p:cNvPr id="9" name="TextBox 8"/>
          <p:cNvSpPr txBox="1"/>
          <p:nvPr/>
        </p:nvSpPr>
        <p:spPr>
          <a:xfrm>
            <a:off x="4342025" y="1968504"/>
            <a:ext cx="1335687" cy="523220"/>
          </a:xfrm>
          <a:prstGeom prst="rect">
            <a:avLst/>
          </a:prstGeom>
          <a:noFill/>
        </p:spPr>
        <p:txBody>
          <a:bodyPr wrap="none" rtlCol="0">
            <a:spAutoFit/>
          </a:bodyPr>
          <a:lstStyle/>
          <a:p>
            <a:r>
              <a:rPr lang="en-GB" sz="2800" dirty="0"/>
              <a:t>Where?</a:t>
            </a:r>
          </a:p>
        </p:txBody>
      </p:sp>
      <p:sp>
        <p:nvSpPr>
          <p:cNvPr id="10" name="TextBox 9"/>
          <p:cNvSpPr txBox="1"/>
          <p:nvPr/>
        </p:nvSpPr>
        <p:spPr>
          <a:xfrm>
            <a:off x="663821" y="2822049"/>
            <a:ext cx="1014765" cy="523220"/>
          </a:xfrm>
          <a:prstGeom prst="rect">
            <a:avLst/>
          </a:prstGeom>
          <a:noFill/>
        </p:spPr>
        <p:txBody>
          <a:bodyPr wrap="none" rtlCol="0">
            <a:spAutoFit/>
          </a:bodyPr>
          <a:lstStyle/>
          <a:p>
            <a:r>
              <a:rPr lang="en-GB" sz="2800" dirty="0"/>
              <a:t>Why?</a:t>
            </a:r>
          </a:p>
        </p:txBody>
      </p:sp>
      <p:sp>
        <p:nvSpPr>
          <p:cNvPr id="11" name="TextBox 10"/>
          <p:cNvSpPr txBox="1"/>
          <p:nvPr/>
        </p:nvSpPr>
        <p:spPr>
          <a:xfrm>
            <a:off x="3200409" y="3083659"/>
            <a:ext cx="1020023" cy="523220"/>
          </a:xfrm>
          <a:prstGeom prst="rect">
            <a:avLst/>
          </a:prstGeom>
          <a:noFill/>
        </p:spPr>
        <p:txBody>
          <a:bodyPr wrap="none" rtlCol="0">
            <a:spAutoFit/>
          </a:bodyPr>
          <a:lstStyle/>
          <a:p>
            <a:r>
              <a:rPr lang="en-GB" sz="2800" dirty="0"/>
              <a:t>How?</a:t>
            </a:r>
          </a:p>
        </p:txBody>
      </p:sp>
      <p:sp>
        <p:nvSpPr>
          <p:cNvPr id="12" name="Rectangle 11">
            <a:extLst>
              <a:ext uri="{FF2B5EF4-FFF2-40B4-BE49-F238E27FC236}">
                <a16:creationId xmlns:a16="http://schemas.microsoft.com/office/drawing/2014/main" id="{0E79FA12-E9B7-43BE-851D-028871020937}"/>
              </a:ext>
            </a:extLst>
          </p:cNvPr>
          <p:cNvSpPr/>
          <p:nvPr/>
        </p:nvSpPr>
        <p:spPr>
          <a:xfrm>
            <a:off x="7385671" y="1292955"/>
            <a:ext cx="4626160" cy="1083072"/>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Now can you ask questions about turtles using these question words?</a:t>
            </a:r>
          </a:p>
        </p:txBody>
      </p:sp>
      <p:sp>
        <p:nvSpPr>
          <p:cNvPr id="13" name="TextBox 12"/>
          <p:cNvSpPr txBox="1"/>
          <p:nvPr/>
        </p:nvSpPr>
        <p:spPr>
          <a:xfrm>
            <a:off x="5233378" y="3686977"/>
            <a:ext cx="2962221" cy="400110"/>
          </a:xfrm>
          <a:prstGeom prst="rect">
            <a:avLst/>
          </a:prstGeom>
          <a:noFill/>
        </p:spPr>
        <p:txBody>
          <a:bodyPr wrap="none" rtlCol="0">
            <a:spAutoFit/>
          </a:bodyPr>
          <a:lstStyle/>
          <a:p>
            <a:r>
              <a:rPr lang="en-GB" sz="2000" dirty="0"/>
              <a:t>Where do sea turtles live?</a:t>
            </a:r>
          </a:p>
        </p:txBody>
      </p:sp>
      <p:cxnSp>
        <p:nvCxnSpPr>
          <p:cNvPr id="15" name="Straight Arrow Connector 14"/>
          <p:cNvCxnSpPr/>
          <p:nvPr/>
        </p:nvCxnSpPr>
        <p:spPr>
          <a:xfrm flipH="1">
            <a:off x="6871063" y="2747707"/>
            <a:ext cx="1654351" cy="85917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rot="20199972">
            <a:off x="7405898" y="3160603"/>
            <a:ext cx="977191" cy="369332"/>
          </a:xfrm>
          <a:prstGeom prst="rect">
            <a:avLst/>
          </a:prstGeom>
          <a:noFill/>
        </p:spPr>
        <p:txBody>
          <a:bodyPr wrap="none" rtlCol="0">
            <a:spAutoFit/>
          </a:bodyPr>
          <a:lstStyle/>
          <a:p>
            <a:r>
              <a:rPr lang="en-GB" dirty="0"/>
              <a:t>Example</a:t>
            </a:r>
          </a:p>
        </p:txBody>
      </p:sp>
      <p:cxnSp>
        <p:nvCxnSpPr>
          <p:cNvPr id="19" name="Straight Connector 18"/>
          <p:cNvCxnSpPr/>
          <p:nvPr/>
        </p:nvCxnSpPr>
        <p:spPr>
          <a:xfrm>
            <a:off x="0" y="4689566"/>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0" y="5194664"/>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0" y="5704115"/>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0" y="6226629"/>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0" y="6814457"/>
            <a:ext cx="12192000" cy="0"/>
          </a:xfrm>
          <a:prstGeom prst="line">
            <a:avLst/>
          </a:prstGeom>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0" y="4407518"/>
            <a:ext cx="5735994" cy="369332"/>
          </a:xfrm>
          <a:prstGeom prst="rect">
            <a:avLst/>
          </a:prstGeom>
          <a:noFill/>
        </p:spPr>
        <p:txBody>
          <a:bodyPr wrap="none" rtlCol="0">
            <a:spAutoFit/>
          </a:bodyPr>
          <a:lstStyle/>
          <a:p>
            <a:r>
              <a:rPr lang="en-GB" dirty="0"/>
              <a:t>Write 3 questions on the lines below or on a piece of paper.</a:t>
            </a:r>
          </a:p>
        </p:txBody>
      </p:sp>
    </p:spTree>
    <p:extLst>
      <p:ext uri="{BB962C8B-B14F-4D97-AF65-F5344CB8AC3E}">
        <p14:creationId xmlns:p14="http://schemas.microsoft.com/office/powerpoint/2010/main" val="274843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 calcmode="lin" valueType="num">
                                      <p:cBhvr additive="base">
                                        <p:cTn id="62" dur="500" fill="hold"/>
                                        <p:tgtEl>
                                          <p:spTgt spid="25"/>
                                        </p:tgtEl>
                                        <p:attrNameLst>
                                          <p:attrName>ppt_x</p:attrName>
                                        </p:attrNameLst>
                                      </p:cBhvr>
                                      <p:tavLst>
                                        <p:tav tm="0">
                                          <p:val>
                                            <p:strVal val="#ppt_x"/>
                                          </p:val>
                                        </p:tav>
                                        <p:tav tm="100000">
                                          <p:val>
                                            <p:strVal val="#ppt_x"/>
                                          </p:val>
                                        </p:tav>
                                      </p:tavLst>
                                    </p:anim>
                                    <p:anim calcmode="lin" valueType="num">
                                      <p:cBhvr additive="base">
                                        <p:cTn id="6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animBg="1"/>
      <p:bldP spid="13" grpId="0"/>
      <p:bldP spid="16"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26761" y="104503"/>
            <a:ext cx="1537601" cy="1107996"/>
          </a:xfrm>
          <a:prstGeom prst="rect">
            <a:avLst/>
          </a:prstGeom>
          <a:noFill/>
        </p:spPr>
        <p:txBody>
          <a:bodyPr wrap="none" lIns="91440" tIns="45720" rIns="91440" bIns="45720">
            <a:spAutoFit/>
          </a:bodyPr>
          <a:lstStyle/>
          <a:p>
            <a:pPr algn="ctr"/>
            <a:r>
              <a:rPr lang="en-US" sz="6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Did</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p>
        </p:txBody>
      </p:sp>
      <p:sp>
        <p:nvSpPr>
          <p:cNvPr id="7" name="TextBox 6"/>
          <p:cNvSpPr txBox="1"/>
          <p:nvPr/>
        </p:nvSpPr>
        <p:spPr>
          <a:xfrm>
            <a:off x="245078" y="1354758"/>
            <a:ext cx="5944576" cy="461665"/>
          </a:xfrm>
          <a:prstGeom prst="rect">
            <a:avLst/>
          </a:prstGeom>
          <a:noFill/>
        </p:spPr>
        <p:txBody>
          <a:bodyPr wrap="none" rtlCol="0">
            <a:spAutoFit/>
          </a:bodyPr>
          <a:lstStyle/>
          <a:p>
            <a:r>
              <a:rPr lang="en-GB" sz="2400" dirty="0"/>
              <a:t>The word </a:t>
            </a:r>
            <a:r>
              <a:rPr lang="en-GB" sz="2400" b="1" dirty="0">
                <a:solidFill>
                  <a:schemeClr val="bg1"/>
                </a:solidFill>
              </a:rPr>
              <a:t>‘did’ </a:t>
            </a:r>
            <a:r>
              <a:rPr lang="en-GB" sz="2400" dirty="0"/>
              <a:t>is often used to start questions</a:t>
            </a:r>
            <a:r>
              <a:rPr lang="en-GB" dirty="0"/>
              <a:t>.</a:t>
            </a:r>
          </a:p>
        </p:txBody>
      </p:sp>
      <p:sp>
        <p:nvSpPr>
          <p:cNvPr id="8" name="TextBox 7"/>
          <p:cNvSpPr txBox="1"/>
          <p:nvPr/>
        </p:nvSpPr>
        <p:spPr>
          <a:xfrm>
            <a:off x="4010281" y="1970013"/>
            <a:ext cx="2745432" cy="400110"/>
          </a:xfrm>
          <a:prstGeom prst="rect">
            <a:avLst/>
          </a:prstGeom>
          <a:noFill/>
        </p:spPr>
        <p:txBody>
          <a:bodyPr wrap="none" rtlCol="0">
            <a:spAutoFit/>
          </a:bodyPr>
          <a:lstStyle/>
          <a:p>
            <a:r>
              <a:rPr lang="en-GB" sz="2000" b="1" dirty="0"/>
              <a:t>Look at these examples:</a:t>
            </a:r>
          </a:p>
        </p:txBody>
      </p:sp>
      <p:sp>
        <p:nvSpPr>
          <p:cNvPr id="9" name="TextBox 8"/>
          <p:cNvSpPr txBox="1"/>
          <p:nvPr/>
        </p:nvSpPr>
        <p:spPr>
          <a:xfrm>
            <a:off x="1060947" y="2824582"/>
            <a:ext cx="2949334" cy="369332"/>
          </a:xfrm>
          <a:prstGeom prst="rect">
            <a:avLst/>
          </a:prstGeom>
          <a:noFill/>
        </p:spPr>
        <p:txBody>
          <a:bodyPr wrap="none" rtlCol="0">
            <a:spAutoFit/>
          </a:bodyPr>
          <a:lstStyle/>
          <a:p>
            <a:r>
              <a:rPr lang="en-GB" dirty="0"/>
              <a:t>Did you like football practise?</a:t>
            </a:r>
          </a:p>
        </p:txBody>
      </p:sp>
      <p:sp>
        <p:nvSpPr>
          <p:cNvPr id="10" name="TextBox 9"/>
          <p:cNvSpPr txBox="1"/>
          <p:nvPr/>
        </p:nvSpPr>
        <p:spPr>
          <a:xfrm>
            <a:off x="4770355" y="3407742"/>
            <a:ext cx="2838598" cy="369332"/>
          </a:xfrm>
          <a:prstGeom prst="rect">
            <a:avLst/>
          </a:prstGeom>
          <a:noFill/>
        </p:spPr>
        <p:txBody>
          <a:bodyPr wrap="none" rtlCol="0">
            <a:spAutoFit/>
          </a:bodyPr>
          <a:lstStyle/>
          <a:p>
            <a:r>
              <a:rPr lang="en-GB" dirty="0"/>
              <a:t>Did you go for a walk today?</a:t>
            </a:r>
          </a:p>
        </p:txBody>
      </p:sp>
      <p:sp>
        <p:nvSpPr>
          <p:cNvPr id="11" name="TextBox 10"/>
          <p:cNvSpPr txBox="1"/>
          <p:nvPr/>
        </p:nvSpPr>
        <p:spPr>
          <a:xfrm>
            <a:off x="8878389" y="3957451"/>
            <a:ext cx="3090461" cy="369332"/>
          </a:xfrm>
          <a:prstGeom prst="rect">
            <a:avLst/>
          </a:prstGeom>
          <a:noFill/>
        </p:spPr>
        <p:txBody>
          <a:bodyPr wrap="none" rtlCol="0">
            <a:spAutoFit/>
          </a:bodyPr>
          <a:lstStyle/>
          <a:p>
            <a:r>
              <a:rPr lang="en-GB" dirty="0"/>
              <a:t>Did Emily come to your house?</a:t>
            </a:r>
          </a:p>
        </p:txBody>
      </p:sp>
      <p:sp>
        <p:nvSpPr>
          <p:cNvPr id="12" name="TextBox 11"/>
          <p:cNvSpPr txBox="1"/>
          <p:nvPr/>
        </p:nvSpPr>
        <p:spPr>
          <a:xfrm>
            <a:off x="580223" y="4630027"/>
            <a:ext cx="4446538" cy="369332"/>
          </a:xfrm>
          <a:prstGeom prst="rect">
            <a:avLst/>
          </a:prstGeom>
          <a:noFill/>
        </p:spPr>
        <p:txBody>
          <a:bodyPr wrap="none" rtlCol="0">
            <a:spAutoFit/>
          </a:bodyPr>
          <a:lstStyle/>
          <a:p>
            <a:r>
              <a:rPr lang="en-GB" dirty="0"/>
              <a:t>Did you know that elephants have large ears?</a:t>
            </a:r>
          </a:p>
        </p:txBody>
      </p:sp>
      <p:sp>
        <p:nvSpPr>
          <p:cNvPr id="13" name="TextBox 12"/>
          <p:cNvSpPr txBox="1"/>
          <p:nvPr/>
        </p:nvSpPr>
        <p:spPr>
          <a:xfrm>
            <a:off x="6027416" y="4999359"/>
            <a:ext cx="4396203" cy="369332"/>
          </a:xfrm>
          <a:prstGeom prst="rect">
            <a:avLst/>
          </a:prstGeom>
          <a:noFill/>
        </p:spPr>
        <p:txBody>
          <a:bodyPr wrap="none" rtlCol="0">
            <a:spAutoFit/>
          </a:bodyPr>
          <a:lstStyle/>
          <a:p>
            <a:r>
              <a:rPr lang="en-GB" dirty="0"/>
              <a:t>Did you know sea turtles live in warm water?</a:t>
            </a:r>
          </a:p>
        </p:txBody>
      </p:sp>
      <p:sp>
        <p:nvSpPr>
          <p:cNvPr id="14" name="TextBox 13"/>
          <p:cNvSpPr txBox="1"/>
          <p:nvPr/>
        </p:nvSpPr>
        <p:spPr>
          <a:xfrm>
            <a:off x="245078" y="5940356"/>
            <a:ext cx="11968850" cy="707886"/>
          </a:xfrm>
          <a:prstGeom prst="rect">
            <a:avLst/>
          </a:prstGeom>
          <a:noFill/>
        </p:spPr>
        <p:txBody>
          <a:bodyPr wrap="square" rtlCol="0">
            <a:spAutoFit/>
          </a:bodyPr>
          <a:lstStyle/>
          <a:p>
            <a:pPr algn="ctr"/>
            <a:r>
              <a:rPr lang="en-GB" sz="2000" dirty="0"/>
              <a:t>All of the examples end with a question mark because when we use the word ‘did’ at the start of a sentence we are asking a question.</a:t>
            </a:r>
          </a:p>
        </p:txBody>
      </p:sp>
      <p:pic>
        <p:nvPicPr>
          <p:cNvPr id="15" name="Picture 1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551130" y="280418"/>
            <a:ext cx="2312603" cy="3004457"/>
          </a:xfrm>
          <a:prstGeom prst="rect">
            <a:avLst/>
          </a:prstGeom>
        </p:spPr>
      </p:pic>
    </p:spTree>
    <p:extLst>
      <p:ext uri="{BB962C8B-B14F-4D97-AF65-F5344CB8AC3E}">
        <p14:creationId xmlns:p14="http://schemas.microsoft.com/office/powerpoint/2010/main" val="119158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11506" y="0"/>
            <a:ext cx="8586133" cy="1107996"/>
          </a:xfrm>
          <a:prstGeom prst="rect">
            <a:avLst/>
          </a:prstGeom>
          <a:noFill/>
        </p:spPr>
        <p:txBody>
          <a:bodyPr wrap="none" lIns="91440" tIns="45720" rIns="91440" bIns="45720">
            <a:spAutoFit/>
          </a:bodyPr>
          <a:lstStyle/>
          <a:p>
            <a:pPr algn="ctr"/>
            <a:r>
              <a:rPr lang="en-US" sz="6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Add the question mark </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p>
        </p:txBody>
      </p:sp>
      <p:sp>
        <p:nvSpPr>
          <p:cNvPr id="5" name="TextBox 4"/>
          <p:cNvSpPr txBox="1"/>
          <p:nvPr/>
        </p:nvSpPr>
        <p:spPr>
          <a:xfrm>
            <a:off x="111672" y="1132311"/>
            <a:ext cx="11820736" cy="707886"/>
          </a:xfrm>
          <a:prstGeom prst="rect">
            <a:avLst/>
          </a:prstGeom>
          <a:noFill/>
        </p:spPr>
        <p:txBody>
          <a:bodyPr wrap="none" rtlCol="0">
            <a:spAutoFit/>
          </a:bodyPr>
          <a:lstStyle/>
          <a:p>
            <a:r>
              <a:rPr lang="en-GB" sz="2000" dirty="0"/>
              <a:t>Can you punctuate the sentences correctly using a question mark – remember a question mark looks like this </a:t>
            </a:r>
            <a:r>
              <a:rPr lang="en-GB" sz="4000" dirty="0"/>
              <a:t>?</a:t>
            </a:r>
          </a:p>
        </p:txBody>
      </p:sp>
      <p:sp>
        <p:nvSpPr>
          <p:cNvPr id="6" name="TextBox 5"/>
          <p:cNvSpPr txBox="1"/>
          <p:nvPr/>
        </p:nvSpPr>
        <p:spPr>
          <a:xfrm>
            <a:off x="561703" y="2398872"/>
            <a:ext cx="8502969" cy="2246769"/>
          </a:xfrm>
          <a:prstGeom prst="rect">
            <a:avLst/>
          </a:prstGeom>
          <a:noFill/>
        </p:spPr>
        <p:txBody>
          <a:bodyPr wrap="none" rtlCol="0">
            <a:spAutoFit/>
          </a:bodyPr>
          <a:lstStyle/>
          <a:p>
            <a:pPr marL="342900" indent="-342900">
              <a:buAutoNum type="arabicPeriod"/>
            </a:pPr>
            <a:r>
              <a:rPr lang="en-GB" sz="2800" dirty="0"/>
              <a:t>Where do sea turtles live</a:t>
            </a:r>
          </a:p>
          <a:p>
            <a:pPr marL="342900" indent="-342900">
              <a:buAutoNum type="arabicPeriod"/>
            </a:pPr>
            <a:r>
              <a:rPr lang="en-GB" sz="2800" dirty="0"/>
              <a:t>What do sea turtles eat</a:t>
            </a:r>
          </a:p>
          <a:p>
            <a:pPr marL="342900" indent="-342900">
              <a:buAutoNum type="arabicPeriod"/>
            </a:pPr>
            <a:r>
              <a:rPr lang="en-GB" sz="2800" dirty="0"/>
              <a:t>How do sea turtles glide through the water</a:t>
            </a:r>
          </a:p>
          <a:p>
            <a:pPr marL="342900" indent="-342900">
              <a:buAutoNum type="arabicPeriod"/>
            </a:pPr>
            <a:r>
              <a:rPr lang="en-GB" sz="2800" dirty="0"/>
              <a:t>When do sea turtles lay their eggs</a:t>
            </a:r>
          </a:p>
          <a:p>
            <a:pPr marL="342900" indent="-342900">
              <a:buAutoNum type="arabicPeriod"/>
            </a:pPr>
            <a:r>
              <a:rPr lang="en-GB" sz="2800" dirty="0"/>
              <a:t>Did you know that turtles have a hard, protective shell </a:t>
            </a:r>
          </a:p>
        </p:txBody>
      </p:sp>
      <p:sp>
        <p:nvSpPr>
          <p:cNvPr id="7" name="Rectangle 6">
            <a:extLst>
              <a:ext uri="{FF2B5EF4-FFF2-40B4-BE49-F238E27FC236}">
                <a16:creationId xmlns:a16="http://schemas.microsoft.com/office/drawing/2014/main" id="{0E79FA12-E9B7-43BE-851D-028871020937}"/>
              </a:ext>
            </a:extLst>
          </p:cNvPr>
          <p:cNvSpPr/>
          <p:nvPr/>
        </p:nvSpPr>
        <p:spPr>
          <a:xfrm>
            <a:off x="7297527" y="5455214"/>
            <a:ext cx="4626160" cy="1083072"/>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Remember the </a:t>
            </a:r>
            <a:r>
              <a:rPr lang="en-GB" sz="3200" dirty="0"/>
              <a:t>? </a:t>
            </a:r>
            <a:r>
              <a:rPr lang="en-GB" sz="2400" dirty="0"/>
              <a:t>goes at the end of the sentence </a:t>
            </a:r>
          </a:p>
        </p:txBody>
      </p:sp>
    </p:spTree>
    <p:extLst>
      <p:ext uri="{BB962C8B-B14F-4D97-AF65-F5344CB8AC3E}">
        <p14:creationId xmlns:p14="http://schemas.microsoft.com/office/powerpoint/2010/main" val="365135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363" y="0"/>
            <a:ext cx="12112547" cy="1107996"/>
          </a:xfrm>
          <a:prstGeom prst="rect">
            <a:avLst/>
          </a:prstGeom>
          <a:noFill/>
        </p:spPr>
        <p:txBody>
          <a:bodyPr wrap="none" lIns="91440" tIns="45720" rIns="91440" bIns="45720">
            <a:spAutoFit/>
          </a:bodyPr>
          <a:lstStyle/>
          <a:p>
            <a:pPr algn="ctr"/>
            <a:r>
              <a:rPr lang="en-US" sz="6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Add the question mark - answers </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p>
        </p:txBody>
      </p:sp>
      <p:sp>
        <p:nvSpPr>
          <p:cNvPr id="5" name="TextBox 4"/>
          <p:cNvSpPr txBox="1"/>
          <p:nvPr/>
        </p:nvSpPr>
        <p:spPr>
          <a:xfrm>
            <a:off x="561703" y="1563738"/>
            <a:ext cx="10477933" cy="523220"/>
          </a:xfrm>
          <a:prstGeom prst="rect">
            <a:avLst/>
          </a:prstGeom>
          <a:noFill/>
        </p:spPr>
        <p:txBody>
          <a:bodyPr wrap="none" rtlCol="0">
            <a:spAutoFit/>
          </a:bodyPr>
          <a:lstStyle/>
          <a:p>
            <a:r>
              <a:rPr lang="en-GB" sz="2800" dirty="0"/>
              <a:t>Check your answers. Did you put the question mark in the right place? </a:t>
            </a:r>
            <a:endParaRPr lang="en-GB" sz="4800" dirty="0"/>
          </a:p>
        </p:txBody>
      </p:sp>
      <p:sp>
        <p:nvSpPr>
          <p:cNvPr id="6" name="TextBox 5"/>
          <p:cNvSpPr txBox="1"/>
          <p:nvPr/>
        </p:nvSpPr>
        <p:spPr>
          <a:xfrm>
            <a:off x="561703" y="2754428"/>
            <a:ext cx="8669681" cy="2246769"/>
          </a:xfrm>
          <a:prstGeom prst="rect">
            <a:avLst/>
          </a:prstGeom>
          <a:noFill/>
        </p:spPr>
        <p:txBody>
          <a:bodyPr wrap="none" rtlCol="0">
            <a:spAutoFit/>
          </a:bodyPr>
          <a:lstStyle/>
          <a:p>
            <a:pPr marL="342900" indent="-342900">
              <a:buAutoNum type="arabicPeriod"/>
            </a:pPr>
            <a:r>
              <a:rPr lang="en-GB" sz="2800" dirty="0"/>
              <a:t>Where do sea turtles live?</a:t>
            </a:r>
          </a:p>
          <a:p>
            <a:pPr marL="342900" indent="-342900">
              <a:buAutoNum type="arabicPeriod"/>
            </a:pPr>
            <a:r>
              <a:rPr lang="en-GB" sz="2800" dirty="0"/>
              <a:t>What do sea turtles eat?</a:t>
            </a:r>
          </a:p>
          <a:p>
            <a:pPr marL="342900" indent="-342900">
              <a:buAutoNum type="arabicPeriod"/>
            </a:pPr>
            <a:r>
              <a:rPr lang="en-GB" sz="2800" dirty="0"/>
              <a:t>How do sea turtles glide through the water?</a:t>
            </a:r>
          </a:p>
          <a:p>
            <a:pPr marL="342900" indent="-342900">
              <a:buAutoNum type="arabicPeriod"/>
            </a:pPr>
            <a:r>
              <a:rPr lang="en-GB" sz="2800" dirty="0"/>
              <a:t>When do sea turtles lay their eggs?</a:t>
            </a:r>
          </a:p>
          <a:p>
            <a:pPr marL="342900" indent="-342900">
              <a:buAutoNum type="arabicPeriod"/>
            </a:pPr>
            <a:r>
              <a:rPr lang="en-GB" sz="2800" dirty="0"/>
              <a:t>Did you know that turtles have a hard, protective shell? </a:t>
            </a:r>
          </a:p>
        </p:txBody>
      </p:sp>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75075" y="3017519"/>
            <a:ext cx="2427514" cy="2427514"/>
          </a:xfrm>
          <a:prstGeom prst="rect">
            <a:avLst/>
          </a:prstGeom>
        </p:spPr>
      </p:pic>
    </p:spTree>
    <p:extLst>
      <p:ext uri="{BB962C8B-B14F-4D97-AF65-F5344CB8AC3E}">
        <p14:creationId xmlns:p14="http://schemas.microsoft.com/office/powerpoint/2010/main" val="3537004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64738" y="0"/>
            <a:ext cx="8694689" cy="1107996"/>
          </a:xfrm>
          <a:prstGeom prst="rect">
            <a:avLst/>
          </a:prstGeom>
          <a:noFill/>
        </p:spPr>
        <p:txBody>
          <a:bodyPr wrap="none" lIns="91440" tIns="45720" rIns="91440" bIns="45720">
            <a:spAutoFit/>
          </a:bodyPr>
          <a:lstStyle/>
          <a:p>
            <a:pPr algn="ctr"/>
            <a:r>
              <a:rPr lang="en-US" sz="6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Question or statement? </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5" name="TextBox 4"/>
          <p:cNvSpPr txBox="1"/>
          <p:nvPr/>
        </p:nvSpPr>
        <p:spPr>
          <a:xfrm>
            <a:off x="496389" y="1476103"/>
            <a:ext cx="3737370" cy="400110"/>
          </a:xfrm>
          <a:prstGeom prst="rect">
            <a:avLst/>
          </a:prstGeom>
          <a:noFill/>
        </p:spPr>
        <p:txBody>
          <a:bodyPr wrap="none" rtlCol="0">
            <a:spAutoFit/>
          </a:bodyPr>
          <a:lstStyle/>
          <a:p>
            <a:r>
              <a:rPr lang="en-GB" sz="2000" b="1" dirty="0"/>
              <a:t>A statement is a simple sentence.</a:t>
            </a:r>
          </a:p>
        </p:txBody>
      </p:sp>
      <p:sp>
        <p:nvSpPr>
          <p:cNvPr id="7" name="TextBox 6"/>
          <p:cNvSpPr txBox="1"/>
          <p:nvPr/>
        </p:nvSpPr>
        <p:spPr>
          <a:xfrm>
            <a:off x="143692" y="4135048"/>
            <a:ext cx="5193025" cy="400110"/>
          </a:xfrm>
          <a:prstGeom prst="rect">
            <a:avLst/>
          </a:prstGeom>
          <a:noFill/>
        </p:spPr>
        <p:txBody>
          <a:bodyPr wrap="none" rtlCol="0">
            <a:spAutoFit/>
          </a:bodyPr>
          <a:lstStyle/>
          <a:p>
            <a:r>
              <a:rPr lang="en-GB" sz="2000" b="1" dirty="0"/>
              <a:t>A question is something you can ask or answer.</a:t>
            </a:r>
          </a:p>
        </p:txBody>
      </p:sp>
      <p:sp>
        <p:nvSpPr>
          <p:cNvPr id="8" name="TextBox 7"/>
          <p:cNvSpPr txBox="1"/>
          <p:nvPr/>
        </p:nvSpPr>
        <p:spPr>
          <a:xfrm>
            <a:off x="4659086" y="2513669"/>
            <a:ext cx="6668557" cy="400110"/>
          </a:xfrm>
          <a:prstGeom prst="rect">
            <a:avLst/>
          </a:prstGeom>
          <a:noFill/>
        </p:spPr>
        <p:txBody>
          <a:bodyPr wrap="none" rtlCol="0">
            <a:spAutoFit/>
          </a:bodyPr>
          <a:lstStyle/>
          <a:p>
            <a:r>
              <a:rPr lang="en-GB" sz="2000" b="1" dirty="0"/>
              <a:t>A statement is always punctuated with a full stop at the end.</a:t>
            </a:r>
          </a:p>
        </p:txBody>
      </p:sp>
      <p:sp>
        <p:nvSpPr>
          <p:cNvPr id="9" name="TextBox 8"/>
          <p:cNvSpPr txBox="1"/>
          <p:nvPr/>
        </p:nvSpPr>
        <p:spPr>
          <a:xfrm>
            <a:off x="4659086" y="5575071"/>
            <a:ext cx="7205627" cy="400110"/>
          </a:xfrm>
          <a:prstGeom prst="rect">
            <a:avLst/>
          </a:prstGeom>
          <a:noFill/>
        </p:spPr>
        <p:txBody>
          <a:bodyPr wrap="none" rtlCol="0">
            <a:spAutoFit/>
          </a:bodyPr>
          <a:lstStyle/>
          <a:p>
            <a:r>
              <a:rPr lang="en-GB" sz="2000" b="1" dirty="0"/>
              <a:t>A question is always punctuated with a question mark at the end .</a:t>
            </a:r>
          </a:p>
        </p:txBody>
      </p:sp>
      <p:cxnSp>
        <p:nvCxnSpPr>
          <p:cNvPr id="11" name="Straight Arrow Connector 10"/>
          <p:cNvCxnSpPr/>
          <p:nvPr/>
        </p:nvCxnSpPr>
        <p:spPr>
          <a:xfrm>
            <a:off x="4336869" y="1876213"/>
            <a:ext cx="744582" cy="63745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081451" y="4763934"/>
            <a:ext cx="744582" cy="63745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264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84AF4ED-3D91-44BC-83FD-6858F3A88A05}"/>
              </a:ext>
            </a:extLst>
          </p:cNvPr>
          <p:cNvSpPr/>
          <p:nvPr/>
        </p:nvSpPr>
        <p:spPr>
          <a:xfrm>
            <a:off x="2607448" y="-31265"/>
            <a:ext cx="6977103"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Super Scaly Sea Turtles!</a:t>
            </a:r>
          </a:p>
        </p:txBody>
      </p:sp>
      <p:pic>
        <p:nvPicPr>
          <p:cNvPr id="2050" name="Picture 2" descr="See the source image">
            <a:extLst>
              <a:ext uri="{FF2B5EF4-FFF2-40B4-BE49-F238E27FC236}">
                <a16:creationId xmlns:a16="http://schemas.microsoft.com/office/drawing/2014/main" id="{B465EE3E-E9E8-45F7-9E4A-C0121486D0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602" y="902699"/>
            <a:ext cx="4341250" cy="244294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ee the source image">
            <a:extLst>
              <a:ext uri="{FF2B5EF4-FFF2-40B4-BE49-F238E27FC236}">
                <a16:creationId xmlns:a16="http://schemas.microsoft.com/office/drawing/2014/main" id="{D043D865-75FD-4E18-B0C6-6A92D669D21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727148" y="892065"/>
            <a:ext cx="4341250" cy="24429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e the source image">
            <a:extLst>
              <a:ext uri="{FF2B5EF4-FFF2-40B4-BE49-F238E27FC236}">
                <a16:creationId xmlns:a16="http://schemas.microsoft.com/office/drawing/2014/main" id="{8383C27E-EAF4-4646-8ADD-51B1B64ED8C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221125" y="3036865"/>
            <a:ext cx="4343004" cy="2442940"/>
          </a:xfrm>
          <a:prstGeom prst="rect">
            <a:avLst/>
          </a:prstGeom>
          <a:noFill/>
          <a:extLst>
            <a:ext uri="{909E8E84-426E-40DD-AFC4-6F175D3DCCD1}">
              <a14:hiddenFill xmlns:a14="http://schemas.microsoft.com/office/drawing/2010/main">
                <a:solidFill>
                  <a:srgbClr val="FFFFFF"/>
                </a:solidFill>
              </a14:hiddenFill>
            </a:ext>
          </a:extLst>
        </p:spPr>
      </p:pic>
      <p:sp>
        <p:nvSpPr>
          <p:cNvPr id="10" name="Cloud 9">
            <a:extLst>
              <a:ext uri="{FF2B5EF4-FFF2-40B4-BE49-F238E27FC236}">
                <a16:creationId xmlns:a16="http://schemas.microsoft.com/office/drawing/2014/main" id="{6DBEE738-5FC3-44E1-9B87-880A170AEF3F}"/>
              </a:ext>
            </a:extLst>
          </p:cNvPr>
          <p:cNvSpPr/>
          <p:nvPr/>
        </p:nvSpPr>
        <p:spPr>
          <a:xfrm>
            <a:off x="3742660" y="892065"/>
            <a:ext cx="4922875" cy="2442940"/>
          </a:xfrm>
          <a:prstGeom prst="cloud">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This week we are going to be writing about Sea turtles!</a:t>
            </a:r>
          </a:p>
        </p:txBody>
      </p:sp>
      <p:sp>
        <p:nvSpPr>
          <p:cNvPr id="12" name="TextBox 11">
            <a:extLst>
              <a:ext uri="{FF2B5EF4-FFF2-40B4-BE49-F238E27FC236}">
                <a16:creationId xmlns:a16="http://schemas.microsoft.com/office/drawing/2014/main" id="{148D2264-C34E-4698-A965-427C44C27FA1}"/>
              </a:ext>
            </a:extLst>
          </p:cNvPr>
          <p:cNvSpPr txBox="1"/>
          <p:nvPr/>
        </p:nvSpPr>
        <p:spPr>
          <a:xfrm>
            <a:off x="3534241" y="5735102"/>
            <a:ext cx="8657759" cy="461665"/>
          </a:xfrm>
          <a:prstGeom prst="rect">
            <a:avLst/>
          </a:prstGeom>
          <a:noFill/>
        </p:spPr>
        <p:txBody>
          <a:bodyPr wrap="square">
            <a:spAutoFit/>
          </a:bodyPr>
          <a:lstStyle/>
          <a:p>
            <a:r>
              <a:rPr lang="en-GB" sz="2400" dirty="0">
                <a:hlinkClick r:id="rId5"/>
              </a:rPr>
              <a:t>Sea Turtles 101 | National Geographic - YouTube</a:t>
            </a:r>
            <a:endParaRPr lang="en-GB" sz="2400" dirty="0"/>
          </a:p>
        </p:txBody>
      </p:sp>
      <p:sp>
        <p:nvSpPr>
          <p:cNvPr id="14" name="Rectangle 13">
            <a:extLst>
              <a:ext uri="{FF2B5EF4-FFF2-40B4-BE49-F238E27FC236}">
                <a16:creationId xmlns:a16="http://schemas.microsoft.com/office/drawing/2014/main" id="{1A9C6489-BD71-41A0-89F1-08C12D854D66}"/>
              </a:ext>
            </a:extLst>
          </p:cNvPr>
          <p:cNvSpPr/>
          <p:nvPr/>
        </p:nvSpPr>
        <p:spPr>
          <a:xfrm>
            <a:off x="123602" y="3512362"/>
            <a:ext cx="4032855" cy="1335819"/>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To learn more about sea turtles click on the link or copy and paste the link into your internet browser to watch the video.</a:t>
            </a:r>
          </a:p>
        </p:txBody>
      </p:sp>
      <p:cxnSp>
        <p:nvCxnSpPr>
          <p:cNvPr id="9" name="Straight Arrow Connector 8">
            <a:extLst>
              <a:ext uri="{FF2B5EF4-FFF2-40B4-BE49-F238E27FC236}">
                <a16:creationId xmlns:a16="http://schemas.microsoft.com/office/drawing/2014/main" id="{3D47CAA9-BC5D-41DB-B8A5-4A34E87410FE}"/>
              </a:ext>
            </a:extLst>
          </p:cNvPr>
          <p:cNvCxnSpPr>
            <a:cxnSpLocks/>
          </p:cNvCxnSpPr>
          <p:nvPr/>
        </p:nvCxnSpPr>
        <p:spPr>
          <a:xfrm>
            <a:off x="2140030" y="4876707"/>
            <a:ext cx="1394211" cy="88692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73450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64738" y="0"/>
            <a:ext cx="8694689" cy="1107996"/>
          </a:xfrm>
          <a:prstGeom prst="rect">
            <a:avLst/>
          </a:prstGeom>
          <a:noFill/>
        </p:spPr>
        <p:txBody>
          <a:bodyPr wrap="none" lIns="91440" tIns="45720" rIns="91440" bIns="45720">
            <a:spAutoFit/>
          </a:bodyPr>
          <a:lstStyle/>
          <a:p>
            <a:pPr algn="ctr"/>
            <a:r>
              <a:rPr lang="en-US" sz="6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Question or statement? </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5" name="TextBox 4"/>
          <p:cNvSpPr txBox="1"/>
          <p:nvPr/>
        </p:nvSpPr>
        <p:spPr>
          <a:xfrm>
            <a:off x="0" y="1227909"/>
            <a:ext cx="11682549" cy="646331"/>
          </a:xfrm>
          <a:prstGeom prst="rect">
            <a:avLst/>
          </a:prstGeom>
          <a:noFill/>
        </p:spPr>
        <p:txBody>
          <a:bodyPr wrap="square" rtlCol="0">
            <a:spAutoFit/>
          </a:bodyPr>
          <a:lstStyle/>
          <a:p>
            <a:pPr algn="ctr"/>
            <a:r>
              <a:rPr lang="en-GB" b="1" dirty="0"/>
              <a:t>Read the sentences and decide if they need a full stop or question mark at the end. Use the word at the start of the sentence to help you decide.</a:t>
            </a:r>
          </a:p>
        </p:txBody>
      </p:sp>
      <p:sp>
        <p:nvSpPr>
          <p:cNvPr id="6" name="TextBox 5"/>
          <p:cNvSpPr txBox="1"/>
          <p:nvPr/>
        </p:nvSpPr>
        <p:spPr>
          <a:xfrm>
            <a:off x="238987" y="2223811"/>
            <a:ext cx="4085927" cy="369332"/>
          </a:xfrm>
          <a:prstGeom prst="rect">
            <a:avLst/>
          </a:prstGeom>
          <a:noFill/>
        </p:spPr>
        <p:txBody>
          <a:bodyPr wrap="none" rtlCol="0">
            <a:spAutoFit/>
          </a:bodyPr>
          <a:lstStyle/>
          <a:p>
            <a:r>
              <a:rPr lang="en-GB" dirty="0"/>
              <a:t>1. Sea turtles have a huge protective shell</a:t>
            </a:r>
          </a:p>
        </p:txBody>
      </p:sp>
      <p:sp>
        <p:nvSpPr>
          <p:cNvPr id="8" name="TextBox 7"/>
          <p:cNvSpPr txBox="1"/>
          <p:nvPr/>
        </p:nvSpPr>
        <p:spPr>
          <a:xfrm>
            <a:off x="6395724" y="2473792"/>
            <a:ext cx="4057136" cy="369332"/>
          </a:xfrm>
          <a:prstGeom prst="rect">
            <a:avLst/>
          </a:prstGeom>
          <a:noFill/>
        </p:spPr>
        <p:txBody>
          <a:bodyPr wrap="none" rtlCol="0">
            <a:spAutoFit/>
          </a:bodyPr>
          <a:lstStyle/>
          <a:p>
            <a:r>
              <a:rPr lang="en-GB" dirty="0"/>
              <a:t>2. How do sea turtles breath under water</a:t>
            </a:r>
          </a:p>
        </p:txBody>
      </p:sp>
      <p:sp>
        <p:nvSpPr>
          <p:cNvPr id="9" name="TextBox 8"/>
          <p:cNvSpPr txBox="1"/>
          <p:nvPr/>
        </p:nvSpPr>
        <p:spPr>
          <a:xfrm>
            <a:off x="6857284" y="3634824"/>
            <a:ext cx="3468065" cy="369332"/>
          </a:xfrm>
          <a:prstGeom prst="rect">
            <a:avLst/>
          </a:prstGeom>
          <a:noFill/>
        </p:spPr>
        <p:txBody>
          <a:bodyPr wrap="none" rtlCol="0">
            <a:spAutoFit/>
          </a:bodyPr>
          <a:lstStyle/>
          <a:p>
            <a:r>
              <a:rPr lang="en-GB" dirty="0"/>
              <a:t>4. Sea turtles have two, round eyes</a:t>
            </a:r>
          </a:p>
        </p:txBody>
      </p:sp>
      <p:sp>
        <p:nvSpPr>
          <p:cNvPr id="10" name="TextBox 9"/>
          <p:cNvSpPr txBox="1"/>
          <p:nvPr/>
        </p:nvSpPr>
        <p:spPr>
          <a:xfrm>
            <a:off x="879922" y="3213909"/>
            <a:ext cx="5194435" cy="369332"/>
          </a:xfrm>
          <a:prstGeom prst="rect">
            <a:avLst/>
          </a:prstGeom>
          <a:noFill/>
        </p:spPr>
        <p:txBody>
          <a:bodyPr wrap="none" rtlCol="0">
            <a:spAutoFit/>
          </a:bodyPr>
          <a:lstStyle/>
          <a:p>
            <a:r>
              <a:rPr lang="en-GB" dirty="0"/>
              <a:t>3. Did you know sea turtles like to live in warm water</a:t>
            </a:r>
          </a:p>
        </p:txBody>
      </p:sp>
      <p:sp>
        <p:nvSpPr>
          <p:cNvPr id="11" name="TextBox 10"/>
          <p:cNvSpPr txBox="1"/>
          <p:nvPr/>
        </p:nvSpPr>
        <p:spPr>
          <a:xfrm>
            <a:off x="721620" y="4224775"/>
            <a:ext cx="3603294" cy="369332"/>
          </a:xfrm>
          <a:prstGeom prst="rect">
            <a:avLst/>
          </a:prstGeom>
          <a:noFill/>
        </p:spPr>
        <p:txBody>
          <a:bodyPr wrap="none" rtlCol="0">
            <a:spAutoFit/>
          </a:bodyPr>
          <a:lstStyle/>
          <a:p>
            <a:r>
              <a:rPr lang="en-GB" dirty="0"/>
              <a:t>5. When do sea turtles lay their eggs</a:t>
            </a:r>
          </a:p>
        </p:txBody>
      </p:sp>
      <p:sp>
        <p:nvSpPr>
          <p:cNvPr id="12" name="TextBox 11"/>
          <p:cNvSpPr txBox="1"/>
          <p:nvPr/>
        </p:nvSpPr>
        <p:spPr>
          <a:xfrm>
            <a:off x="5841274" y="4724066"/>
            <a:ext cx="5502788" cy="369332"/>
          </a:xfrm>
          <a:prstGeom prst="rect">
            <a:avLst/>
          </a:prstGeom>
          <a:noFill/>
        </p:spPr>
        <p:txBody>
          <a:bodyPr wrap="none" rtlCol="0">
            <a:spAutoFit/>
          </a:bodyPr>
          <a:lstStyle/>
          <a:p>
            <a:r>
              <a:rPr lang="en-GB" dirty="0"/>
              <a:t>6. Sea turtles have four flippers to help them swim faster</a:t>
            </a:r>
          </a:p>
        </p:txBody>
      </p:sp>
      <p:sp>
        <p:nvSpPr>
          <p:cNvPr id="13" name="TextBox 12"/>
          <p:cNvSpPr txBox="1"/>
          <p:nvPr/>
        </p:nvSpPr>
        <p:spPr>
          <a:xfrm>
            <a:off x="418010" y="5214873"/>
            <a:ext cx="3727880" cy="369332"/>
          </a:xfrm>
          <a:prstGeom prst="rect">
            <a:avLst/>
          </a:prstGeom>
          <a:noFill/>
        </p:spPr>
        <p:txBody>
          <a:bodyPr wrap="none" rtlCol="0">
            <a:spAutoFit/>
          </a:bodyPr>
          <a:lstStyle/>
          <a:p>
            <a:r>
              <a:rPr lang="en-GB" dirty="0"/>
              <a:t>7. Sea turtles eat small fish and plants</a:t>
            </a:r>
          </a:p>
        </p:txBody>
      </p:sp>
      <p:sp>
        <p:nvSpPr>
          <p:cNvPr id="14" name="TextBox 13"/>
          <p:cNvSpPr txBox="1"/>
          <p:nvPr/>
        </p:nvSpPr>
        <p:spPr>
          <a:xfrm>
            <a:off x="4736039" y="5864891"/>
            <a:ext cx="3319370" cy="369332"/>
          </a:xfrm>
          <a:prstGeom prst="rect">
            <a:avLst/>
          </a:prstGeom>
          <a:noFill/>
        </p:spPr>
        <p:txBody>
          <a:bodyPr wrap="none" rtlCol="0">
            <a:spAutoFit/>
          </a:bodyPr>
          <a:lstStyle/>
          <a:p>
            <a:r>
              <a:rPr lang="en-GB" dirty="0"/>
              <a:t>8. Why do sea turtles have a shell</a:t>
            </a:r>
          </a:p>
        </p:txBody>
      </p:sp>
    </p:spTree>
    <p:extLst>
      <p:ext uri="{BB962C8B-B14F-4D97-AF65-F5344CB8AC3E}">
        <p14:creationId xmlns:p14="http://schemas.microsoft.com/office/powerpoint/2010/main" val="1813717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055" y="0"/>
            <a:ext cx="11770658" cy="1107996"/>
          </a:xfrm>
          <a:prstGeom prst="rect">
            <a:avLst/>
          </a:prstGeom>
          <a:noFill/>
        </p:spPr>
        <p:txBody>
          <a:bodyPr wrap="none" lIns="91440" tIns="45720" rIns="91440" bIns="45720">
            <a:spAutoFit/>
          </a:bodyPr>
          <a:lstStyle/>
          <a:p>
            <a:pPr algn="ctr"/>
            <a:r>
              <a:rPr lang="en-US" sz="6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Question or statement? Answers </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5" name="TextBox 4"/>
          <p:cNvSpPr txBox="1"/>
          <p:nvPr/>
        </p:nvSpPr>
        <p:spPr>
          <a:xfrm>
            <a:off x="0" y="1227909"/>
            <a:ext cx="11682549" cy="523220"/>
          </a:xfrm>
          <a:prstGeom prst="rect">
            <a:avLst/>
          </a:prstGeom>
          <a:noFill/>
        </p:spPr>
        <p:txBody>
          <a:bodyPr wrap="square" rtlCol="0">
            <a:spAutoFit/>
          </a:bodyPr>
          <a:lstStyle/>
          <a:p>
            <a:pPr algn="ctr"/>
            <a:r>
              <a:rPr lang="en-GB" sz="2800" b="1" dirty="0"/>
              <a:t>Check your answers. Did you get them all right?</a:t>
            </a:r>
          </a:p>
        </p:txBody>
      </p:sp>
      <p:sp>
        <p:nvSpPr>
          <p:cNvPr id="6" name="TextBox 5"/>
          <p:cNvSpPr txBox="1"/>
          <p:nvPr/>
        </p:nvSpPr>
        <p:spPr>
          <a:xfrm>
            <a:off x="418010" y="1832487"/>
            <a:ext cx="4202945" cy="646331"/>
          </a:xfrm>
          <a:prstGeom prst="rect">
            <a:avLst/>
          </a:prstGeom>
          <a:noFill/>
        </p:spPr>
        <p:txBody>
          <a:bodyPr wrap="none" rtlCol="0">
            <a:spAutoFit/>
          </a:bodyPr>
          <a:lstStyle/>
          <a:p>
            <a:r>
              <a:rPr lang="en-GB" dirty="0"/>
              <a:t>1. Sea turtles have a huge protective shell</a:t>
            </a:r>
            <a:r>
              <a:rPr lang="en-GB" sz="3600" dirty="0">
                <a:solidFill>
                  <a:srgbClr val="FF0000"/>
                </a:solidFill>
              </a:rPr>
              <a:t>.</a:t>
            </a:r>
            <a:endParaRPr lang="en-GB" sz="3600" dirty="0"/>
          </a:p>
        </p:txBody>
      </p:sp>
      <p:sp>
        <p:nvSpPr>
          <p:cNvPr id="8" name="TextBox 7"/>
          <p:cNvSpPr txBox="1"/>
          <p:nvPr/>
        </p:nvSpPr>
        <p:spPr>
          <a:xfrm>
            <a:off x="6857284" y="2170834"/>
            <a:ext cx="4270336" cy="646331"/>
          </a:xfrm>
          <a:prstGeom prst="rect">
            <a:avLst/>
          </a:prstGeom>
          <a:noFill/>
        </p:spPr>
        <p:txBody>
          <a:bodyPr wrap="none" rtlCol="0">
            <a:spAutoFit/>
          </a:bodyPr>
          <a:lstStyle/>
          <a:p>
            <a:r>
              <a:rPr lang="en-GB" dirty="0"/>
              <a:t>2. How do sea turtles breath under water</a:t>
            </a:r>
            <a:r>
              <a:rPr lang="en-GB" sz="3600" dirty="0">
                <a:solidFill>
                  <a:srgbClr val="FF0000"/>
                </a:solidFill>
              </a:rPr>
              <a:t>?</a:t>
            </a:r>
            <a:endParaRPr lang="en-GB" dirty="0">
              <a:solidFill>
                <a:srgbClr val="FF0000"/>
              </a:solidFill>
            </a:endParaRPr>
          </a:p>
        </p:txBody>
      </p:sp>
      <p:sp>
        <p:nvSpPr>
          <p:cNvPr id="9" name="TextBox 8"/>
          <p:cNvSpPr txBox="1"/>
          <p:nvPr/>
        </p:nvSpPr>
        <p:spPr>
          <a:xfrm>
            <a:off x="7206322" y="3379152"/>
            <a:ext cx="3572260" cy="584775"/>
          </a:xfrm>
          <a:prstGeom prst="rect">
            <a:avLst/>
          </a:prstGeom>
          <a:noFill/>
        </p:spPr>
        <p:txBody>
          <a:bodyPr wrap="none" rtlCol="0">
            <a:spAutoFit/>
          </a:bodyPr>
          <a:lstStyle/>
          <a:p>
            <a:r>
              <a:rPr lang="en-GB" dirty="0"/>
              <a:t>4. Sea turtles have two, round eyes</a:t>
            </a:r>
            <a:r>
              <a:rPr lang="en-GB" sz="3200" dirty="0">
                <a:solidFill>
                  <a:srgbClr val="FF0000"/>
                </a:solidFill>
              </a:rPr>
              <a:t>.</a:t>
            </a:r>
          </a:p>
        </p:txBody>
      </p:sp>
      <p:sp>
        <p:nvSpPr>
          <p:cNvPr id="10" name="TextBox 9"/>
          <p:cNvSpPr txBox="1"/>
          <p:nvPr/>
        </p:nvSpPr>
        <p:spPr>
          <a:xfrm>
            <a:off x="537834" y="2906136"/>
            <a:ext cx="5303440" cy="523220"/>
          </a:xfrm>
          <a:prstGeom prst="rect">
            <a:avLst/>
          </a:prstGeom>
          <a:noFill/>
        </p:spPr>
        <p:txBody>
          <a:bodyPr wrap="none" rtlCol="0">
            <a:spAutoFit/>
          </a:bodyPr>
          <a:lstStyle/>
          <a:p>
            <a:r>
              <a:rPr lang="en-GB" dirty="0"/>
              <a:t>3. Did you know sea turtles like to live in warm water</a:t>
            </a:r>
            <a:r>
              <a:rPr lang="en-GB" sz="2800" dirty="0">
                <a:solidFill>
                  <a:srgbClr val="FF0000"/>
                </a:solidFill>
              </a:rPr>
              <a:t>?</a:t>
            </a:r>
          </a:p>
        </p:txBody>
      </p:sp>
      <p:sp>
        <p:nvSpPr>
          <p:cNvPr id="11" name="TextBox 10"/>
          <p:cNvSpPr txBox="1"/>
          <p:nvPr/>
        </p:nvSpPr>
        <p:spPr>
          <a:xfrm>
            <a:off x="622456" y="3963927"/>
            <a:ext cx="3794052" cy="584775"/>
          </a:xfrm>
          <a:prstGeom prst="rect">
            <a:avLst/>
          </a:prstGeom>
          <a:noFill/>
        </p:spPr>
        <p:txBody>
          <a:bodyPr wrap="none" rtlCol="0">
            <a:spAutoFit/>
          </a:bodyPr>
          <a:lstStyle/>
          <a:p>
            <a:r>
              <a:rPr lang="en-GB" dirty="0"/>
              <a:t>5. When do sea turtles lay their eggs</a:t>
            </a:r>
            <a:r>
              <a:rPr lang="en-GB" sz="3200" dirty="0">
                <a:solidFill>
                  <a:srgbClr val="FF0000"/>
                </a:solidFill>
              </a:rPr>
              <a:t>?</a:t>
            </a:r>
          </a:p>
        </p:txBody>
      </p:sp>
      <p:sp>
        <p:nvSpPr>
          <p:cNvPr id="12" name="TextBox 11"/>
          <p:cNvSpPr txBox="1"/>
          <p:nvPr/>
        </p:nvSpPr>
        <p:spPr>
          <a:xfrm>
            <a:off x="5869125" y="4545077"/>
            <a:ext cx="5606984" cy="584775"/>
          </a:xfrm>
          <a:prstGeom prst="rect">
            <a:avLst/>
          </a:prstGeom>
          <a:noFill/>
        </p:spPr>
        <p:txBody>
          <a:bodyPr wrap="none" rtlCol="0">
            <a:spAutoFit/>
          </a:bodyPr>
          <a:lstStyle/>
          <a:p>
            <a:r>
              <a:rPr lang="en-GB" dirty="0"/>
              <a:t>6. Sea turtles have four flippers to help them swim faster</a:t>
            </a:r>
            <a:r>
              <a:rPr lang="en-GB" sz="3200" dirty="0">
                <a:solidFill>
                  <a:srgbClr val="FF0000"/>
                </a:solidFill>
              </a:rPr>
              <a:t>.</a:t>
            </a:r>
            <a:endParaRPr lang="en-GB" dirty="0">
              <a:solidFill>
                <a:srgbClr val="FF0000"/>
              </a:solidFill>
            </a:endParaRPr>
          </a:p>
        </p:txBody>
      </p:sp>
      <p:sp>
        <p:nvSpPr>
          <p:cNvPr id="13" name="TextBox 12"/>
          <p:cNvSpPr txBox="1"/>
          <p:nvPr/>
        </p:nvSpPr>
        <p:spPr>
          <a:xfrm>
            <a:off x="418010" y="5027171"/>
            <a:ext cx="3832075" cy="584775"/>
          </a:xfrm>
          <a:prstGeom prst="rect">
            <a:avLst/>
          </a:prstGeom>
          <a:noFill/>
        </p:spPr>
        <p:txBody>
          <a:bodyPr wrap="none" rtlCol="0">
            <a:spAutoFit/>
          </a:bodyPr>
          <a:lstStyle/>
          <a:p>
            <a:r>
              <a:rPr lang="en-GB" dirty="0"/>
              <a:t>7. Sea turtles eat small fish and plants</a:t>
            </a:r>
            <a:r>
              <a:rPr lang="en-GB" sz="3200" dirty="0">
                <a:solidFill>
                  <a:srgbClr val="FF0000"/>
                </a:solidFill>
              </a:rPr>
              <a:t>.</a:t>
            </a:r>
          </a:p>
        </p:txBody>
      </p:sp>
      <p:sp>
        <p:nvSpPr>
          <p:cNvPr id="14" name="TextBox 13"/>
          <p:cNvSpPr txBox="1"/>
          <p:nvPr/>
        </p:nvSpPr>
        <p:spPr>
          <a:xfrm>
            <a:off x="4736039" y="5864891"/>
            <a:ext cx="3510128" cy="584775"/>
          </a:xfrm>
          <a:prstGeom prst="rect">
            <a:avLst/>
          </a:prstGeom>
          <a:noFill/>
        </p:spPr>
        <p:txBody>
          <a:bodyPr wrap="none" rtlCol="0">
            <a:spAutoFit/>
          </a:bodyPr>
          <a:lstStyle/>
          <a:p>
            <a:r>
              <a:rPr lang="en-GB" dirty="0"/>
              <a:t>8. Why do sea turtles have a shell</a:t>
            </a:r>
            <a:r>
              <a:rPr lang="en-GB" sz="3200" dirty="0">
                <a:solidFill>
                  <a:srgbClr val="FF0000"/>
                </a:solidFill>
              </a:rPr>
              <a:t>?</a:t>
            </a:r>
          </a:p>
        </p:txBody>
      </p:sp>
    </p:spTree>
    <p:extLst>
      <p:ext uri="{BB962C8B-B14F-4D97-AF65-F5344CB8AC3E}">
        <p14:creationId xmlns:p14="http://schemas.microsoft.com/office/powerpoint/2010/main" val="3009997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1129100" y="1287887"/>
            <a:ext cx="2659808" cy="196280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Question words </a:t>
            </a:r>
          </a:p>
        </p:txBody>
      </p:sp>
      <p:sp>
        <p:nvSpPr>
          <p:cNvPr id="6" name="TextBox 5"/>
          <p:cNvSpPr txBox="1"/>
          <p:nvPr/>
        </p:nvSpPr>
        <p:spPr>
          <a:xfrm>
            <a:off x="80415" y="1159138"/>
            <a:ext cx="1048685" cy="523220"/>
          </a:xfrm>
          <a:prstGeom prst="rect">
            <a:avLst/>
          </a:prstGeom>
          <a:noFill/>
        </p:spPr>
        <p:txBody>
          <a:bodyPr wrap="none" rtlCol="0">
            <a:spAutoFit/>
          </a:bodyPr>
          <a:lstStyle/>
          <a:p>
            <a:r>
              <a:rPr lang="en-GB" sz="2800" dirty="0"/>
              <a:t>Who?</a:t>
            </a:r>
          </a:p>
        </p:txBody>
      </p:sp>
      <p:sp>
        <p:nvSpPr>
          <p:cNvPr id="7" name="TextBox 6"/>
          <p:cNvSpPr txBox="1"/>
          <p:nvPr/>
        </p:nvSpPr>
        <p:spPr>
          <a:xfrm>
            <a:off x="3483430" y="897528"/>
            <a:ext cx="1147943" cy="523220"/>
          </a:xfrm>
          <a:prstGeom prst="rect">
            <a:avLst/>
          </a:prstGeom>
          <a:noFill/>
        </p:spPr>
        <p:txBody>
          <a:bodyPr wrap="none" rtlCol="0">
            <a:spAutoFit/>
          </a:bodyPr>
          <a:lstStyle/>
          <a:p>
            <a:r>
              <a:rPr lang="en-GB" sz="2800" dirty="0"/>
              <a:t>What?</a:t>
            </a:r>
          </a:p>
        </p:txBody>
      </p:sp>
      <p:sp>
        <p:nvSpPr>
          <p:cNvPr id="8" name="TextBox 7"/>
          <p:cNvSpPr txBox="1"/>
          <p:nvPr/>
        </p:nvSpPr>
        <p:spPr>
          <a:xfrm>
            <a:off x="3896408" y="1829037"/>
            <a:ext cx="1226618" cy="523220"/>
          </a:xfrm>
          <a:prstGeom prst="rect">
            <a:avLst/>
          </a:prstGeom>
          <a:noFill/>
        </p:spPr>
        <p:txBody>
          <a:bodyPr wrap="none" rtlCol="0">
            <a:spAutoFit/>
          </a:bodyPr>
          <a:lstStyle/>
          <a:p>
            <a:r>
              <a:rPr lang="en-GB" sz="2800" dirty="0"/>
              <a:t>When?</a:t>
            </a:r>
          </a:p>
        </p:txBody>
      </p:sp>
      <p:sp>
        <p:nvSpPr>
          <p:cNvPr id="9" name="TextBox 8"/>
          <p:cNvSpPr txBox="1"/>
          <p:nvPr/>
        </p:nvSpPr>
        <p:spPr>
          <a:xfrm>
            <a:off x="3340352" y="2856219"/>
            <a:ext cx="1335687" cy="523220"/>
          </a:xfrm>
          <a:prstGeom prst="rect">
            <a:avLst/>
          </a:prstGeom>
          <a:noFill/>
        </p:spPr>
        <p:txBody>
          <a:bodyPr wrap="none" rtlCol="0">
            <a:spAutoFit/>
          </a:bodyPr>
          <a:lstStyle/>
          <a:p>
            <a:r>
              <a:rPr lang="en-GB" sz="2800" dirty="0"/>
              <a:t>Where?</a:t>
            </a:r>
          </a:p>
        </p:txBody>
      </p:sp>
      <p:sp>
        <p:nvSpPr>
          <p:cNvPr id="10" name="TextBox 9"/>
          <p:cNvSpPr txBox="1"/>
          <p:nvPr/>
        </p:nvSpPr>
        <p:spPr>
          <a:xfrm>
            <a:off x="80415" y="2989080"/>
            <a:ext cx="1014765" cy="523220"/>
          </a:xfrm>
          <a:prstGeom prst="rect">
            <a:avLst/>
          </a:prstGeom>
          <a:noFill/>
        </p:spPr>
        <p:txBody>
          <a:bodyPr wrap="none" rtlCol="0">
            <a:spAutoFit/>
          </a:bodyPr>
          <a:lstStyle/>
          <a:p>
            <a:r>
              <a:rPr lang="en-GB" sz="2800" dirty="0"/>
              <a:t>Why?</a:t>
            </a:r>
          </a:p>
        </p:txBody>
      </p:sp>
      <p:sp>
        <p:nvSpPr>
          <p:cNvPr id="11" name="TextBox 10"/>
          <p:cNvSpPr txBox="1"/>
          <p:nvPr/>
        </p:nvSpPr>
        <p:spPr>
          <a:xfrm>
            <a:off x="2918602" y="3564727"/>
            <a:ext cx="1020023" cy="523220"/>
          </a:xfrm>
          <a:prstGeom prst="rect">
            <a:avLst/>
          </a:prstGeom>
          <a:noFill/>
        </p:spPr>
        <p:txBody>
          <a:bodyPr wrap="none" rtlCol="0">
            <a:spAutoFit/>
          </a:bodyPr>
          <a:lstStyle/>
          <a:p>
            <a:r>
              <a:rPr lang="en-GB" sz="2800" dirty="0"/>
              <a:t>How?</a:t>
            </a:r>
          </a:p>
        </p:txBody>
      </p:sp>
      <p:sp>
        <p:nvSpPr>
          <p:cNvPr id="12" name="Rectangle 11">
            <a:extLst>
              <a:ext uri="{FF2B5EF4-FFF2-40B4-BE49-F238E27FC236}">
                <a16:creationId xmlns:a16="http://schemas.microsoft.com/office/drawing/2014/main" id="{0E79FA12-E9B7-43BE-851D-028871020937}"/>
              </a:ext>
            </a:extLst>
          </p:cNvPr>
          <p:cNvSpPr/>
          <p:nvPr/>
        </p:nvSpPr>
        <p:spPr>
          <a:xfrm>
            <a:off x="80415" y="76066"/>
            <a:ext cx="3577185" cy="746894"/>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Now can you write your own questions about sea turtles?</a:t>
            </a:r>
          </a:p>
        </p:txBody>
      </p:sp>
      <p:sp>
        <p:nvSpPr>
          <p:cNvPr id="14" name="TextBox 13"/>
          <p:cNvSpPr txBox="1"/>
          <p:nvPr/>
        </p:nvSpPr>
        <p:spPr>
          <a:xfrm>
            <a:off x="1285744" y="3736458"/>
            <a:ext cx="843501" cy="523220"/>
          </a:xfrm>
          <a:prstGeom prst="rect">
            <a:avLst/>
          </a:prstGeom>
          <a:noFill/>
        </p:spPr>
        <p:txBody>
          <a:bodyPr wrap="none" rtlCol="0">
            <a:spAutoFit/>
          </a:bodyPr>
          <a:lstStyle/>
          <a:p>
            <a:r>
              <a:rPr lang="en-GB" sz="2800" dirty="0"/>
              <a:t>Did?</a:t>
            </a:r>
          </a:p>
        </p:txBody>
      </p:sp>
      <p:sp>
        <p:nvSpPr>
          <p:cNvPr id="17" name="Rectangle 16">
            <a:extLst>
              <a:ext uri="{FF2B5EF4-FFF2-40B4-BE49-F238E27FC236}">
                <a16:creationId xmlns:a16="http://schemas.microsoft.com/office/drawing/2014/main" id="{0E79FA12-E9B7-43BE-851D-028871020937}"/>
              </a:ext>
            </a:extLst>
          </p:cNvPr>
          <p:cNvSpPr/>
          <p:nvPr/>
        </p:nvSpPr>
        <p:spPr>
          <a:xfrm>
            <a:off x="6562508" y="617602"/>
            <a:ext cx="4626160" cy="1083072"/>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You can use some of the questions we have already looked at to help.</a:t>
            </a:r>
          </a:p>
        </p:txBody>
      </p:sp>
      <p:sp>
        <p:nvSpPr>
          <p:cNvPr id="18" name="Rectangle 17">
            <a:extLst>
              <a:ext uri="{FF2B5EF4-FFF2-40B4-BE49-F238E27FC236}">
                <a16:creationId xmlns:a16="http://schemas.microsoft.com/office/drawing/2014/main" id="{0E79FA12-E9B7-43BE-851D-028871020937}"/>
              </a:ext>
            </a:extLst>
          </p:cNvPr>
          <p:cNvSpPr/>
          <p:nvPr/>
        </p:nvSpPr>
        <p:spPr>
          <a:xfrm>
            <a:off x="5123026" y="2948383"/>
            <a:ext cx="6982428" cy="825302"/>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Write your questions neatly onto a piece of paper or type them on the lines below. You will be able to use them in your writing tomorrow!</a:t>
            </a:r>
          </a:p>
        </p:txBody>
      </p:sp>
      <p:cxnSp>
        <p:nvCxnSpPr>
          <p:cNvPr id="19" name="Straight Connector 18"/>
          <p:cNvCxnSpPr/>
          <p:nvPr/>
        </p:nvCxnSpPr>
        <p:spPr>
          <a:xfrm>
            <a:off x="0" y="4689566"/>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0" y="5181600"/>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32580" y="5717178"/>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32580" y="6187440"/>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19517" y="6696892"/>
            <a:ext cx="12192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5086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barn(inVertical)">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inVertic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
                                          </p:val>
                                        </p:tav>
                                        <p:tav tm="100000">
                                          <p:val>
                                            <p:strVal val="#ppt_x"/>
                                          </p:val>
                                        </p:tav>
                                      </p:tavLst>
                                    </p:anim>
                                    <p:anim calcmode="lin" valueType="num">
                                      <p:cBhvr additive="base">
                                        <p:cTn id="4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4" grpId="0"/>
      <p:bldP spid="17"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5A34A7-CF0F-4A1C-A6F1-B38BE7F4474A}"/>
              </a:ext>
            </a:extLst>
          </p:cNvPr>
          <p:cNvSpPr txBox="1"/>
          <p:nvPr/>
        </p:nvSpPr>
        <p:spPr>
          <a:xfrm>
            <a:off x="147430" y="459685"/>
            <a:ext cx="11897139" cy="1200329"/>
          </a:xfrm>
          <a:prstGeom prst="rect">
            <a:avLst/>
          </a:prstGeom>
          <a:noFill/>
        </p:spPr>
        <p:txBody>
          <a:bodyPr wrap="square" rtlCol="0">
            <a:spAutoFit/>
          </a:bodyPr>
          <a:lstStyle/>
          <a:p>
            <a:pPr algn="ctr"/>
            <a:r>
              <a:rPr lang="en-GB" sz="3600" b="1" dirty="0"/>
              <a:t>Well done for all of your hard work today! We cant wait to see your completed work.</a:t>
            </a:r>
          </a:p>
        </p:txBody>
      </p:sp>
      <p:pic>
        <p:nvPicPr>
          <p:cNvPr id="1026" name="Picture 2" descr="See the source image">
            <a:extLst>
              <a:ext uri="{FF2B5EF4-FFF2-40B4-BE49-F238E27FC236}">
                <a16:creationId xmlns:a16="http://schemas.microsoft.com/office/drawing/2014/main" id="{F761B972-8D6E-4752-8137-30CDBC1DCF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9946" y="1660014"/>
            <a:ext cx="5990216" cy="31353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3CCCEA2-332F-4658-9B97-AADB8071FAA7}"/>
              </a:ext>
            </a:extLst>
          </p:cNvPr>
          <p:cNvSpPr txBox="1"/>
          <p:nvPr/>
        </p:nvSpPr>
        <p:spPr>
          <a:xfrm>
            <a:off x="1" y="5117026"/>
            <a:ext cx="12115800" cy="954107"/>
          </a:xfrm>
          <a:prstGeom prst="rect">
            <a:avLst/>
          </a:prstGeom>
          <a:noFill/>
        </p:spPr>
        <p:txBody>
          <a:bodyPr wrap="square">
            <a:spAutoFit/>
          </a:bodyPr>
          <a:lstStyle/>
          <a:p>
            <a:r>
              <a:rPr lang="en-GB" sz="2800" b="0" i="0" u="none" strike="noStrike" dirty="0">
                <a:solidFill>
                  <a:srgbClr val="000000"/>
                </a:solidFill>
                <a:effectLst/>
                <a:latin typeface="Calibri" panose="020F0502020204030204" pitchFamily="34" charset="0"/>
              </a:rPr>
              <a:t>Could any completed work / photographic evidence of completed work please be sent to </a:t>
            </a:r>
            <a:r>
              <a:rPr lang="en-GB" sz="2800" u="sng" dirty="0">
                <a:solidFill>
                  <a:srgbClr val="0563C1"/>
                </a:solidFill>
                <a:latin typeface="Calibri" panose="020F0502020204030204" pitchFamily="34" charset="0"/>
              </a:rPr>
              <a:t>p</a:t>
            </a:r>
            <a:r>
              <a:rPr lang="en-GB" sz="2800" b="0" i="0" u="sng" strike="noStrike" dirty="0">
                <a:solidFill>
                  <a:srgbClr val="0563C1"/>
                </a:solidFill>
                <a:effectLst/>
                <a:latin typeface="Calibri" panose="020F0502020204030204" pitchFamily="34" charset="0"/>
                <a:hlinkClick r:id="rId3"/>
              </a:rPr>
              <a:t>ioneerspupils@gmail.com</a:t>
            </a:r>
            <a:endParaRPr lang="en-GB" sz="2800" dirty="0"/>
          </a:p>
        </p:txBody>
      </p:sp>
      <p:sp>
        <p:nvSpPr>
          <p:cNvPr id="8" name="Rectangle 7">
            <a:extLst>
              <a:ext uri="{FF2B5EF4-FFF2-40B4-BE49-F238E27FC236}">
                <a16:creationId xmlns:a16="http://schemas.microsoft.com/office/drawing/2014/main" id="{82E68C43-0C27-4E8D-820A-5F07D0A0B3DA}"/>
              </a:ext>
            </a:extLst>
          </p:cNvPr>
          <p:cNvSpPr/>
          <p:nvPr/>
        </p:nvSpPr>
        <p:spPr>
          <a:xfrm>
            <a:off x="7239545" y="6085081"/>
            <a:ext cx="4805024" cy="641581"/>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Thank you!</a:t>
            </a:r>
            <a:endParaRPr lang="en-GB" sz="2400" b="1" dirty="0"/>
          </a:p>
        </p:txBody>
      </p:sp>
    </p:spTree>
    <p:extLst>
      <p:ext uri="{BB962C8B-B14F-4D97-AF65-F5344CB8AC3E}">
        <p14:creationId xmlns:p14="http://schemas.microsoft.com/office/powerpoint/2010/main" val="2923488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0098CD-FD97-449B-82F9-B027468626C2}"/>
              </a:ext>
            </a:extLst>
          </p:cNvPr>
          <p:cNvSpPr/>
          <p:nvPr/>
        </p:nvSpPr>
        <p:spPr>
          <a:xfrm>
            <a:off x="107092" y="29134"/>
            <a:ext cx="11977816" cy="6647935"/>
          </a:xfrm>
          <a:prstGeom prst="rect">
            <a:avLst/>
          </a:prstGeom>
          <a:solidFill>
            <a:srgbClr val="9999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9A1B43B-C3C3-4B73-B573-EEB1D31D101E}"/>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AF901C76-9E5D-4B3C-A894-C1A324956BBC}"/>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7" name="Rectangle 6">
            <a:extLst>
              <a:ext uri="{FF2B5EF4-FFF2-40B4-BE49-F238E27FC236}">
                <a16:creationId xmlns:a16="http://schemas.microsoft.com/office/drawing/2014/main" id="{84DCDBAC-84E4-4205-A000-69749D158605}"/>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DA36FC78-5849-41E9-A823-A50B3F991A6F}"/>
              </a:ext>
            </a:extLst>
          </p:cNvPr>
          <p:cNvSpPr txBox="1"/>
          <p:nvPr/>
        </p:nvSpPr>
        <p:spPr>
          <a:xfrm>
            <a:off x="273361" y="174767"/>
            <a:ext cx="7426334" cy="584775"/>
          </a:xfrm>
          <a:prstGeom prst="rect">
            <a:avLst/>
          </a:prstGeom>
          <a:noFill/>
        </p:spPr>
        <p:txBody>
          <a:bodyPr wrap="square" rtlCol="0">
            <a:spAutoFit/>
          </a:bodyPr>
          <a:lstStyle/>
          <a:p>
            <a:r>
              <a:rPr lang="en-GB" sz="3200" dirty="0"/>
              <a:t>Date</a:t>
            </a:r>
            <a:r>
              <a:rPr lang="en-GB" dirty="0"/>
              <a:t>:   </a:t>
            </a:r>
            <a:r>
              <a:rPr lang="en-GB" sz="3200" dirty="0"/>
              <a:t>Thursday 21st January </a:t>
            </a:r>
            <a:endParaRPr lang="en-GB" dirty="0"/>
          </a:p>
        </p:txBody>
      </p:sp>
      <p:pic>
        <p:nvPicPr>
          <p:cNvPr id="9" name="Picture 8">
            <a:extLst>
              <a:ext uri="{FF2B5EF4-FFF2-40B4-BE49-F238E27FC236}">
                <a16:creationId xmlns:a16="http://schemas.microsoft.com/office/drawing/2014/main" id="{189E6751-34BC-403B-AD7E-854FFBE07E9B}"/>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0" name="Rectangle 9">
            <a:extLst>
              <a:ext uri="{FF2B5EF4-FFF2-40B4-BE49-F238E27FC236}">
                <a16:creationId xmlns:a16="http://schemas.microsoft.com/office/drawing/2014/main" id="{A1D55E07-2A59-4AC0-B0FE-2797609A1186}"/>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0375BF89-92FE-43A5-9B69-3D83BBF4E7E5}"/>
              </a:ext>
            </a:extLst>
          </p:cNvPr>
          <p:cNvSpPr txBox="1"/>
          <p:nvPr/>
        </p:nvSpPr>
        <p:spPr>
          <a:xfrm>
            <a:off x="569871" y="2789668"/>
            <a:ext cx="10429593" cy="707886"/>
          </a:xfrm>
          <a:prstGeom prst="rect">
            <a:avLst/>
          </a:prstGeom>
          <a:noFill/>
        </p:spPr>
        <p:txBody>
          <a:bodyPr wrap="square" rtlCol="0">
            <a:spAutoFit/>
          </a:bodyPr>
          <a:lstStyle/>
          <a:p>
            <a:r>
              <a:rPr lang="en-GB" sz="4000" dirty="0"/>
              <a:t>LO To be able to write a non-chronological report.</a:t>
            </a:r>
          </a:p>
        </p:txBody>
      </p:sp>
      <p:pic>
        <p:nvPicPr>
          <p:cNvPr id="12" name="Picture 11">
            <a:extLst>
              <a:ext uri="{FF2B5EF4-FFF2-40B4-BE49-F238E27FC236}">
                <a16:creationId xmlns:a16="http://schemas.microsoft.com/office/drawing/2014/main" id="{48B5D287-2ACA-4B51-9CB9-6CE21CEB8AB3}"/>
              </a:ext>
            </a:extLst>
          </p:cNvPr>
          <p:cNvPicPr>
            <a:picLocks noChangeAspect="1"/>
          </p:cNvPicPr>
          <p:nvPr/>
        </p:nvPicPr>
        <p:blipFill>
          <a:blip r:embed="rId3"/>
          <a:stretch>
            <a:fillRect/>
          </a:stretch>
        </p:blipFill>
        <p:spPr>
          <a:xfrm>
            <a:off x="4646197" y="5915432"/>
            <a:ext cx="834561" cy="640100"/>
          </a:xfrm>
          <a:prstGeom prst="rect">
            <a:avLst/>
          </a:prstGeom>
        </p:spPr>
      </p:pic>
      <p:pic>
        <p:nvPicPr>
          <p:cNvPr id="13" name="Picture 12">
            <a:extLst>
              <a:ext uri="{FF2B5EF4-FFF2-40B4-BE49-F238E27FC236}">
                <a16:creationId xmlns:a16="http://schemas.microsoft.com/office/drawing/2014/main" id="{366C966A-78C3-4230-972B-6BE05789EB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spTree>
    <p:extLst>
      <p:ext uri="{BB962C8B-B14F-4D97-AF65-F5344CB8AC3E}">
        <p14:creationId xmlns:p14="http://schemas.microsoft.com/office/powerpoint/2010/main" val="2946102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714922" y="0"/>
            <a:ext cx="6977103"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Super Scaly Sea Turtles!</a:t>
            </a:r>
          </a:p>
        </p:txBody>
      </p:sp>
      <p:sp>
        <p:nvSpPr>
          <p:cNvPr id="2" name="TextBox 1">
            <a:extLst>
              <a:ext uri="{FF2B5EF4-FFF2-40B4-BE49-F238E27FC236}">
                <a16:creationId xmlns:a16="http://schemas.microsoft.com/office/drawing/2014/main" id="{FF2A1001-C884-46F1-976E-1EB522FCBF1B}"/>
              </a:ext>
            </a:extLst>
          </p:cNvPr>
          <p:cNvSpPr txBox="1"/>
          <p:nvPr/>
        </p:nvSpPr>
        <p:spPr>
          <a:xfrm>
            <a:off x="76200" y="799736"/>
            <a:ext cx="12277725" cy="338554"/>
          </a:xfrm>
          <a:prstGeom prst="rect">
            <a:avLst/>
          </a:prstGeom>
          <a:noFill/>
        </p:spPr>
        <p:txBody>
          <a:bodyPr wrap="square" rtlCol="0">
            <a:spAutoFit/>
          </a:bodyPr>
          <a:lstStyle/>
          <a:p>
            <a:r>
              <a:rPr lang="en-GB" sz="1600" dirty="0"/>
              <a:t>Sea turtles are marine creatures which live in seas and oceans. They are cold blooded, have scaly skin and lay eggs – this makes them reptiles!</a:t>
            </a:r>
          </a:p>
        </p:txBody>
      </p:sp>
      <p:sp>
        <p:nvSpPr>
          <p:cNvPr id="4" name="TextBox 3">
            <a:extLst>
              <a:ext uri="{FF2B5EF4-FFF2-40B4-BE49-F238E27FC236}">
                <a16:creationId xmlns:a16="http://schemas.microsoft.com/office/drawing/2014/main" id="{D35A201D-01FF-4AE9-B216-D6214737FF03}"/>
              </a:ext>
            </a:extLst>
          </p:cNvPr>
          <p:cNvSpPr txBox="1"/>
          <p:nvPr/>
        </p:nvSpPr>
        <p:spPr>
          <a:xfrm>
            <a:off x="0" y="1107512"/>
            <a:ext cx="3023200" cy="369332"/>
          </a:xfrm>
          <a:prstGeom prst="rect">
            <a:avLst/>
          </a:prstGeom>
          <a:noFill/>
        </p:spPr>
        <p:txBody>
          <a:bodyPr wrap="none" rtlCol="0">
            <a:spAutoFit/>
          </a:bodyPr>
          <a:lstStyle/>
          <a:p>
            <a:r>
              <a:rPr lang="en-GB" b="1" u="sng" dirty="0"/>
              <a:t>What do sea turtles look like?</a:t>
            </a:r>
            <a:endParaRPr lang="en-GB" dirty="0"/>
          </a:p>
        </p:txBody>
      </p:sp>
      <p:pic>
        <p:nvPicPr>
          <p:cNvPr id="1026" name="Picture 2" descr="See the source image">
            <a:extLst>
              <a:ext uri="{FF2B5EF4-FFF2-40B4-BE49-F238E27FC236}">
                <a16:creationId xmlns:a16="http://schemas.microsoft.com/office/drawing/2014/main" id="{B3C32605-116B-4598-B83C-FBB0BA0ED8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5450" y="1122901"/>
            <a:ext cx="2733675" cy="190196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1E0F387-60E7-46E6-9415-42A8C8E274F6}"/>
              </a:ext>
            </a:extLst>
          </p:cNvPr>
          <p:cNvSpPr txBox="1"/>
          <p:nvPr/>
        </p:nvSpPr>
        <p:spPr>
          <a:xfrm>
            <a:off x="0" y="1424430"/>
            <a:ext cx="9239250" cy="1600438"/>
          </a:xfrm>
          <a:prstGeom prst="rect">
            <a:avLst/>
          </a:prstGeom>
          <a:noFill/>
        </p:spPr>
        <p:txBody>
          <a:bodyPr wrap="square" rtlCol="0">
            <a:spAutoFit/>
          </a:bodyPr>
          <a:lstStyle/>
          <a:p>
            <a:pPr algn="just"/>
            <a:r>
              <a:rPr lang="en-GB" sz="1600" dirty="0"/>
              <a:t>Sea turtles have four flippers, a big smooth shell and two round eyes. The smooth shell makes the sea turtle streamlined which helps the turtle to swim through the water with elegance. Turtles have four flippers to help them swim quickly through the deep, salty ocean.</a:t>
            </a:r>
          </a:p>
          <a:p>
            <a:pPr algn="just"/>
            <a:r>
              <a:rPr lang="en-GB" b="1" dirty="0"/>
              <a:t>Did you know? </a:t>
            </a:r>
          </a:p>
          <a:p>
            <a:pPr algn="just"/>
            <a:r>
              <a:rPr lang="en-GB" sz="1600" dirty="0"/>
              <a:t>Sea turtles have glands in their body to help remove the salt from the water to keep them hydrated! The salty water comes out of the turtles eyes and makes the turtle look like it is crying!</a:t>
            </a:r>
          </a:p>
        </p:txBody>
      </p:sp>
      <p:sp>
        <p:nvSpPr>
          <p:cNvPr id="9" name="TextBox 8">
            <a:extLst>
              <a:ext uri="{FF2B5EF4-FFF2-40B4-BE49-F238E27FC236}">
                <a16:creationId xmlns:a16="http://schemas.microsoft.com/office/drawing/2014/main" id="{8616FC32-904F-4196-B4BB-E5BCA4D91BB7}"/>
              </a:ext>
            </a:extLst>
          </p:cNvPr>
          <p:cNvSpPr txBox="1"/>
          <p:nvPr/>
        </p:nvSpPr>
        <p:spPr>
          <a:xfrm>
            <a:off x="2326828" y="2972454"/>
            <a:ext cx="2730363" cy="369332"/>
          </a:xfrm>
          <a:prstGeom prst="rect">
            <a:avLst/>
          </a:prstGeom>
          <a:noFill/>
        </p:spPr>
        <p:txBody>
          <a:bodyPr wrap="none" rtlCol="0">
            <a:spAutoFit/>
          </a:bodyPr>
          <a:lstStyle/>
          <a:p>
            <a:r>
              <a:rPr lang="en-GB" b="1" u="sng" dirty="0"/>
              <a:t>Where do sea turtles live? </a:t>
            </a:r>
          </a:p>
        </p:txBody>
      </p:sp>
      <p:pic>
        <p:nvPicPr>
          <p:cNvPr id="1028" name="Picture 4" descr="See the source image">
            <a:extLst>
              <a:ext uri="{FF2B5EF4-FFF2-40B4-BE49-F238E27FC236}">
                <a16:creationId xmlns:a16="http://schemas.microsoft.com/office/drawing/2014/main" id="{50EA804A-6B64-4A72-BDD3-1EED890AF8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9" y="3024867"/>
            <a:ext cx="2268769" cy="197575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1614245-7246-404E-9E0C-A1BF88543084}"/>
              </a:ext>
            </a:extLst>
          </p:cNvPr>
          <p:cNvSpPr txBox="1"/>
          <p:nvPr/>
        </p:nvSpPr>
        <p:spPr>
          <a:xfrm>
            <a:off x="2384887" y="3254603"/>
            <a:ext cx="9807113" cy="1815882"/>
          </a:xfrm>
          <a:prstGeom prst="rect">
            <a:avLst/>
          </a:prstGeom>
          <a:noFill/>
        </p:spPr>
        <p:txBody>
          <a:bodyPr wrap="square" rtlCol="0">
            <a:spAutoFit/>
          </a:bodyPr>
          <a:lstStyle/>
          <a:p>
            <a:pPr algn="just"/>
            <a:r>
              <a:rPr lang="en-GB" sz="1600" dirty="0"/>
              <a:t>Sea turtles live in warm seas and oceans around the world. There are no turtles in the Artic Ocean because it is too cold! Turtles usually live in shallow water so that they can feel the heat from the bright, scorching sun. Adult sea turtles are usually found living in bays, lagoons or on the sea shore. Turtles spend the majority of their life in the water but female turtles come onto the shore to lay eggs on small, smooth grains of sand.</a:t>
            </a:r>
          </a:p>
          <a:p>
            <a:r>
              <a:rPr lang="en-GB" sz="1600" b="1" dirty="0"/>
              <a:t>Did you know? </a:t>
            </a:r>
          </a:p>
          <a:p>
            <a:pPr algn="just"/>
            <a:r>
              <a:rPr lang="en-GB" sz="1600" dirty="0"/>
              <a:t>Sea turtles can hold their breath for up to five hours! This means turtles can stay under water for a long time without having to come out for oxygen.  </a:t>
            </a:r>
          </a:p>
        </p:txBody>
      </p:sp>
      <p:sp>
        <p:nvSpPr>
          <p:cNvPr id="14" name="TextBox 13">
            <a:extLst>
              <a:ext uri="{FF2B5EF4-FFF2-40B4-BE49-F238E27FC236}">
                <a16:creationId xmlns:a16="http://schemas.microsoft.com/office/drawing/2014/main" id="{96BE8E50-DB69-43B9-85F0-D1A27C54A76C}"/>
              </a:ext>
            </a:extLst>
          </p:cNvPr>
          <p:cNvSpPr txBox="1"/>
          <p:nvPr/>
        </p:nvSpPr>
        <p:spPr>
          <a:xfrm>
            <a:off x="0" y="5064238"/>
            <a:ext cx="2584938" cy="369332"/>
          </a:xfrm>
          <a:prstGeom prst="rect">
            <a:avLst/>
          </a:prstGeom>
          <a:noFill/>
        </p:spPr>
        <p:txBody>
          <a:bodyPr wrap="none" rtlCol="0">
            <a:spAutoFit/>
          </a:bodyPr>
          <a:lstStyle/>
          <a:p>
            <a:r>
              <a:rPr lang="en-GB" b="1" u="sng" dirty="0"/>
              <a:t>What do sea turtles eat? </a:t>
            </a:r>
          </a:p>
        </p:txBody>
      </p:sp>
      <p:sp>
        <p:nvSpPr>
          <p:cNvPr id="11" name="TextBox 10">
            <a:extLst>
              <a:ext uri="{FF2B5EF4-FFF2-40B4-BE49-F238E27FC236}">
                <a16:creationId xmlns:a16="http://schemas.microsoft.com/office/drawing/2014/main" id="{E666991F-CBCB-40C7-A4EA-B8504E3AF3E2}"/>
              </a:ext>
            </a:extLst>
          </p:cNvPr>
          <p:cNvSpPr txBox="1"/>
          <p:nvPr/>
        </p:nvSpPr>
        <p:spPr>
          <a:xfrm flipH="1">
            <a:off x="-8616" y="5381156"/>
            <a:ext cx="12200616" cy="1323439"/>
          </a:xfrm>
          <a:prstGeom prst="rect">
            <a:avLst/>
          </a:prstGeom>
          <a:noFill/>
        </p:spPr>
        <p:txBody>
          <a:bodyPr wrap="square" rtlCol="0">
            <a:spAutoFit/>
          </a:bodyPr>
          <a:lstStyle/>
          <a:p>
            <a:pPr algn="just"/>
            <a:r>
              <a:rPr lang="en-GB" sz="1600" dirty="0"/>
              <a:t>Most sea turtles are omnivores and eat a mixture of small marine creatures and plants. Sea turtles like to eat squid, shrimps, jelly fish and anemones. They also like to eat plants including algae, crinkle grass and seaweed. </a:t>
            </a:r>
          </a:p>
          <a:p>
            <a:r>
              <a:rPr lang="en-GB" sz="1600" b="1" dirty="0"/>
              <a:t>Did you know? </a:t>
            </a:r>
          </a:p>
          <a:p>
            <a:pPr algn="just"/>
            <a:r>
              <a:rPr lang="en-GB" sz="1600" dirty="0"/>
              <a:t>Sea turtles don’t have teeth! They use their mouth to hold the food and break it up. Their mouth is made of keratin which is the same stuff your fingernails are made of! </a:t>
            </a:r>
          </a:p>
        </p:txBody>
      </p:sp>
      <p:sp>
        <p:nvSpPr>
          <p:cNvPr id="13" name="Rectangle 12">
            <a:extLst>
              <a:ext uri="{FF2B5EF4-FFF2-40B4-BE49-F238E27FC236}">
                <a16:creationId xmlns:a16="http://schemas.microsoft.com/office/drawing/2014/main" id="{2C6E02EF-F4D4-467A-97EF-3CDEDDAC40ED}"/>
              </a:ext>
            </a:extLst>
          </p:cNvPr>
          <p:cNvSpPr/>
          <p:nvPr/>
        </p:nvSpPr>
        <p:spPr>
          <a:xfrm>
            <a:off x="58059" y="70630"/>
            <a:ext cx="4656863" cy="697299"/>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Read my report again to get it back in your head.</a:t>
            </a:r>
          </a:p>
        </p:txBody>
      </p:sp>
    </p:spTree>
    <p:extLst>
      <p:ext uri="{BB962C8B-B14F-4D97-AF65-F5344CB8AC3E}">
        <p14:creationId xmlns:p14="http://schemas.microsoft.com/office/powerpoint/2010/main" val="3732699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3276" y="-113212"/>
            <a:ext cx="6977103"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Super Scaly Sea Turtles!</a:t>
            </a:r>
          </a:p>
        </p:txBody>
      </p:sp>
      <p:sp>
        <p:nvSpPr>
          <p:cNvPr id="5" name="Rectangle 4"/>
          <p:cNvSpPr/>
          <p:nvPr/>
        </p:nvSpPr>
        <p:spPr>
          <a:xfrm>
            <a:off x="0" y="2091727"/>
            <a:ext cx="7643759" cy="800219"/>
          </a:xfrm>
          <a:prstGeom prst="rect">
            <a:avLst/>
          </a:prstGeom>
        </p:spPr>
        <p:txBody>
          <a:bodyPr wrap="none">
            <a:spAutoFit/>
          </a:bodyPr>
          <a:lstStyle/>
          <a:p>
            <a:r>
              <a:rPr lang="en-GB" sz="2800" b="1" dirty="0">
                <a:hlinkClick r:id="rId2"/>
              </a:rPr>
              <a:t>https://www.youtube.com/watch?v=QTjrqhamIfk</a:t>
            </a:r>
            <a:endParaRPr lang="en-GB" sz="2800" b="1" dirty="0"/>
          </a:p>
          <a:p>
            <a:endParaRPr lang="en-GB" dirty="0"/>
          </a:p>
        </p:txBody>
      </p:sp>
      <p:sp>
        <p:nvSpPr>
          <p:cNvPr id="6" name="Rectangle 5"/>
          <p:cNvSpPr/>
          <p:nvPr/>
        </p:nvSpPr>
        <p:spPr>
          <a:xfrm>
            <a:off x="2188575" y="3599255"/>
            <a:ext cx="7644657" cy="800219"/>
          </a:xfrm>
          <a:prstGeom prst="rect">
            <a:avLst/>
          </a:prstGeom>
        </p:spPr>
        <p:txBody>
          <a:bodyPr wrap="none">
            <a:spAutoFit/>
          </a:bodyPr>
          <a:lstStyle/>
          <a:p>
            <a:r>
              <a:rPr lang="en-GB" sz="2800" b="1" dirty="0">
                <a:hlinkClick r:id="rId3"/>
              </a:rPr>
              <a:t>https://www.youtube.com/watch?v=qJfAbyz4qS0</a:t>
            </a:r>
            <a:endParaRPr lang="en-GB" sz="2800" b="1" dirty="0"/>
          </a:p>
          <a:p>
            <a:endParaRPr lang="en-GB" dirty="0"/>
          </a:p>
        </p:txBody>
      </p:sp>
      <p:sp>
        <p:nvSpPr>
          <p:cNvPr id="7" name="Rectangle 6">
            <a:extLst>
              <a:ext uri="{FF2B5EF4-FFF2-40B4-BE49-F238E27FC236}">
                <a16:creationId xmlns:a16="http://schemas.microsoft.com/office/drawing/2014/main" id="{2C6E02EF-F4D4-467A-97EF-3CDEDDAC40ED}"/>
              </a:ext>
            </a:extLst>
          </p:cNvPr>
          <p:cNvSpPr/>
          <p:nvPr/>
        </p:nvSpPr>
        <p:spPr>
          <a:xfrm>
            <a:off x="821329" y="823358"/>
            <a:ext cx="10711202" cy="697299"/>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Before you write your report click on the links to watch the videos and read the facts to learn more! </a:t>
            </a:r>
          </a:p>
        </p:txBody>
      </p:sp>
      <p:cxnSp>
        <p:nvCxnSpPr>
          <p:cNvPr id="9" name="Straight Arrow Connector 8"/>
          <p:cNvCxnSpPr/>
          <p:nvPr/>
        </p:nvCxnSpPr>
        <p:spPr>
          <a:xfrm flipH="1">
            <a:off x="7698000" y="2185851"/>
            <a:ext cx="792857" cy="30598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8403771" y="1813663"/>
            <a:ext cx="898003" cy="369332"/>
          </a:xfrm>
          <a:prstGeom prst="rect">
            <a:avLst/>
          </a:prstGeom>
          <a:noFill/>
        </p:spPr>
        <p:txBody>
          <a:bodyPr wrap="none" rtlCol="0">
            <a:spAutoFit/>
          </a:bodyPr>
          <a:lstStyle/>
          <a:p>
            <a:r>
              <a:rPr lang="en-GB" dirty="0"/>
              <a:t>Video 1</a:t>
            </a:r>
          </a:p>
        </p:txBody>
      </p:sp>
      <p:cxnSp>
        <p:nvCxnSpPr>
          <p:cNvPr id="13" name="Straight Arrow Connector 12"/>
          <p:cNvCxnSpPr/>
          <p:nvPr/>
        </p:nvCxnSpPr>
        <p:spPr>
          <a:xfrm>
            <a:off x="1128781" y="3599255"/>
            <a:ext cx="843549" cy="213266"/>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230778" y="3337258"/>
            <a:ext cx="898003" cy="369332"/>
          </a:xfrm>
          <a:prstGeom prst="rect">
            <a:avLst/>
          </a:prstGeom>
          <a:noFill/>
        </p:spPr>
        <p:txBody>
          <a:bodyPr wrap="none" rtlCol="0">
            <a:spAutoFit/>
          </a:bodyPr>
          <a:lstStyle/>
          <a:p>
            <a:r>
              <a:rPr lang="en-GB" dirty="0"/>
              <a:t>Video 2</a:t>
            </a:r>
          </a:p>
        </p:txBody>
      </p:sp>
      <p:sp>
        <p:nvSpPr>
          <p:cNvPr id="16" name="Rectangle 15"/>
          <p:cNvSpPr/>
          <p:nvPr/>
        </p:nvSpPr>
        <p:spPr>
          <a:xfrm>
            <a:off x="418011" y="4933009"/>
            <a:ext cx="9501052" cy="646331"/>
          </a:xfrm>
          <a:prstGeom prst="rect">
            <a:avLst/>
          </a:prstGeom>
        </p:spPr>
        <p:txBody>
          <a:bodyPr wrap="square">
            <a:spAutoFit/>
          </a:bodyPr>
          <a:lstStyle/>
          <a:p>
            <a:r>
              <a:rPr lang="en-GB" dirty="0">
                <a:hlinkClick r:id="rId4"/>
              </a:rPr>
              <a:t>https://kids.nationalgeographic.com/animals/reptiles/green-sea-turtle/</a:t>
            </a:r>
            <a:endParaRPr lang="en-GB" dirty="0"/>
          </a:p>
          <a:p>
            <a:endParaRPr lang="en-GB" dirty="0"/>
          </a:p>
        </p:txBody>
      </p:sp>
      <p:sp>
        <p:nvSpPr>
          <p:cNvPr id="17" name="TextBox 16"/>
          <p:cNvSpPr txBox="1"/>
          <p:nvPr/>
        </p:nvSpPr>
        <p:spPr>
          <a:xfrm>
            <a:off x="418011" y="4563291"/>
            <a:ext cx="2649893" cy="369332"/>
          </a:xfrm>
          <a:prstGeom prst="rect">
            <a:avLst/>
          </a:prstGeom>
          <a:noFill/>
        </p:spPr>
        <p:txBody>
          <a:bodyPr wrap="none" rtlCol="0">
            <a:spAutoFit/>
          </a:bodyPr>
          <a:lstStyle/>
          <a:p>
            <a:r>
              <a:rPr lang="en-GB" dirty="0"/>
              <a:t>Links to websites for facts:</a:t>
            </a:r>
          </a:p>
        </p:txBody>
      </p:sp>
      <p:sp>
        <p:nvSpPr>
          <p:cNvPr id="18" name="Rectangle 17"/>
          <p:cNvSpPr/>
          <p:nvPr/>
        </p:nvSpPr>
        <p:spPr>
          <a:xfrm>
            <a:off x="418011" y="5466158"/>
            <a:ext cx="5208990" cy="369332"/>
          </a:xfrm>
          <a:prstGeom prst="rect">
            <a:avLst/>
          </a:prstGeom>
        </p:spPr>
        <p:txBody>
          <a:bodyPr wrap="none">
            <a:spAutoFit/>
          </a:bodyPr>
          <a:lstStyle/>
          <a:p>
            <a:r>
              <a:rPr lang="en-GB" dirty="0">
                <a:hlinkClick r:id="rId5"/>
              </a:rPr>
              <a:t>https://www.ducksters.com/animals/sea_turtles.php</a:t>
            </a:r>
            <a:r>
              <a:rPr lang="en-GB" dirty="0"/>
              <a:t> </a:t>
            </a:r>
          </a:p>
        </p:txBody>
      </p:sp>
      <p:sp>
        <p:nvSpPr>
          <p:cNvPr id="19" name="Rectangle 18"/>
          <p:cNvSpPr/>
          <p:nvPr/>
        </p:nvSpPr>
        <p:spPr>
          <a:xfrm>
            <a:off x="418011" y="6045473"/>
            <a:ext cx="5408147" cy="646331"/>
          </a:xfrm>
          <a:prstGeom prst="rect">
            <a:avLst/>
          </a:prstGeom>
        </p:spPr>
        <p:txBody>
          <a:bodyPr wrap="none">
            <a:spAutoFit/>
          </a:bodyPr>
          <a:lstStyle/>
          <a:p>
            <a:r>
              <a:rPr lang="en-GB" dirty="0">
                <a:hlinkClick r:id="rId6"/>
              </a:rPr>
              <a:t>https://animalfactguide.com/animal-facts/green-turtle/</a:t>
            </a:r>
            <a:endParaRPr lang="en-GB" dirty="0"/>
          </a:p>
          <a:p>
            <a:endParaRPr lang="en-GB" dirty="0"/>
          </a:p>
        </p:txBody>
      </p:sp>
      <p:pic>
        <p:nvPicPr>
          <p:cNvPr id="21" name="Picture 20"/>
          <p:cNvPicPr>
            <a:picLocks noChangeAspect="1"/>
          </p:cNvPicPr>
          <p:nvPr/>
        </p:nvPicPr>
        <p:blipFill>
          <a:blip r:embed="rId7"/>
          <a:stretch>
            <a:fillRect/>
          </a:stretch>
        </p:blipFill>
        <p:spPr>
          <a:xfrm>
            <a:off x="8005560" y="4570434"/>
            <a:ext cx="3526971" cy="1934028"/>
          </a:xfrm>
          <a:prstGeom prst="rect">
            <a:avLst/>
          </a:prstGeom>
        </p:spPr>
      </p:pic>
      <p:pic>
        <p:nvPicPr>
          <p:cNvPr id="23" name="Picture 22"/>
          <p:cNvPicPr>
            <a:picLocks noChangeAspect="1"/>
          </p:cNvPicPr>
          <p:nvPr/>
        </p:nvPicPr>
        <p:blipFill>
          <a:blip r:embed="rId8"/>
          <a:stretch>
            <a:fillRect/>
          </a:stretch>
        </p:blipFill>
        <p:spPr>
          <a:xfrm>
            <a:off x="9664542" y="1978315"/>
            <a:ext cx="2003204" cy="1490045"/>
          </a:xfrm>
          <a:prstGeom prst="rect">
            <a:avLst/>
          </a:prstGeom>
        </p:spPr>
      </p:pic>
    </p:spTree>
    <p:extLst>
      <p:ext uri="{BB962C8B-B14F-4D97-AF65-F5344CB8AC3E}">
        <p14:creationId xmlns:p14="http://schemas.microsoft.com/office/powerpoint/2010/main" val="3560825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7869" y="0"/>
            <a:ext cx="9705350"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Write a non chronological report </a:t>
            </a:r>
          </a:p>
        </p:txBody>
      </p:sp>
      <p:sp>
        <p:nvSpPr>
          <p:cNvPr id="5" name="TextBox 4"/>
          <p:cNvSpPr txBox="1"/>
          <p:nvPr/>
        </p:nvSpPr>
        <p:spPr>
          <a:xfrm>
            <a:off x="142331" y="923330"/>
            <a:ext cx="4057393" cy="3385542"/>
          </a:xfrm>
          <a:prstGeom prst="rect">
            <a:avLst/>
          </a:prstGeom>
          <a:noFill/>
        </p:spPr>
        <p:txBody>
          <a:bodyPr wrap="none" rtlCol="0">
            <a:spAutoFit/>
          </a:bodyPr>
          <a:lstStyle/>
          <a:p>
            <a:r>
              <a:rPr lang="en-GB" sz="2800" b="1" u="sng" dirty="0"/>
              <a:t>Your report must include: </a:t>
            </a:r>
          </a:p>
          <a:p>
            <a:pPr marL="285750" indent="-285750">
              <a:buFontTx/>
              <a:buChar char="-"/>
            </a:pPr>
            <a:r>
              <a:rPr lang="en-GB" sz="2800" dirty="0"/>
              <a:t>A title </a:t>
            </a:r>
          </a:p>
          <a:p>
            <a:pPr marL="285750" indent="-285750">
              <a:buFontTx/>
              <a:buChar char="-"/>
            </a:pPr>
            <a:r>
              <a:rPr lang="en-GB" sz="2800" dirty="0"/>
              <a:t>Subheadings </a:t>
            </a:r>
          </a:p>
          <a:p>
            <a:pPr marL="285750" indent="-285750">
              <a:buFontTx/>
              <a:buChar char="-"/>
            </a:pPr>
            <a:r>
              <a:rPr lang="en-GB" sz="2800" dirty="0"/>
              <a:t>Commas in a list</a:t>
            </a:r>
          </a:p>
          <a:p>
            <a:pPr marL="285750" indent="-285750">
              <a:buFontTx/>
              <a:buChar char="-"/>
            </a:pPr>
            <a:r>
              <a:rPr lang="en-GB" sz="2800" dirty="0"/>
              <a:t>Question marks</a:t>
            </a:r>
          </a:p>
          <a:p>
            <a:pPr marL="285750" indent="-285750">
              <a:buFontTx/>
              <a:buChar char="-"/>
            </a:pPr>
            <a:r>
              <a:rPr lang="en-GB" sz="2800" dirty="0"/>
              <a:t>Describing words </a:t>
            </a:r>
          </a:p>
          <a:p>
            <a:pPr marL="285750" indent="-285750">
              <a:buFontTx/>
              <a:buChar char="-"/>
            </a:pPr>
            <a:r>
              <a:rPr lang="en-GB" sz="2800" dirty="0"/>
              <a:t>Pictures</a:t>
            </a:r>
          </a:p>
          <a:p>
            <a:pPr marL="285750" indent="-285750">
              <a:buFontTx/>
              <a:buChar char="-"/>
            </a:pPr>
            <a:endParaRPr lang="en-GB" dirty="0"/>
          </a:p>
        </p:txBody>
      </p:sp>
      <p:sp>
        <p:nvSpPr>
          <p:cNvPr id="6" name="Rectangle 5">
            <a:extLst>
              <a:ext uri="{FF2B5EF4-FFF2-40B4-BE49-F238E27FC236}">
                <a16:creationId xmlns:a16="http://schemas.microsoft.com/office/drawing/2014/main" id="{1A9C6489-BD71-41A0-89F1-08C12D854D66}"/>
              </a:ext>
            </a:extLst>
          </p:cNvPr>
          <p:cNvSpPr/>
          <p:nvPr/>
        </p:nvSpPr>
        <p:spPr>
          <a:xfrm>
            <a:off x="5808618" y="6027456"/>
            <a:ext cx="6175309" cy="590848"/>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t>Remember commas are used to separate things in a list.</a:t>
            </a:r>
          </a:p>
          <a:p>
            <a:r>
              <a:rPr lang="en-GB" sz="1600" dirty="0"/>
              <a:t>The last two things in the list are separated with the word ‘and’.</a:t>
            </a:r>
            <a:endParaRPr lang="en-GB" sz="1600" b="1" dirty="0"/>
          </a:p>
        </p:txBody>
      </p:sp>
      <p:pic>
        <p:nvPicPr>
          <p:cNvPr id="3" name="Picture 2">
            <a:extLst>
              <a:ext uri="{FF2B5EF4-FFF2-40B4-BE49-F238E27FC236}">
                <a16:creationId xmlns:a16="http://schemas.microsoft.com/office/drawing/2014/main" id="{271ED369-C14A-4D37-B7C7-DC5648F82990}"/>
              </a:ext>
            </a:extLst>
          </p:cNvPr>
          <p:cNvPicPr>
            <a:picLocks noChangeAspect="1"/>
          </p:cNvPicPr>
          <p:nvPr/>
        </p:nvPicPr>
        <p:blipFill>
          <a:blip r:embed="rId2"/>
          <a:stretch>
            <a:fillRect/>
          </a:stretch>
        </p:blipFill>
        <p:spPr>
          <a:xfrm>
            <a:off x="1963269" y="4104086"/>
            <a:ext cx="3704106" cy="2514217"/>
          </a:xfrm>
          <a:prstGeom prst="rect">
            <a:avLst/>
          </a:prstGeom>
          <a:ln w="38100">
            <a:solidFill>
              <a:schemeClr val="tx1"/>
            </a:solidFill>
          </a:ln>
        </p:spPr>
      </p:pic>
      <p:sp>
        <p:nvSpPr>
          <p:cNvPr id="8" name="Thought Bubble: Cloud 7">
            <a:extLst>
              <a:ext uri="{FF2B5EF4-FFF2-40B4-BE49-F238E27FC236}">
                <a16:creationId xmlns:a16="http://schemas.microsoft.com/office/drawing/2014/main" id="{366963EE-53F3-40D3-ADE2-16DB1E761B82}"/>
              </a:ext>
            </a:extLst>
          </p:cNvPr>
          <p:cNvSpPr/>
          <p:nvPr/>
        </p:nvSpPr>
        <p:spPr>
          <a:xfrm>
            <a:off x="6524627" y="3139012"/>
            <a:ext cx="5362575" cy="1479947"/>
          </a:xfrm>
          <a:prstGeom prst="cloudCallout">
            <a:avLst>
              <a:gd name="adj1" fmla="val -24741"/>
              <a:gd name="adj2" fmla="val 76016"/>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DC4507AF-6295-4E8C-893A-FD7A414A2385}"/>
              </a:ext>
            </a:extLst>
          </p:cNvPr>
          <p:cNvSpPr txBox="1"/>
          <p:nvPr/>
        </p:nvSpPr>
        <p:spPr>
          <a:xfrm>
            <a:off x="6839690" y="3525042"/>
            <a:ext cx="4732448" cy="707886"/>
          </a:xfrm>
          <a:prstGeom prst="rect">
            <a:avLst/>
          </a:prstGeom>
          <a:noFill/>
        </p:spPr>
        <p:txBody>
          <a:bodyPr wrap="square">
            <a:spAutoFit/>
          </a:bodyPr>
          <a:lstStyle/>
          <a:p>
            <a:r>
              <a:rPr lang="en-GB" sz="2000" dirty="0"/>
              <a:t>You can use the blank template on the next slide or create your own report on paper.</a:t>
            </a:r>
          </a:p>
        </p:txBody>
      </p:sp>
      <p:sp>
        <p:nvSpPr>
          <p:cNvPr id="11" name="TextBox 10">
            <a:extLst>
              <a:ext uri="{FF2B5EF4-FFF2-40B4-BE49-F238E27FC236}">
                <a16:creationId xmlns:a16="http://schemas.microsoft.com/office/drawing/2014/main" id="{72815E0C-E05F-4B04-AC55-3401780A9577}"/>
              </a:ext>
            </a:extLst>
          </p:cNvPr>
          <p:cNvSpPr txBox="1"/>
          <p:nvPr/>
        </p:nvSpPr>
        <p:spPr>
          <a:xfrm>
            <a:off x="553205" y="4308872"/>
            <a:ext cx="854721" cy="461665"/>
          </a:xfrm>
          <a:prstGeom prst="rect">
            <a:avLst/>
          </a:prstGeom>
          <a:noFill/>
        </p:spPr>
        <p:txBody>
          <a:bodyPr wrap="none" rtlCol="0">
            <a:spAutoFit/>
          </a:bodyPr>
          <a:lstStyle/>
          <a:p>
            <a:r>
              <a:rPr lang="en-GB" sz="2400" dirty="0"/>
              <a:t>Title </a:t>
            </a:r>
            <a:r>
              <a:rPr lang="en-GB" dirty="0"/>
              <a:t> </a:t>
            </a:r>
          </a:p>
        </p:txBody>
      </p:sp>
      <p:sp>
        <p:nvSpPr>
          <p:cNvPr id="12" name="TextBox 11">
            <a:extLst>
              <a:ext uri="{FF2B5EF4-FFF2-40B4-BE49-F238E27FC236}">
                <a16:creationId xmlns:a16="http://schemas.microsoft.com/office/drawing/2014/main" id="{67D4135E-83CC-4D93-9A81-2A21EF9CD696}"/>
              </a:ext>
            </a:extLst>
          </p:cNvPr>
          <p:cNvSpPr txBox="1"/>
          <p:nvPr/>
        </p:nvSpPr>
        <p:spPr>
          <a:xfrm>
            <a:off x="6096000" y="4770537"/>
            <a:ext cx="1187313" cy="461665"/>
          </a:xfrm>
          <a:prstGeom prst="rect">
            <a:avLst/>
          </a:prstGeom>
          <a:noFill/>
        </p:spPr>
        <p:txBody>
          <a:bodyPr wrap="none" rtlCol="0">
            <a:spAutoFit/>
          </a:bodyPr>
          <a:lstStyle/>
          <a:p>
            <a:r>
              <a:rPr lang="en-GB" sz="2400" dirty="0"/>
              <a:t>Picture </a:t>
            </a:r>
            <a:r>
              <a:rPr lang="en-GB" dirty="0"/>
              <a:t> </a:t>
            </a:r>
          </a:p>
        </p:txBody>
      </p:sp>
      <p:sp>
        <p:nvSpPr>
          <p:cNvPr id="13" name="TextBox 12">
            <a:extLst>
              <a:ext uri="{FF2B5EF4-FFF2-40B4-BE49-F238E27FC236}">
                <a16:creationId xmlns:a16="http://schemas.microsoft.com/office/drawing/2014/main" id="{350932E8-A929-4CE2-B50E-813779E7DCE8}"/>
              </a:ext>
            </a:extLst>
          </p:cNvPr>
          <p:cNvSpPr txBox="1"/>
          <p:nvPr/>
        </p:nvSpPr>
        <p:spPr>
          <a:xfrm>
            <a:off x="584559" y="5703837"/>
            <a:ext cx="1187313" cy="461665"/>
          </a:xfrm>
          <a:prstGeom prst="rect">
            <a:avLst/>
          </a:prstGeom>
          <a:noFill/>
        </p:spPr>
        <p:txBody>
          <a:bodyPr wrap="none" rtlCol="0">
            <a:spAutoFit/>
          </a:bodyPr>
          <a:lstStyle/>
          <a:p>
            <a:r>
              <a:rPr lang="en-GB" sz="2400" dirty="0"/>
              <a:t>Picture </a:t>
            </a:r>
            <a:r>
              <a:rPr lang="en-GB" dirty="0"/>
              <a:t> </a:t>
            </a:r>
          </a:p>
        </p:txBody>
      </p:sp>
      <p:sp>
        <p:nvSpPr>
          <p:cNvPr id="14" name="TextBox 13">
            <a:extLst>
              <a:ext uri="{FF2B5EF4-FFF2-40B4-BE49-F238E27FC236}">
                <a16:creationId xmlns:a16="http://schemas.microsoft.com/office/drawing/2014/main" id="{79BD1A10-FE46-4356-8527-DC246068D0B2}"/>
              </a:ext>
            </a:extLst>
          </p:cNvPr>
          <p:cNvSpPr txBox="1"/>
          <p:nvPr/>
        </p:nvSpPr>
        <p:spPr>
          <a:xfrm>
            <a:off x="6096000" y="5463034"/>
            <a:ext cx="1787733" cy="461665"/>
          </a:xfrm>
          <a:prstGeom prst="rect">
            <a:avLst/>
          </a:prstGeom>
          <a:noFill/>
        </p:spPr>
        <p:txBody>
          <a:bodyPr wrap="none" rtlCol="0">
            <a:spAutoFit/>
          </a:bodyPr>
          <a:lstStyle/>
          <a:p>
            <a:r>
              <a:rPr lang="en-GB" sz="2400" dirty="0"/>
              <a:t>Information </a:t>
            </a:r>
            <a:r>
              <a:rPr lang="en-GB" dirty="0"/>
              <a:t> </a:t>
            </a:r>
          </a:p>
        </p:txBody>
      </p:sp>
      <p:cxnSp>
        <p:nvCxnSpPr>
          <p:cNvPr id="16" name="Straight Arrow Connector 15">
            <a:extLst>
              <a:ext uri="{FF2B5EF4-FFF2-40B4-BE49-F238E27FC236}">
                <a16:creationId xmlns:a16="http://schemas.microsoft.com/office/drawing/2014/main" id="{C7F153F3-22A0-4451-8A06-19CD119BFC76}"/>
              </a:ext>
            </a:extLst>
          </p:cNvPr>
          <p:cNvCxnSpPr>
            <a:stCxn id="11" idx="3"/>
          </p:cNvCxnSpPr>
          <p:nvPr/>
        </p:nvCxnSpPr>
        <p:spPr>
          <a:xfrm flipV="1">
            <a:off x="1407926" y="4308872"/>
            <a:ext cx="763101" cy="23083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779E33CA-1BCC-49F3-AD6C-330D3071367E}"/>
              </a:ext>
            </a:extLst>
          </p:cNvPr>
          <p:cNvCxnSpPr/>
          <p:nvPr/>
        </p:nvCxnSpPr>
        <p:spPr>
          <a:xfrm flipV="1">
            <a:off x="1615278" y="5703836"/>
            <a:ext cx="763101" cy="23083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24670AFE-224C-47CF-A261-DC663E7E158E}"/>
              </a:ext>
            </a:extLst>
          </p:cNvPr>
          <p:cNvCxnSpPr>
            <a:cxnSpLocks/>
            <a:stCxn id="14" idx="1"/>
          </p:cNvCxnSpPr>
          <p:nvPr/>
        </p:nvCxnSpPr>
        <p:spPr>
          <a:xfrm flipH="1">
            <a:off x="4610100" y="5693867"/>
            <a:ext cx="1485900" cy="12538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1F82EE9B-4910-4053-A4B6-F303123C0532}"/>
              </a:ext>
            </a:extLst>
          </p:cNvPr>
          <p:cNvCxnSpPr>
            <a:cxnSpLocks/>
          </p:cNvCxnSpPr>
          <p:nvPr/>
        </p:nvCxnSpPr>
        <p:spPr>
          <a:xfrm flipH="1" flipV="1">
            <a:off x="5337928" y="5076629"/>
            <a:ext cx="792244"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23" name="Picture 22">
            <a:extLst>
              <a:ext uri="{FF2B5EF4-FFF2-40B4-BE49-F238E27FC236}">
                <a16:creationId xmlns:a16="http://schemas.microsoft.com/office/drawing/2014/main" id="{AB881E48-7248-4188-BD13-DC9C4826C71E}"/>
              </a:ext>
            </a:extLst>
          </p:cNvPr>
          <p:cNvPicPr>
            <a:picLocks noChangeAspect="1"/>
          </p:cNvPicPr>
          <p:nvPr/>
        </p:nvPicPr>
        <p:blipFill>
          <a:blip r:embed="rId3"/>
          <a:stretch>
            <a:fillRect/>
          </a:stretch>
        </p:blipFill>
        <p:spPr>
          <a:xfrm>
            <a:off x="3844139" y="1690916"/>
            <a:ext cx="1012024" cy="774259"/>
          </a:xfrm>
          <a:prstGeom prst="rect">
            <a:avLst/>
          </a:prstGeom>
        </p:spPr>
      </p:pic>
      <p:pic>
        <p:nvPicPr>
          <p:cNvPr id="24" name="Picture 23">
            <a:extLst>
              <a:ext uri="{FF2B5EF4-FFF2-40B4-BE49-F238E27FC236}">
                <a16:creationId xmlns:a16="http://schemas.microsoft.com/office/drawing/2014/main" id="{276E9708-B852-4AC4-A986-B753B0B87475}"/>
              </a:ext>
            </a:extLst>
          </p:cNvPr>
          <p:cNvPicPr>
            <a:picLocks noChangeAspect="1"/>
          </p:cNvPicPr>
          <p:nvPr/>
        </p:nvPicPr>
        <p:blipFill>
          <a:blip r:embed="rId4"/>
          <a:stretch>
            <a:fillRect/>
          </a:stretch>
        </p:blipFill>
        <p:spPr>
          <a:xfrm>
            <a:off x="5006557" y="1690916"/>
            <a:ext cx="1009650" cy="771525"/>
          </a:xfrm>
          <a:prstGeom prst="rect">
            <a:avLst/>
          </a:prstGeom>
        </p:spPr>
      </p:pic>
      <p:pic>
        <p:nvPicPr>
          <p:cNvPr id="25" name="Picture 24">
            <a:extLst>
              <a:ext uri="{FF2B5EF4-FFF2-40B4-BE49-F238E27FC236}">
                <a16:creationId xmlns:a16="http://schemas.microsoft.com/office/drawing/2014/main" id="{B1F563BE-9B44-41EE-9A46-E5B21EF53DC9}"/>
              </a:ext>
            </a:extLst>
          </p:cNvPr>
          <p:cNvPicPr>
            <a:picLocks noChangeAspect="1"/>
          </p:cNvPicPr>
          <p:nvPr/>
        </p:nvPicPr>
        <p:blipFill>
          <a:blip r:embed="rId5"/>
          <a:stretch>
            <a:fillRect/>
          </a:stretch>
        </p:blipFill>
        <p:spPr>
          <a:xfrm>
            <a:off x="6130975" y="1690916"/>
            <a:ext cx="1019175" cy="781050"/>
          </a:xfrm>
          <a:prstGeom prst="rect">
            <a:avLst/>
          </a:prstGeom>
        </p:spPr>
      </p:pic>
      <p:pic>
        <p:nvPicPr>
          <p:cNvPr id="26" name="Picture 25">
            <a:extLst>
              <a:ext uri="{FF2B5EF4-FFF2-40B4-BE49-F238E27FC236}">
                <a16:creationId xmlns:a16="http://schemas.microsoft.com/office/drawing/2014/main" id="{C9CD4950-1DDD-4B2E-A2F4-C63C541A92A1}"/>
              </a:ext>
            </a:extLst>
          </p:cNvPr>
          <p:cNvPicPr>
            <a:picLocks noChangeAspect="1"/>
          </p:cNvPicPr>
          <p:nvPr/>
        </p:nvPicPr>
        <p:blipFill>
          <a:blip r:embed="rId6"/>
          <a:stretch>
            <a:fillRect/>
          </a:stretch>
        </p:blipFill>
        <p:spPr>
          <a:xfrm>
            <a:off x="7264918" y="1700441"/>
            <a:ext cx="1019175" cy="762000"/>
          </a:xfrm>
          <a:prstGeom prst="rect">
            <a:avLst/>
          </a:prstGeom>
        </p:spPr>
      </p:pic>
      <p:pic>
        <p:nvPicPr>
          <p:cNvPr id="27" name="Picture 26">
            <a:extLst>
              <a:ext uri="{FF2B5EF4-FFF2-40B4-BE49-F238E27FC236}">
                <a16:creationId xmlns:a16="http://schemas.microsoft.com/office/drawing/2014/main" id="{7D5F26D5-D8CD-4D18-B5FC-A907219529C3}"/>
              </a:ext>
            </a:extLst>
          </p:cNvPr>
          <p:cNvPicPr>
            <a:picLocks noChangeAspect="1"/>
          </p:cNvPicPr>
          <p:nvPr/>
        </p:nvPicPr>
        <p:blipFill>
          <a:blip r:embed="rId7"/>
          <a:stretch>
            <a:fillRect/>
          </a:stretch>
        </p:blipFill>
        <p:spPr>
          <a:xfrm>
            <a:off x="8398861" y="1697707"/>
            <a:ext cx="1005927" cy="774259"/>
          </a:xfrm>
          <a:prstGeom prst="rect">
            <a:avLst/>
          </a:prstGeom>
        </p:spPr>
      </p:pic>
      <p:pic>
        <p:nvPicPr>
          <p:cNvPr id="28" name="Picture 27">
            <a:extLst>
              <a:ext uri="{FF2B5EF4-FFF2-40B4-BE49-F238E27FC236}">
                <a16:creationId xmlns:a16="http://schemas.microsoft.com/office/drawing/2014/main" id="{235FAC98-4522-47D7-B525-B04958B8C4B4}"/>
              </a:ext>
            </a:extLst>
          </p:cNvPr>
          <p:cNvPicPr>
            <a:picLocks noChangeAspect="1"/>
          </p:cNvPicPr>
          <p:nvPr/>
        </p:nvPicPr>
        <p:blipFill>
          <a:blip r:embed="rId8"/>
          <a:stretch>
            <a:fillRect/>
          </a:stretch>
        </p:blipFill>
        <p:spPr>
          <a:xfrm>
            <a:off x="9532804" y="1690916"/>
            <a:ext cx="1019175" cy="762000"/>
          </a:xfrm>
          <a:prstGeom prst="rect">
            <a:avLst/>
          </a:prstGeom>
        </p:spPr>
      </p:pic>
    </p:spTree>
    <p:extLst>
      <p:ext uri="{BB962C8B-B14F-4D97-AF65-F5344CB8AC3E}">
        <p14:creationId xmlns:p14="http://schemas.microsoft.com/office/powerpoint/2010/main" val="1764328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AE98417F-5434-456C-926D-2775F28E9743}"/>
              </a:ext>
            </a:extLst>
          </p:cNvPr>
          <p:cNvCxnSpPr/>
          <p:nvPr/>
        </p:nvCxnSpPr>
        <p:spPr>
          <a:xfrm>
            <a:off x="1209675" y="485775"/>
            <a:ext cx="9363075"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F4B84769-C1CB-40A8-849E-2CD56A50EF18}"/>
              </a:ext>
            </a:extLst>
          </p:cNvPr>
          <p:cNvCxnSpPr>
            <a:cxnSpLocks/>
          </p:cNvCxnSpPr>
          <p:nvPr/>
        </p:nvCxnSpPr>
        <p:spPr>
          <a:xfrm>
            <a:off x="0" y="1419225"/>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FD7DBCD3-E6B5-4947-916D-07C988040046}"/>
              </a:ext>
            </a:extLst>
          </p:cNvPr>
          <p:cNvCxnSpPr>
            <a:cxnSpLocks/>
          </p:cNvCxnSpPr>
          <p:nvPr/>
        </p:nvCxnSpPr>
        <p:spPr>
          <a:xfrm>
            <a:off x="0" y="904875"/>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BB79C0E8-11A8-455A-A007-A41C59E03401}"/>
              </a:ext>
            </a:extLst>
          </p:cNvPr>
          <p:cNvCxnSpPr>
            <a:cxnSpLocks/>
          </p:cNvCxnSpPr>
          <p:nvPr/>
        </p:nvCxnSpPr>
        <p:spPr>
          <a:xfrm>
            <a:off x="0" y="1943100"/>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4809845F-B9C6-4922-93D5-5A9C556310D1}"/>
              </a:ext>
            </a:extLst>
          </p:cNvPr>
          <p:cNvCxnSpPr>
            <a:cxnSpLocks/>
          </p:cNvCxnSpPr>
          <p:nvPr/>
        </p:nvCxnSpPr>
        <p:spPr>
          <a:xfrm>
            <a:off x="0" y="2538411"/>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440069C6-33D8-4F55-9EED-2CC998159BF0}"/>
              </a:ext>
            </a:extLst>
          </p:cNvPr>
          <p:cNvCxnSpPr>
            <a:cxnSpLocks/>
          </p:cNvCxnSpPr>
          <p:nvPr/>
        </p:nvCxnSpPr>
        <p:spPr>
          <a:xfrm>
            <a:off x="0" y="3076575"/>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9911C96A-69CA-4831-A2BD-5D01020DC2B6}"/>
              </a:ext>
            </a:extLst>
          </p:cNvPr>
          <p:cNvCxnSpPr>
            <a:cxnSpLocks/>
          </p:cNvCxnSpPr>
          <p:nvPr/>
        </p:nvCxnSpPr>
        <p:spPr>
          <a:xfrm>
            <a:off x="0" y="3629025"/>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C17D4C46-9318-4B1B-8978-F731248140B3}"/>
              </a:ext>
            </a:extLst>
          </p:cNvPr>
          <p:cNvCxnSpPr>
            <a:cxnSpLocks/>
          </p:cNvCxnSpPr>
          <p:nvPr/>
        </p:nvCxnSpPr>
        <p:spPr>
          <a:xfrm>
            <a:off x="0" y="4162425"/>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36CCD631-C0C9-4868-B6A2-095016082162}"/>
              </a:ext>
            </a:extLst>
          </p:cNvPr>
          <p:cNvCxnSpPr>
            <a:cxnSpLocks/>
          </p:cNvCxnSpPr>
          <p:nvPr/>
        </p:nvCxnSpPr>
        <p:spPr>
          <a:xfrm>
            <a:off x="0" y="4772025"/>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D482E306-F533-4E3B-8FF3-29EB9CF91DCE}"/>
              </a:ext>
            </a:extLst>
          </p:cNvPr>
          <p:cNvCxnSpPr>
            <a:cxnSpLocks/>
          </p:cNvCxnSpPr>
          <p:nvPr/>
        </p:nvCxnSpPr>
        <p:spPr>
          <a:xfrm>
            <a:off x="0" y="5419725"/>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3F83CEC1-703B-497B-81E6-0749B46F5402}"/>
              </a:ext>
            </a:extLst>
          </p:cNvPr>
          <p:cNvCxnSpPr>
            <a:cxnSpLocks/>
          </p:cNvCxnSpPr>
          <p:nvPr/>
        </p:nvCxnSpPr>
        <p:spPr>
          <a:xfrm>
            <a:off x="0" y="6086475"/>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31A233B9-484B-432B-ADB8-7205700FF190}"/>
              </a:ext>
            </a:extLst>
          </p:cNvPr>
          <p:cNvCxnSpPr>
            <a:cxnSpLocks/>
          </p:cNvCxnSpPr>
          <p:nvPr/>
        </p:nvCxnSpPr>
        <p:spPr>
          <a:xfrm>
            <a:off x="0" y="6696075"/>
            <a:ext cx="12192000" cy="0"/>
          </a:xfrm>
          <a:prstGeom prst="line">
            <a:avLst/>
          </a:prstGeom>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173740A3-B1B0-44DF-8FD3-23C36D21A38A}"/>
              </a:ext>
            </a:extLst>
          </p:cNvPr>
          <p:cNvSpPr/>
          <p:nvPr/>
        </p:nvSpPr>
        <p:spPr>
          <a:xfrm>
            <a:off x="9058275" y="1266824"/>
            <a:ext cx="3028950" cy="25431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A6B20A9B-56D6-4C6A-BAFD-376771E656C7}"/>
              </a:ext>
            </a:extLst>
          </p:cNvPr>
          <p:cNvSpPr/>
          <p:nvPr/>
        </p:nvSpPr>
        <p:spPr>
          <a:xfrm>
            <a:off x="0" y="3295649"/>
            <a:ext cx="3028950" cy="25431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8063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5A34A7-CF0F-4A1C-A6F1-B38BE7F4474A}"/>
              </a:ext>
            </a:extLst>
          </p:cNvPr>
          <p:cNvSpPr txBox="1"/>
          <p:nvPr/>
        </p:nvSpPr>
        <p:spPr>
          <a:xfrm>
            <a:off x="147430" y="459685"/>
            <a:ext cx="11897139" cy="1200329"/>
          </a:xfrm>
          <a:prstGeom prst="rect">
            <a:avLst/>
          </a:prstGeom>
          <a:noFill/>
        </p:spPr>
        <p:txBody>
          <a:bodyPr wrap="square" rtlCol="0">
            <a:spAutoFit/>
          </a:bodyPr>
          <a:lstStyle/>
          <a:p>
            <a:pPr algn="ctr"/>
            <a:r>
              <a:rPr lang="en-GB" sz="3600" b="1" dirty="0"/>
              <a:t>Well done for all of your hard work today! We cant wait to see your completed work.</a:t>
            </a:r>
          </a:p>
        </p:txBody>
      </p:sp>
      <p:pic>
        <p:nvPicPr>
          <p:cNvPr id="1026" name="Picture 2" descr="See the source image">
            <a:extLst>
              <a:ext uri="{FF2B5EF4-FFF2-40B4-BE49-F238E27FC236}">
                <a16:creationId xmlns:a16="http://schemas.microsoft.com/office/drawing/2014/main" id="{F761B972-8D6E-4752-8137-30CDBC1DCF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9946" y="1660014"/>
            <a:ext cx="5990216" cy="31353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3CCCEA2-332F-4658-9B97-AADB8071FAA7}"/>
              </a:ext>
            </a:extLst>
          </p:cNvPr>
          <p:cNvSpPr txBox="1"/>
          <p:nvPr/>
        </p:nvSpPr>
        <p:spPr>
          <a:xfrm>
            <a:off x="1" y="5117026"/>
            <a:ext cx="12115800" cy="954107"/>
          </a:xfrm>
          <a:prstGeom prst="rect">
            <a:avLst/>
          </a:prstGeom>
          <a:noFill/>
        </p:spPr>
        <p:txBody>
          <a:bodyPr wrap="square">
            <a:spAutoFit/>
          </a:bodyPr>
          <a:lstStyle/>
          <a:p>
            <a:r>
              <a:rPr lang="en-GB" sz="2800" b="0" i="0" u="none" strike="noStrike" dirty="0">
                <a:solidFill>
                  <a:srgbClr val="000000"/>
                </a:solidFill>
                <a:effectLst/>
                <a:latin typeface="Calibri" panose="020F0502020204030204" pitchFamily="34" charset="0"/>
              </a:rPr>
              <a:t>Could any completed work / photographic evidence of completed work please be sent to </a:t>
            </a:r>
            <a:r>
              <a:rPr lang="en-GB" sz="2800" u="sng" dirty="0">
                <a:solidFill>
                  <a:srgbClr val="0563C1"/>
                </a:solidFill>
                <a:latin typeface="Calibri" panose="020F0502020204030204" pitchFamily="34" charset="0"/>
              </a:rPr>
              <a:t>p</a:t>
            </a:r>
            <a:r>
              <a:rPr lang="en-GB" sz="2800" b="0" i="0" u="sng" strike="noStrike" dirty="0">
                <a:solidFill>
                  <a:srgbClr val="0563C1"/>
                </a:solidFill>
                <a:effectLst/>
                <a:latin typeface="Calibri" panose="020F0502020204030204" pitchFamily="34" charset="0"/>
                <a:hlinkClick r:id="rId3"/>
              </a:rPr>
              <a:t>ioneerspupils@gmail.com</a:t>
            </a:r>
            <a:endParaRPr lang="en-GB" sz="2800" dirty="0"/>
          </a:p>
        </p:txBody>
      </p:sp>
      <p:sp>
        <p:nvSpPr>
          <p:cNvPr id="8" name="Rectangle 7">
            <a:extLst>
              <a:ext uri="{FF2B5EF4-FFF2-40B4-BE49-F238E27FC236}">
                <a16:creationId xmlns:a16="http://schemas.microsoft.com/office/drawing/2014/main" id="{82E68C43-0C27-4E8D-820A-5F07D0A0B3DA}"/>
              </a:ext>
            </a:extLst>
          </p:cNvPr>
          <p:cNvSpPr/>
          <p:nvPr/>
        </p:nvSpPr>
        <p:spPr>
          <a:xfrm>
            <a:off x="7239545" y="6085081"/>
            <a:ext cx="4805024" cy="641581"/>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Thank you!</a:t>
            </a:r>
            <a:endParaRPr lang="en-GB" sz="2400" b="1" dirty="0"/>
          </a:p>
        </p:txBody>
      </p:sp>
    </p:spTree>
    <p:extLst>
      <p:ext uri="{BB962C8B-B14F-4D97-AF65-F5344CB8AC3E}">
        <p14:creationId xmlns:p14="http://schemas.microsoft.com/office/powerpoint/2010/main" val="903043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607448" y="-31265"/>
            <a:ext cx="6977103"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Super Scaly Sea Turtles!</a:t>
            </a:r>
          </a:p>
        </p:txBody>
      </p:sp>
      <p:sp>
        <p:nvSpPr>
          <p:cNvPr id="2" name="TextBox 1">
            <a:extLst>
              <a:ext uri="{FF2B5EF4-FFF2-40B4-BE49-F238E27FC236}">
                <a16:creationId xmlns:a16="http://schemas.microsoft.com/office/drawing/2014/main" id="{FF2A1001-C884-46F1-976E-1EB522FCBF1B}"/>
              </a:ext>
            </a:extLst>
          </p:cNvPr>
          <p:cNvSpPr txBox="1"/>
          <p:nvPr/>
        </p:nvSpPr>
        <p:spPr>
          <a:xfrm>
            <a:off x="76200" y="799736"/>
            <a:ext cx="12277725" cy="338554"/>
          </a:xfrm>
          <a:prstGeom prst="rect">
            <a:avLst/>
          </a:prstGeom>
          <a:noFill/>
        </p:spPr>
        <p:txBody>
          <a:bodyPr wrap="square" rtlCol="0">
            <a:spAutoFit/>
          </a:bodyPr>
          <a:lstStyle/>
          <a:p>
            <a:r>
              <a:rPr lang="en-GB" sz="1600" dirty="0"/>
              <a:t>Sea turtles are marine creatures which live in seas and oceans. They are cold blooded, have scaly skin and lay eggs – this makes them reptiles!</a:t>
            </a:r>
          </a:p>
        </p:txBody>
      </p:sp>
      <p:sp>
        <p:nvSpPr>
          <p:cNvPr id="4" name="TextBox 3">
            <a:extLst>
              <a:ext uri="{FF2B5EF4-FFF2-40B4-BE49-F238E27FC236}">
                <a16:creationId xmlns:a16="http://schemas.microsoft.com/office/drawing/2014/main" id="{D35A201D-01FF-4AE9-B216-D6214737FF03}"/>
              </a:ext>
            </a:extLst>
          </p:cNvPr>
          <p:cNvSpPr txBox="1"/>
          <p:nvPr/>
        </p:nvSpPr>
        <p:spPr>
          <a:xfrm>
            <a:off x="0" y="1107512"/>
            <a:ext cx="3023200" cy="369332"/>
          </a:xfrm>
          <a:prstGeom prst="rect">
            <a:avLst/>
          </a:prstGeom>
          <a:noFill/>
        </p:spPr>
        <p:txBody>
          <a:bodyPr wrap="none" rtlCol="0">
            <a:spAutoFit/>
          </a:bodyPr>
          <a:lstStyle/>
          <a:p>
            <a:r>
              <a:rPr lang="en-GB" b="1" u="sng" dirty="0"/>
              <a:t>What do sea turtles look like?</a:t>
            </a:r>
            <a:endParaRPr lang="en-GB" dirty="0"/>
          </a:p>
        </p:txBody>
      </p:sp>
      <p:pic>
        <p:nvPicPr>
          <p:cNvPr id="1026" name="Picture 2" descr="See the source image">
            <a:extLst>
              <a:ext uri="{FF2B5EF4-FFF2-40B4-BE49-F238E27FC236}">
                <a16:creationId xmlns:a16="http://schemas.microsoft.com/office/drawing/2014/main" id="{B3C32605-116B-4598-B83C-FBB0BA0ED8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5450" y="1122901"/>
            <a:ext cx="2733675" cy="190196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1E0F387-60E7-46E6-9415-42A8C8E274F6}"/>
              </a:ext>
            </a:extLst>
          </p:cNvPr>
          <p:cNvSpPr txBox="1"/>
          <p:nvPr/>
        </p:nvSpPr>
        <p:spPr>
          <a:xfrm>
            <a:off x="0" y="1424430"/>
            <a:ext cx="9239250" cy="1600438"/>
          </a:xfrm>
          <a:prstGeom prst="rect">
            <a:avLst/>
          </a:prstGeom>
          <a:noFill/>
        </p:spPr>
        <p:txBody>
          <a:bodyPr wrap="square" rtlCol="0">
            <a:spAutoFit/>
          </a:bodyPr>
          <a:lstStyle/>
          <a:p>
            <a:pPr algn="just"/>
            <a:r>
              <a:rPr lang="en-GB" sz="1600" dirty="0"/>
              <a:t>Sea turtles have four flippers, a big smooth shell and two round eyes. The smooth shell makes the sea turtle streamlined which helps the turtle to swim through the water with elegance. Turtles have four flippers to help them swim quickly through the deep, salty ocean.</a:t>
            </a:r>
          </a:p>
          <a:p>
            <a:pPr algn="just"/>
            <a:r>
              <a:rPr lang="en-GB" b="1" dirty="0"/>
              <a:t>Did you know? </a:t>
            </a:r>
          </a:p>
          <a:p>
            <a:pPr algn="just"/>
            <a:r>
              <a:rPr lang="en-GB" sz="1600" dirty="0"/>
              <a:t>Sea turtles have glands in their body to help remove the salt from the water to keep them hydrated! The salty water comes out of the turtles eyes and makes the turtle look like it is crying!</a:t>
            </a:r>
          </a:p>
        </p:txBody>
      </p:sp>
      <p:sp>
        <p:nvSpPr>
          <p:cNvPr id="9" name="TextBox 8">
            <a:extLst>
              <a:ext uri="{FF2B5EF4-FFF2-40B4-BE49-F238E27FC236}">
                <a16:creationId xmlns:a16="http://schemas.microsoft.com/office/drawing/2014/main" id="{8616FC32-904F-4196-B4BB-E5BCA4D91BB7}"/>
              </a:ext>
            </a:extLst>
          </p:cNvPr>
          <p:cNvSpPr txBox="1"/>
          <p:nvPr/>
        </p:nvSpPr>
        <p:spPr>
          <a:xfrm>
            <a:off x="2326828" y="2972454"/>
            <a:ext cx="2730363" cy="369332"/>
          </a:xfrm>
          <a:prstGeom prst="rect">
            <a:avLst/>
          </a:prstGeom>
          <a:noFill/>
        </p:spPr>
        <p:txBody>
          <a:bodyPr wrap="none" rtlCol="0">
            <a:spAutoFit/>
          </a:bodyPr>
          <a:lstStyle/>
          <a:p>
            <a:r>
              <a:rPr lang="en-GB" b="1" u="sng" dirty="0"/>
              <a:t>Where do sea turtles live? </a:t>
            </a:r>
          </a:p>
        </p:txBody>
      </p:sp>
      <p:pic>
        <p:nvPicPr>
          <p:cNvPr id="1028" name="Picture 4" descr="See the source image">
            <a:extLst>
              <a:ext uri="{FF2B5EF4-FFF2-40B4-BE49-F238E27FC236}">
                <a16:creationId xmlns:a16="http://schemas.microsoft.com/office/drawing/2014/main" id="{50EA804A-6B64-4A72-BDD3-1EED890AF8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9" y="3024867"/>
            <a:ext cx="2268769" cy="197575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1614245-7246-404E-9E0C-A1BF88543084}"/>
              </a:ext>
            </a:extLst>
          </p:cNvPr>
          <p:cNvSpPr txBox="1"/>
          <p:nvPr/>
        </p:nvSpPr>
        <p:spPr>
          <a:xfrm>
            <a:off x="2384887" y="3254603"/>
            <a:ext cx="9807113" cy="1815882"/>
          </a:xfrm>
          <a:prstGeom prst="rect">
            <a:avLst/>
          </a:prstGeom>
          <a:noFill/>
        </p:spPr>
        <p:txBody>
          <a:bodyPr wrap="square" rtlCol="0">
            <a:spAutoFit/>
          </a:bodyPr>
          <a:lstStyle/>
          <a:p>
            <a:pPr algn="just"/>
            <a:r>
              <a:rPr lang="en-GB" sz="1600" dirty="0"/>
              <a:t>Sea turtles live in warm seas and oceans around the world. There are no turtles in the Artic Ocean because it is too cold! Turtles usually live in shallow water so that they can feel the heat from the bright, scorching sun. Adult sea turtles are usually found living in bays, lagoons or on the sea shore. Turtles spend the majority of their life in the water but female turtles come onto the shore to lay eggs on small, smooth grains of sand.</a:t>
            </a:r>
          </a:p>
          <a:p>
            <a:r>
              <a:rPr lang="en-GB" sz="1600" b="1" dirty="0"/>
              <a:t>Did you know? </a:t>
            </a:r>
          </a:p>
          <a:p>
            <a:pPr algn="just"/>
            <a:r>
              <a:rPr lang="en-GB" sz="1600" dirty="0"/>
              <a:t>Sea turtles can hold their breath for up to five hours! This means turtles can stay under water for a long time without having to come out for oxygen.  </a:t>
            </a:r>
          </a:p>
        </p:txBody>
      </p:sp>
      <p:sp>
        <p:nvSpPr>
          <p:cNvPr id="14" name="TextBox 13">
            <a:extLst>
              <a:ext uri="{FF2B5EF4-FFF2-40B4-BE49-F238E27FC236}">
                <a16:creationId xmlns:a16="http://schemas.microsoft.com/office/drawing/2014/main" id="{96BE8E50-DB69-43B9-85F0-D1A27C54A76C}"/>
              </a:ext>
            </a:extLst>
          </p:cNvPr>
          <p:cNvSpPr txBox="1"/>
          <p:nvPr/>
        </p:nvSpPr>
        <p:spPr>
          <a:xfrm>
            <a:off x="0" y="5064238"/>
            <a:ext cx="2584938" cy="369332"/>
          </a:xfrm>
          <a:prstGeom prst="rect">
            <a:avLst/>
          </a:prstGeom>
          <a:noFill/>
        </p:spPr>
        <p:txBody>
          <a:bodyPr wrap="none" rtlCol="0">
            <a:spAutoFit/>
          </a:bodyPr>
          <a:lstStyle/>
          <a:p>
            <a:r>
              <a:rPr lang="en-GB" b="1" u="sng" dirty="0"/>
              <a:t>What do sea turtles eat? </a:t>
            </a:r>
          </a:p>
        </p:txBody>
      </p:sp>
      <p:sp>
        <p:nvSpPr>
          <p:cNvPr id="11" name="TextBox 10">
            <a:extLst>
              <a:ext uri="{FF2B5EF4-FFF2-40B4-BE49-F238E27FC236}">
                <a16:creationId xmlns:a16="http://schemas.microsoft.com/office/drawing/2014/main" id="{E666991F-CBCB-40C7-A4EA-B8504E3AF3E2}"/>
              </a:ext>
            </a:extLst>
          </p:cNvPr>
          <p:cNvSpPr txBox="1"/>
          <p:nvPr/>
        </p:nvSpPr>
        <p:spPr>
          <a:xfrm flipH="1">
            <a:off x="-8616" y="5381156"/>
            <a:ext cx="12200616" cy="1323439"/>
          </a:xfrm>
          <a:prstGeom prst="rect">
            <a:avLst/>
          </a:prstGeom>
          <a:noFill/>
        </p:spPr>
        <p:txBody>
          <a:bodyPr wrap="square" rtlCol="0">
            <a:spAutoFit/>
          </a:bodyPr>
          <a:lstStyle/>
          <a:p>
            <a:pPr algn="just"/>
            <a:r>
              <a:rPr lang="en-GB" sz="1600" dirty="0"/>
              <a:t>Most sea turtles are omnivores and eat a mixture of small marine creatures and plants. Sea turtles like to eat squid, shrimps, jelly fish and anemones. They also like to eat plants including algae, crinkle grass and seaweed. </a:t>
            </a:r>
          </a:p>
          <a:p>
            <a:r>
              <a:rPr lang="en-GB" sz="1600" b="1" dirty="0"/>
              <a:t>Did you know? </a:t>
            </a:r>
          </a:p>
          <a:p>
            <a:pPr algn="just"/>
            <a:r>
              <a:rPr lang="en-GB" sz="1600" dirty="0"/>
              <a:t>Sea turtles don’t have teeth! They use their mouth to hold the food and break it up. Their mouth is made of keratin which is the same stuff your fingernails are made of! </a:t>
            </a:r>
          </a:p>
        </p:txBody>
      </p:sp>
      <p:sp>
        <p:nvSpPr>
          <p:cNvPr id="16" name="Cloud 15">
            <a:extLst>
              <a:ext uri="{FF2B5EF4-FFF2-40B4-BE49-F238E27FC236}">
                <a16:creationId xmlns:a16="http://schemas.microsoft.com/office/drawing/2014/main" id="{60E8D2D1-13C1-4065-B991-25C464711F6F}"/>
              </a:ext>
            </a:extLst>
          </p:cNvPr>
          <p:cNvSpPr/>
          <p:nvPr/>
        </p:nvSpPr>
        <p:spPr>
          <a:xfrm>
            <a:off x="76200" y="56421"/>
            <a:ext cx="1795130" cy="773274"/>
          </a:xfrm>
          <a:prstGeom prst="cloud">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Read my report!</a:t>
            </a:r>
          </a:p>
        </p:txBody>
      </p:sp>
    </p:spTree>
    <p:extLst>
      <p:ext uri="{BB962C8B-B14F-4D97-AF65-F5344CB8AC3E}">
        <p14:creationId xmlns:p14="http://schemas.microsoft.com/office/powerpoint/2010/main" val="1895068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0098CD-FD97-449B-82F9-B027468626C2}"/>
              </a:ext>
            </a:extLst>
          </p:cNvPr>
          <p:cNvSpPr/>
          <p:nvPr/>
        </p:nvSpPr>
        <p:spPr>
          <a:xfrm>
            <a:off x="107092" y="29134"/>
            <a:ext cx="11977816" cy="6647935"/>
          </a:xfrm>
          <a:prstGeom prst="rect">
            <a:avLst/>
          </a:prstGeom>
          <a:solidFill>
            <a:srgbClr val="9999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9A1B43B-C3C3-4B73-B573-EEB1D31D101E}"/>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AF901C76-9E5D-4B3C-A894-C1A324956BBC}"/>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7" name="Rectangle 6">
            <a:extLst>
              <a:ext uri="{FF2B5EF4-FFF2-40B4-BE49-F238E27FC236}">
                <a16:creationId xmlns:a16="http://schemas.microsoft.com/office/drawing/2014/main" id="{84DCDBAC-84E4-4205-A000-69749D158605}"/>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DA36FC78-5849-41E9-A823-A50B3F991A6F}"/>
              </a:ext>
            </a:extLst>
          </p:cNvPr>
          <p:cNvSpPr txBox="1"/>
          <p:nvPr/>
        </p:nvSpPr>
        <p:spPr>
          <a:xfrm>
            <a:off x="273361" y="174767"/>
            <a:ext cx="7426334" cy="584775"/>
          </a:xfrm>
          <a:prstGeom prst="rect">
            <a:avLst/>
          </a:prstGeom>
          <a:noFill/>
        </p:spPr>
        <p:txBody>
          <a:bodyPr wrap="square" rtlCol="0">
            <a:spAutoFit/>
          </a:bodyPr>
          <a:lstStyle/>
          <a:p>
            <a:r>
              <a:rPr lang="en-GB" sz="3200" dirty="0"/>
              <a:t>Date</a:t>
            </a:r>
            <a:r>
              <a:rPr lang="en-GB" dirty="0"/>
              <a:t>:   </a:t>
            </a:r>
            <a:r>
              <a:rPr lang="en-GB" sz="3200" dirty="0"/>
              <a:t>Friday 22nd January </a:t>
            </a:r>
            <a:endParaRPr lang="en-GB" dirty="0"/>
          </a:p>
        </p:txBody>
      </p:sp>
      <p:pic>
        <p:nvPicPr>
          <p:cNvPr id="9" name="Picture 8">
            <a:extLst>
              <a:ext uri="{FF2B5EF4-FFF2-40B4-BE49-F238E27FC236}">
                <a16:creationId xmlns:a16="http://schemas.microsoft.com/office/drawing/2014/main" id="{189E6751-34BC-403B-AD7E-854FFBE07E9B}"/>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0" name="Rectangle 9">
            <a:extLst>
              <a:ext uri="{FF2B5EF4-FFF2-40B4-BE49-F238E27FC236}">
                <a16:creationId xmlns:a16="http://schemas.microsoft.com/office/drawing/2014/main" id="{A1D55E07-2A59-4AC0-B0FE-2797609A1186}"/>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0375BF89-92FE-43A5-9B69-3D83BBF4E7E5}"/>
              </a:ext>
            </a:extLst>
          </p:cNvPr>
          <p:cNvSpPr txBox="1"/>
          <p:nvPr/>
        </p:nvSpPr>
        <p:spPr>
          <a:xfrm>
            <a:off x="569871" y="2789668"/>
            <a:ext cx="10860129" cy="1323439"/>
          </a:xfrm>
          <a:prstGeom prst="rect">
            <a:avLst/>
          </a:prstGeom>
          <a:noFill/>
        </p:spPr>
        <p:txBody>
          <a:bodyPr wrap="square" rtlCol="0">
            <a:spAutoFit/>
          </a:bodyPr>
          <a:lstStyle/>
          <a:p>
            <a:r>
              <a:rPr lang="en-GB" sz="4000" dirty="0"/>
              <a:t>LO To be able to read and spell words ending with the ‘ay’ sound.</a:t>
            </a:r>
          </a:p>
        </p:txBody>
      </p:sp>
      <p:pic>
        <p:nvPicPr>
          <p:cNvPr id="12" name="Picture 11">
            <a:extLst>
              <a:ext uri="{FF2B5EF4-FFF2-40B4-BE49-F238E27FC236}">
                <a16:creationId xmlns:a16="http://schemas.microsoft.com/office/drawing/2014/main" id="{48B5D287-2ACA-4B51-9CB9-6CE21CEB8AB3}"/>
              </a:ext>
            </a:extLst>
          </p:cNvPr>
          <p:cNvPicPr>
            <a:picLocks noChangeAspect="1"/>
          </p:cNvPicPr>
          <p:nvPr/>
        </p:nvPicPr>
        <p:blipFill>
          <a:blip r:embed="rId3"/>
          <a:stretch>
            <a:fillRect/>
          </a:stretch>
        </p:blipFill>
        <p:spPr>
          <a:xfrm>
            <a:off x="4646197" y="5915432"/>
            <a:ext cx="834561" cy="640100"/>
          </a:xfrm>
          <a:prstGeom prst="rect">
            <a:avLst/>
          </a:prstGeom>
        </p:spPr>
      </p:pic>
      <p:pic>
        <p:nvPicPr>
          <p:cNvPr id="13" name="Picture 12">
            <a:extLst>
              <a:ext uri="{FF2B5EF4-FFF2-40B4-BE49-F238E27FC236}">
                <a16:creationId xmlns:a16="http://schemas.microsoft.com/office/drawing/2014/main" id="{366C966A-78C3-4230-972B-6BE05789EB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spTree>
    <p:extLst>
      <p:ext uri="{BB962C8B-B14F-4D97-AF65-F5344CB8AC3E}">
        <p14:creationId xmlns:p14="http://schemas.microsoft.com/office/powerpoint/2010/main" val="12123576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441749-D343-482A-B85D-E713E9F7D6B9}"/>
              </a:ext>
            </a:extLst>
          </p:cNvPr>
          <p:cNvSpPr/>
          <p:nvPr/>
        </p:nvSpPr>
        <p:spPr>
          <a:xfrm>
            <a:off x="4840079" y="-323850"/>
            <a:ext cx="1255921" cy="1446550"/>
          </a:xfrm>
          <a:prstGeom prst="rect">
            <a:avLst/>
          </a:prstGeom>
          <a:noFill/>
        </p:spPr>
        <p:txBody>
          <a:bodyPr wrap="none" lIns="91440" tIns="45720" rIns="91440" bIns="45720">
            <a:spAutoFit/>
          </a:bodyPr>
          <a:lstStyle/>
          <a:p>
            <a:pPr algn="ctr"/>
            <a:r>
              <a:rPr lang="en-US" sz="8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ay</a:t>
            </a:r>
          </a:p>
        </p:txBody>
      </p:sp>
      <p:sp>
        <p:nvSpPr>
          <p:cNvPr id="6" name="TextBox 5">
            <a:extLst>
              <a:ext uri="{FF2B5EF4-FFF2-40B4-BE49-F238E27FC236}">
                <a16:creationId xmlns:a16="http://schemas.microsoft.com/office/drawing/2014/main" id="{883ABE9F-7652-432B-9295-6FA57DC2B98F}"/>
              </a:ext>
            </a:extLst>
          </p:cNvPr>
          <p:cNvSpPr txBox="1"/>
          <p:nvPr/>
        </p:nvSpPr>
        <p:spPr>
          <a:xfrm>
            <a:off x="294216" y="786884"/>
            <a:ext cx="4824526" cy="830997"/>
          </a:xfrm>
          <a:prstGeom prst="rect">
            <a:avLst/>
          </a:prstGeom>
          <a:noFill/>
        </p:spPr>
        <p:txBody>
          <a:bodyPr wrap="none" rtlCol="0">
            <a:spAutoFit/>
          </a:bodyPr>
          <a:lstStyle/>
          <a:p>
            <a:r>
              <a:rPr lang="en-GB" sz="2000" dirty="0"/>
              <a:t>The sound we are focusing on today is </a:t>
            </a:r>
            <a:r>
              <a:rPr lang="en-GB" sz="4800" dirty="0">
                <a:solidFill>
                  <a:schemeClr val="bg1"/>
                </a:solidFill>
              </a:rPr>
              <a:t>ay</a:t>
            </a:r>
            <a:r>
              <a:rPr lang="en-GB" dirty="0"/>
              <a:t>.</a:t>
            </a:r>
            <a:endParaRPr lang="en-GB" dirty="0">
              <a:solidFill>
                <a:schemeClr val="bg1"/>
              </a:solidFill>
            </a:endParaRPr>
          </a:p>
        </p:txBody>
      </p:sp>
      <p:pic>
        <p:nvPicPr>
          <p:cNvPr id="1026" name="Picture 2" descr="See the source image">
            <a:extLst>
              <a:ext uri="{FF2B5EF4-FFF2-40B4-BE49-F238E27FC236}">
                <a16:creationId xmlns:a16="http://schemas.microsoft.com/office/drawing/2014/main" id="{BF56460A-73BB-4B72-BA4C-E7BB6BE4D9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847725"/>
            <a:ext cx="2838450" cy="397383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48BEDA7-B540-42E5-9C8C-80190E7382DB}"/>
              </a:ext>
            </a:extLst>
          </p:cNvPr>
          <p:cNvSpPr txBox="1"/>
          <p:nvPr/>
        </p:nvSpPr>
        <p:spPr>
          <a:xfrm>
            <a:off x="2902949" y="1975366"/>
            <a:ext cx="5326651" cy="830997"/>
          </a:xfrm>
          <a:prstGeom prst="rect">
            <a:avLst/>
          </a:prstGeom>
          <a:noFill/>
        </p:spPr>
        <p:txBody>
          <a:bodyPr wrap="none" rtlCol="0">
            <a:spAutoFit/>
          </a:bodyPr>
          <a:lstStyle/>
          <a:p>
            <a:r>
              <a:rPr lang="en-GB" sz="2000" dirty="0"/>
              <a:t>The </a:t>
            </a:r>
            <a:r>
              <a:rPr lang="en-GB" sz="4800" dirty="0">
                <a:solidFill>
                  <a:schemeClr val="bg1"/>
                </a:solidFill>
              </a:rPr>
              <a:t>ay</a:t>
            </a:r>
            <a:r>
              <a:rPr lang="en-GB" sz="2000" dirty="0"/>
              <a:t>sound is normally at the end of words.</a:t>
            </a:r>
            <a:endParaRPr lang="en-GB" dirty="0">
              <a:solidFill>
                <a:schemeClr val="bg1"/>
              </a:solidFill>
            </a:endParaRPr>
          </a:p>
        </p:txBody>
      </p:sp>
      <p:sp>
        <p:nvSpPr>
          <p:cNvPr id="11" name="TextBox 10">
            <a:extLst>
              <a:ext uri="{FF2B5EF4-FFF2-40B4-BE49-F238E27FC236}">
                <a16:creationId xmlns:a16="http://schemas.microsoft.com/office/drawing/2014/main" id="{FE33F585-8F96-47D8-9486-24F1ABBE1FA3}"/>
              </a:ext>
            </a:extLst>
          </p:cNvPr>
          <p:cNvSpPr txBox="1"/>
          <p:nvPr/>
        </p:nvSpPr>
        <p:spPr>
          <a:xfrm>
            <a:off x="295595" y="4989738"/>
            <a:ext cx="7696200" cy="2308324"/>
          </a:xfrm>
          <a:prstGeom prst="rect">
            <a:avLst/>
          </a:prstGeom>
          <a:noFill/>
        </p:spPr>
        <p:txBody>
          <a:bodyPr wrap="square">
            <a:spAutoFit/>
          </a:bodyPr>
          <a:lstStyle/>
          <a:p>
            <a:r>
              <a:rPr lang="en-GB" dirty="0">
                <a:hlinkClick r:id="rId3"/>
              </a:rPr>
              <a:t>Phonics Lesson - Set 2 'ay' sound for Reception and Year 1 – YouTube</a:t>
            </a:r>
            <a:endParaRPr lang="en-GB" dirty="0"/>
          </a:p>
          <a:p>
            <a:endParaRPr lang="en-GB" dirty="0"/>
          </a:p>
          <a:p>
            <a:r>
              <a:rPr lang="en-GB" dirty="0">
                <a:hlinkClick r:id="rId4"/>
              </a:rPr>
              <a:t>The AY Sound | Phase 5 | Phonics – YouTube</a:t>
            </a:r>
            <a:endParaRPr lang="en-GB" dirty="0"/>
          </a:p>
          <a:p>
            <a:endParaRPr lang="en-GB" dirty="0"/>
          </a:p>
          <a:p>
            <a:r>
              <a:rPr lang="en-GB" dirty="0">
                <a:hlinkClick r:id="rId5"/>
              </a:rPr>
              <a:t>The /ay/ spelling pattern - Mr Thorne Does Phonics - YouTube</a:t>
            </a:r>
            <a:endParaRPr lang="en-GB" dirty="0"/>
          </a:p>
          <a:p>
            <a:endParaRPr lang="en-GB" dirty="0"/>
          </a:p>
          <a:p>
            <a:endParaRPr lang="en-GB" dirty="0"/>
          </a:p>
          <a:p>
            <a:endParaRPr lang="en-GB" dirty="0"/>
          </a:p>
        </p:txBody>
      </p:sp>
      <p:sp>
        <p:nvSpPr>
          <p:cNvPr id="21" name="Rectangle 20">
            <a:extLst>
              <a:ext uri="{FF2B5EF4-FFF2-40B4-BE49-F238E27FC236}">
                <a16:creationId xmlns:a16="http://schemas.microsoft.com/office/drawing/2014/main" id="{8A1369D7-6151-4037-9F1F-D97BD101000F}"/>
              </a:ext>
            </a:extLst>
          </p:cNvPr>
          <p:cNvSpPr/>
          <p:nvPr/>
        </p:nvSpPr>
        <p:spPr>
          <a:xfrm>
            <a:off x="762000" y="3337649"/>
            <a:ext cx="6496050" cy="590848"/>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Click on the links or copy and paste the links into your internet browser to watch the phonics videos.</a:t>
            </a:r>
            <a:endParaRPr lang="en-GB" sz="2400" b="1" dirty="0"/>
          </a:p>
        </p:txBody>
      </p:sp>
      <p:cxnSp>
        <p:nvCxnSpPr>
          <p:cNvPr id="22" name="Straight Arrow Connector 21">
            <a:extLst>
              <a:ext uri="{FF2B5EF4-FFF2-40B4-BE49-F238E27FC236}">
                <a16:creationId xmlns:a16="http://schemas.microsoft.com/office/drawing/2014/main" id="{D1978D58-982D-434C-BA1E-33E514917C9B}"/>
              </a:ext>
            </a:extLst>
          </p:cNvPr>
          <p:cNvCxnSpPr/>
          <p:nvPr/>
        </p:nvCxnSpPr>
        <p:spPr>
          <a:xfrm flipH="1">
            <a:off x="3581400" y="4149477"/>
            <a:ext cx="209550" cy="67207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3125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2000"/>
                                        <p:tgtEl>
                                          <p:spTgt spid="1026"/>
                                        </p:tgtEl>
                                      </p:cBhvr>
                                    </p:animEffect>
                                    <p:anim calcmode="lin" valueType="num">
                                      <p:cBhvr>
                                        <p:cTn id="14" dur="2000" fill="hold"/>
                                        <p:tgtEl>
                                          <p:spTgt spid="1026"/>
                                        </p:tgtEl>
                                        <p:attrNameLst>
                                          <p:attrName>ppt_w</p:attrName>
                                        </p:attrNameLst>
                                      </p:cBhvr>
                                      <p:tavLst>
                                        <p:tav tm="0" fmla="#ppt_w*sin(2.5*pi*$)">
                                          <p:val>
                                            <p:fltVal val="0"/>
                                          </p:val>
                                        </p:tav>
                                        <p:tav tm="100000">
                                          <p:val>
                                            <p:fltVal val="1"/>
                                          </p:val>
                                        </p:tav>
                                      </p:tavLst>
                                    </p:anim>
                                    <p:anim calcmode="lin" valueType="num">
                                      <p:cBhvr>
                                        <p:cTn id="15"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2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F45B38-3306-4435-AD42-FE6EC62A450F}"/>
              </a:ext>
            </a:extLst>
          </p:cNvPr>
          <p:cNvSpPr/>
          <p:nvPr/>
        </p:nvSpPr>
        <p:spPr>
          <a:xfrm>
            <a:off x="2232378" y="-200025"/>
            <a:ext cx="7727244" cy="1200329"/>
          </a:xfrm>
          <a:prstGeom prst="rect">
            <a:avLst/>
          </a:prstGeom>
          <a:noFill/>
        </p:spPr>
        <p:txBody>
          <a:bodyPr wrap="none" lIns="91440" tIns="45720" rIns="91440" bIns="45720">
            <a:spAutoFit/>
          </a:bodyPr>
          <a:lstStyle/>
          <a:p>
            <a:pPr algn="ctr"/>
            <a:r>
              <a:rPr lang="en-US" sz="72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Read the ‘ay’ words</a:t>
            </a:r>
          </a:p>
        </p:txBody>
      </p:sp>
      <p:sp>
        <p:nvSpPr>
          <p:cNvPr id="5" name="TextBox 4">
            <a:extLst>
              <a:ext uri="{FF2B5EF4-FFF2-40B4-BE49-F238E27FC236}">
                <a16:creationId xmlns:a16="http://schemas.microsoft.com/office/drawing/2014/main" id="{C1126369-B427-466B-A1E3-75ED90856BEC}"/>
              </a:ext>
            </a:extLst>
          </p:cNvPr>
          <p:cNvSpPr txBox="1"/>
          <p:nvPr/>
        </p:nvSpPr>
        <p:spPr>
          <a:xfrm>
            <a:off x="803184" y="1229409"/>
            <a:ext cx="923330" cy="646331"/>
          </a:xfrm>
          <a:prstGeom prst="rect">
            <a:avLst/>
          </a:prstGeom>
          <a:noFill/>
        </p:spPr>
        <p:txBody>
          <a:bodyPr wrap="none" rtlCol="0">
            <a:spAutoFit/>
          </a:bodyPr>
          <a:lstStyle/>
          <a:p>
            <a:r>
              <a:rPr lang="en-GB" sz="3600" b="1" dirty="0"/>
              <a:t>day</a:t>
            </a:r>
            <a:r>
              <a:rPr lang="en-GB" dirty="0"/>
              <a:t> </a:t>
            </a:r>
          </a:p>
        </p:txBody>
      </p:sp>
      <p:sp>
        <p:nvSpPr>
          <p:cNvPr id="6" name="TextBox 5">
            <a:extLst>
              <a:ext uri="{FF2B5EF4-FFF2-40B4-BE49-F238E27FC236}">
                <a16:creationId xmlns:a16="http://schemas.microsoft.com/office/drawing/2014/main" id="{8521131D-E43C-4274-9FC7-2E2BDAB5BF47}"/>
              </a:ext>
            </a:extLst>
          </p:cNvPr>
          <p:cNvSpPr txBox="1"/>
          <p:nvPr/>
        </p:nvSpPr>
        <p:spPr>
          <a:xfrm>
            <a:off x="2562225" y="1875740"/>
            <a:ext cx="859210" cy="646331"/>
          </a:xfrm>
          <a:prstGeom prst="rect">
            <a:avLst/>
          </a:prstGeom>
          <a:noFill/>
        </p:spPr>
        <p:txBody>
          <a:bodyPr wrap="none" rtlCol="0">
            <a:spAutoFit/>
          </a:bodyPr>
          <a:lstStyle/>
          <a:p>
            <a:r>
              <a:rPr lang="en-GB" sz="3600" b="1" dirty="0"/>
              <a:t>say</a:t>
            </a:r>
            <a:r>
              <a:rPr lang="en-GB" dirty="0"/>
              <a:t> </a:t>
            </a:r>
          </a:p>
        </p:txBody>
      </p:sp>
      <p:sp>
        <p:nvSpPr>
          <p:cNvPr id="7" name="TextBox 6">
            <a:extLst>
              <a:ext uri="{FF2B5EF4-FFF2-40B4-BE49-F238E27FC236}">
                <a16:creationId xmlns:a16="http://schemas.microsoft.com/office/drawing/2014/main" id="{3B703F5A-DF8E-4797-B4F2-E48AC1371B6C}"/>
              </a:ext>
            </a:extLst>
          </p:cNvPr>
          <p:cNvSpPr txBox="1"/>
          <p:nvPr/>
        </p:nvSpPr>
        <p:spPr>
          <a:xfrm>
            <a:off x="4286250" y="1323975"/>
            <a:ext cx="1049967" cy="646331"/>
          </a:xfrm>
          <a:prstGeom prst="rect">
            <a:avLst/>
          </a:prstGeom>
          <a:noFill/>
        </p:spPr>
        <p:txBody>
          <a:bodyPr wrap="none" rtlCol="0">
            <a:spAutoFit/>
          </a:bodyPr>
          <a:lstStyle/>
          <a:p>
            <a:r>
              <a:rPr lang="en-GB" sz="3600" b="1" dirty="0"/>
              <a:t>may</a:t>
            </a:r>
            <a:r>
              <a:rPr lang="en-GB" dirty="0"/>
              <a:t> </a:t>
            </a:r>
          </a:p>
        </p:txBody>
      </p:sp>
      <p:sp>
        <p:nvSpPr>
          <p:cNvPr id="8" name="TextBox 7">
            <a:extLst>
              <a:ext uri="{FF2B5EF4-FFF2-40B4-BE49-F238E27FC236}">
                <a16:creationId xmlns:a16="http://schemas.microsoft.com/office/drawing/2014/main" id="{18495E4D-DCAD-4468-8F13-0F3FAA98FEE4}"/>
              </a:ext>
            </a:extLst>
          </p:cNvPr>
          <p:cNvSpPr txBox="1"/>
          <p:nvPr/>
        </p:nvSpPr>
        <p:spPr>
          <a:xfrm>
            <a:off x="5739367" y="1970306"/>
            <a:ext cx="923330" cy="646331"/>
          </a:xfrm>
          <a:prstGeom prst="rect">
            <a:avLst/>
          </a:prstGeom>
          <a:noFill/>
        </p:spPr>
        <p:txBody>
          <a:bodyPr wrap="none" rtlCol="0">
            <a:spAutoFit/>
          </a:bodyPr>
          <a:lstStyle/>
          <a:p>
            <a:r>
              <a:rPr lang="en-GB" sz="3600" b="1" dirty="0"/>
              <a:t>hay</a:t>
            </a:r>
            <a:r>
              <a:rPr lang="en-GB" dirty="0"/>
              <a:t> </a:t>
            </a:r>
          </a:p>
        </p:txBody>
      </p:sp>
      <p:sp>
        <p:nvSpPr>
          <p:cNvPr id="9" name="TextBox 8">
            <a:extLst>
              <a:ext uri="{FF2B5EF4-FFF2-40B4-BE49-F238E27FC236}">
                <a16:creationId xmlns:a16="http://schemas.microsoft.com/office/drawing/2014/main" id="{144C4CAA-A15D-4D40-B2D9-01A5B62150D7}"/>
              </a:ext>
            </a:extLst>
          </p:cNvPr>
          <p:cNvSpPr txBox="1"/>
          <p:nvPr/>
        </p:nvSpPr>
        <p:spPr>
          <a:xfrm>
            <a:off x="7846947" y="1323975"/>
            <a:ext cx="1014573" cy="646331"/>
          </a:xfrm>
          <a:prstGeom prst="rect">
            <a:avLst/>
          </a:prstGeom>
          <a:noFill/>
        </p:spPr>
        <p:txBody>
          <a:bodyPr wrap="none" rtlCol="0">
            <a:spAutoFit/>
          </a:bodyPr>
          <a:lstStyle/>
          <a:p>
            <a:r>
              <a:rPr lang="en-GB" sz="3600" b="1" dirty="0"/>
              <a:t>way</a:t>
            </a:r>
            <a:r>
              <a:rPr lang="en-GB" dirty="0"/>
              <a:t> </a:t>
            </a:r>
          </a:p>
        </p:txBody>
      </p:sp>
      <p:sp>
        <p:nvSpPr>
          <p:cNvPr id="10" name="TextBox 9">
            <a:extLst>
              <a:ext uri="{FF2B5EF4-FFF2-40B4-BE49-F238E27FC236}">
                <a16:creationId xmlns:a16="http://schemas.microsoft.com/office/drawing/2014/main" id="{83CE7D7C-47A8-4A86-9FBA-BE8B007C7EF7}"/>
              </a:ext>
            </a:extLst>
          </p:cNvPr>
          <p:cNvSpPr txBox="1"/>
          <p:nvPr/>
        </p:nvSpPr>
        <p:spPr>
          <a:xfrm>
            <a:off x="8980629" y="1970305"/>
            <a:ext cx="923330" cy="646331"/>
          </a:xfrm>
          <a:prstGeom prst="rect">
            <a:avLst/>
          </a:prstGeom>
          <a:noFill/>
        </p:spPr>
        <p:txBody>
          <a:bodyPr wrap="none" rtlCol="0">
            <a:spAutoFit/>
          </a:bodyPr>
          <a:lstStyle/>
          <a:p>
            <a:r>
              <a:rPr lang="en-GB" sz="3600" b="1" dirty="0"/>
              <a:t>bay</a:t>
            </a:r>
            <a:r>
              <a:rPr lang="en-GB" dirty="0"/>
              <a:t> </a:t>
            </a:r>
          </a:p>
        </p:txBody>
      </p:sp>
      <p:sp>
        <p:nvSpPr>
          <p:cNvPr id="11" name="TextBox 10">
            <a:extLst>
              <a:ext uri="{FF2B5EF4-FFF2-40B4-BE49-F238E27FC236}">
                <a16:creationId xmlns:a16="http://schemas.microsoft.com/office/drawing/2014/main" id="{34540E98-C020-4ACB-8DAC-28A0170DD30B}"/>
              </a:ext>
            </a:extLst>
          </p:cNvPr>
          <p:cNvSpPr txBox="1"/>
          <p:nvPr/>
        </p:nvSpPr>
        <p:spPr>
          <a:xfrm>
            <a:off x="10583573" y="1229409"/>
            <a:ext cx="788677" cy="646331"/>
          </a:xfrm>
          <a:prstGeom prst="rect">
            <a:avLst/>
          </a:prstGeom>
          <a:noFill/>
        </p:spPr>
        <p:txBody>
          <a:bodyPr wrap="none" rtlCol="0">
            <a:spAutoFit/>
          </a:bodyPr>
          <a:lstStyle/>
          <a:p>
            <a:r>
              <a:rPr lang="en-GB" sz="3600" b="1" dirty="0"/>
              <a:t>lay</a:t>
            </a:r>
            <a:r>
              <a:rPr lang="en-GB" dirty="0"/>
              <a:t> </a:t>
            </a:r>
          </a:p>
        </p:txBody>
      </p:sp>
      <p:sp>
        <p:nvSpPr>
          <p:cNvPr id="12" name="TextBox 11">
            <a:extLst>
              <a:ext uri="{FF2B5EF4-FFF2-40B4-BE49-F238E27FC236}">
                <a16:creationId xmlns:a16="http://schemas.microsoft.com/office/drawing/2014/main" id="{E8519F32-70A0-46FB-8F7C-1E2A4CC6406F}"/>
              </a:ext>
            </a:extLst>
          </p:cNvPr>
          <p:cNvSpPr txBox="1"/>
          <p:nvPr/>
        </p:nvSpPr>
        <p:spPr>
          <a:xfrm>
            <a:off x="803184" y="3200400"/>
            <a:ext cx="923330" cy="646331"/>
          </a:xfrm>
          <a:prstGeom prst="rect">
            <a:avLst/>
          </a:prstGeom>
          <a:noFill/>
        </p:spPr>
        <p:txBody>
          <a:bodyPr wrap="none" rtlCol="0">
            <a:spAutoFit/>
          </a:bodyPr>
          <a:lstStyle/>
          <a:p>
            <a:r>
              <a:rPr lang="en-GB" sz="3600" b="1" dirty="0"/>
              <a:t>pay</a:t>
            </a:r>
            <a:r>
              <a:rPr lang="en-GB" dirty="0"/>
              <a:t> </a:t>
            </a:r>
          </a:p>
        </p:txBody>
      </p:sp>
      <p:sp>
        <p:nvSpPr>
          <p:cNvPr id="13" name="TextBox 12">
            <a:extLst>
              <a:ext uri="{FF2B5EF4-FFF2-40B4-BE49-F238E27FC236}">
                <a16:creationId xmlns:a16="http://schemas.microsoft.com/office/drawing/2014/main" id="{2459F8B2-2B6D-41BF-8822-6B08449800A9}"/>
              </a:ext>
            </a:extLst>
          </p:cNvPr>
          <p:cNvSpPr txBox="1"/>
          <p:nvPr/>
        </p:nvSpPr>
        <p:spPr>
          <a:xfrm>
            <a:off x="2686050" y="3694703"/>
            <a:ext cx="982641" cy="646331"/>
          </a:xfrm>
          <a:prstGeom prst="rect">
            <a:avLst/>
          </a:prstGeom>
          <a:noFill/>
        </p:spPr>
        <p:txBody>
          <a:bodyPr wrap="none" rtlCol="0">
            <a:spAutoFit/>
          </a:bodyPr>
          <a:lstStyle/>
          <a:p>
            <a:r>
              <a:rPr lang="en-GB" sz="3600" b="1" dirty="0"/>
              <a:t>clay</a:t>
            </a:r>
            <a:r>
              <a:rPr lang="en-GB" dirty="0"/>
              <a:t> </a:t>
            </a:r>
          </a:p>
        </p:txBody>
      </p:sp>
      <p:sp>
        <p:nvSpPr>
          <p:cNvPr id="14" name="TextBox 13">
            <a:extLst>
              <a:ext uri="{FF2B5EF4-FFF2-40B4-BE49-F238E27FC236}">
                <a16:creationId xmlns:a16="http://schemas.microsoft.com/office/drawing/2014/main" id="{D217844E-1669-42DA-B4A9-DE568B286722}"/>
              </a:ext>
            </a:extLst>
          </p:cNvPr>
          <p:cNvSpPr txBox="1"/>
          <p:nvPr/>
        </p:nvSpPr>
        <p:spPr>
          <a:xfrm>
            <a:off x="4412887" y="2952750"/>
            <a:ext cx="1037143" cy="646331"/>
          </a:xfrm>
          <a:prstGeom prst="rect">
            <a:avLst/>
          </a:prstGeom>
          <a:noFill/>
        </p:spPr>
        <p:txBody>
          <a:bodyPr wrap="none" rtlCol="0">
            <a:spAutoFit/>
          </a:bodyPr>
          <a:lstStyle/>
          <a:p>
            <a:r>
              <a:rPr lang="en-GB" sz="3600" b="1" dirty="0"/>
              <a:t>play</a:t>
            </a:r>
            <a:r>
              <a:rPr lang="en-GB" dirty="0"/>
              <a:t> </a:t>
            </a:r>
          </a:p>
        </p:txBody>
      </p:sp>
      <p:sp>
        <p:nvSpPr>
          <p:cNvPr id="15" name="TextBox 14">
            <a:extLst>
              <a:ext uri="{FF2B5EF4-FFF2-40B4-BE49-F238E27FC236}">
                <a16:creationId xmlns:a16="http://schemas.microsoft.com/office/drawing/2014/main" id="{99CAF30F-70BC-4942-94A1-224C957391AA}"/>
              </a:ext>
            </a:extLst>
          </p:cNvPr>
          <p:cNvSpPr txBox="1"/>
          <p:nvPr/>
        </p:nvSpPr>
        <p:spPr>
          <a:xfrm>
            <a:off x="6138771" y="3586639"/>
            <a:ext cx="1047851" cy="646331"/>
          </a:xfrm>
          <a:prstGeom prst="rect">
            <a:avLst/>
          </a:prstGeom>
          <a:noFill/>
        </p:spPr>
        <p:txBody>
          <a:bodyPr wrap="none" rtlCol="0">
            <a:spAutoFit/>
          </a:bodyPr>
          <a:lstStyle/>
          <a:p>
            <a:r>
              <a:rPr lang="en-GB" sz="3600" b="1" dirty="0"/>
              <a:t>gray</a:t>
            </a:r>
            <a:r>
              <a:rPr lang="en-GB" dirty="0"/>
              <a:t> </a:t>
            </a:r>
          </a:p>
        </p:txBody>
      </p:sp>
      <p:sp>
        <p:nvSpPr>
          <p:cNvPr id="16" name="TextBox 15">
            <a:extLst>
              <a:ext uri="{FF2B5EF4-FFF2-40B4-BE49-F238E27FC236}">
                <a16:creationId xmlns:a16="http://schemas.microsoft.com/office/drawing/2014/main" id="{FB15EC75-A020-4998-8F49-994DBFE7E2EF}"/>
              </a:ext>
            </a:extLst>
          </p:cNvPr>
          <p:cNvSpPr txBox="1"/>
          <p:nvPr/>
        </p:nvSpPr>
        <p:spPr>
          <a:xfrm>
            <a:off x="8453754" y="3105834"/>
            <a:ext cx="988540" cy="646331"/>
          </a:xfrm>
          <a:prstGeom prst="rect">
            <a:avLst/>
          </a:prstGeom>
          <a:noFill/>
        </p:spPr>
        <p:txBody>
          <a:bodyPr wrap="none" rtlCol="0">
            <a:spAutoFit/>
          </a:bodyPr>
          <a:lstStyle/>
          <a:p>
            <a:r>
              <a:rPr lang="en-GB" sz="3600" b="1" dirty="0"/>
              <a:t>tray</a:t>
            </a:r>
            <a:r>
              <a:rPr lang="en-GB" dirty="0"/>
              <a:t> </a:t>
            </a:r>
          </a:p>
        </p:txBody>
      </p:sp>
      <p:sp>
        <p:nvSpPr>
          <p:cNvPr id="17" name="TextBox 16">
            <a:extLst>
              <a:ext uri="{FF2B5EF4-FFF2-40B4-BE49-F238E27FC236}">
                <a16:creationId xmlns:a16="http://schemas.microsoft.com/office/drawing/2014/main" id="{AC61F93C-992A-4630-BB03-0C67E55CE2BA}"/>
              </a:ext>
            </a:extLst>
          </p:cNvPr>
          <p:cNvSpPr txBox="1"/>
          <p:nvPr/>
        </p:nvSpPr>
        <p:spPr>
          <a:xfrm>
            <a:off x="10448920" y="3823260"/>
            <a:ext cx="1196674" cy="646331"/>
          </a:xfrm>
          <a:prstGeom prst="rect">
            <a:avLst/>
          </a:prstGeom>
          <a:noFill/>
        </p:spPr>
        <p:txBody>
          <a:bodyPr wrap="none" rtlCol="0">
            <a:spAutoFit/>
          </a:bodyPr>
          <a:lstStyle/>
          <a:p>
            <a:r>
              <a:rPr lang="en-GB" sz="3600" b="1" dirty="0"/>
              <a:t>sway</a:t>
            </a:r>
            <a:r>
              <a:rPr lang="en-GB" dirty="0"/>
              <a:t> </a:t>
            </a:r>
          </a:p>
        </p:txBody>
      </p:sp>
      <p:sp>
        <p:nvSpPr>
          <p:cNvPr id="18" name="TextBox 17">
            <a:extLst>
              <a:ext uri="{FF2B5EF4-FFF2-40B4-BE49-F238E27FC236}">
                <a16:creationId xmlns:a16="http://schemas.microsoft.com/office/drawing/2014/main" id="{358A2A84-E172-4F8F-B170-743B687B6308}"/>
              </a:ext>
            </a:extLst>
          </p:cNvPr>
          <p:cNvSpPr txBox="1"/>
          <p:nvPr/>
        </p:nvSpPr>
        <p:spPr>
          <a:xfrm>
            <a:off x="1638895" y="4659095"/>
            <a:ext cx="1238609" cy="646331"/>
          </a:xfrm>
          <a:prstGeom prst="rect">
            <a:avLst/>
          </a:prstGeom>
          <a:noFill/>
        </p:spPr>
        <p:txBody>
          <a:bodyPr wrap="none" rtlCol="0">
            <a:spAutoFit/>
          </a:bodyPr>
          <a:lstStyle/>
          <a:p>
            <a:r>
              <a:rPr lang="en-GB" sz="3600" b="1" dirty="0"/>
              <a:t>away</a:t>
            </a:r>
            <a:r>
              <a:rPr lang="en-GB" dirty="0"/>
              <a:t> </a:t>
            </a:r>
          </a:p>
        </p:txBody>
      </p:sp>
      <p:sp>
        <p:nvSpPr>
          <p:cNvPr id="19" name="TextBox 18">
            <a:extLst>
              <a:ext uri="{FF2B5EF4-FFF2-40B4-BE49-F238E27FC236}">
                <a16:creationId xmlns:a16="http://schemas.microsoft.com/office/drawing/2014/main" id="{5E7A71A4-2B05-41BC-A346-497EF472E147}"/>
              </a:ext>
            </a:extLst>
          </p:cNvPr>
          <p:cNvSpPr txBox="1"/>
          <p:nvPr/>
        </p:nvSpPr>
        <p:spPr>
          <a:xfrm>
            <a:off x="5005891" y="4659094"/>
            <a:ext cx="1327608" cy="646331"/>
          </a:xfrm>
          <a:prstGeom prst="rect">
            <a:avLst/>
          </a:prstGeom>
          <a:noFill/>
        </p:spPr>
        <p:txBody>
          <a:bodyPr wrap="none" rtlCol="0">
            <a:spAutoFit/>
          </a:bodyPr>
          <a:lstStyle/>
          <a:p>
            <a:r>
              <a:rPr lang="en-GB" sz="3600" b="1" dirty="0"/>
              <a:t>today</a:t>
            </a:r>
            <a:r>
              <a:rPr lang="en-GB" dirty="0"/>
              <a:t> </a:t>
            </a:r>
          </a:p>
        </p:txBody>
      </p:sp>
      <p:pic>
        <p:nvPicPr>
          <p:cNvPr id="20" name="Picture 2" descr="See the source image">
            <a:extLst>
              <a:ext uri="{FF2B5EF4-FFF2-40B4-BE49-F238E27FC236}">
                <a16:creationId xmlns:a16="http://schemas.microsoft.com/office/drawing/2014/main" id="{40099C65-2196-4F96-AF93-D8F4284513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2295" y="3924299"/>
            <a:ext cx="2838450" cy="2728555"/>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794939D6-D43E-4C10-8701-0FF4CABAC0A5}"/>
              </a:ext>
            </a:extLst>
          </p:cNvPr>
          <p:cNvSpPr/>
          <p:nvPr/>
        </p:nvSpPr>
        <p:spPr>
          <a:xfrm>
            <a:off x="296024" y="5623486"/>
            <a:ext cx="6745333" cy="1088274"/>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Now write the words on a piece of paper and underline the </a:t>
            </a:r>
            <a:r>
              <a:rPr lang="en-GB" sz="3600" dirty="0"/>
              <a:t>‘ay’ </a:t>
            </a:r>
            <a:r>
              <a:rPr lang="en-GB" sz="2400" dirty="0"/>
              <a:t>sound.</a:t>
            </a:r>
            <a:endParaRPr lang="en-GB" sz="2400" b="1" dirty="0"/>
          </a:p>
        </p:txBody>
      </p:sp>
    </p:spTree>
    <p:extLst>
      <p:ext uri="{BB962C8B-B14F-4D97-AF65-F5344CB8AC3E}">
        <p14:creationId xmlns:p14="http://schemas.microsoft.com/office/powerpoint/2010/main" val="254577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anim calcmode="lin" valueType="num">
                                      <p:cBhvr additive="base">
                                        <p:cTn id="4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5">
                                            <p:txEl>
                                              <p:pRg st="0" end="0"/>
                                            </p:txEl>
                                          </p:spTgt>
                                        </p:tgtEl>
                                        <p:attrNameLst>
                                          <p:attrName>style.visibility</p:attrName>
                                        </p:attrNameLst>
                                      </p:cBhvr>
                                      <p:to>
                                        <p:strVal val="visible"/>
                                      </p:to>
                                    </p:set>
                                    <p:anim calcmode="lin" valueType="num">
                                      <p:cBhvr additive="base">
                                        <p:cTn id="6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ppt_x"/>
                                          </p:val>
                                        </p:tav>
                                        <p:tav tm="100000">
                                          <p:val>
                                            <p:strVal val="#ppt_x"/>
                                          </p:val>
                                        </p:tav>
                                      </p:tavLst>
                                    </p:anim>
                                    <p:anim calcmode="lin" valueType="num">
                                      <p:cBhvr additive="base">
                                        <p:cTn id="8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additive="base">
                                        <p:cTn id="91" dur="500" fill="hold"/>
                                        <p:tgtEl>
                                          <p:spTgt spid="19"/>
                                        </p:tgtEl>
                                        <p:attrNameLst>
                                          <p:attrName>ppt_x</p:attrName>
                                        </p:attrNameLst>
                                      </p:cBhvr>
                                      <p:tavLst>
                                        <p:tav tm="0">
                                          <p:val>
                                            <p:strVal val="#ppt_x"/>
                                          </p:val>
                                        </p:tav>
                                        <p:tav tm="100000">
                                          <p:val>
                                            <p:strVal val="#ppt_x"/>
                                          </p:val>
                                        </p:tav>
                                      </p:tavLst>
                                    </p:anim>
                                    <p:anim calcmode="lin" valueType="num">
                                      <p:cBhvr additive="base">
                                        <p:cTn id="9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additive="base">
                                        <p:cTn id="97" dur="500" fill="hold"/>
                                        <p:tgtEl>
                                          <p:spTgt spid="21"/>
                                        </p:tgtEl>
                                        <p:attrNameLst>
                                          <p:attrName>ppt_x</p:attrName>
                                        </p:attrNameLst>
                                      </p:cBhvr>
                                      <p:tavLst>
                                        <p:tav tm="0">
                                          <p:val>
                                            <p:strVal val="#ppt_x"/>
                                          </p:val>
                                        </p:tav>
                                        <p:tav tm="100000">
                                          <p:val>
                                            <p:strVal val="#ppt_x"/>
                                          </p:val>
                                        </p:tav>
                                      </p:tavLst>
                                    </p:anim>
                                    <p:anim calcmode="lin" valueType="num">
                                      <p:cBhvr additive="base">
                                        <p:cTn id="9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2" grpId="0"/>
      <p:bldP spid="13" grpId="0"/>
      <p:bldP spid="14" grpId="0"/>
      <p:bldP spid="16" grpId="0"/>
      <p:bldP spid="17" grpId="0"/>
      <p:bldP spid="18" grpId="0"/>
      <p:bldP spid="19" grpId="0"/>
      <p:bldP spid="2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B8FD3916-789B-476B-A719-0B7AB90E646A}"/>
              </a:ext>
            </a:extLst>
          </p:cNvPr>
          <p:cNvGraphicFramePr>
            <a:graphicFrameLocks noGrp="1"/>
          </p:cNvGraphicFramePr>
          <p:nvPr>
            <p:extLst>
              <p:ext uri="{D42A27DB-BD31-4B8C-83A1-F6EECF244321}">
                <p14:modId xmlns:p14="http://schemas.microsoft.com/office/powerpoint/2010/main" val="4742490"/>
              </p:ext>
            </p:extLst>
          </p:nvPr>
        </p:nvGraphicFramePr>
        <p:xfrm>
          <a:off x="123824" y="1757891"/>
          <a:ext cx="8486776" cy="4945808"/>
        </p:xfrm>
        <a:graphic>
          <a:graphicData uri="http://schemas.openxmlformats.org/drawingml/2006/table">
            <a:tbl>
              <a:tblPr firstRow="1" bandRow="1">
                <a:tableStyleId>{5940675A-B579-460E-94D1-54222C63F5DA}</a:tableStyleId>
              </a:tblPr>
              <a:tblGrid>
                <a:gridCol w="2121694">
                  <a:extLst>
                    <a:ext uri="{9D8B030D-6E8A-4147-A177-3AD203B41FA5}">
                      <a16:colId xmlns:a16="http://schemas.microsoft.com/office/drawing/2014/main" val="703098253"/>
                    </a:ext>
                  </a:extLst>
                </a:gridCol>
                <a:gridCol w="2121694">
                  <a:extLst>
                    <a:ext uri="{9D8B030D-6E8A-4147-A177-3AD203B41FA5}">
                      <a16:colId xmlns:a16="http://schemas.microsoft.com/office/drawing/2014/main" val="2466286852"/>
                    </a:ext>
                  </a:extLst>
                </a:gridCol>
                <a:gridCol w="2121694">
                  <a:extLst>
                    <a:ext uri="{9D8B030D-6E8A-4147-A177-3AD203B41FA5}">
                      <a16:colId xmlns:a16="http://schemas.microsoft.com/office/drawing/2014/main" val="592144632"/>
                    </a:ext>
                  </a:extLst>
                </a:gridCol>
                <a:gridCol w="2121694">
                  <a:extLst>
                    <a:ext uri="{9D8B030D-6E8A-4147-A177-3AD203B41FA5}">
                      <a16:colId xmlns:a16="http://schemas.microsoft.com/office/drawing/2014/main" val="406814602"/>
                    </a:ext>
                  </a:extLst>
                </a:gridCol>
              </a:tblGrid>
              <a:tr h="545836">
                <a:tc>
                  <a:txBody>
                    <a:bodyPr/>
                    <a:lstStyle/>
                    <a:p>
                      <a:pPr algn="ctr"/>
                      <a:r>
                        <a:rPr lang="en-GB" sz="3200" b="1" u="sng" dirty="0"/>
                        <a:t>word</a:t>
                      </a:r>
                    </a:p>
                  </a:txBody>
                  <a:tcPr/>
                </a:tc>
                <a:tc>
                  <a:txBody>
                    <a:bodyPr/>
                    <a:lstStyle/>
                    <a:p>
                      <a:pPr algn="ctr"/>
                      <a:r>
                        <a:rPr lang="en-GB" sz="3200" b="1" u="sng" dirty="0"/>
                        <a:t>1</a:t>
                      </a:r>
                      <a:r>
                        <a:rPr lang="en-GB" sz="3200" b="1" u="sng" baseline="30000" dirty="0"/>
                        <a:t>st</a:t>
                      </a:r>
                      <a:r>
                        <a:rPr lang="en-GB" sz="3200" b="1" u="sng" dirty="0"/>
                        <a:t> try </a:t>
                      </a:r>
                    </a:p>
                  </a:txBody>
                  <a:tcPr/>
                </a:tc>
                <a:tc>
                  <a:txBody>
                    <a:bodyPr/>
                    <a:lstStyle/>
                    <a:p>
                      <a:pPr algn="ctr"/>
                      <a:r>
                        <a:rPr lang="en-GB" sz="3200" b="1" u="sng" dirty="0"/>
                        <a:t>2</a:t>
                      </a:r>
                      <a:r>
                        <a:rPr lang="en-GB" sz="3200" b="1" u="sng" baseline="30000" dirty="0"/>
                        <a:t>nd</a:t>
                      </a:r>
                      <a:r>
                        <a:rPr lang="en-GB" sz="3200" b="1" u="sng" dirty="0"/>
                        <a:t> try </a:t>
                      </a:r>
                    </a:p>
                  </a:txBody>
                  <a:tcPr/>
                </a:tc>
                <a:tc>
                  <a:txBody>
                    <a:bodyPr/>
                    <a:lstStyle/>
                    <a:p>
                      <a:pPr algn="ctr"/>
                      <a:r>
                        <a:rPr lang="en-GB" sz="3200" b="1" u="sng" dirty="0"/>
                        <a:t>3</a:t>
                      </a:r>
                      <a:r>
                        <a:rPr lang="en-GB" sz="3200" b="1" u="sng" baseline="30000" dirty="0"/>
                        <a:t>rd</a:t>
                      </a:r>
                      <a:r>
                        <a:rPr lang="en-GB" sz="3200" b="1" u="sng" dirty="0"/>
                        <a:t> try</a:t>
                      </a:r>
                    </a:p>
                  </a:txBody>
                  <a:tcPr/>
                </a:tc>
                <a:extLst>
                  <a:ext uri="{0D108BD9-81ED-4DB2-BD59-A6C34878D82A}">
                    <a16:rowId xmlns:a16="http://schemas.microsoft.com/office/drawing/2014/main" val="2299283968"/>
                  </a:ext>
                </a:extLst>
              </a:tr>
              <a:tr h="545836">
                <a:tc>
                  <a:txBody>
                    <a:bodyPr/>
                    <a:lstStyle/>
                    <a:p>
                      <a:pPr algn="ctr"/>
                      <a:r>
                        <a:rPr lang="en-GB" sz="2400" b="1" dirty="0"/>
                        <a:t>say</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10416142"/>
                  </a:ext>
                </a:extLst>
              </a:tr>
              <a:tr h="545836">
                <a:tc>
                  <a:txBody>
                    <a:bodyPr/>
                    <a:lstStyle/>
                    <a:p>
                      <a:pPr algn="ctr"/>
                      <a:r>
                        <a:rPr lang="en-GB" sz="2400" b="1" dirty="0"/>
                        <a:t>day</a:t>
                      </a:r>
                    </a:p>
                  </a:txBody>
                  <a:tcPr/>
                </a:tc>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396402263"/>
                  </a:ext>
                </a:extLst>
              </a:tr>
              <a:tr h="545836">
                <a:tc>
                  <a:txBody>
                    <a:bodyPr/>
                    <a:lstStyle/>
                    <a:p>
                      <a:pPr algn="ctr"/>
                      <a:r>
                        <a:rPr lang="en-GB" sz="2400" b="1" dirty="0"/>
                        <a:t>may</a:t>
                      </a:r>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458830758"/>
                  </a:ext>
                </a:extLst>
              </a:tr>
              <a:tr h="545836">
                <a:tc>
                  <a:txBody>
                    <a:bodyPr/>
                    <a:lstStyle/>
                    <a:p>
                      <a:pPr algn="ctr"/>
                      <a:r>
                        <a:rPr lang="en-GB" sz="2400" b="1" dirty="0"/>
                        <a:t>way</a:t>
                      </a:r>
                    </a:p>
                  </a:txBody>
                  <a:tcPr/>
                </a:tc>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01312344"/>
                  </a:ext>
                </a:extLst>
              </a:tr>
              <a:tr h="545836">
                <a:tc>
                  <a:txBody>
                    <a:bodyPr/>
                    <a:lstStyle/>
                    <a:p>
                      <a:pPr algn="ctr"/>
                      <a:r>
                        <a:rPr lang="en-GB" sz="2400" b="1" dirty="0"/>
                        <a:t>hay</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672983404"/>
                  </a:ext>
                </a:extLst>
              </a:tr>
              <a:tr h="545836">
                <a:tc>
                  <a:txBody>
                    <a:bodyPr/>
                    <a:lstStyle/>
                    <a:p>
                      <a:pPr algn="ctr"/>
                      <a:r>
                        <a:rPr lang="en-GB" sz="2400" b="1" dirty="0"/>
                        <a:t>play</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694672416"/>
                  </a:ext>
                </a:extLst>
              </a:tr>
              <a:tr h="545836">
                <a:tc>
                  <a:txBody>
                    <a:bodyPr/>
                    <a:lstStyle/>
                    <a:p>
                      <a:pPr algn="ctr"/>
                      <a:r>
                        <a:rPr lang="en-GB" sz="2400" b="1" dirty="0"/>
                        <a:t>tray</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279578027"/>
                  </a:ext>
                </a:extLst>
              </a:tr>
              <a:tr h="545836">
                <a:tc>
                  <a:txBody>
                    <a:bodyPr/>
                    <a:lstStyle/>
                    <a:p>
                      <a:pPr algn="ctr"/>
                      <a:r>
                        <a:rPr lang="en-GB" sz="2400" b="1" dirty="0"/>
                        <a:t>sway</a:t>
                      </a:r>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867430785"/>
                  </a:ext>
                </a:extLst>
              </a:tr>
            </a:tbl>
          </a:graphicData>
        </a:graphic>
      </p:graphicFrame>
      <p:pic>
        <p:nvPicPr>
          <p:cNvPr id="6" name="Picture 5">
            <a:extLst>
              <a:ext uri="{FF2B5EF4-FFF2-40B4-BE49-F238E27FC236}">
                <a16:creationId xmlns:a16="http://schemas.microsoft.com/office/drawing/2014/main" id="{8FF8FCF2-CBD7-49D3-9B51-846FA7472DA0}"/>
              </a:ext>
            </a:extLst>
          </p:cNvPr>
          <p:cNvPicPr>
            <a:picLocks noChangeAspect="1"/>
          </p:cNvPicPr>
          <p:nvPr/>
        </p:nvPicPr>
        <p:blipFill>
          <a:blip r:embed="rId2"/>
          <a:stretch>
            <a:fillRect/>
          </a:stretch>
        </p:blipFill>
        <p:spPr>
          <a:xfrm>
            <a:off x="123825" y="319616"/>
            <a:ext cx="9521825" cy="1266825"/>
          </a:xfrm>
          <a:prstGeom prst="rect">
            <a:avLst/>
          </a:prstGeom>
        </p:spPr>
      </p:pic>
      <p:sp>
        <p:nvSpPr>
          <p:cNvPr id="7" name="Rectangle 6">
            <a:extLst>
              <a:ext uri="{FF2B5EF4-FFF2-40B4-BE49-F238E27FC236}">
                <a16:creationId xmlns:a16="http://schemas.microsoft.com/office/drawing/2014/main" id="{3DC8C65F-8AD6-40A6-89D7-5B7838216817}"/>
              </a:ext>
            </a:extLst>
          </p:cNvPr>
          <p:cNvSpPr/>
          <p:nvPr/>
        </p:nvSpPr>
        <p:spPr>
          <a:xfrm>
            <a:off x="8823146" y="2733675"/>
            <a:ext cx="3245030" cy="1735245"/>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Practice writing the words on a piece of paper or type into the table on your computer.</a:t>
            </a:r>
            <a:endParaRPr lang="en-GB" sz="2400" b="1" dirty="0"/>
          </a:p>
        </p:txBody>
      </p:sp>
    </p:spTree>
    <p:extLst>
      <p:ext uri="{BB962C8B-B14F-4D97-AF65-F5344CB8AC3E}">
        <p14:creationId xmlns:p14="http://schemas.microsoft.com/office/powerpoint/2010/main" val="2471118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0DBAE8-9AE4-419B-9983-0FCB3DD36E1B}"/>
              </a:ext>
            </a:extLst>
          </p:cNvPr>
          <p:cNvPicPr>
            <a:picLocks noChangeAspect="1"/>
          </p:cNvPicPr>
          <p:nvPr/>
        </p:nvPicPr>
        <p:blipFill>
          <a:blip r:embed="rId2"/>
          <a:stretch>
            <a:fillRect/>
          </a:stretch>
        </p:blipFill>
        <p:spPr>
          <a:xfrm>
            <a:off x="138122" y="1366463"/>
            <a:ext cx="11915755" cy="3648735"/>
          </a:xfrm>
          <a:prstGeom prst="rect">
            <a:avLst/>
          </a:prstGeom>
        </p:spPr>
      </p:pic>
      <p:sp>
        <p:nvSpPr>
          <p:cNvPr id="8" name="Rectangle 7">
            <a:extLst>
              <a:ext uri="{FF2B5EF4-FFF2-40B4-BE49-F238E27FC236}">
                <a16:creationId xmlns:a16="http://schemas.microsoft.com/office/drawing/2014/main" id="{25D57243-53D3-4253-8FEB-90E88DFC71AE}"/>
              </a:ext>
            </a:extLst>
          </p:cNvPr>
          <p:cNvSpPr/>
          <p:nvPr/>
        </p:nvSpPr>
        <p:spPr>
          <a:xfrm>
            <a:off x="3179110" y="0"/>
            <a:ext cx="5833778" cy="1200329"/>
          </a:xfrm>
          <a:prstGeom prst="rect">
            <a:avLst/>
          </a:prstGeom>
          <a:noFill/>
        </p:spPr>
        <p:txBody>
          <a:bodyPr wrap="none" lIns="91440" tIns="45720" rIns="91440" bIns="45720">
            <a:spAutoFit/>
          </a:bodyPr>
          <a:lstStyle/>
          <a:p>
            <a:pPr algn="ctr"/>
            <a:r>
              <a:rPr lang="en-US" sz="7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Just add ‘ay’ …</a:t>
            </a:r>
            <a:endParaRPr lang="en-US" sz="72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9" name="Rectangle 8">
            <a:extLst>
              <a:ext uri="{FF2B5EF4-FFF2-40B4-BE49-F238E27FC236}">
                <a16:creationId xmlns:a16="http://schemas.microsoft.com/office/drawing/2014/main" id="{7DA98FE3-DFEA-46F7-B9AB-6ACAAB3B4093}"/>
              </a:ext>
            </a:extLst>
          </p:cNvPr>
          <p:cNvSpPr/>
          <p:nvPr/>
        </p:nvSpPr>
        <p:spPr>
          <a:xfrm>
            <a:off x="326846" y="5418002"/>
            <a:ext cx="6745333" cy="1088274"/>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Write the words by adding ay on the blank lines. Then read the words out loud.</a:t>
            </a:r>
            <a:endParaRPr lang="en-GB" sz="2400" b="1" dirty="0"/>
          </a:p>
        </p:txBody>
      </p:sp>
    </p:spTree>
    <p:extLst>
      <p:ext uri="{BB962C8B-B14F-4D97-AF65-F5344CB8AC3E}">
        <p14:creationId xmlns:p14="http://schemas.microsoft.com/office/powerpoint/2010/main" val="22244111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F33F98-5EF1-4EAE-A5FE-34D95157A27A}"/>
              </a:ext>
            </a:extLst>
          </p:cNvPr>
          <p:cNvPicPr>
            <a:picLocks noChangeAspect="1"/>
          </p:cNvPicPr>
          <p:nvPr/>
        </p:nvPicPr>
        <p:blipFill>
          <a:blip r:embed="rId2"/>
          <a:stretch>
            <a:fillRect/>
          </a:stretch>
        </p:blipFill>
        <p:spPr>
          <a:xfrm>
            <a:off x="686656" y="936091"/>
            <a:ext cx="10818687" cy="4718033"/>
          </a:xfrm>
          <a:prstGeom prst="rect">
            <a:avLst/>
          </a:prstGeom>
        </p:spPr>
      </p:pic>
      <p:sp>
        <p:nvSpPr>
          <p:cNvPr id="6" name="Rectangle 5">
            <a:extLst>
              <a:ext uri="{FF2B5EF4-FFF2-40B4-BE49-F238E27FC236}">
                <a16:creationId xmlns:a16="http://schemas.microsoft.com/office/drawing/2014/main" id="{562415C3-AD15-4906-BAC1-439A40EBE93A}"/>
              </a:ext>
            </a:extLst>
          </p:cNvPr>
          <p:cNvSpPr/>
          <p:nvPr/>
        </p:nvSpPr>
        <p:spPr>
          <a:xfrm>
            <a:off x="2122861" y="-200025"/>
            <a:ext cx="7946278" cy="1200329"/>
          </a:xfrm>
          <a:prstGeom prst="rect">
            <a:avLst/>
          </a:prstGeom>
          <a:noFill/>
        </p:spPr>
        <p:txBody>
          <a:bodyPr wrap="none" lIns="91440" tIns="45720" rIns="91440" bIns="45720">
            <a:spAutoFit/>
          </a:bodyPr>
          <a:lstStyle/>
          <a:p>
            <a:pPr algn="ctr"/>
            <a:r>
              <a:rPr lang="en-US" sz="7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Write</a:t>
            </a:r>
            <a:r>
              <a:rPr lang="en-US" sz="72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the ‘ay’ words</a:t>
            </a:r>
          </a:p>
        </p:txBody>
      </p:sp>
      <p:sp>
        <p:nvSpPr>
          <p:cNvPr id="7" name="Rectangle 6">
            <a:extLst>
              <a:ext uri="{FF2B5EF4-FFF2-40B4-BE49-F238E27FC236}">
                <a16:creationId xmlns:a16="http://schemas.microsoft.com/office/drawing/2014/main" id="{132363DB-EA4D-4C02-ABC9-72AFA66CA525}"/>
              </a:ext>
            </a:extLst>
          </p:cNvPr>
          <p:cNvSpPr/>
          <p:nvPr/>
        </p:nvSpPr>
        <p:spPr>
          <a:xfrm>
            <a:off x="123825" y="5886667"/>
            <a:ext cx="8493304" cy="903573"/>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Write the correct ‘ay’ word under the pictures.</a:t>
            </a:r>
            <a:endParaRPr lang="en-GB" sz="2800" b="1" dirty="0"/>
          </a:p>
        </p:txBody>
      </p:sp>
    </p:spTree>
    <p:extLst>
      <p:ext uri="{BB962C8B-B14F-4D97-AF65-F5344CB8AC3E}">
        <p14:creationId xmlns:p14="http://schemas.microsoft.com/office/powerpoint/2010/main" val="22558345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E30A622-1175-4C09-8E65-F2248F135CB4}"/>
              </a:ext>
            </a:extLst>
          </p:cNvPr>
          <p:cNvPicPr>
            <a:picLocks noChangeAspect="1"/>
          </p:cNvPicPr>
          <p:nvPr/>
        </p:nvPicPr>
        <p:blipFill>
          <a:blip r:embed="rId2"/>
          <a:stretch>
            <a:fillRect/>
          </a:stretch>
        </p:blipFill>
        <p:spPr>
          <a:xfrm>
            <a:off x="125911" y="745092"/>
            <a:ext cx="7274050" cy="3009900"/>
          </a:xfrm>
          <a:prstGeom prst="rect">
            <a:avLst/>
          </a:prstGeom>
        </p:spPr>
      </p:pic>
      <p:pic>
        <p:nvPicPr>
          <p:cNvPr id="7" name="Picture 6">
            <a:extLst>
              <a:ext uri="{FF2B5EF4-FFF2-40B4-BE49-F238E27FC236}">
                <a16:creationId xmlns:a16="http://schemas.microsoft.com/office/drawing/2014/main" id="{FEE4A0ED-25A9-4504-A6FD-D07579AABDBE}"/>
              </a:ext>
            </a:extLst>
          </p:cNvPr>
          <p:cNvPicPr>
            <a:picLocks noChangeAspect="1"/>
          </p:cNvPicPr>
          <p:nvPr/>
        </p:nvPicPr>
        <p:blipFill>
          <a:blip r:embed="rId3"/>
          <a:stretch>
            <a:fillRect/>
          </a:stretch>
        </p:blipFill>
        <p:spPr>
          <a:xfrm>
            <a:off x="2846047" y="3037170"/>
            <a:ext cx="5176757" cy="3278483"/>
          </a:xfrm>
          <a:prstGeom prst="rect">
            <a:avLst/>
          </a:prstGeom>
        </p:spPr>
      </p:pic>
      <p:sp>
        <p:nvSpPr>
          <p:cNvPr id="8" name="Rectangle 7">
            <a:extLst>
              <a:ext uri="{FF2B5EF4-FFF2-40B4-BE49-F238E27FC236}">
                <a16:creationId xmlns:a16="http://schemas.microsoft.com/office/drawing/2014/main" id="{71C4330B-91A1-4578-9FBC-B0A2CB4E34C8}"/>
              </a:ext>
            </a:extLst>
          </p:cNvPr>
          <p:cNvSpPr/>
          <p:nvPr/>
        </p:nvSpPr>
        <p:spPr>
          <a:xfrm>
            <a:off x="3899244" y="0"/>
            <a:ext cx="4393511" cy="923330"/>
          </a:xfrm>
          <a:prstGeom prst="rect">
            <a:avLst/>
          </a:prstGeom>
          <a:noFill/>
        </p:spPr>
        <p:txBody>
          <a:bodyPr wrap="non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Spelling game!</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1" name="Rectangle 10">
            <a:extLst>
              <a:ext uri="{FF2B5EF4-FFF2-40B4-BE49-F238E27FC236}">
                <a16:creationId xmlns:a16="http://schemas.microsoft.com/office/drawing/2014/main" id="{5B55EDF9-B251-480C-8506-CDC329688E90}"/>
              </a:ext>
            </a:extLst>
          </p:cNvPr>
          <p:cNvSpPr/>
          <p:nvPr/>
        </p:nvSpPr>
        <p:spPr>
          <a:xfrm>
            <a:off x="7632486" y="2250042"/>
            <a:ext cx="4559514" cy="1574256"/>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Use the link to play the game and practice spelling the ‘ay’ words</a:t>
            </a:r>
          </a:p>
          <a:p>
            <a:pPr algn="ctr"/>
            <a:endParaRPr lang="en-GB" dirty="0"/>
          </a:p>
        </p:txBody>
      </p:sp>
      <p:sp>
        <p:nvSpPr>
          <p:cNvPr id="14" name="Rectangle 13">
            <a:extLst>
              <a:ext uri="{FF2B5EF4-FFF2-40B4-BE49-F238E27FC236}">
                <a16:creationId xmlns:a16="http://schemas.microsoft.com/office/drawing/2014/main" id="{5F5917A4-B405-45B6-AA82-2312392BE936}"/>
              </a:ext>
            </a:extLst>
          </p:cNvPr>
          <p:cNvSpPr/>
          <p:nvPr/>
        </p:nvSpPr>
        <p:spPr>
          <a:xfrm>
            <a:off x="4667250" y="6315653"/>
            <a:ext cx="7410450" cy="5423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D1298D50-0920-45DC-9B0E-AB1FDC03EEEE}"/>
              </a:ext>
            </a:extLst>
          </p:cNvPr>
          <p:cNvSpPr txBox="1"/>
          <p:nvPr/>
        </p:nvSpPr>
        <p:spPr>
          <a:xfrm>
            <a:off x="4752475" y="6302562"/>
            <a:ext cx="8763499" cy="800219"/>
          </a:xfrm>
          <a:prstGeom prst="rect">
            <a:avLst/>
          </a:prstGeom>
          <a:noFill/>
        </p:spPr>
        <p:txBody>
          <a:bodyPr wrap="square">
            <a:spAutoFit/>
          </a:bodyPr>
          <a:lstStyle/>
          <a:p>
            <a:r>
              <a:rPr lang="en-GB" sz="2800" dirty="0">
                <a:hlinkClick r:id="rId4"/>
              </a:rPr>
              <a:t>Forest Phonics - mobile friendly (ictgames.com)</a:t>
            </a:r>
            <a:endParaRPr lang="en-GB" sz="2800" dirty="0"/>
          </a:p>
          <a:p>
            <a:endParaRPr lang="en-GB" dirty="0"/>
          </a:p>
        </p:txBody>
      </p:sp>
    </p:spTree>
    <p:extLst>
      <p:ext uri="{BB962C8B-B14F-4D97-AF65-F5344CB8AC3E}">
        <p14:creationId xmlns:p14="http://schemas.microsoft.com/office/powerpoint/2010/main" val="5622729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BDD6948-0CE5-4F99-AD23-9575228B3758}"/>
              </a:ext>
            </a:extLst>
          </p:cNvPr>
          <p:cNvSpPr/>
          <p:nvPr/>
        </p:nvSpPr>
        <p:spPr>
          <a:xfrm>
            <a:off x="3673213" y="6094076"/>
            <a:ext cx="6210526" cy="5232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66669685-C9DF-43BE-87DC-E4F5AE34A663}"/>
              </a:ext>
            </a:extLst>
          </p:cNvPr>
          <p:cNvSpPr txBox="1"/>
          <p:nvPr/>
        </p:nvSpPr>
        <p:spPr>
          <a:xfrm>
            <a:off x="3673213" y="6094076"/>
            <a:ext cx="8501664" cy="523220"/>
          </a:xfrm>
          <a:prstGeom prst="rect">
            <a:avLst/>
          </a:prstGeom>
          <a:noFill/>
        </p:spPr>
        <p:txBody>
          <a:bodyPr wrap="square">
            <a:spAutoFit/>
          </a:bodyPr>
          <a:lstStyle/>
          <a:p>
            <a:r>
              <a:rPr lang="it-IT" sz="2800" b="1" dirty="0">
                <a:hlinkClick r:id="rId2"/>
              </a:rPr>
              <a:t>Spelling games: ay a-e ai (spellzone.com)</a:t>
            </a:r>
            <a:endParaRPr lang="it-IT" sz="2800" b="1" dirty="0"/>
          </a:p>
        </p:txBody>
      </p:sp>
      <p:pic>
        <p:nvPicPr>
          <p:cNvPr id="7" name="Picture 6">
            <a:extLst>
              <a:ext uri="{FF2B5EF4-FFF2-40B4-BE49-F238E27FC236}">
                <a16:creationId xmlns:a16="http://schemas.microsoft.com/office/drawing/2014/main" id="{A350DC99-47B0-4F68-A515-41AA079BE222}"/>
              </a:ext>
            </a:extLst>
          </p:cNvPr>
          <p:cNvPicPr>
            <a:picLocks noChangeAspect="1"/>
          </p:cNvPicPr>
          <p:nvPr/>
        </p:nvPicPr>
        <p:blipFill>
          <a:blip r:embed="rId3"/>
          <a:stretch>
            <a:fillRect/>
          </a:stretch>
        </p:blipFill>
        <p:spPr>
          <a:xfrm>
            <a:off x="184180" y="1031590"/>
            <a:ext cx="6763064" cy="2397410"/>
          </a:xfrm>
          <a:prstGeom prst="rect">
            <a:avLst/>
          </a:prstGeom>
        </p:spPr>
      </p:pic>
      <p:sp>
        <p:nvSpPr>
          <p:cNvPr id="8" name="Rectangle 7">
            <a:extLst>
              <a:ext uri="{FF2B5EF4-FFF2-40B4-BE49-F238E27FC236}">
                <a16:creationId xmlns:a16="http://schemas.microsoft.com/office/drawing/2014/main" id="{70610643-4884-4CF2-85D5-A92070D1F02F}"/>
              </a:ext>
            </a:extLst>
          </p:cNvPr>
          <p:cNvSpPr/>
          <p:nvPr/>
        </p:nvSpPr>
        <p:spPr>
          <a:xfrm>
            <a:off x="3899244" y="0"/>
            <a:ext cx="4393511" cy="923330"/>
          </a:xfrm>
          <a:prstGeom prst="rect">
            <a:avLst/>
          </a:prstGeom>
          <a:noFill/>
        </p:spPr>
        <p:txBody>
          <a:bodyPr wrap="non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Spelling game!</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10" name="Picture 9">
            <a:extLst>
              <a:ext uri="{FF2B5EF4-FFF2-40B4-BE49-F238E27FC236}">
                <a16:creationId xmlns:a16="http://schemas.microsoft.com/office/drawing/2014/main" id="{59F9005B-5A0C-4C07-8717-7BC39104971B}"/>
              </a:ext>
            </a:extLst>
          </p:cNvPr>
          <p:cNvPicPr>
            <a:picLocks noChangeAspect="1"/>
          </p:cNvPicPr>
          <p:nvPr/>
        </p:nvPicPr>
        <p:blipFill>
          <a:blip r:embed="rId4"/>
          <a:stretch>
            <a:fillRect/>
          </a:stretch>
        </p:blipFill>
        <p:spPr>
          <a:xfrm>
            <a:off x="3673213" y="2456547"/>
            <a:ext cx="5311739" cy="3171230"/>
          </a:xfrm>
          <a:prstGeom prst="rect">
            <a:avLst/>
          </a:prstGeom>
        </p:spPr>
      </p:pic>
      <p:sp>
        <p:nvSpPr>
          <p:cNvPr id="11" name="Rectangle 10">
            <a:extLst>
              <a:ext uri="{FF2B5EF4-FFF2-40B4-BE49-F238E27FC236}">
                <a16:creationId xmlns:a16="http://schemas.microsoft.com/office/drawing/2014/main" id="{5B26C1BC-3A34-479B-A978-5337823E568A}"/>
              </a:ext>
            </a:extLst>
          </p:cNvPr>
          <p:cNvSpPr/>
          <p:nvPr/>
        </p:nvSpPr>
        <p:spPr>
          <a:xfrm>
            <a:off x="7426705" y="1265155"/>
            <a:ext cx="4559514" cy="1574256"/>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Use the link to play the game and practice spelling the ‘ay’ words</a:t>
            </a:r>
          </a:p>
          <a:p>
            <a:pPr algn="ctr"/>
            <a:endParaRPr lang="en-GB" dirty="0"/>
          </a:p>
        </p:txBody>
      </p:sp>
    </p:spTree>
    <p:extLst>
      <p:ext uri="{BB962C8B-B14F-4D97-AF65-F5344CB8AC3E}">
        <p14:creationId xmlns:p14="http://schemas.microsoft.com/office/powerpoint/2010/main" val="5919065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5A34A7-CF0F-4A1C-A6F1-B38BE7F4474A}"/>
              </a:ext>
            </a:extLst>
          </p:cNvPr>
          <p:cNvSpPr txBox="1"/>
          <p:nvPr/>
        </p:nvSpPr>
        <p:spPr>
          <a:xfrm>
            <a:off x="147430" y="459685"/>
            <a:ext cx="11897139" cy="1200329"/>
          </a:xfrm>
          <a:prstGeom prst="rect">
            <a:avLst/>
          </a:prstGeom>
          <a:noFill/>
        </p:spPr>
        <p:txBody>
          <a:bodyPr wrap="square" rtlCol="0">
            <a:spAutoFit/>
          </a:bodyPr>
          <a:lstStyle/>
          <a:p>
            <a:pPr algn="ctr"/>
            <a:r>
              <a:rPr lang="en-GB" sz="3600" b="1" dirty="0"/>
              <a:t>Well done for all of your hard work today! We cant wait to see your completed work.</a:t>
            </a:r>
          </a:p>
        </p:txBody>
      </p:sp>
      <p:pic>
        <p:nvPicPr>
          <p:cNvPr id="1026" name="Picture 2" descr="See the source image">
            <a:extLst>
              <a:ext uri="{FF2B5EF4-FFF2-40B4-BE49-F238E27FC236}">
                <a16:creationId xmlns:a16="http://schemas.microsoft.com/office/drawing/2014/main" id="{F761B972-8D6E-4752-8137-30CDBC1DCF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9946" y="1660014"/>
            <a:ext cx="5990216" cy="31353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3CCCEA2-332F-4658-9B97-AADB8071FAA7}"/>
              </a:ext>
            </a:extLst>
          </p:cNvPr>
          <p:cNvSpPr txBox="1"/>
          <p:nvPr/>
        </p:nvSpPr>
        <p:spPr>
          <a:xfrm>
            <a:off x="1" y="5117026"/>
            <a:ext cx="12115800" cy="954107"/>
          </a:xfrm>
          <a:prstGeom prst="rect">
            <a:avLst/>
          </a:prstGeom>
          <a:noFill/>
        </p:spPr>
        <p:txBody>
          <a:bodyPr wrap="square">
            <a:spAutoFit/>
          </a:bodyPr>
          <a:lstStyle/>
          <a:p>
            <a:r>
              <a:rPr lang="en-GB" sz="2800" b="0" i="0" u="none" strike="noStrike" dirty="0">
                <a:solidFill>
                  <a:srgbClr val="000000"/>
                </a:solidFill>
                <a:effectLst/>
                <a:latin typeface="Calibri" panose="020F0502020204030204" pitchFamily="34" charset="0"/>
              </a:rPr>
              <a:t>Could any completed work / photographic evidence of completed work please be sent to </a:t>
            </a:r>
            <a:r>
              <a:rPr lang="en-GB" sz="2800" u="sng" dirty="0">
                <a:solidFill>
                  <a:srgbClr val="0563C1"/>
                </a:solidFill>
                <a:latin typeface="Calibri" panose="020F0502020204030204" pitchFamily="34" charset="0"/>
              </a:rPr>
              <a:t>p</a:t>
            </a:r>
            <a:r>
              <a:rPr lang="en-GB" sz="2800" b="0" i="0" u="sng" strike="noStrike" dirty="0">
                <a:solidFill>
                  <a:srgbClr val="0563C1"/>
                </a:solidFill>
                <a:effectLst/>
                <a:latin typeface="Calibri" panose="020F0502020204030204" pitchFamily="34" charset="0"/>
                <a:hlinkClick r:id="rId3"/>
              </a:rPr>
              <a:t>ioneerspupils@gmail.com</a:t>
            </a:r>
            <a:endParaRPr lang="en-GB" sz="2800" dirty="0"/>
          </a:p>
        </p:txBody>
      </p:sp>
      <p:sp>
        <p:nvSpPr>
          <p:cNvPr id="8" name="Rectangle 7">
            <a:extLst>
              <a:ext uri="{FF2B5EF4-FFF2-40B4-BE49-F238E27FC236}">
                <a16:creationId xmlns:a16="http://schemas.microsoft.com/office/drawing/2014/main" id="{82E68C43-0C27-4E8D-820A-5F07D0A0B3DA}"/>
              </a:ext>
            </a:extLst>
          </p:cNvPr>
          <p:cNvSpPr/>
          <p:nvPr/>
        </p:nvSpPr>
        <p:spPr>
          <a:xfrm>
            <a:off x="7239545" y="6085081"/>
            <a:ext cx="4805024" cy="641581"/>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Thank you!</a:t>
            </a:r>
            <a:endParaRPr lang="en-GB" sz="2400" b="1" dirty="0"/>
          </a:p>
        </p:txBody>
      </p:sp>
    </p:spTree>
    <p:extLst>
      <p:ext uri="{BB962C8B-B14F-4D97-AF65-F5344CB8AC3E}">
        <p14:creationId xmlns:p14="http://schemas.microsoft.com/office/powerpoint/2010/main" val="1638018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a:extLst>
              <a:ext uri="{FF2B5EF4-FFF2-40B4-BE49-F238E27FC236}">
                <a16:creationId xmlns:a16="http://schemas.microsoft.com/office/drawing/2014/main" id="{B7BE1743-208B-4585-85D7-7BE6AB8437D1}"/>
              </a:ext>
            </a:extLst>
          </p:cNvPr>
          <p:cNvSpPr/>
          <p:nvPr/>
        </p:nvSpPr>
        <p:spPr>
          <a:xfrm>
            <a:off x="0" y="104503"/>
            <a:ext cx="2456953" cy="1110343"/>
          </a:xfrm>
          <a:prstGeom prst="cloud">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899AA9C2-414F-4651-AAD3-A6E9D472F2D1}"/>
              </a:ext>
            </a:extLst>
          </p:cNvPr>
          <p:cNvSpPr txBox="1"/>
          <p:nvPr/>
        </p:nvSpPr>
        <p:spPr>
          <a:xfrm>
            <a:off x="280568" y="362452"/>
            <a:ext cx="1733384" cy="646331"/>
          </a:xfrm>
          <a:prstGeom prst="rect">
            <a:avLst/>
          </a:prstGeom>
          <a:noFill/>
        </p:spPr>
        <p:txBody>
          <a:bodyPr wrap="square" rtlCol="0">
            <a:spAutoFit/>
          </a:bodyPr>
          <a:lstStyle/>
          <a:p>
            <a:pPr algn="ctr"/>
            <a:r>
              <a:rPr lang="en-GB" dirty="0"/>
              <a:t>Now find the features!</a:t>
            </a:r>
          </a:p>
        </p:txBody>
      </p:sp>
      <p:sp>
        <p:nvSpPr>
          <p:cNvPr id="7" name="TextBox 6">
            <a:extLst>
              <a:ext uri="{FF2B5EF4-FFF2-40B4-BE49-F238E27FC236}">
                <a16:creationId xmlns:a16="http://schemas.microsoft.com/office/drawing/2014/main" id="{899AA9C2-414F-4651-AAD3-A6E9D472F2D1}"/>
              </a:ext>
            </a:extLst>
          </p:cNvPr>
          <p:cNvSpPr txBox="1"/>
          <p:nvPr/>
        </p:nvSpPr>
        <p:spPr>
          <a:xfrm>
            <a:off x="571941" y="5638440"/>
            <a:ext cx="7679067" cy="369332"/>
          </a:xfrm>
          <a:prstGeom prst="rect">
            <a:avLst/>
          </a:prstGeom>
          <a:noFill/>
        </p:spPr>
        <p:txBody>
          <a:bodyPr wrap="square" rtlCol="0">
            <a:spAutoFit/>
          </a:bodyPr>
          <a:lstStyle/>
          <a:p>
            <a:pPr algn="ctr"/>
            <a:r>
              <a:rPr lang="en-GB" b="1" dirty="0"/>
              <a:t>Use the key to highlight/ underline the key features in the correct colour  </a:t>
            </a:r>
          </a:p>
        </p:txBody>
      </p:sp>
      <p:sp>
        <p:nvSpPr>
          <p:cNvPr id="2" name="Rectangle 1"/>
          <p:cNvSpPr/>
          <p:nvPr/>
        </p:nvSpPr>
        <p:spPr>
          <a:xfrm>
            <a:off x="6160849" y="6070528"/>
            <a:ext cx="437889" cy="33524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1304787" y="6053483"/>
            <a:ext cx="437889" cy="33524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3141722" y="6061730"/>
            <a:ext cx="437889" cy="33524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92998" y="6061730"/>
            <a:ext cx="437889" cy="335242"/>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4609947" y="6061730"/>
            <a:ext cx="437889" cy="335242"/>
          </a:xfrm>
          <a:prstGeom prst="rect">
            <a:avLst/>
          </a:prstGeom>
          <a:solidFill>
            <a:srgbClr val="EB05DB"/>
          </a:solidFill>
          <a:ln>
            <a:solidFill>
              <a:srgbClr val="EB05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5941285C-5BD0-403E-AC35-8291E4C2AE61}"/>
              </a:ext>
            </a:extLst>
          </p:cNvPr>
          <p:cNvSpPr/>
          <p:nvPr/>
        </p:nvSpPr>
        <p:spPr>
          <a:xfrm>
            <a:off x="2607448" y="-31265"/>
            <a:ext cx="6977103"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Super Scaly Sea Turtles!</a:t>
            </a:r>
          </a:p>
        </p:txBody>
      </p:sp>
      <p:sp>
        <p:nvSpPr>
          <p:cNvPr id="22" name="TextBox 21">
            <a:extLst>
              <a:ext uri="{FF2B5EF4-FFF2-40B4-BE49-F238E27FC236}">
                <a16:creationId xmlns:a16="http://schemas.microsoft.com/office/drawing/2014/main" id="{C6B066BC-341B-4480-A55B-C3431AB0BEB6}"/>
              </a:ext>
            </a:extLst>
          </p:cNvPr>
          <p:cNvSpPr txBox="1"/>
          <p:nvPr/>
        </p:nvSpPr>
        <p:spPr>
          <a:xfrm>
            <a:off x="76200" y="1179678"/>
            <a:ext cx="12277725" cy="307777"/>
          </a:xfrm>
          <a:prstGeom prst="rect">
            <a:avLst/>
          </a:prstGeom>
          <a:noFill/>
        </p:spPr>
        <p:txBody>
          <a:bodyPr wrap="square" rtlCol="0">
            <a:spAutoFit/>
          </a:bodyPr>
          <a:lstStyle/>
          <a:p>
            <a:r>
              <a:rPr lang="en-GB" sz="1400" dirty="0"/>
              <a:t>Sea turtles are marine creatures which live in seas and oceans. They are cold blooded, have scaly skin and lay eggs – this makes them reptiles!</a:t>
            </a:r>
          </a:p>
        </p:txBody>
      </p:sp>
      <p:sp>
        <p:nvSpPr>
          <p:cNvPr id="24" name="TextBox 23">
            <a:extLst>
              <a:ext uri="{FF2B5EF4-FFF2-40B4-BE49-F238E27FC236}">
                <a16:creationId xmlns:a16="http://schemas.microsoft.com/office/drawing/2014/main" id="{0EE6F175-4BED-42B0-9F57-9894852B8835}"/>
              </a:ext>
            </a:extLst>
          </p:cNvPr>
          <p:cNvSpPr txBox="1"/>
          <p:nvPr/>
        </p:nvSpPr>
        <p:spPr>
          <a:xfrm>
            <a:off x="0" y="1431184"/>
            <a:ext cx="1257395" cy="369332"/>
          </a:xfrm>
          <a:prstGeom prst="rect">
            <a:avLst/>
          </a:prstGeom>
          <a:noFill/>
        </p:spPr>
        <p:txBody>
          <a:bodyPr wrap="none" rtlCol="0">
            <a:spAutoFit/>
          </a:bodyPr>
          <a:lstStyle/>
          <a:p>
            <a:r>
              <a:rPr lang="en-GB" sz="1600" b="1" u="sng" dirty="0"/>
              <a:t>Appearance</a:t>
            </a:r>
            <a:r>
              <a:rPr lang="en-GB" dirty="0"/>
              <a:t> </a:t>
            </a:r>
          </a:p>
        </p:txBody>
      </p:sp>
      <p:sp>
        <p:nvSpPr>
          <p:cNvPr id="25" name="TextBox 24">
            <a:extLst>
              <a:ext uri="{FF2B5EF4-FFF2-40B4-BE49-F238E27FC236}">
                <a16:creationId xmlns:a16="http://schemas.microsoft.com/office/drawing/2014/main" id="{11F4E5EA-CE56-444A-A824-EC5A411F0672}"/>
              </a:ext>
            </a:extLst>
          </p:cNvPr>
          <p:cNvSpPr txBox="1"/>
          <p:nvPr/>
        </p:nvSpPr>
        <p:spPr>
          <a:xfrm>
            <a:off x="-1" y="1759116"/>
            <a:ext cx="10163175" cy="1200329"/>
          </a:xfrm>
          <a:prstGeom prst="rect">
            <a:avLst/>
          </a:prstGeom>
          <a:noFill/>
        </p:spPr>
        <p:txBody>
          <a:bodyPr wrap="square" rtlCol="0">
            <a:spAutoFit/>
          </a:bodyPr>
          <a:lstStyle/>
          <a:p>
            <a:pPr algn="just"/>
            <a:r>
              <a:rPr lang="en-GB" sz="1400" dirty="0"/>
              <a:t>Sea turtles have four flippers, a big smooth shell and two round eyes. The smooth shell makes the sea turtle streamlined which helps the turtle to swim through the water with elegance. Turtles have four flippers to help them swim quickly through the deep, salty ocean.</a:t>
            </a:r>
          </a:p>
          <a:p>
            <a:pPr algn="just"/>
            <a:r>
              <a:rPr lang="en-GB" sz="1600" b="1" dirty="0"/>
              <a:t>Did you know? </a:t>
            </a:r>
          </a:p>
          <a:p>
            <a:pPr algn="just"/>
            <a:r>
              <a:rPr lang="en-GB" sz="1400" dirty="0"/>
              <a:t>Sea turtles have glands in their body to help remove the salt from the water to keep them hydrated! The salty water comes out of the turtles eyes and makes the turtle look like it is crying!</a:t>
            </a:r>
          </a:p>
        </p:txBody>
      </p:sp>
      <p:pic>
        <p:nvPicPr>
          <p:cNvPr id="26" name="Picture 2" descr="See the source image">
            <a:extLst>
              <a:ext uri="{FF2B5EF4-FFF2-40B4-BE49-F238E27FC236}">
                <a16:creationId xmlns:a16="http://schemas.microsoft.com/office/drawing/2014/main" id="{ABCD435A-2FB1-47D0-A74D-176183CD9C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1700" y="1487455"/>
            <a:ext cx="1809750" cy="160043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See the source image">
            <a:extLst>
              <a:ext uri="{FF2B5EF4-FFF2-40B4-BE49-F238E27FC236}">
                <a16:creationId xmlns:a16="http://schemas.microsoft.com/office/drawing/2014/main" id="{8E665196-89F2-4A3B-9D73-FE3B5B52D7CC}"/>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7480" y="2931404"/>
            <a:ext cx="1415638" cy="1497721"/>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315D762A-90B2-4F31-B218-8C2127C73C99}"/>
              </a:ext>
            </a:extLst>
          </p:cNvPr>
          <p:cNvSpPr txBox="1"/>
          <p:nvPr/>
        </p:nvSpPr>
        <p:spPr>
          <a:xfrm>
            <a:off x="1427770" y="2869482"/>
            <a:ext cx="860428" cy="338554"/>
          </a:xfrm>
          <a:prstGeom prst="rect">
            <a:avLst/>
          </a:prstGeom>
          <a:noFill/>
        </p:spPr>
        <p:txBody>
          <a:bodyPr wrap="none" rtlCol="0">
            <a:spAutoFit/>
          </a:bodyPr>
          <a:lstStyle/>
          <a:p>
            <a:r>
              <a:rPr lang="en-GB" sz="1600" b="1" u="sng" dirty="0"/>
              <a:t>Habitat </a:t>
            </a:r>
          </a:p>
        </p:txBody>
      </p:sp>
      <p:sp>
        <p:nvSpPr>
          <p:cNvPr id="29" name="TextBox 28">
            <a:extLst>
              <a:ext uri="{FF2B5EF4-FFF2-40B4-BE49-F238E27FC236}">
                <a16:creationId xmlns:a16="http://schemas.microsoft.com/office/drawing/2014/main" id="{1AB0ACCA-A3E8-4E82-AE34-3E237CC09D95}"/>
              </a:ext>
            </a:extLst>
          </p:cNvPr>
          <p:cNvSpPr txBox="1"/>
          <p:nvPr/>
        </p:nvSpPr>
        <p:spPr>
          <a:xfrm>
            <a:off x="1400325" y="3089880"/>
            <a:ext cx="10733276" cy="1415772"/>
          </a:xfrm>
          <a:prstGeom prst="rect">
            <a:avLst/>
          </a:prstGeom>
          <a:noFill/>
        </p:spPr>
        <p:txBody>
          <a:bodyPr wrap="square" rtlCol="0">
            <a:spAutoFit/>
          </a:bodyPr>
          <a:lstStyle/>
          <a:p>
            <a:pPr algn="just"/>
            <a:r>
              <a:rPr lang="en-GB" sz="1400" dirty="0"/>
              <a:t>Sea turtles live in warm seas and oceans around the world. There are no turtles in the Artic Ocean because it is too cold! Turtles usually live in shallow water so that they can feel the heat from the bright, scorching sun. Adult sea turtles are usually found living in bays, lagoons or on the sea shore. Turtles spend the majority of their life in the water but female turtles come onto the shore to lay eggs on small, smooth grains of sand.</a:t>
            </a:r>
          </a:p>
          <a:p>
            <a:pPr algn="just"/>
            <a:r>
              <a:rPr lang="en-GB" sz="1600" b="1" dirty="0"/>
              <a:t>Did you know? </a:t>
            </a:r>
          </a:p>
          <a:p>
            <a:pPr algn="just"/>
            <a:r>
              <a:rPr lang="en-GB" sz="1400" dirty="0"/>
              <a:t>Sea turtles can hold their breath for up to five hours! This means turtles can stay under water for a long time without having to come out for oxygen.  </a:t>
            </a:r>
          </a:p>
        </p:txBody>
      </p:sp>
      <p:sp>
        <p:nvSpPr>
          <p:cNvPr id="30" name="TextBox 29">
            <a:extLst>
              <a:ext uri="{FF2B5EF4-FFF2-40B4-BE49-F238E27FC236}">
                <a16:creationId xmlns:a16="http://schemas.microsoft.com/office/drawing/2014/main" id="{6501710C-778D-4CD5-AFF7-00015DC33E58}"/>
              </a:ext>
            </a:extLst>
          </p:cNvPr>
          <p:cNvSpPr txBox="1"/>
          <p:nvPr/>
        </p:nvSpPr>
        <p:spPr>
          <a:xfrm>
            <a:off x="-4810" y="4403444"/>
            <a:ext cx="633507" cy="369332"/>
          </a:xfrm>
          <a:prstGeom prst="rect">
            <a:avLst/>
          </a:prstGeom>
          <a:noFill/>
        </p:spPr>
        <p:txBody>
          <a:bodyPr wrap="square" rtlCol="0">
            <a:spAutoFit/>
          </a:bodyPr>
          <a:lstStyle/>
          <a:p>
            <a:r>
              <a:rPr lang="en-GB" sz="1600" b="1" u="sng" dirty="0"/>
              <a:t>Diet</a:t>
            </a:r>
            <a:r>
              <a:rPr lang="en-GB" b="1" u="sng" dirty="0"/>
              <a:t> </a:t>
            </a:r>
          </a:p>
        </p:txBody>
      </p:sp>
      <p:sp>
        <p:nvSpPr>
          <p:cNvPr id="31" name="TextBox 30">
            <a:extLst>
              <a:ext uri="{FF2B5EF4-FFF2-40B4-BE49-F238E27FC236}">
                <a16:creationId xmlns:a16="http://schemas.microsoft.com/office/drawing/2014/main" id="{76489629-0EAB-43AA-BFCB-34005A1DE687}"/>
              </a:ext>
            </a:extLst>
          </p:cNvPr>
          <p:cNvSpPr txBox="1"/>
          <p:nvPr/>
        </p:nvSpPr>
        <p:spPr>
          <a:xfrm flipH="1">
            <a:off x="-40502" y="4683144"/>
            <a:ext cx="12200616" cy="1169551"/>
          </a:xfrm>
          <a:prstGeom prst="rect">
            <a:avLst/>
          </a:prstGeom>
          <a:noFill/>
        </p:spPr>
        <p:txBody>
          <a:bodyPr wrap="square" rtlCol="0">
            <a:spAutoFit/>
          </a:bodyPr>
          <a:lstStyle/>
          <a:p>
            <a:pPr algn="just"/>
            <a:r>
              <a:rPr lang="en-GB" sz="1400" dirty="0"/>
              <a:t>Most sea turtles are omnivores and eat a mixture of small marine creatures and plants. Sea turtles like to eat squid, shrimps, jelly fish and anemones. They also like to eat plants including algae, crinkle grass and seaweed. </a:t>
            </a:r>
          </a:p>
          <a:p>
            <a:pPr algn="just"/>
            <a:r>
              <a:rPr lang="en-GB" sz="1400" b="1" dirty="0"/>
              <a:t>Did you know? </a:t>
            </a:r>
          </a:p>
          <a:p>
            <a:pPr algn="just"/>
            <a:r>
              <a:rPr lang="en-GB" sz="1400" dirty="0"/>
              <a:t>Sea turtles don’t have teeth! They use their mouth to hold the food and break it up. Their mouth is made of keratin which is the same stuff your fingernails are made of! </a:t>
            </a:r>
          </a:p>
        </p:txBody>
      </p:sp>
      <p:sp>
        <p:nvSpPr>
          <p:cNvPr id="32" name="TextBox 31">
            <a:extLst>
              <a:ext uri="{FF2B5EF4-FFF2-40B4-BE49-F238E27FC236}">
                <a16:creationId xmlns:a16="http://schemas.microsoft.com/office/drawing/2014/main" id="{C4CBC5ED-5765-471A-ADB6-4FB562139E34}"/>
              </a:ext>
            </a:extLst>
          </p:cNvPr>
          <p:cNvSpPr txBox="1"/>
          <p:nvPr/>
        </p:nvSpPr>
        <p:spPr>
          <a:xfrm>
            <a:off x="541352" y="6065401"/>
            <a:ext cx="675156" cy="369332"/>
          </a:xfrm>
          <a:prstGeom prst="rect">
            <a:avLst/>
          </a:prstGeom>
          <a:noFill/>
        </p:spPr>
        <p:txBody>
          <a:bodyPr wrap="square" rtlCol="0">
            <a:spAutoFit/>
          </a:bodyPr>
          <a:lstStyle/>
          <a:p>
            <a:r>
              <a:rPr lang="en-GB" dirty="0"/>
              <a:t>Title</a:t>
            </a:r>
          </a:p>
        </p:txBody>
      </p:sp>
      <p:sp>
        <p:nvSpPr>
          <p:cNvPr id="33" name="TextBox 32">
            <a:extLst>
              <a:ext uri="{FF2B5EF4-FFF2-40B4-BE49-F238E27FC236}">
                <a16:creationId xmlns:a16="http://schemas.microsoft.com/office/drawing/2014/main" id="{2ADDE5B3-F32E-414C-9BAD-DCA8462FA29C}"/>
              </a:ext>
            </a:extLst>
          </p:cNvPr>
          <p:cNvSpPr txBox="1"/>
          <p:nvPr/>
        </p:nvSpPr>
        <p:spPr>
          <a:xfrm>
            <a:off x="1727956" y="6053483"/>
            <a:ext cx="1482945" cy="369332"/>
          </a:xfrm>
          <a:prstGeom prst="rect">
            <a:avLst/>
          </a:prstGeom>
          <a:noFill/>
        </p:spPr>
        <p:txBody>
          <a:bodyPr wrap="square" rtlCol="0">
            <a:spAutoFit/>
          </a:bodyPr>
          <a:lstStyle/>
          <a:p>
            <a:r>
              <a:rPr lang="en-GB" dirty="0"/>
              <a:t>Subheading </a:t>
            </a:r>
          </a:p>
        </p:txBody>
      </p:sp>
      <p:sp>
        <p:nvSpPr>
          <p:cNvPr id="34" name="TextBox 33">
            <a:extLst>
              <a:ext uri="{FF2B5EF4-FFF2-40B4-BE49-F238E27FC236}">
                <a16:creationId xmlns:a16="http://schemas.microsoft.com/office/drawing/2014/main" id="{4B5F5E31-9FC0-4DD5-9795-D9C73ECB12EA}"/>
              </a:ext>
            </a:extLst>
          </p:cNvPr>
          <p:cNvSpPr txBox="1"/>
          <p:nvPr/>
        </p:nvSpPr>
        <p:spPr>
          <a:xfrm>
            <a:off x="3611635" y="6070528"/>
            <a:ext cx="998783" cy="369332"/>
          </a:xfrm>
          <a:prstGeom prst="rect">
            <a:avLst/>
          </a:prstGeom>
          <a:noFill/>
        </p:spPr>
        <p:txBody>
          <a:bodyPr wrap="square" rtlCol="0">
            <a:spAutoFit/>
          </a:bodyPr>
          <a:lstStyle/>
          <a:p>
            <a:r>
              <a:rPr lang="en-GB" dirty="0"/>
              <a:t>Picture </a:t>
            </a:r>
          </a:p>
        </p:txBody>
      </p:sp>
      <p:sp>
        <p:nvSpPr>
          <p:cNvPr id="35" name="TextBox 34">
            <a:extLst>
              <a:ext uri="{FF2B5EF4-FFF2-40B4-BE49-F238E27FC236}">
                <a16:creationId xmlns:a16="http://schemas.microsoft.com/office/drawing/2014/main" id="{E3E6D5C2-E4E1-46AA-95AA-4C6576E62ED5}"/>
              </a:ext>
            </a:extLst>
          </p:cNvPr>
          <p:cNvSpPr txBox="1"/>
          <p:nvPr/>
        </p:nvSpPr>
        <p:spPr>
          <a:xfrm>
            <a:off x="5047399" y="6065401"/>
            <a:ext cx="1076396" cy="369332"/>
          </a:xfrm>
          <a:prstGeom prst="rect">
            <a:avLst/>
          </a:prstGeom>
          <a:noFill/>
        </p:spPr>
        <p:txBody>
          <a:bodyPr wrap="square" rtlCol="0">
            <a:spAutoFit/>
          </a:bodyPr>
          <a:lstStyle/>
          <a:p>
            <a:r>
              <a:rPr lang="en-GB" dirty="0"/>
              <a:t>Question </a:t>
            </a:r>
          </a:p>
        </p:txBody>
      </p:sp>
      <p:sp>
        <p:nvSpPr>
          <p:cNvPr id="36" name="TextBox 35">
            <a:extLst>
              <a:ext uri="{FF2B5EF4-FFF2-40B4-BE49-F238E27FC236}">
                <a16:creationId xmlns:a16="http://schemas.microsoft.com/office/drawing/2014/main" id="{EB8C8E47-E420-44DE-8FAA-16055C7B5FD8}"/>
              </a:ext>
            </a:extLst>
          </p:cNvPr>
          <p:cNvSpPr txBox="1"/>
          <p:nvPr/>
        </p:nvSpPr>
        <p:spPr>
          <a:xfrm>
            <a:off x="6688652" y="6044685"/>
            <a:ext cx="1709059" cy="369332"/>
          </a:xfrm>
          <a:prstGeom prst="rect">
            <a:avLst/>
          </a:prstGeom>
          <a:noFill/>
        </p:spPr>
        <p:txBody>
          <a:bodyPr wrap="square" rtlCol="0">
            <a:spAutoFit/>
          </a:bodyPr>
          <a:lstStyle/>
          <a:p>
            <a:r>
              <a:rPr lang="en-GB" dirty="0"/>
              <a:t>Commas in a list </a:t>
            </a:r>
          </a:p>
        </p:txBody>
      </p:sp>
      <p:sp>
        <p:nvSpPr>
          <p:cNvPr id="37" name="Rectangle 36">
            <a:extLst>
              <a:ext uri="{FF2B5EF4-FFF2-40B4-BE49-F238E27FC236}">
                <a16:creationId xmlns:a16="http://schemas.microsoft.com/office/drawing/2014/main" id="{1A9C6489-BD71-41A0-89F1-08C12D854D66}"/>
              </a:ext>
            </a:extLst>
          </p:cNvPr>
          <p:cNvSpPr/>
          <p:nvPr/>
        </p:nvSpPr>
        <p:spPr>
          <a:xfrm>
            <a:off x="8397711" y="5826940"/>
            <a:ext cx="3734261" cy="913284"/>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t>Remember commas are used to separate things in a list.</a:t>
            </a:r>
          </a:p>
          <a:p>
            <a:r>
              <a:rPr lang="en-GB" sz="1600" dirty="0"/>
              <a:t>The last two things in the list are separated with the word ‘and’.</a:t>
            </a:r>
            <a:endParaRPr lang="en-GB" sz="1600" b="1" dirty="0"/>
          </a:p>
        </p:txBody>
      </p:sp>
    </p:spTree>
    <p:extLst>
      <p:ext uri="{BB962C8B-B14F-4D97-AF65-F5344CB8AC3E}">
        <p14:creationId xmlns:p14="http://schemas.microsoft.com/office/powerpoint/2010/main" val="489961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5A34A7-CF0F-4A1C-A6F1-B38BE7F4474A}"/>
              </a:ext>
            </a:extLst>
          </p:cNvPr>
          <p:cNvSpPr txBox="1"/>
          <p:nvPr/>
        </p:nvSpPr>
        <p:spPr>
          <a:xfrm>
            <a:off x="147430" y="459685"/>
            <a:ext cx="11897139" cy="1200329"/>
          </a:xfrm>
          <a:prstGeom prst="rect">
            <a:avLst/>
          </a:prstGeom>
          <a:noFill/>
        </p:spPr>
        <p:txBody>
          <a:bodyPr wrap="square" rtlCol="0">
            <a:spAutoFit/>
          </a:bodyPr>
          <a:lstStyle/>
          <a:p>
            <a:pPr algn="ctr"/>
            <a:r>
              <a:rPr lang="en-GB" sz="3600" b="1" dirty="0"/>
              <a:t>Well done for all of your hard work today! We cant wait to see your completed work.</a:t>
            </a:r>
          </a:p>
        </p:txBody>
      </p:sp>
      <p:pic>
        <p:nvPicPr>
          <p:cNvPr id="1026" name="Picture 2" descr="See the source image">
            <a:extLst>
              <a:ext uri="{FF2B5EF4-FFF2-40B4-BE49-F238E27FC236}">
                <a16:creationId xmlns:a16="http://schemas.microsoft.com/office/drawing/2014/main" id="{F761B972-8D6E-4752-8137-30CDBC1DCF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9946" y="1660014"/>
            <a:ext cx="5990216" cy="31353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3CCCEA2-332F-4658-9B97-AADB8071FAA7}"/>
              </a:ext>
            </a:extLst>
          </p:cNvPr>
          <p:cNvSpPr txBox="1"/>
          <p:nvPr/>
        </p:nvSpPr>
        <p:spPr>
          <a:xfrm>
            <a:off x="1" y="5117026"/>
            <a:ext cx="12115800" cy="954107"/>
          </a:xfrm>
          <a:prstGeom prst="rect">
            <a:avLst/>
          </a:prstGeom>
          <a:noFill/>
        </p:spPr>
        <p:txBody>
          <a:bodyPr wrap="square">
            <a:spAutoFit/>
          </a:bodyPr>
          <a:lstStyle/>
          <a:p>
            <a:r>
              <a:rPr lang="en-GB" sz="2800" b="0" i="0" u="none" strike="noStrike" dirty="0">
                <a:solidFill>
                  <a:srgbClr val="000000"/>
                </a:solidFill>
                <a:effectLst/>
                <a:latin typeface="Calibri" panose="020F0502020204030204" pitchFamily="34" charset="0"/>
              </a:rPr>
              <a:t>Could any completed work / photographic evidence of completed work please be sent to </a:t>
            </a:r>
            <a:r>
              <a:rPr lang="en-GB" sz="2800" u="sng" dirty="0">
                <a:solidFill>
                  <a:srgbClr val="0563C1"/>
                </a:solidFill>
                <a:latin typeface="Calibri" panose="020F0502020204030204" pitchFamily="34" charset="0"/>
              </a:rPr>
              <a:t>p</a:t>
            </a:r>
            <a:r>
              <a:rPr lang="en-GB" sz="2800" b="0" i="0" u="sng" strike="noStrike" dirty="0">
                <a:solidFill>
                  <a:srgbClr val="0563C1"/>
                </a:solidFill>
                <a:effectLst/>
                <a:latin typeface="Calibri" panose="020F0502020204030204" pitchFamily="34" charset="0"/>
                <a:hlinkClick r:id="rId3"/>
              </a:rPr>
              <a:t>ioneerspupils@gmail.com</a:t>
            </a:r>
            <a:endParaRPr lang="en-GB" sz="2800" dirty="0"/>
          </a:p>
        </p:txBody>
      </p:sp>
      <p:sp>
        <p:nvSpPr>
          <p:cNvPr id="8" name="Rectangle 7">
            <a:extLst>
              <a:ext uri="{FF2B5EF4-FFF2-40B4-BE49-F238E27FC236}">
                <a16:creationId xmlns:a16="http://schemas.microsoft.com/office/drawing/2014/main" id="{82E68C43-0C27-4E8D-820A-5F07D0A0B3DA}"/>
              </a:ext>
            </a:extLst>
          </p:cNvPr>
          <p:cNvSpPr/>
          <p:nvPr/>
        </p:nvSpPr>
        <p:spPr>
          <a:xfrm>
            <a:off x="7239545" y="6085081"/>
            <a:ext cx="4805024" cy="641581"/>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Thank you!</a:t>
            </a:r>
            <a:endParaRPr lang="en-GB" sz="2400" b="1" dirty="0"/>
          </a:p>
        </p:txBody>
      </p:sp>
    </p:spTree>
    <p:extLst>
      <p:ext uri="{BB962C8B-B14F-4D97-AF65-F5344CB8AC3E}">
        <p14:creationId xmlns:p14="http://schemas.microsoft.com/office/powerpoint/2010/main" val="1981393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394F-A873-42DB-B467-C1DAED12EA66}"/>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5DD90B2-93BF-4E4C-84B7-170C7F489311}"/>
              </a:ext>
            </a:extLst>
          </p:cNvPr>
          <p:cNvSpPr>
            <a:spLocks noGrp="1"/>
          </p:cNvSpPr>
          <p:nvPr>
            <p:ph type="subTitle" idx="1"/>
          </p:nvPr>
        </p:nvSpPr>
        <p:spPr/>
        <p:txBody>
          <a:bodyPr/>
          <a:lstStyle/>
          <a:p>
            <a:endParaRPr lang="en-GB"/>
          </a:p>
        </p:txBody>
      </p:sp>
      <p:sp>
        <p:nvSpPr>
          <p:cNvPr id="5" name="Rectangle 4">
            <a:extLst>
              <a:ext uri="{FF2B5EF4-FFF2-40B4-BE49-F238E27FC236}">
                <a16:creationId xmlns:a16="http://schemas.microsoft.com/office/drawing/2014/main" id="{6CB3617B-CF19-4CB3-B93E-363E77692E4D}"/>
              </a:ext>
            </a:extLst>
          </p:cNvPr>
          <p:cNvSpPr/>
          <p:nvPr/>
        </p:nvSpPr>
        <p:spPr>
          <a:xfrm>
            <a:off x="107092" y="29134"/>
            <a:ext cx="11977816" cy="6647935"/>
          </a:xfrm>
          <a:prstGeom prst="rect">
            <a:avLst/>
          </a:prstGeom>
          <a:solidFill>
            <a:srgbClr val="9999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174767"/>
            <a:ext cx="7426334" cy="584775"/>
          </a:xfrm>
          <a:prstGeom prst="rect">
            <a:avLst/>
          </a:prstGeom>
          <a:noFill/>
        </p:spPr>
        <p:txBody>
          <a:bodyPr wrap="square" rtlCol="0">
            <a:spAutoFit/>
          </a:bodyPr>
          <a:lstStyle/>
          <a:p>
            <a:r>
              <a:rPr lang="en-GB" sz="3200" dirty="0"/>
              <a:t>Date</a:t>
            </a:r>
            <a:r>
              <a:rPr lang="en-GB" dirty="0"/>
              <a:t>:   </a:t>
            </a:r>
            <a:r>
              <a:rPr lang="en-GB" sz="3200" dirty="0"/>
              <a:t>Tuesday 19</a:t>
            </a:r>
            <a:r>
              <a:rPr lang="en-GB" sz="3200" baseline="30000" dirty="0"/>
              <a:t>th</a:t>
            </a:r>
            <a:r>
              <a:rPr lang="en-GB" sz="3200" dirty="0"/>
              <a:t> January </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569871" y="2789668"/>
            <a:ext cx="10429593" cy="707886"/>
          </a:xfrm>
          <a:prstGeom prst="rect">
            <a:avLst/>
          </a:prstGeom>
          <a:noFill/>
        </p:spPr>
        <p:txBody>
          <a:bodyPr wrap="square" rtlCol="0">
            <a:spAutoFit/>
          </a:bodyPr>
          <a:lstStyle/>
          <a:p>
            <a:r>
              <a:rPr lang="en-GB" sz="4000" dirty="0"/>
              <a:t>LO To be able to punctuate sentences correctly.</a:t>
            </a: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spTree>
    <p:extLst>
      <p:ext uri="{BB962C8B-B14F-4D97-AF65-F5344CB8AC3E}">
        <p14:creationId xmlns:p14="http://schemas.microsoft.com/office/powerpoint/2010/main" val="3133684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81530" y="-39736"/>
            <a:ext cx="6428940"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Recap -Capital letters </a:t>
            </a:r>
          </a:p>
        </p:txBody>
      </p:sp>
      <p:sp>
        <p:nvSpPr>
          <p:cNvPr id="8" name="TextBox 7"/>
          <p:cNvSpPr txBox="1"/>
          <p:nvPr/>
        </p:nvSpPr>
        <p:spPr>
          <a:xfrm>
            <a:off x="761999" y="4678170"/>
            <a:ext cx="11191875" cy="369332"/>
          </a:xfrm>
          <a:prstGeom prst="rect">
            <a:avLst/>
          </a:prstGeom>
          <a:noFill/>
        </p:spPr>
        <p:txBody>
          <a:bodyPr wrap="square" rtlCol="0">
            <a:spAutoFit/>
          </a:bodyPr>
          <a:lstStyle/>
          <a:p>
            <a:r>
              <a:rPr lang="en-GB" dirty="0"/>
              <a:t>Full stops go at the end of sentences so that the person reading your writing knows you have finished your sentence.</a:t>
            </a:r>
          </a:p>
        </p:txBody>
      </p:sp>
      <p:sp>
        <p:nvSpPr>
          <p:cNvPr id="9" name="TextBox 8"/>
          <p:cNvSpPr txBox="1"/>
          <p:nvPr/>
        </p:nvSpPr>
        <p:spPr>
          <a:xfrm>
            <a:off x="510423" y="1293223"/>
            <a:ext cx="3980962" cy="461665"/>
          </a:xfrm>
          <a:prstGeom prst="rect">
            <a:avLst/>
          </a:prstGeom>
          <a:noFill/>
        </p:spPr>
        <p:txBody>
          <a:bodyPr wrap="none" rtlCol="0">
            <a:spAutoFit/>
          </a:bodyPr>
          <a:lstStyle/>
          <a:p>
            <a:r>
              <a:rPr lang="en-GB" sz="2400" b="1" dirty="0"/>
              <a:t>Why do I need capital letters?</a:t>
            </a:r>
          </a:p>
        </p:txBody>
      </p:sp>
      <p:sp>
        <p:nvSpPr>
          <p:cNvPr id="10" name="Cloud Callout 9"/>
          <p:cNvSpPr/>
          <p:nvPr/>
        </p:nvSpPr>
        <p:spPr>
          <a:xfrm>
            <a:off x="156988" y="919032"/>
            <a:ext cx="4529312" cy="1260799"/>
          </a:xfrm>
          <a:prstGeom prst="cloud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2284057" y="2396328"/>
            <a:ext cx="7893379" cy="369332"/>
          </a:xfrm>
          <a:prstGeom prst="rect">
            <a:avLst/>
          </a:prstGeom>
          <a:noFill/>
        </p:spPr>
        <p:txBody>
          <a:bodyPr wrap="none" rtlCol="0">
            <a:spAutoFit/>
          </a:bodyPr>
          <a:lstStyle/>
          <a:p>
            <a:r>
              <a:rPr lang="en-GB" dirty="0"/>
              <a:t>Capital letters are needed at the start of a sentence, for peoples names and places.</a:t>
            </a:r>
            <a:endParaRPr lang="en-GB" sz="3600" dirty="0"/>
          </a:p>
        </p:txBody>
      </p:sp>
      <p:sp>
        <p:nvSpPr>
          <p:cNvPr id="14" name="Rectangle 13">
            <a:extLst>
              <a:ext uri="{FF2B5EF4-FFF2-40B4-BE49-F238E27FC236}">
                <a16:creationId xmlns:a16="http://schemas.microsoft.com/office/drawing/2014/main" id="{3A4E82EB-F82B-461B-996A-431041FB8FA6}"/>
              </a:ext>
            </a:extLst>
          </p:cNvPr>
          <p:cNvSpPr/>
          <p:nvPr/>
        </p:nvSpPr>
        <p:spPr>
          <a:xfrm>
            <a:off x="4651671" y="3345211"/>
            <a:ext cx="2888676"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Full stops</a:t>
            </a:r>
          </a:p>
        </p:txBody>
      </p:sp>
    </p:spTree>
    <p:extLst>
      <p:ext uri="{BB962C8B-B14F-4D97-AF65-F5344CB8AC3E}">
        <p14:creationId xmlns:p14="http://schemas.microsoft.com/office/powerpoint/2010/main" val="297818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04943" y="44191"/>
            <a:ext cx="8182113"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Capital letters and full stops</a:t>
            </a:r>
          </a:p>
        </p:txBody>
      </p:sp>
      <p:sp>
        <p:nvSpPr>
          <p:cNvPr id="5" name="TextBox 4"/>
          <p:cNvSpPr txBox="1"/>
          <p:nvPr/>
        </p:nvSpPr>
        <p:spPr>
          <a:xfrm>
            <a:off x="3417404" y="3879396"/>
            <a:ext cx="5544275" cy="646331"/>
          </a:xfrm>
          <a:prstGeom prst="rect">
            <a:avLst/>
          </a:prstGeom>
          <a:noFill/>
        </p:spPr>
        <p:txBody>
          <a:bodyPr wrap="none" rtlCol="0">
            <a:spAutoFit/>
          </a:bodyPr>
          <a:lstStyle/>
          <a:p>
            <a:r>
              <a:rPr lang="en-GB" sz="3600" dirty="0"/>
              <a:t>Sea turtles have a hard shell.</a:t>
            </a:r>
          </a:p>
        </p:txBody>
      </p:sp>
      <p:sp>
        <p:nvSpPr>
          <p:cNvPr id="8" name="Rectangle 7">
            <a:extLst>
              <a:ext uri="{FF2B5EF4-FFF2-40B4-BE49-F238E27FC236}">
                <a16:creationId xmlns:a16="http://schemas.microsoft.com/office/drawing/2014/main" id="{0E79FA12-E9B7-43BE-851D-028871020937}"/>
              </a:ext>
            </a:extLst>
          </p:cNvPr>
          <p:cNvSpPr/>
          <p:nvPr/>
        </p:nvSpPr>
        <p:spPr>
          <a:xfrm>
            <a:off x="5156470" y="1425439"/>
            <a:ext cx="5736960" cy="1335819"/>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62A03ADA-16EB-4BE8-8F0D-13D6E6092602}"/>
              </a:ext>
            </a:extLst>
          </p:cNvPr>
          <p:cNvSpPr txBox="1"/>
          <p:nvPr/>
        </p:nvSpPr>
        <p:spPr>
          <a:xfrm>
            <a:off x="5254890" y="1570541"/>
            <a:ext cx="5813160" cy="954107"/>
          </a:xfrm>
          <a:prstGeom prst="rect">
            <a:avLst/>
          </a:prstGeom>
          <a:noFill/>
        </p:spPr>
        <p:txBody>
          <a:bodyPr wrap="square" rtlCol="0">
            <a:spAutoFit/>
          </a:bodyPr>
          <a:lstStyle/>
          <a:p>
            <a:r>
              <a:rPr lang="en-GB" sz="2800" dirty="0"/>
              <a:t>Example </a:t>
            </a:r>
          </a:p>
          <a:p>
            <a:r>
              <a:rPr lang="en-GB" sz="2800" dirty="0"/>
              <a:t>Use of capital letters and a full stop</a:t>
            </a:r>
          </a:p>
        </p:txBody>
      </p:sp>
      <p:sp>
        <p:nvSpPr>
          <p:cNvPr id="2" name="TextBox 1">
            <a:extLst>
              <a:ext uri="{FF2B5EF4-FFF2-40B4-BE49-F238E27FC236}">
                <a16:creationId xmlns:a16="http://schemas.microsoft.com/office/drawing/2014/main" id="{D290C672-6BB5-40C8-8CF2-4CF4AEB26093}"/>
              </a:ext>
            </a:extLst>
          </p:cNvPr>
          <p:cNvSpPr txBox="1"/>
          <p:nvPr/>
        </p:nvSpPr>
        <p:spPr>
          <a:xfrm>
            <a:off x="495300" y="4705350"/>
            <a:ext cx="4079322" cy="369332"/>
          </a:xfrm>
          <a:prstGeom prst="rect">
            <a:avLst/>
          </a:prstGeom>
          <a:noFill/>
        </p:spPr>
        <p:txBody>
          <a:bodyPr wrap="none" rtlCol="0">
            <a:spAutoFit/>
          </a:bodyPr>
          <a:lstStyle/>
          <a:p>
            <a:r>
              <a:rPr lang="en-GB" dirty="0">
                <a:solidFill>
                  <a:srgbClr val="FF0000"/>
                </a:solidFill>
              </a:rPr>
              <a:t>Capital letter for the start of the sentence</a:t>
            </a:r>
          </a:p>
        </p:txBody>
      </p:sp>
      <p:sp>
        <p:nvSpPr>
          <p:cNvPr id="3" name="TextBox 2">
            <a:extLst>
              <a:ext uri="{FF2B5EF4-FFF2-40B4-BE49-F238E27FC236}">
                <a16:creationId xmlns:a16="http://schemas.microsoft.com/office/drawing/2014/main" id="{9A907E18-FC8D-49EB-8447-0338A48AB72F}"/>
              </a:ext>
            </a:extLst>
          </p:cNvPr>
          <p:cNvSpPr txBox="1"/>
          <p:nvPr/>
        </p:nvSpPr>
        <p:spPr>
          <a:xfrm>
            <a:off x="8683026" y="3330441"/>
            <a:ext cx="3508974" cy="369332"/>
          </a:xfrm>
          <a:prstGeom prst="rect">
            <a:avLst/>
          </a:prstGeom>
          <a:noFill/>
        </p:spPr>
        <p:txBody>
          <a:bodyPr wrap="none" rtlCol="0">
            <a:spAutoFit/>
          </a:bodyPr>
          <a:lstStyle/>
          <a:p>
            <a:r>
              <a:rPr lang="en-GB" dirty="0">
                <a:solidFill>
                  <a:srgbClr val="FF0000"/>
                </a:solidFill>
              </a:rPr>
              <a:t>Full stop at the end of the sentence</a:t>
            </a:r>
          </a:p>
        </p:txBody>
      </p:sp>
      <p:cxnSp>
        <p:nvCxnSpPr>
          <p:cNvPr id="10" name="Straight Arrow Connector 9">
            <a:extLst>
              <a:ext uri="{FF2B5EF4-FFF2-40B4-BE49-F238E27FC236}">
                <a16:creationId xmlns:a16="http://schemas.microsoft.com/office/drawing/2014/main" id="{AD6C621B-867E-40AE-ABD7-EEFD246D5418}"/>
              </a:ext>
            </a:extLst>
          </p:cNvPr>
          <p:cNvCxnSpPr>
            <a:endCxn id="5" idx="1"/>
          </p:cNvCxnSpPr>
          <p:nvPr/>
        </p:nvCxnSpPr>
        <p:spPr>
          <a:xfrm flipV="1">
            <a:off x="1790700" y="4202562"/>
            <a:ext cx="1626704" cy="5027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E52942D4-D927-4E0D-8806-9FFE2A7EB584}"/>
              </a:ext>
            </a:extLst>
          </p:cNvPr>
          <p:cNvCxnSpPr>
            <a:cxnSpLocks/>
            <a:endCxn id="5" idx="3"/>
          </p:cNvCxnSpPr>
          <p:nvPr/>
        </p:nvCxnSpPr>
        <p:spPr>
          <a:xfrm flipH="1">
            <a:off x="8961679" y="3699773"/>
            <a:ext cx="2639202" cy="50278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601773A1-D9DA-4D8A-AE38-1AD5B42D4AB1}"/>
              </a:ext>
            </a:extLst>
          </p:cNvPr>
          <p:cNvSpPr txBox="1"/>
          <p:nvPr/>
        </p:nvSpPr>
        <p:spPr>
          <a:xfrm>
            <a:off x="2967989" y="5476487"/>
            <a:ext cx="6821098" cy="646331"/>
          </a:xfrm>
          <a:prstGeom prst="rect">
            <a:avLst/>
          </a:prstGeom>
          <a:noFill/>
        </p:spPr>
        <p:txBody>
          <a:bodyPr wrap="none" rtlCol="0">
            <a:spAutoFit/>
          </a:bodyPr>
          <a:lstStyle/>
          <a:p>
            <a:r>
              <a:rPr lang="en-GB" sz="3600" dirty="0"/>
              <a:t>Sea turtles live in the Pacific Ocean.</a:t>
            </a:r>
          </a:p>
        </p:txBody>
      </p:sp>
      <p:sp>
        <p:nvSpPr>
          <p:cNvPr id="30" name="TextBox 29">
            <a:extLst>
              <a:ext uri="{FF2B5EF4-FFF2-40B4-BE49-F238E27FC236}">
                <a16:creationId xmlns:a16="http://schemas.microsoft.com/office/drawing/2014/main" id="{50D2B0F3-3D3F-4D15-8A38-11E0A3A5081D}"/>
              </a:ext>
            </a:extLst>
          </p:cNvPr>
          <p:cNvSpPr txBox="1"/>
          <p:nvPr/>
        </p:nvSpPr>
        <p:spPr>
          <a:xfrm>
            <a:off x="5541834" y="6331787"/>
            <a:ext cx="2483116" cy="369332"/>
          </a:xfrm>
          <a:prstGeom prst="rect">
            <a:avLst/>
          </a:prstGeom>
          <a:noFill/>
        </p:spPr>
        <p:txBody>
          <a:bodyPr wrap="none" rtlCol="0">
            <a:spAutoFit/>
          </a:bodyPr>
          <a:lstStyle/>
          <a:p>
            <a:r>
              <a:rPr lang="en-GB" dirty="0">
                <a:solidFill>
                  <a:srgbClr val="FF0000"/>
                </a:solidFill>
              </a:rPr>
              <a:t>Capital letter for a place </a:t>
            </a:r>
          </a:p>
        </p:txBody>
      </p:sp>
      <p:cxnSp>
        <p:nvCxnSpPr>
          <p:cNvPr id="31" name="Straight Arrow Connector 30">
            <a:extLst>
              <a:ext uri="{FF2B5EF4-FFF2-40B4-BE49-F238E27FC236}">
                <a16:creationId xmlns:a16="http://schemas.microsoft.com/office/drawing/2014/main" id="{EE4BFEFA-0DEB-477F-B4CD-E49D0679EE43}"/>
              </a:ext>
            </a:extLst>
          </p:cNvPr>
          <p:cNvCxnSpPr/>
          <p:nvPr/>
        </p:nvCxnSpPr>
        <p:spPr>
          <a:xfrm flipV="1">
            <a:off x="1341285" y="5830168"/>
            <a:ext cx="1626704" cy="5027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A61485D0-5F71-4281-B4C3-8970B29CC24C}"/>
              </a:ext>
            </a:extLst>
          </p:cNvPr>
          <p:cNvSpPr txBox="1"/>
          <p:nvPr/>
        </p:nvSpPr>
        <p:spPr>
          <a:xfrm>
            <a:off x="283027" y="6492357"/>
            <a:ext cx="4079322" cy="369332"/>
          </a:xfrm>
          <a:prstGeom prst="rect">
            <a:avLst/>
          </a:prstGeom>
          <a:noFill/>
        </p:spPr>
        <p:txBody>
          <a:bodyPr wrap="none" rtlCol="0">
            <a:spAutoFit/>
          </a:bodyPr>
          <a:lstStyle/>
          <a:p>
            <a:r>
              <a:rPr lang="en-GB" dirty="0">
                <a:solidFill>
                  <a:srgbClr val="FF0000"/>
                </a:solidFill>
              </a:rPr>
              <a:t>Capital letter for the start of the sentence</a:t>
            </a:r>
          </a:p>
        </p:txBody>
      </p:sp>
      <p:cxnSp>
        <p:nvCxnSpPr>
          <p:cNvPr id="35" name="Straight Arrow Connector 34">
            <a:extLst>
              <a:ext uri="{FF2B5EF4-FFF2-40B4-BE49-F238E27FC236}">
                <a16:creationId xmlns:a16="http://schemas.microsoft.com/office/drawing/2014/main" id="{E634E57C-0B0A-49BC-979D-87375C8A57E4}"/>
              </a:ext>
            </a:extLst>
          </p:cNvPr>
          <p:cNvCxnSpPr>
            <a:cxnSpLocks/>
          </p:cNvCxnSpPr>
          <p:nvPr/>
        </p:nvCxnSpPr>
        <p:spPr>
          <a:xfrm flipV="1">
            <a:off x="6191250" y="6010275"/>
            <a:ext cx="933450" cy="32268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907E3C64-BA3C-4DEE-B135-FEB873F3FDEE}"/>
              </a:ext>
            </a:extLst>
          </p:cNvPr>
          <p:cNvSpPr txBox="1"/>
          <p:nvPr/>
        </p:nvSpPr>
        <p:spPr>
          <a:xfrm>
            <a:off x="8778276" y="6492355"/>
            <a:ext cx="3508974" cy="369332"/>
          </a:xfrm>
          <a:prstGeom prst="rect">
            <a:avLst/>
          </a:prstGeom>
          <a:noFill/>
        </p:spPr>
        <p:txBody>
          <a:bodyPr wrap="none" rtlCol="0">
            <a:spAutoFit/>
          </a:bodyPr>
          <a:lstStyle/>
          <a:p>
            <a:r>
              <a:rPr lang="en-GB" dirty="0">
                <a:solidFill>
                  <a:srgbClr val="FF0000"/>
                </a:solidFill>
              </a:rPr>
              <a:t>Full stop at the end of the sentence</a:t>
            </a:r>
          </a:p>
        </p:txBody>
      </p:sp>
      <p:cxnSp>
        <p:nvCxnSpPr>
          <p:cNvPr id="37" name="Straight Arrow Connector 36">
            <a:extLst>
              <a:ext uri="{FF2B5EF4-FFF2-40B4-BE49-F238E27FC236}">
                <a16:creationId xmlns:a16="http://schemas.microsoft.com/office/drawing/2014/main" id="{897EFF60-B2B0-4BCF-A4F4-7C71E36B58C9}"/>
              </a:ext>
            </a:extLst>
          </p:cNvPr>
          <p:cNvCxnSpPr>
            <a:cxnSpLocks/>
          </p:cNvCxnSpPr>
          <p:nvPr/>
        </p:nvCxnSpPr>
        <p:spPr>
          <a:xfrm flipH="1" flipV="1">
            <a:off x="9828402" y="6042878"/>
            <a:ext cx="458730" cy="44306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A7859E4C-076C-4BD7-9E53-21ED8A7AE53B}"/>
              </a:ext>
            </a:extLst>
          </p:cNvPr>
          <p:cNvCxnSpPr>
            <a:cxnSpLocks/>
          </p:cNvCxnSpPr>
          <p:nvPr/>
        </p:nvCxnSpPr>
        <p:spPr>
          <a:xfrm flipV="1">
            <a:off x="7541625" y="6081562"/>
            <a:ext cx="933450" cy="32268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21" name="Picture 20">
            <a:extLst>
              <a:ext uri="{FF2B5EF4-FFF2-40B4-BE49-F238E27FC236}">
                <a16:creationId xmlns:a16="http://schemas.microsoft.com/office/drawing/2014/main" id="{B736471C-14C7-4D4B-9EDC-D0D07F3B733B}"/>
              </a:ext>
            </a:extLst>
          </p:cNvPr>
          <p:cNvPicPr>
            <a:picLocks noChangeAspect="1"/>
          </p:cNvPicPr>
          <p:nvPr/>
        </p:nvPicPr>
        <p:blipFill>
          <a:blip r:embed="rId2"/>
          <a:stretch>
            <a:fillRect/>
          </a:stretch>
        </p:blipFill>
        <p:spPr>
          <a:xfrm>
            <a:off x="204037" y="989679"/>
            <a:ext cx="4617191" cy="2801167"/>
          </a:xfrm>
          <a:prstGeom prst="rect">
            <a:avLst/>
          </a:prstGeom>
        </p:spPr>
      </p:pic>
    </p:spTree>
    <p:extLst>
      <p:ext uri="{BB962C8B-B14F-4D97-AF65-F5344CB8AC3E}">
        <p14:creationId xmlns:p14="http://schemas.microsoft.com/office/powerpoint/2010/main" val="233023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ppt_x"/>
                                          </p:val>
                                        </p:tav>
                                        <p:tav tm="100000">
                                          <p:val>
                                            <p:strVal val="#ppt_x"/>
                                          </p:val>
                                        </p:tav>
                                      </p:tavLst>
                                    </p:anim>
                                    <p:anim calcmode="lin" valueType="num">
                                      <p:cBhvr additive="base">
                                        <p:cTn id="3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additive="base">
                                        <p:cTn id="61" dur="500" fill="hold"/>
                                        <p:tgtEl>
                                          <p:spTgt spid="36"/>
                                        </p:tgtEl>
                                        <p:attrNameLst>
                                          <p:attrName>ppt_x</p:attrName>
                                        </p:attrNameLst>
                                      </p:cBhvr>
                                      <p:tavLst>
                                        <p:tav tm="0">
                                          <p:val>
                                            <p:strVal val="#ppt_x"/>
                                          </p:val>
                                        </p:tav>
                                        <p:tav tm="100000">
                                          <p:val>
                                            <p:strVal val="#ppt_x"/>
                                          </p:val>
                                        </p:tav>
                                      </p:tavLst>
                                    </p:anim>
                                    <p:anim calcmode="lin" valueType="num">
                                      <p:cBhvr additive="base">
                                        <p:cTn id="6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additive="base">
                                        <p:cTn id="67" dur="500" fill="hold"/>
                                        <p:tgtEl>
                                          <p:spTgt spid="37"/>
                                        </p:tgtEl>
                                        <p:attrNameLst>
                                          <p:attrName>ppt_x</p:attrName>
                                        </p:attrNameLst>
                                      </p:cBhvr>
                                      <p:tavLst>
                                        <p:tav tm="0">
                                          <p:val>
                                            <p:strVal val="#ppt_x"/>
                                          </p:val>
                                        </p:tav>
                                        <p:tav tm="100000">
                                          <p:val>
                                            <p:strVal val="#ppt_x"/>
                                          </p:val>
                                        </p:tav>
                                      </p:tavLst>
                                    </p:anim>
                                    <p:anim calcmode="lin" valueType="num">
                                      <p:cBhvr additive="base">
                                        <p:cTn id="6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0" grpId="0"/>
      <p:bldP spid="33"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34972" y="104503"/>
            <a:ext cx="9922076" cy="923330"/>
          </a:xfrm>
          <a:prstGeom prst="rect">
            <a:avLst/>
          </a:prstGeom>
          <a:noFill/>
        </p:spPr>
        <p:txBody>
          <a:bodyPr wrap="non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Punctuate the sentences correctly</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6" name="Rectangle 5">
            <a:extLst>
              <a:ext uri="{FF2B5EF4-FFF2-40B4-BE49-F238E27FC236}">
                <a16:creationId xmlns:a16="http://schemas.microsoft.com/office/drawing/2014/main" id="{0E79FA12-E9B7-43BE-851D-028871020937}"/>
              </a:ext>
            </a:extLst>
          </p:cNvPr>
          <p:cNvSpPr/>
          <p:nvPr/>
        </p:nvSpPr>
        <p:spPr>
          <a:xfrm>
            <a:off x="6443093" y="1027834"/>
            <a:ext cx="5525391" cy="1077192"/>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62A03ADA-16EB-4BE8-8F0D-13D6E6092602}"/>
              </a:ext>
            </a:extLst>
          </p:cNvPr>
          <p:cNvSpPr txBox="1"/>
          <p:nvPr/>
        </p:nvSpPr>
        <p:spPr>
          <a:xfrm>
            <a:off x="6443093" y="1161442"/>
            <a:ext cx="6192140" cy="523220"/>
          </a:xfrm>
          <a:prstGeom prst="rect">
            <a:avLst/>
          </a:prstGeom>
          <a:noFill/>
        </p:spPr>
        <p:txBody>
          <a:bodyPr wrap="square" rtlCol="0">
            <a:spAutoFit/>
          </a:bodyPr>
          <a:lstStyle/>
          <a:p>
            <a:r>
              <a:rPr lang="en-GB" sz="2800" dirty="0"/>
              <a:t>Add the capital letters and full stops</a:t>
            </a:r>
          </a:p>
        </p:txBody>
      </p:sp>
      <p:sp>
        <p:nvSpPr>
          <p:cNvPr id="8" name="TextBox 7"/>
          <p:cNvSpPr txBox="1"/>
          <p:nvPr/>
        </p:nvSpPr>
        <p:spPr>
          <a:xfrm>
            <a:off x="223515" y="4081352"/>
            <a:ext cx="4918591" cy="3231654"/>
          </a:xfrm>
          <a:prstGeom prst="rect">
            <a:avLst/>
          </a:prstGeom>
          <a:noFill/>
        </p:spPr>
        <p:txBody>
          <a:bodyPr wrap="none" rtlCol="0">
            <a:spAutoFit/>
          </a:bodyPr>
          <a:lstStyle/>
          <a:p>
            <a:r>
              <a:rPr lang="en-GB" sz="2400" dirty="0"/>
              <a:t>1. sea turtles have a shell</a:t>
            </a:r>
          </a:p>
          <a:p>
            <a:endParaRPr lang="en-GB" sz="2400" dirty="0"/>
          </a:p>
          <a:p>
            <a:r>
              <a:rPr lang="en-GB" sz="2400" dirty="0"/>
              <a:t>2. they have four flippers</a:t>
            </a:r>
          </a:p>
          <a:p>
            <a:endParaRPr lang="en-GB" sz="2400" dirty="0"/>
          </a:p>
          <a:p>
            <a:r>
              <a:rPr lang="en-GB" sz="2400" dirty="0"/>
              <a:t>3. sea turtles eat fish and plants</a:t>
            </a:r>
          </a:p>
          <a:p>
            <a:endParaRPr lang="en-GB" sz="2400" dirty="0"/>
          </a:p>
          <a:p>
            <a:r>
              <a:rPr lang="en-GB" sz="2400" dirty="0"/>
              <a:t>4. below the sea turtle is a sharp rock </a:t>
            </a:r>
          </a:p>
          <a:p>
            <a:endParaRPr lang="en-GB" dirty="0"/>
          </a:p>
          <a:p>
            <a:pPr marL="342900" indent="-342900">
              <a:buAutoNum type="arabicPeriod"/>
            </a:pPr>
            <a:endParaRPr lang="en-GB" dirty="0"/>
          </a:p>
        </p:txBody>
      </p:sp>
      <p:pic>
        <p:nvPicPr>
          <p:cNvPr id="11" name="Picture 10">
            <a:extLst>
              <a:ext uri="{FF2B5EF4-FFF2-40B4-BE49-F238E27FC236}">
                <a16:creationId xmlns:a16="http://schemas.microsoft.com/office/drawing/2014/main" id="{6F538FFB-656C-431B-A530-CBC5D689EE63}"/>
              </a:ext>
            </a:extLst>
          </p:cNvPr>
          <p:cNvPicPr>
            <a:picLocks noChangeAspect="1"/>
          </p:cNvPicPr>
          <p:nvPr/>
        </p:nvPicPr>
        <p:blipFill>
          <a:blip r:embed="rId2"/>
          <a:stretch>
            <a:fillRect/>
          </a:stretch>
        </p:blipFill>
        <p:spPr>
          <a:xfrm>
            <a:off x="7818934" y="2818882"/>
            <a:ext cx="1012024" cy="774259"/>
          </a:xfrm>
          <a:prstGeom prst="rect">
            <a:avLst/>
          </a:prstGeom>
        </p:spPr>
      </p:pic>
      <p:pic>
        <p:nvPicPr>
          <p:cNvPr id="12" name="Picture 11">
            <a:extLst>
              <a:ext uri="{FF2B5EF4-FFF2-40B4-BE49-F238E27FC236}">
                <a16:creationId xmlns:a16="http://schemas.microsoft.com/office/drawing/2014/main" id="{9E67BA6B-03CF-4856-A48F-54F471357440}"/>
              </a:ext>
            </a:extLst>
          </p:cNvPr>
          <p:cNvPicPr>
            <a:picLocks noChangeAspect="1"/>
          </p:cNvPicPr>
          <p:nvPr/>
        </p:nvPicPr>
        <p:blipFill>
          <a:blip r:embed="rId3"/>
          <a:stretch>
            <a:fillRect/>
          </a:stretch>
        </p:blipFill>
        <p:spPr>
          <a:xfrm>
            <a:off x="9733386" y="2818882"/>
            <a:ext cx="1005927" cy="774259"/>
          </a:xfrm>
          <a:prstGeom prst="rect">
            <a:avLst/>
          </a:prstGeom>
        </p:spPr>
      </p:pic>
      <p:pic>
        <p:nvPicPr>
          <p:cNvPr id="9" name="Picture 8">
            <a:extLst>
              <a:ext uri="{FF2B5EF4-FFF2-40B4-BE49-F238E27FC236}">
                <a16:creationId xmlns:a16="http://schemas.microsoft.com/office/drawing/2014/main" id="{A86A9B86-7177-420E-AF68-B77DD7356597}"/>
              </a:ext>
            </a:extLst>
          </p:cNvPr>
          <p:cNvPicPr>
            <a:picLocks noChangeAspect="1"/>
          </p:cNvPicPr>
          <p:nvPr/>
        </p:nvPicPr>
        <p:blipFill>
          <a:blip r:embed="rId4"/>
          <a:stretch>
            <a:fillRect/>
          </a:stretch>
        </p:blipFill>
        <p:spPr>
          <a:xfrm>
            <a:off x="204037" y="989679"/>
            <a:ext cx="4617191" cy="2801167"/>
          </a:xfrm>
          <a:prstGeom prst="rect">
            <a:avLst/>
          </a:prstGeom>
        </p:spPr>
      </p:pic>
    </p:spTree>
    <p:extLst>
      <p:ext uri="{BB962C8B-B14F-4D97-AF65-F5344CB8AC3E}">
        <p14:creationId xmlns:p14="http://schemas.microsoft.com/office/powerpoint/2010/main" val="2140853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1421</TotalTime>
  <Words>2776</Words>
  <Application>Microsoft Office PowerPoint</Application>
  <PresentationFormat>Widescreen</PresentationFormat>
  <Paragraphs>268</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 Stanners</dc:creator>
  <cp:lastModifiedBy>jennifer nixon</cp:lastModifiedBy>
  <cp:revision>103</cp:revision>
  <dcterms:created xsi:type="dcterms:W3CDTF">2020-11-14T11:42:01Z</dcterms:created>
  <dcterms:modified xsi:type="dcterms:W3CDTF">2021-01-17T09:38:17Z</dcterms:modified>
</cp:coreProperties>
</file>