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4" r:id="rId2"/>
    <p:sldId id="305" r:id="rId3"/>
    <p:sldId id="306" r:id="rId4"/>
    <p:sldId id="267" r:id="rId5"/>
    <p:sldId id="316" r:id="rId6"/>
    <p:sldId id="308" r:id="rId7"/>
    <p:sldId id="309" r:id="rId8"/>
    <p:sldId id="318" r:id="rId9"/>
    <p:sldId id="310" r:id="rId10"/>
    <p:sldId id="279" r:id="rId11"/>
    <p:sldId id="290" r:id="rId12"/>
    <p:sldId id="321" r:id="rId13"/>
    <p:sldId id="320" r:id="rId14"/>
    <p:sldId id="289" r:id="rId15"/>
    <p:sldId id="322" r:id="rId16"/>
    <p:sldId id="327" r:id="rId17"/>
    <p:sldId id="323" r:id="rId18"/>
    <p:sldId id="288" r:id="rId19"/>
    <p:sldId id="324" r:id="rId20"/>
    <p:sldId id="314" r:id="rId21"/>
    <p:sldId id="329" r:id="rId22"/>
    <p:sldId id="328"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99CC"/>
    <a:srgbClr val="CC00FF"/>
    <a:srgbClr val="CC3399"/>
    <a:srgbClr val="9999FF"/>
    <a:srgbClr val="66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80420-5450-B3F8-7DBD-60E3615A75C5}" v="1189" dt="2021-01-24T10:11:30.782"/>
    <p1510:client id="{6BCB30E7-5F16-D2DB-EECF-53805D97FCBE}" v="227" dt="2021-01-25T11:11:47.697"/>
    <p1510:client id="{6BCC10F8-A7F3-1155-9145-1AEE7AA46871}" v="13" dt="2021-01-25T13:01:05.754"/>
    <p1510:client id="{71BBA5B9-F7A4-DF87-81BB-D5F578BB465A}" v="8" dt="2021-01-25T12:58:33.082"/>
    <p1510:client id="{7EC0BE38-2840-47BD-ACAD-3E6310D4BD59}" v="142" dt="2021-01-25T11:41:44.515"/>
    <p1510:client id="{AE213D4A-4119-DE9F-8E84-4BB71CA56F40}" v="63" dt="2021-01-25T11:51:45.737"/>
    <p1510:client id="{D86831DA-1365-DCF4-94B5-584EA4A493DF}" v="208" dt="2021-01-25T10:06:14.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80" autoAdjust="0"/>
    <p:restoredTop sz="94660"/>
  </p:normalViewPr>
  <p:slideViewPr>
    <p:cSldViewPr snapToGrid="0">
      <p:cViewPr varScale="1">
        <p:scale>
          <a:sx n="60" d="100"/>
          <a:sy n="60" d="100"/>
        </p:scale>
        <p:origin x="58" y="6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Hodgkinson [ Wheatley Hill Primary School ]" userId="S::j.hodgkinson300@whprimary.com::0ab81dbb-74eb-487f-8ae8-682e61e52841" providerId="AD" clId="Web-{6BCC10F8-A7F3-1155-9145-1AEE7AA46871}"/>
    <pc:docChg chg="modSld">
      <pc:chgData name="J. Hodgkinson [ Wheatley Hill Primary School ]" userId="S::j.hodgkinson300@whprimary.com::0ab81dbb-74eb-487f-8ae8-682e61e52841" providerId="AD" clId="Web-{6BCC10F8-A7F3-1155-9145-1AEE7AA46871}" dt="2021-01-25T13:01:03.223" v="5" actId="20577"/>
      <pc:docMkLst>
        <pc:docMk/>
      </pc:docMkLst>
      <pc:sldChg chg="modSp">
        <pc:chgData name="J. Hodgkinson [ Wheatley Hill Primary School ]" userId="S::j.hodgkinson300@whprimary.com::0ab81dbb-74eb-487f-8ae8-682e61e52841" providerId="AD" clId="Web-{6BCC10F8-A7F3-1155-9145-1AEE7AA46871}" dt="2021-01-25T13:01:03.223" v="5" actId="20577"/>
        <pc:sldMkLst>
          <pc:docMk/>
          <pc:sldMk cId="757258394" sldId="316"/>
        </pc:sldMkLst>
        <pc:spChg chg="mod">
          <ac:chgData name="J. Hodgkinson [ Wheatley Hill Primary School ]" userId="S::j.hodgkinson300@whprimary.com::0ab81dbb-74eb-487f-8ae8-682e61e52841" providerId="AD" clId="Web-{6BCC10F8-A7F3-1155-9145-1AEE7AA46871}" dt="2021-01-25T13:01:03.223" v="5" actId="20577"/>
          <ac:spMkLst>
            <pc:docMk/>
            <pc:sldMk cId="757258394" sldId="316"/>
            <ac:spMk id="2" creationId="{00000000-0000-0000-0000-000000000000}"/>
          </ac:spMkLst>
        </pc:spChg>
      </pc:sldChg>
    </pc:docChg>
  </pc:docChgLst>
  <pc:docChgLst>
    <pc:chgData name="J. Hodgkinson [ Wheatley Hill Primary School ]" userId="S::j.hodgkinson300@whprimary.com::0ab81dbb-74eb-487f-8ae8-682e61e52841" providerId="AD" clId="Web-{71BBA5B9-F7A4-DF87-81BB-D5F578BB465A}"/>
    <pc:docChg chg="modSld">
      <pc:chgData name="J. Hodgkinson [ Wheatley Hill Primary School ]" userId="S::j.hodgkinson300@whprimary.com::0ab81dbb-74eb-487f-8ae8-682e61e52841" providerId="AD" clId="Web-{71BBA5B9-F7A4-DF87-81BB-D5F578BB465A}" dt="2021-01-25T12:58:33.082" v="3" actId="20577"/>
      <pc:docMkLst>
        <pc:docMk/>
      </pc:docMkLst>
      <pc:sldChg chg="modSp">
        <pc:chgData name="J. Hodgkinson [ Wheatley Hill Primary School ]" userId="S::j.hodgkinson300@whprimary.com::0ab81dbb-74eb-487f-8ae8-682e61e52841" providerId="AD" clId="Web-{71BBA5B9-F7A4-DF87-81BB-D5F578BB465A}" dt="2021-01-25T12:58:33.082" v="3" actId="20577"/>
        <pc:sldMkLst>
          <pc:docMk/>
          <pc:sldMk cId="1004594846" sldId="318"/>
        </pc:sldMkLst>
        <pc:spChg chg="mod">
          <ac:chgData name="J. Hodgkinson [ Wheatley Hill Primary School ]" userId="S::j.hodgkinson300@whprimary.com::0ab81dbb-74eb-487f-8ae8-682e61e52841" providerId="AD" clId="Web-{71BBA5B9-F7A4-DF87-81BB-D5F578BB465A}" dt="2021-01-25T12:58:33.082" v="3" actId="20577"/>
          <ac:spMkLst>
            <pc:docMk/>
            <pc:sldMk cId="1004594846" sldId="31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2C688-8AEA-4C1B-9E52-9DA14D638730}" type="datetimeFigureOut">
              <a:rPr lang="en-GB" smtClean="0"/>
              <a:t>25/01/2021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0CB84-1A37-461A-BCD7-311D1B4B3D92}" type="slidenum">
              <a:rPr lang="en-GB" smtClean="0"/>
              <a:t>‹#›</a:t>
            </a:fld>
            <a:endParaRPr lang="en-GB"/>
          </a:p>
        </p:txBody>
      </p:sp>
    </p:spTree>
    <p:extLst>
      <p:ext uri="{BB962C8B-B14F-4D97-AF65-F5344CB8AC3E}">
        <p14:creationId xmlns:p14="http://schemas.microsoft.com/office/powerpoint/2010/main" val="31443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25/01/2021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25/01/2021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25th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lIns="91440" tIns="45720" rIns="91440" bIns="45720" rtlCol="0" anchor="t">
            <a:spAutoFit/>
          </a:bodyPr>
          <a:lstStyle/>
          <a:p>
            <a:r>
              <a:rPr lang="en-GB" sz="4000" dirty="0"/>
              <a:t>L.O. To be able to spell words which contain the ‘ai’ sound.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2493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460375" y="508000"/>
            <a:ext cx="11284585" cy="707886"/>
          </a:xfrm>
          <a:prstGeom prst="rect">
            <a:avLst/>
          </a:prstGeom>
          <a:solidFill>
            <a:srgbClr val="CC66FF"/>
          </a:solidFill>
        </p:spPr>
        <p:txBody>
          <a:bodyPr wrap="square" rtlCol="0">
            <a:spAutoFit/>
          </a:bodyPr>
          <a:lstStyle/>
          <a:p>
            <a:pPr algn="ctr"/>
            <a:r>
              <a:rPr lang="en-GB" sz="4000" dirty="0"/>
              <a:t>What is a simple sentence? </a:t>
            </a:r>
          </a:p>
        </p:txBody>
      </p:sp>
      <p:sp>
        <p:nvSpPr>
          <p:cNvPr id="3" name="TextBox 2"/>
          <p:cNvSpPr txBox="1"/>
          <p:nvPr/>
        </p:nvSpPr>
        <p:spPr>
          <a:xfrm>
            <a:off x="1675063" y="1164529"/>
            <a:ext cx="8879840" cy="1200329"/>
          </a:xfrm>
          <a:prstGeom prst="rect">
            <a:avLst/>
          </a:prstGeom>
          <a:noFill/>
        </p:spPr>
        <p:txBody>
          <a:bodyPr wrap="square" lIns="91440" tIns="45720" rIns="91440" bIns="45720" rtlCol="0" anchor="t">
            <a:spAutoFit/>
          </a:bodyPr>
          <a:lstStyle/>
          <a:p>
            <a:pPr algn="ctr"/>
            <a:r>
              <a:rPr lang="en-GB" dirty="0"/>
              <a:t>A simple sentence is made up of different components.</a:t>
            </a:r>
          </a:p>
          <a:p>
            <a:pPr algn="ctr"/>
            <a:endParaRPr lang="en-GB" dirty="0"/>
          </a:p>
          <a:p>
            <a:pPr algn="ctr"/>
            <a:r>
              <a:rPr lang="en-GB" dirty="0">
                <a:cs typeface="Calibri"/>
              </a:rPr>
              <a:t>It contains a subject (who) and a predicate which uses the verb to tell us what the subject is doing . Don't forget your capital letters and full stops. </a:t>
            </a:r>
          </a:p>
        </p:txBody>
      </p:sp>
      <p:sp>
        <p:nvSpPr>
          <p:cNvPr id="4" name="TextBox 3"/>
          <p:cNvSpPr txBox="1"/>
          <p:nvPr/>
        </p:nvSpPr>
        <p:spPr>
          <a:xfrm>
            <a:off x="410243" y="2596816"/>
            <a:ext cx="10881360" cy="923330"/>
          </a:xfrm>
          <a:prstGeom prst="rect">
            <a:avLst/>
          </a:prstGeom>
          <a:noFill/>
        </p:spPr>
        <p:txBody>
          <a:bodyPr wrap="square" rtlCol="0">
            <a:spAutoFit/>
          </a:bodyPr>
          <a:lstStyle/>
          <a:p>
            <a:r>
              <a:rPr lang="en-GB" dirty="0"/>
              <a:t>For example </a:t>
            </a:r>
          </a:p>
          <a:p>
            <a:endParaRPr lang="en-GB" dirty="0"/>
          </a:p>
          <a:p>
            <a:endParaRPr lang="en-GB" dirty="0"/>
          </a:p>
        </p:txBody>
      </p:sp>
      <p:sp>
        <p:nvSpPr>
          <p:cNvPr id="6" name="TextBox 5"/>
          <p:cNvSpPr txBox="1"/>
          <p:nvPr/>
        </p:nvSpPr>
        <p:spPr>
          <a:xfrm>
            <a:off x="155575" y="3225952"/>
            <a:ext cx="11674788" cy="584775"/>
          </a:xfrm>
          <a:prstGeom prst="rect">
            <a:avLst/>
          </a:prstGeom>
          <a:noFill/>
        </p:spPr>
        <p:txBody>
          <a:bodyPr wrap="square" lIns="91440" tIns="45720" rIns="91440" bIns="45720" rtlCol="0" anchor="t">
            <a:spAutoFit/>
          </a:bodyPr>
          <a:lstStyle/>
          <a:p>
            <a:r>
              <a:rPr lang="en-GB" sz="3200" dirty="0">
                <a:solidFill>
                  <a:schemeClr val="accent2"/>
                </a:solidFill>
              </a:rPr>
              <a:t>Charles Darwin</a:t>
            </a:r>
            <a:r>
              <a:rPr lang="en-GB" sz="3200" dirty="0"/>
              <a:t> </a:t>
            </a:r>
            <a:r>
              <a:rPr lang="en-GB" sz="3200" dirty="0">
                <a:solidFill>
                  <a:srgbClr val="FFFF00"/>
                </a:solidFill>
              </a:rPr>
              <a:t>discovered  the Galapagos Island in the Pacific Ocean.</a:t>
            </a:r>
            <a:endParaRPr lang="en-GB" sz="3200" dirty="0">
              <a:solidFill>
                <a:srgbClr val="FFFF00"/>
              </a:solidFill>
              <a:cs typeface="Calibri"/>
            </a:endParaRPr>
          </a:p>
        </p:txBody>
      </p:sp>
      <p:cxnSp>
        <p:nvCxnSpPr>
          <p:cNvPr id="7" name="Straight Arrow Connector 6"/>
          <p:cNvCxnSpPr/>
          <p:nvPr/>
        </p:nvCxnSpPr>
        <p:spPr>
          <a:xfrm>
            <a:off x="1557818" y="3737167"/>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07698" y="3729119"/>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42551" y="3637867"/>
            <a:ext cx="29811" cy="405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617332" y="3632908"/>
            <a:ext cx="20320" cy="615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417" y="4044323"/>
            <a:ext cx="968299" cy="646331"/>
          </a:xfrm>
          <a:prstGeom prst="rect">
            <a:avLst/>
          </a:prstGeom>
          <a:noFill/>
        </p:spPr>
        <p:txBody>
          <a:bodyPr wrap="square" rtlCol="0">
            <a:spAutoFit/>
          </a:bodyPr>
          <a:lstStyle/>
          <a:p>
            <a:r>
              <a:rPr lang="en-GB" dirty="0"/>
              <a:t>capital letter</a:t>
            </a:r>
          </a:p>
        </p:txBody>
      </p:sp>
      <p:sp>
        <p:nvSpPr>
          <p:cNvPr id="14" name="TextBox 13"/>
          <p:cNvSpPr txBox="1"/>
          <p:nvPr/>
        </p:nvSpPr>
        <p:spPr>
          <a:xfrm>
            <a:off x="1160835" y="4956717"/>
            <a:ext cx="1118693" cy="646331"/>
          </a:xfrm>
          <a:prstGeom prst="rect">
            <a:avLst/>
          </a:prstGeom>
          <a:noFill/>
        </p:spPr>
        <p:txBody>
          <a:bodyPr wrap="square" lIns="91440" tIns="45720" rIns="91440" bIns="45720" rtlCol="0" anchor="t">
            <a:spAutoFit/>
          </a:bodyPr>
          <a:lstStyle/>
          <a:p>
            <a:r>
              <a:rPr lang="en-GB" dirty="0">
                <a:solidFill>
                  <a:schemeClr val="accent2"/>
                </a:solidFill>
                <a:cs typeface="Calibri"/>
              </a:rPr>
              <a:t>Subject </a:t>
            </a:r>
          </a:p>
          <a:p>
            <a:r>
              <a:rPr lang="en-GB" dirty="0">
                <a:solidFill>
                  <a:schemeClr val="accent2"/>
                </a:solidFill>
              </a:rPr>
              <a:t>   who</a:t>
            </a:r>
            <a:endParaRPr lang="en-GB" dirty="0">
              <a:solidFill>
                <a:schemeClr val="accent2"/>
              </a:solidFill>
              <a:cs typeface="Calibri"/>
            </a:endParaRPr>
          </a:p>
        </p:txBody>
      </p:sp>
      <p:sp>
        <p:nvSpPr>
          <p:cNvPr id="16" name="TextBox 15"/>
          <p:cNvSpPr txBox="1"/>
          <p:nvPr/>
        </p:nvSpPr>
        <p:spPr>
          <a:xfrm>
            <a:off x="3356291" y="5008717"/>
            <a:ext cx="1225661" cy="923330"/>
          </a:xfrm>
          <a:prstGeom prst="rect">
            <a:avLst/>
          </a:prstGeom>
          <a:noFill/>
        </p:spPr>
        <p:txBody>
          <a:bodyPr wrap="square" lIns="91440" tIns="45720" rIns="91440" bIns="45720" rtlCol="0" anchor="t">
            <a:spAutoFit/>
          </a:bodyPr>
          <a:lstStyle/>
          <a:p>
            <a:pPr algn="ctr"/>
            <a:r>
              <a:rPr lang="en-GB" dirty="0">
                <a:solidFill>
                  <a:srgbClr val="FFFF00"/>
                </a:solidFill>
                <a:cs typeface="Calibri"/>
              </a:rPr>
              <a:t>Predicate </a:t>
            </a:r>
            <a:endParaRPr lang="en-US"/>
          </a:p>
          <a:p>
            <a:pPr algn="ctr"/>
            <a:r>
              <a:rPr lang="en-GB" dirty="0">
                <a:solidFill>
                  <a:srgbClr val="FFFF00"/>
                </a:solidFill>
              </a:rPr>
              <a:t>what he did</a:t>
            </a:r>
            <a:r>
              <a:rPr lang="en-GB" dirty="0"/>
              <a:t>.  </a:t>
            </a:r>
            <a:endParaRPr lang="en-GB" dirty="0">
              <a:cs typeface="Calibri"/>
            </a:endParaRPr>
          </a:p>
        </p:txBody>
      </p:sp>
      <p:sp>
        <p:nvSpPr>
          <p:cNvPr id="18" name="TextBox 17"/>
          <p:cNvSpPr txBox="1"/>
          <p:nvPr/>
        </p:nvSpPr>
        <p:spPr>
          <a:xfrm>
            <a:off x="11148058" y="4183948"/>
            <a:ext cx="968299" cy="369332"/>
          </a:xfrm>
          <a:prstGeom prst="rect">
            <a:avLst/>
          </a:prstGeom>
          <a:noFill/>
        </p:spPr>
        <p:txBody>
          <a:bodyPr wrap="square" rtlCol="0">
            <a:spAutoFit/>
          </a:bodyPr>
          <a:lstStyle/>
          <a:p>
            <a:r>
              <a:rPr lang="en-GB" dirty="0"/>
              <a:t>full stop </a:t>
            </a:r>
          </a:p>
        </p:txBody>
      </p:sp>
    </p:spTree>
    <p:extLst>
      <p:ext uri="{BB962C8B-B14F-4D97-AF65-F5344CB8AC3E}">
        <p14:creationId xmlns:p14="http://schemas.microsoft.com/office/powerpoint/2010/main" val="355038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90" y="93164"/>
            <a:ext cx="11820525" cy="783148"/>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4" name="TextBox 3"/>
          <p:cNvSpPr txBox="1"/>
          <p:nvPr/>
        </p:nvSpPr>
        <p:spPr>
          <a:xfrm>
            <a:off x="670560" y="1950720"/>
            <a:ext cx="10078720" cy="369332"/>
          </a:xfrm>
          <a:prstGeom prst="rect">
            <a:avLst/>
          </a:prstGeom>
          <a:noFill/>
        </p:spPr>
        <p:txBody>
          <a:bodyPr wrap="square" rtlCol="0">
            <a:spAutoFit/>
          </a:bodyPr>
          <a:lstStyle/>
          <a:p>
            <a:endParaRPr lang="en-GB" dirty="0"/>
          </a:p>
        </p:txBody>
      </p:sp>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sp>
        <p:nvSpPr>
          <p:cNvPr id="9" name="TextBox 8"/>
          <p:cNvSpPr txBox="1"/>
          <p:nvPr/>
        </p:nvSpPr>
        <p:spPr>
          <a:xfrm>
            <a:off x="297507"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Create A Sentence, my turn: </a:t>
            </a:r>
            <a:endParaRPr lang="en-US" sz="2400" dirty="0">
              <a:ln>
                <a:solidFill>
                  <a:prstClr val="black"/>
                </a:solidFill>
              </a:ln>
              <a:solidFill>
                <a:srgbClr val="5B9BD5">
                  <a:lumMod val="50000"/>
                </a:srgbClr>
              </a:solidFill>
            </a:endParaRPr>
          </a:p>
        </p:txBody>
      </p:sp>
      <p:cxnSp>
        <p:nvCxnSpPr>
          <p:cNvPr id="14" name="Straight Connector 13"/>
          <p:cNvCxnSpPr/>
          <p:nvPr/>
        </p:nvCxnSpPr>
        <p:spPr>
          <a:xfrm flipV="1">
            <a:off x="304481" y="3217025"/>
            <a:ext cx="11614219" cy="1365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507" y="1441938"/>
            <a:ext cx="2332893" cy="646331"/>
          </a:xfrm>
          <a:prstGeom prst="rect">
            <a:avLst/>
          </a:prstGeom>
          <a:noFill/>
        </p:spPr>
        <p:txBody>
          <a:bodyPr wrap="square" rtlCol="0">
            <a:spAutoFit/>
          </a:bodyPr>
          <a:lstStyle/>
          <a:p>
            <a:endParaRPr lang="en-GB" dirty="0"/>
          </a:p>
          <a:p>
            <a:endParaRPr lang="en-GB" dirty="0"/>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50126" t="33907" r="25468" b="33608"/>
          <a:stretch/>
        </p:blipFill>
        <p:spPr>
          <a:xfrm>
            <a:off x="10612619" y="1471656"/>
            <a:ext cx="1394618" cy="1552773"/>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96" t="33100" r="75603" b="33759"/>
          <a:stretch/>
        </p:blipFill>
        <p:spPr>
          <a:xfrm>
            <a:off x="191237" y="1373258"/>
            <a:ext cx="1452706" cy="1629180"/>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5641" t="33522" r="50011" b="33970"/>
          <a:stretch/>
        </p:blipFill>
        <p:spPr>
          <a:xfrm>
            <a:off x="1711770" y="1393420"/>
            <a:ext cx="1436105" cy="1602185"/>
          </a:xfrm>
          <a:prstGeom prst="rect">
            <a:avLst/>
          </a:prstGeom>
        </p:spPr>
      </p:pic>
      <p:cxnSp>
        <p:nvCxnSpPr>
          <p:cNvPr id="23" name="Straight Connector 22"/>
          <p:cNvCxnSpPr/>
          <p:nvPr/>
        </p:nvCxnSpPr>
        <p:spPr>
          <a:xfrm flipV="1">
            <a:off x="670560" y="4211362"/>
            <a:ext cx="11348720" cy="3078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8614" y="3641146"/>
            <a:ext cx="11674788" cy="584775"/>
          </a:xfrm>
          <a:prstGeom prst="rect">
            <a:avLst/>
          </a:prstGeom>
          <a:noFill/>
        </p:spPr>
        <p:txBody>
          <a:bodyPr wrap="square" rtlCol="0">
            <a:spAutoFit/>
          </a:bodyPr>
          <a:lstStyle/>
          <a:p>
            <a:r>
              <a:rPr lang="en-GB" sz="3200" dirty="0"/>
              <a:t>Charles Darwin discovered  the Galapagos Island in the Pacific Ocean.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462" y="1381130"/>
            <a:ext cx="1418907" cy="1613435"/>
          </a:xfrm>
          <a:prstGeom prst="rect">
            <a:avLst/>
          </a:prstGeom>
        </p:spPr>
      </p:pic>
      <p:cxnSp>
        <p:nvCxnSpPr>
          <p:cNvPr id="27" name="Straight Arrow Connector 26"/>
          <p:cNvCxnSpPr/>
          <p:nvPr/>
        </p:nvCxnSpPr>
        <p:spPr>
          <a:xfrm>
            <a:off x="1840883" y="4272676"/>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14800" y="4269510"/>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569369" y="4253235"/>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564477" y="4242147"/>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5638" y="4283666"/>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1900397" y="4228575"/>
            <a:ext cx="20320" cy="1277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8614" y="5599739"/>
            <a:ext cx="968299" cy="646331"/>
          </a:xfrm>
          <a:prstGeom prst="rect">
            <a:avLst/>
          </a:prstGeom>
          <a:noFill/>
        </p:spPr>
        <p:txBody>
          <a:bodyPr wrap="square" rtlCol="0">
            <a:spAutoFit/>
          </a:bodyPr>
          <a:lstStyle/>
          <a:p>
            <a:r>
              <a:rPr lang="en-GB" dirty="0"/>
              <a:t>capital letter</a:t>
            </a:r>
          </a:p>
        </p:txBody>
      </p:sp>
      <p:sp>
        <p:nvSpPr>
          <p:cNvPr id="34" name="TextBox 33"/>
          <p:cNvSpPr txBox="1"/>
          <p:nvPr/>
        </p:nvSpPr>
        <p:spPr>
          <a:xfrm>
            <a:off x="1463953" y="5599738"/>
            <a:ext cx="968299" cy="369332"/>
          </a:xfrm>
          <a:prstGeom prst="rect">
            <a:avLst/>
          </a:prstGeom>
          <a:noFill/>
        </p:spPr>
        <p:txBody>
          <a:bodyPr wrap="square" rtlCol="0">
            <a:spAutoFit/>
          </a:bodyPr>
          <a:lstStyle/>
          <a:p>
            <a:r>
              <a:rPr lang="en-GB" dirty="0"/>
              <a:t>who it is </a:t>
            </a:r>
          </a:p>
        </p:txBody>
      </p:sp>
      <p:sp>
        <p:nvSpPr>
          <p:cNvPr id="35" name="TextBox 34"/>
          <p:cNvSpPr txBox="1"/>
          <p:nvPr/>
        </p:nvSpPr>
        <p:spPr>
          <a:xfrm>
            <a:off x="3775603" y="5497848"/>
            <a:ext cx="968299" cy="646331"/>
          </a:xfrm>
          <a:prstGeom prst="rect">
            <a:avLst/>
          </a:prstGeom>
          <a:noFill/>
        </p:spPr>
        <p:txBody>
          <a:bodyPr wrap="square" rtlCol="0">
            <a:spAutoFit/>
          </a:bodyPr>
          <a:lstStyle/>
          <a:p>
            <a:r>
              <a:rPr lang="en-GB" dirty="0"/>
              <a:t>what he did</a:t>
            </a:r>
          </a:p>
        </p:txBody>
      </p:sp>
      <p:sp>
        <p:nvSpPr>
          <p:cNvPr id="36" name="TextBox 35"/>
          <p:cNvSpPr txBox="1"/>
          <p:nvPr/>
        </p:nvSpPr>
        <p:spPr>
          <a:xfrm>
            <a:off x="7085219" y="5461238"/>
            <a:ext cx="1225661" cy="646331"/>
          </a:xfrm>
          <a:prstGeom prst="rect">
            <a:avLst/>
          </a:prstGeom>
          <a:noFill/>
        </p:spPr>
        <p:txBody>
          <a:bodyPr wrap="square" rtlCol="0">
            <a:spAutoFit/>
          </a:bodyPr>
          <a:lstStyle/>
          <a:p>
            <a:r>
              <a:rPr lang="en-GB" dirty="0"/>
              <a:t>what he discovered </a:t>
            </a:r>
          </a:p>
        </p:txBody>
      </p:sp>
      <p:sp>
        <p:nvSpPr>
          <p:cNvPr id="37" name="TextBox 36"/>
          <p:cNvSpPr txBox="1"/>
          <p:nvPr/>
        </p:nvSpPr>
        <p:spPr>
          <a:xfrm>
            <a:off x="10199667" y="5546809"/>
            <a:ext cx="968299" cy="646331"/>
          </a:xfrm>
          <a:prstGeom prst="rect">
            <a:avLst/>
          </a:prstGeom>
          <a:noFill/>
        </p:spPr>
        <p:txBody>
          <a:bodyPr wrap="square" rtlCol="0">
            <a:spAutoFit/>
          </a:bodyPr>
          <a:lstStyle/>
          <a:p>
            <a:r>
              <a:rPr lang="en-GB" dirty="0"/>
              <a:t>where it was at </a:t>
            </a:r>
          </a:p>
        </p:txBody>
      </p:sp>
      <p:sp>
        <p:nvSpPr>
          <p:cNvPr id="38" name="TextBox 37"/>
          <p:cNvSpPr txBox="1"/>
          <p:nvPr/>
        </p:nvSpPr>
        <p:spPr>
          <a:xfrm>
            <a:off x="11250650" y="5558890"/>
            <a:ext cx="968299" cy="369332"/>
          </a:xfrm>
          <a:prstGeom prst="rect">
            <a:avLst/>
          </a:prstGeom>
          <a:noFill/>
        </p:spPr>
        <p:txBody>
          <a:bodyPr wrap="square" rtlCol="0">
            <a:spAutoFit/>
          </a:bodyPr>
          <a:lstStyle/>
          <a:p>
            <a:r>
              <a:rPr lang="en-GB" dirty="0"/>
              <a:t>full stop </a:t>
            </a:r>
          </a:p>
        </p:txBody>
      </p:sp>
      <p:pic>
        <p:nvPicPr>
          <p:cNvPr id="3" name="Picture 4" descr="A picture containing table&#10;&#10;Description automatically generated">
            <a:extLst>
              <a:ext uri="{FF2B5EF4-FFF2-40B4-BE49-F238E27FC236}">
                <a16:creationId xmlns:a16="http://schemas.microsoft.com/office/drawing/2014/main" id="{90516891-6537-4C8D-BF39-55950E846740}"/>
              </a:ext>
            </a:extLst>
          </p:cNvPr>
          <p:cNvPicPr>
            <a:picLocks noChangeAspect="1"/>
          </p:cNvPicPr>
          <p:nvPr/>
        </p:nvPicPr>
        <p:blipFill rotWithShape="1">
          <a:blip r:embed="rId5"/>
          <a:srcRect l="74858" t="-11478" r="-36" b="67586"/>
          <a:stretch/>
        </p:blipFill>
        <p:spPr>
          <a:xfrm>
            <a:off x="3275371" y="903304"/>
            <a:ext cx="2736068" cy="2076721"/>
          </a:xfrm>
          <a:prstGeom prst="rect">
            <a:avLst/>
          </a:prstGeom>
        </p:spPr>
      </p:pic>
      <p:pic>
        <p:nvPicPr>
          <p:cNvPr id="7" name="Picture 9" descr="A picture containing diagram&#10;&#10;Description automatically generated">
            <a:extLst>
              <a:ext uri="{FF2B5EF4-FFF2-40B4-BE49-F238E27FC236}">
                <a16:creationId xmlns:a16="http://schemas.microsoft.com/office/drawing/2014/main" id="{595D028B-CCCC-483F-AA84-C92B5ED75DD7}"/>
              </a:ext>
            </a:extLst>
          </p:cNvPr>
          <p:cNvPicPr>
            <a:picLocks noChangeAspect="1"/>
          </p:cNvPicPr>
          <p:nvPr/>
        </p:nvPicPr>
        <p:blipFill rotWithShape="1">
          <a:blip r:embed="rId6"/>
          <a:srcRect l="74702" t="33365" r="-149" b="33673"/>
          <a:stretch/>
        </p:blipFill>
        <p:spPr>
          <a:xfrm>
            <a:off x="7919883" y="1648203"/>
            <a:ext cx="2372672" cy="1354751"/>
          </a:xfrm>
          <a:prstGeom prst="rect">
            <a:avLst/>
          </a:prstGeom>
        </p:spPr>
      </p:pic>
    </p:spTree>
    <p:extLst>
      <p:ext uri="{BB962C8B-B14F-4D97-AF65-F5344CB8AC3E}">
        <p14:creationId xmlns:p14="http://schemas.microsoft.com/office/powerpoint/2010/main" val="318161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6" y="204897"/>
            <a:ext cx="11738373" cy="581752"/>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61665"/>
          </a:xfrm>
          <a:prstGeom prst="rect">
            <a:avLst/>
          </a:prstGeom>
          <a:solidFill>
            <a:srgbClr val="CC00FF"/>
          </a:solidFill>
        </p:spPr>
        <p:txBody>
          <a:bodyPr wrap="square" rtlCol="0">
            <a:spAutoFit/>
          </a:bodyPr>
          <a:lstStyle/>
          <a:p>
            <a:pPr algn="ctr"/>
            <a:r>
              <a:rPr lang="en-US" sz="2400" dirty="0">
                <a:ln>
                  <a:solidFill>
                    <a:prstClr val="black"/>
                  </a:solidFill>
                </a:ln>
                <a:solidFill>
                  <a:srgbClr val="5B9BD5">
                    <a:lumMod val="50000"/>
                  </a:srgbClr>
                </a:solidFill>
              </a:rPr>
              <a:t>Singular nouns</a:t>
            </a:r>
          </a:p>
        </p:txBody>
      </p:sp>
      <p:sp>
        <p:nvSpPr>
          <p:cNvPr id="6" name="Rectangle 5"/>
          <p:cNvSpPr/>
          <p:nvPr/>
        </p:nvSpPr>
        <p:spPr>
          <a:xfrm>
            <a:off x="251657" y="987110"/>
            <a:ext cx="11692692" cy="583238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96" t="33100" r="75603" b="33759"/>
          <a:stretch/>
        </p:blipFill>
        <p:spPr>
          <a:xfrm>
            <a:off x="3819477" y="5409222"/>
            <a:ext cx="1023433" cy="1147759"/>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50126" t="33907" r="25468" b="33608"/>
          <a:stretch/>
        </p:blipFill>
        <p:spPr>
          <a:xfrm>
            <a:off x="8095252" y="2060817"/>
            <a:ext cx="1097358" cy="1212166"/>
          </a:xfrm>
          <a:prstGeom prst="rect">
            <a:avLst/>
          </a:prstGeom>
        </p:spPr>
      </p:pic>
      <p:sp>
        <p:nvSpPr>
          <p:cNvPr id="17" name="TextBox 16"/>
          <p:cNvSpPr txBox="1"/>
          <p:nvPr/>
        </p:nvSpPr>
        <p:spPr>
          <a:xfrm>
            <a:off x="356515" y="275604"/>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Build A Sentence, your turn: can you drop and drag the picture to make your sentences. </a:t>
            </a:r>
            <a:endParaRPr lang="en-US" sz="2400" dirty="0">
              <a:ln>
                <a:solidFill>
                  <a:prstClr val="black"/>
                </a:solidFill>
              </a:ln>
              <a:solidFill>
                <a:srgbClr val="5B9BD5">
                  <a:lumMod val="50000"/>
                </a:srgbClr>
              </a:solidFill>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5641" t="33522" r="50011" b="33970"/>
          <a:stretch/>
        </p:blipFill>
        <p:spPr>
          <a:xfrm>
            <a:off x="2189505" y="5355595"/>
            <a:ext cx="989831" cy="110430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334" t="16444" r="60885" b="67556"/>
          <a:stretch/>
        </p:blipFill>
        <p:spPr>
          <a:xfrm>
            <a:off x="2953379" y="2104772"/>
            <a:ext cx="894080" cy="109728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0121" t="33778" r="60671" b="50222"/>
          <a:stretch/>
        </p:blipFill>
        <p:spPr>
          <a:xfrm>
            <a:off x="940302" y="5012287"/>
            <a:ext cx="914400" cy="109728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0183" t="33630" r="39969" b="50370"/>
          <a:stretch/>
        </p:blipFill>
        <p:spPr>
          <a:xfrm>
            <a:off x="10426114" y="5509786"/>
            <a:ext cx="944880" cy="1097280"/>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60728" t="16518" r="19764" b="66965"/>
          <a:stretch/>
        </p:blipFill>
        <p:spPr>
          <a:xfrm>
            <a:off x="8482289" y="3832875"/>
            <a:ext cx="1174396" cy="1452546"/>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61098" t="33480" r="19908" b="50371"/>
          <a:stretch/>
        </p:blipFill>
        <p:spPr>
          <a:xfrm>
            <a:off x="7030301" y="2110338"/>
            <a:ext cx="904240" cy="1107440"/>
          </a:xfrm>
          <a:prstGeom prst="rect">
            <a:avLst/>
          </a:prstGeom>
        </p:spPr>
      </p:pic>
      <p:cxnSp>
        <p:nvCxnSpPr>
          <p:cNvPr id="25" name="Straight Connector 24"/>
          <p:cNvCxnSpPr/>
          <p:nvPr/>
        </p:nvCxnSpPr>
        <p:spPr>
          <a:xfrm flipV="1">
            <a:off x="577091" y="3541199"/>
            <a:ext cx="10876802" cy="3823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5" name="Picture 19" descr="A picture containing table&#10;&#10;Description automatically generated">
            <a:extLst>
              <a:ext uri="{FF2B5EF4-FFF2-40B4-BE49-F238E27FC236}">
                <a16:creationId xmlns:a16="http://schemas.microsoft.com/office/drawing/2014/main" id="{2BB60E2D-1448-490D-BF8F-89CCC686FC2B}"/>
              </a:ext>
            </a:extLst>
          </p:cNvPr>
          <p:cNvPicPr>
            <a:picLocks noChangeAspect="1"/>
          </p:cNvPicPr>
          <p:nvPr/>
        </p:nvPicPr>
        <p:blipFill rotWithShape="1">
          <a:blip r:embed="rId5"/>
          <a:srcRect t="80" r="75348" b="67308"/>
          <a:stretch/>
        </p:blipFill>
        <p:spPr>
          <a:xfrm>
            <a:off x="680883" y="1957402"/>
            <a:ext cx="2176002" cy="1254446"/>
          </a:xfrm>
          <a:prstGeom prst="rect">
            <a:avLst/>
          </a:prstGeom>
        </p:spPr>
      </p:pic>
      <p:pic>
        <p:nvPicPr>
          <p:cNvPr id="20" name="Picture 25" descr="A picture containing diagram&#10;&#10;Description automatically generated">
            <a:extLst>
              <a:ext uri="{FF2B5EF4-FFF2-40B4-BE49-F238E27FC236}">
                <a16:creationId xmlns:a16="http://schemas.microsoft.com/office/drawing/2014/main" id="{944E39CC-C1EC-4411-9624-03FFB50739B9}"/>
              </a:ext>
            </a:extLst>
          </p:cNvPr>
          <p:cNvPicPr>
            <a:picLocks noChangeAspect="1"/>
          </p:cNvPicPr>
          <p:nvPr/>
        </p:nvPicPr>
        <p:blipFill rotWithShape="1">
          <a:blip r:embed="rId6"/>
          <a:srcRect l="49900" t="33645" r="25684" b="33684"/>
          <a:stretch/>
        </p:blipFill>
        <p:spPr>
          <a:xfrm>
            <a:off x="4332803" y="2015583"/>
            <a:ext cx="2191162" cy="1288865"/>
          </a:xfrm>
          <a:prstGeom prst="rect">
            <a:avLst/>
          </a:prstGeom>
        </p:spPr>
      </p:pic>
      <p:pic>
        <p:nvPicPr>
          <p:cNvPr id="2" name="Picture 9" descr="A picture containing diagram&#10;&#10;Description automatically generated">
            <a:extLst>
              <a:ext uri="{FF2B5EF4-FFF2-40B4-BE49-F238E27FC236}">
                <a16:creationId xmlns:a16="http://schemas.microsoft.com/office/drawing/2014/main" id="{488E1B8C-D499-4BE3-9DAE-7990A372179C}"/>
              </a:ext>
            </a:extLst>
          </p:cNvPr>
          <p:cNvPicPr>
            <a:picLocks noChangeAspect="1"/>
          </p:cNvPicPr>
          <p:nvPr/>
        </p:nvPicPr>
        <p:blipFill rotWithShape="1">
          <a:blip r:embed="rId7"/>
          <a:srcRect l="74702" t="33365" r="-149" b="33673"/>
          <a:stretch/>
        </p:blipFill>
        <p:spPr>
          <a:xfrm>
            <a:off x="6668687" y="4251737"/>
            <a:ext cx="1622963" cy="887720"/>
          </a:xfrm>
          <a:prstGeom prst="rect">
            <a:avLst/>
          </a:prstGeom>
        </p:spPr>
      </p:pic>
      <p:pic>
        <p:nvPicPr>
          <p:cNvPr id="11" name="Picture 18" descr="A picture containing diagram&#10;&#10;Description automatically generated">
            <a:extLst>
              <a:ext uri="{FF2B5EF4-FFF2-40B4-BE49-F238E27FC236}">
                <a16:creationId xmlns:a16="http://schemas.microsoft.com/office/drawing/2014/main" id="{85D9E54F-68E6-48DB-9C7F-A42DA54C9AF3}"/>
              </a:ext>
            </a:extLst>
          </p:cNvPr>
          <p:cNvPicPr>
            <a:picLocks noChangeAspect="1"/>
          </p:cNvPicPr>
          <p:nvPr/>
        </p:nvPicPr>
        <p:blipFill rotWithShape="1">
          <a:blip r:embed="rId8"/>
          <a:srcRect l="74584" t="33232" r="-267" b="32863"/>
          <a:stretch/>
        </p:blipFill>
        <p:spPr>
          <a:xfrm>
            <a:off x="5761447" y="5543107"/>
            <a:ext cx="1818106" cy="1039025"/>
          </a:xfrm>
          <a:prstGeom prst="rect">
            <a:avLst/>
          </a:prstGeom>
        </p:spPr>
      </p:pic>
      <p:pic>
        <p:nvPicPr>
          <p:cNvPr id="33" name="Picture 33" descr="Logo, company name&#10;&#10;Description automatically generated">
            <a:extLst>
              <a:ext uri="{FF2B5EF4-FFF2-40B4-BE49-F238E27FC236}">
                <a16:creationId xmlns:a16="http://schemas.microsoft.com/office/drawing/2014/main" id="{2715877C-A54C-4D94-8D4F-62E0E9E2DC4F}"/>
              </a:ext>
            </a:extLst>
          </p:cNvPr>
          <p:cNvPicPr>
            <a:picLocks noChangeAspect="1"/>
          </p:cNvPicPr>
          <p:nvPr/>
        </p:nvPicPr>
        <p:blipFill rotWithShape="1">
          <a:blip r:embed="rId9"/>
          <a:srcRect l="-998" t="34060" r="75395" b="32302"/>
          <a:stretch/>
        </p:blipFill>
        <p:spPr>
          <a:xfrm>
            <a:off x="2404954" y="4124902"/>
            <a:ext cx="1577109" cy="909422"/>
          </a:xfrm>
          <a:prstGeom prst="rect">
            <a:avLst/>
          </a:prstGeom>
        </p:spPr>
      </p:pic>
      <p:pic>
        <p:nvPicPr>
          <p:cNvPr id="34" name="Picture 34" descr="Logo, company name&#10;&#10;Description automatically generated">
            <a:extLst>
              <a:ext uri="{FF2B5EF4-FFF2-40B4-BE49-F238E27FC236}">
                <a16:creationId xmlns:a16="http://schemas.microsoft.com/office/drawing/2014/main" id="{D57B9F8F-B9A7-4F9E-853D-2E82C2D5480D}"/>
              </a:ext>
            </a:extLst>
          </p:cNvPr>
          <p:cNvPicPr>
            <a:picLocks noChangeAspect="1"/>
          </p:cNvPicPr>
          <p:nvPr/>
        </p:nvPicPr>
        <p:blipFill rotWithShape="1">
          <a:blip r:embed="rId9"/>
          <a:srcRect r="75185" b="66664"/>
          <a:stretch/>
        </p:blipFill>
        <p:spPr>
          <a:xfrm>
            <a:off x="8091948" y="5334171"/>
            <a:ext cx="2101970" cy="1233099"/>
          </a:xfrm>
          <a:prstGeom prst="rect">
            <a:avLst/>
          </a:prstGeom>
        </p:spPr>
      </p:pic>
      <p:pic>
        <p:nvPicPr>
          <p:cNvPr id="35" name="Picture 35" descr="Logo, company name&#10;&#10;Description automatically generated">
            <a:extLst>
              <a:ext uri="{FF2B5EF4-FFF2-40B4-BE49-F238E27FC236}">
                <a16:creationId xmlns:a16="http://schemas.microsoft.com/office/drawing/2014/main" id="{397F8E11-F400-4306-9815-F07FF1263899}"/>
              </a:ext>
            </a:extLst>
          </p:cNvPr>
          <p:cNvPicPr>
            <a:picLocks noChangeAspect="1"/>
          </p:cNvPicPr>
          <p:nvPr/>
        </p:nvPicPr>
        <p:blipFill rotWithShape="1">
          <a:blip r:embed="rId9"/>
          <a:srcRect t="-91" r="75281" b="68085"/>
          <a:stretch/>
        </p:blipFill>
        <p:spPr>
          <a:xfrm>
            <a:off x="4687932" y="4091237"/>
            <a:ext cx="1622937" cy="928218"/>
          </a:xfrm>
          <a:prstGeom prst="rect">
            <a:avLst/>
          </a:prstGeom>
        </p:spPr>
      </p:pic>
      <p:pic>
        <p:nvPicPr>
          <p:cNvPr id="36" name="Picture 36" descr="Logo, company name&#10;&#10;Description automatically generated">
            <a:extLst>
              <a:ext uri="{FF2B5EF4-FFF2-40B4-BE49-F238E27FC236}">
                <a16:creationId xmlns:a16="http://schemas.microsoft.com/office/drawing/2014/main" id="{59C332F1-581E-46E0-8D2D-0FCEE62EFFF9}"/>
              </a:ext>
            </a:extLst>
          </p:cNvPr>
          <p:cNvPicPr>
            <a:picLocks noChangeAspect="1"/>
          </p:cNvPicPr>
          <p:nvPr/>
        </p:nvPicPr>
        <p:blipFill rotWithShape="1">
          <a:blip r:embed="rId10"/>
          <a:srcRect l="-2059" t="32469" r="74600" b="31656"/>
          <a:stretch/>
        </p:blipFill>
        <p:spPr>
          <a:xfrm>
            <a:off x="9858531" y="4126536"/>
            <a:ext cx="1501125" cy="871163"/>
          </a:xfrm>
          <a:prstGeom prst="rect">
            <a:avLst/>
          </a:prstGeom>
        </p:spPr>
      </p:pic>
      <p:pic>
        <p:nvPicPr>
          <p:cNvPr id="37" name="Picture 37" descr="Logo, company name&#10;&#10;Description automatically generated">
            <a:extLst>
              <a:ext uri="{FF2B5EF4-FFF2-40B4-BE49-F238E27FC236}">
                <a16:creationId xmlns:a16="http://schemas.microsoft.com/office/drawing/2014/main" id="{33238FDE-0D2E-42C4-9A77-3CC0C5E8FF66}"/>
              </a:ext>
            </a:extLst>
          </p:cNvPr>
          <p:cNvPicPr>
            <a:picLocks noChangeAspect="1"/>
          </p:cNvPicPr>
          <p:nvPr/>
        </p:nvPicPr>
        <p:blipFill rotWithShape="1">
          <a:blip r:embed="rId10"/>
          <a:srcRect t="67645" r="75624" b="-335"/>
          <a:stretch/>
        </p:blipFill>
        <p:spPr>
          <a:xfrm>
            <a:off x="926891" y="3891962"/>
            <a:ext cx="1151082" cy="685439"/>
          </a:xfrm>
          <a:prstGeom prst="rect">
            <a:avLst/>
          </a:prstGeom>
        </p:spPr>
      </p:pic>
    </p:spTree>
    <p:extLst>
      <p:ext uri="{BB962C8B-B14F-4D97-AF65-F5344CB8AC3E}">
        <p14:creationId xmlns:p14="http://schemas.microsoft.com/office/powerpoint/2010/main" val="123140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90" y="93163"/>
            <a:ext cx="11832110" cy="1116991"/>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4" name="TextBox 3"/>
          <p:cNvSpPr txBox="1"/>
          <p:nvPr/>
        </p:nvSpPr>
        <p:spPr>
          <a:xfrm>
            <a:off x="670560" y="1950720"/>
            <a:ext cx="10078720" cy="369332"/>
          </a:xfrm>
          <a:prstGeom prst="rect">
            <a:avLst/>
          </a:prstGeom>
          <a:noFill/>
        </p:spPr>
        <p:txBody>
          <a:bodyPr wrap="square" rtlCol="0">
            <a:spAutoFit/>
          </a:bodyPr>
          <a:lstStyle/>
          <a:p>
            <a:endParaRPr lang="en-GB" dirty="0"/>
          </a:p>
        </p:txBody>
      </p:sp>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sp>
        <p:nvSpPr>
          <p:cNvPr id="9" name="TextBox 8"/>
          <p:cNvSpPr txBox="1"/>
          <p:nvPr/>
        </p:nvSpPr>
        <p:spPr>
          <a:xfrm>
            <a:off x="297507"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Write a sentence: Write some of your own simple sentences  </a:t>
            </a:r>
            <a:endParaRPr lang="en-US" sz="2400" dirty="0">
              <a:ln>
                <a:solidFill>
                  <a:prstClr val="black"/>
                </a:solidFill>
              </a:ln>
              <a:solidFill>
                <a:srgbClr val="5B9BD5">
                  <a:lumMod val="50000"/>
                </a:srgbClr>
              </a:solidFill>
            </a:endParaRPr>
          </a:p>
        </p:txBody>
      </p:sp>
      <p:sp>
        <p:nvSpPr>
          <p:cNvPr id="15" name="TextBox 14"/>
          <p:cNvSpPr txBox="1"/>
          <p:nvPr/>
        </p:nvSpPr>
        <p:spPr>
          <a:xfrm>
            <a:off x="297507" y="1441938"/>
            <a:ext cx="2332893" cy="646331"/>
          </a:xfrm>
          <a:prstGeom prst="rect">
            <a:avLst/>
          </a:prstGeom>
          <a:noFill/>
        </p:spPr>
        <p:txBody>
          <a:bodyPr wrap="square" rtlCol="0">
            <a:spAutoFit/>
          </a:bodyPr>
          <a:lstStyle/>
          <a:p>
            <a:endParaRPr lang="en-GB" dirty="0"/>
          </a:p>
          <a:p>
            <a:endParaRPr lang="en-GB" dirty="0"/>
          </a:p>
        </p:txBody>
      </p:sp>
      <p:graphicFrame>
        <p:nvGraphicFramePr>
          <p:cNvPr id="40" name="Table 39"/>
          <p:cNvGraphicFramePr>
            <a:graphicFrameLocks noGrp="1"/>
          </p:cNvGraphicFramePr>
          <p:nvPr>
            <p:extLst>
              <p:ext uri="{D42A27DB-BD31-4B8C-83A1-F6EECF244321}">
                <p14:modId xmlns:p14="http://schemas.microsoft.com/office/powerpoint/2010/main" val="1625886704"/>
              </p:ext>
            </p:extLst>
          </p:nvPr>
        </p:nvGraphicFramePr>
        <p:xfrm>
          <a:off x="357665" y="3414483"/>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4C827EAF-27F8-4B09-A4DD-43A7CFC22BDE}"/>
              </a:ext>
            </a:extLst>
          </p:cNvPr>
          <p:cNvSpPr txBox="1"/>
          <p:nvPr/>
        </p:nvSpPr>
        <p:spPr>
          <a:xfrm>
            <a:off x="258841" y="1296737"/>
            <a:ext cx="11104317"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The turtle swims in the Pacific Ocean. </a:t>
            </a:r>
          </a:p>
          <a:p>
            <a:pPr marL="285750" indent="-285750">
              <a:buFont typeface="Arial" panose="020B0604020202020204" pitchFamily="34" charset="0"/>
              <a:buChar char="•"/>
            </a:pPr>
            <a:r>
              <a:rPr lang="en-GB" sz="3200" dirty="0"/>
              <a:t>The Iguana eats leaves. </a:t>
            </a:r>
            <a:endParaRPr lang="en-GB" sz="3200" dirty="0">
              <a:cs typeface="Calibri"/>
            </a:endParaRPr>
          </a:p>
          <a:p>
            <a:pPr marL="285750" indent="-285750">
              <a:buFont typeface="Arial" panose="020B0604020202020204" pitchFamily="34" charset="0"/>
              <a:buChar char="•"/>
            </a:pPr>
            <a:r>
              <a:rPr lang="en-GB" sz="3200" dirty="0"/>
              <a:t>Charles Darwin lived a long time ago.  </a:t>
            </a:r>
          </a:p>
        </p:txBody>
      </p:sp>
    </p:spTree>
    <p:extLst>
      <p:ext uri="{BB962C8B-B14F-4D97-AF65-F5344CB8AC3E}">
        <p14:creationId xmlns:p14="http://schemas.microsoft.com/office/powerpoint/2010/main" val="314289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28</a:t>
            </a:r>
            <a:r>
              <a:rPr lang="en-GB" sz="3200" baseline="30000" dirty="0"/>
              <a:t>nd</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a:t>L.O. To be able write the introduction of an information text.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231724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ounded Rectangle 5"/>
          <p:cNvSpPr/>
          <p:nvPr/>
        </p:nvSpPr>
        <p:spPr>
          <a:xfrm>
            <a:off x="1201411" y="2006234"/>
            <a:ext cx="3992408" cy="430309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The Galapagos Islands belong to the South American country of Ecuador, located in the Pacific Ocean. The Islands form underwater volcanoes that spew lava up from the bottom of the sea. The Galapagos Islands are home to a variety of plants, animals and birds that have gradually adapted to life there.  The Islands do not have big palm trees or lots of beach; only small bushes, desert plants and strips of sand. </a:t>
            </a:r>
          </a:p>
        </p:txBody>
      </p:sp>
      <p:sp>
        <p:nvSpPr>
          <p:cNvPr id="26" name="TextBox 25"/>
          <p:cNvSpPr txBox="1"/>
          <p:nvPr/>
        </p:nvSpPr>
        <p:spPr>
          <a:xfrm>
            <a:off x="315565" y="151335"/>
            <a:ext cx="11437293" cy="461665"/>
          </a:xfrm>
          <a:prstGeom prst="rect">
            <a:avLst/>
          </a:prstGeom>
          <a:solidFill>
            <a:schemeClr val="bg1"/>
          </a:solidFill>
        </p:spPr>
        <p:txBody>
          <a:bodyPr wrap="square" rtlCol="0">
            <a:spAutoFit/>
          </a:bodyPr>
          <a:lstStyle/>
          <a:p>
            <a:pPr algn="ctr"/>
            <a:r>
              <a:rPr lang="en-US" sz="2400" dirty="0">
                <a:ln>
                  <a:solidFill>
                    <a:prstClr val="black"/>
                  </a:solidFill>
                </a:ln>
                <a:solidFill>
                  <a:srgbClr val="5B9BD5">
                    <a:lumMod val="50000"/>
                  </a:srgbClr>
                </a:solidFill>
              </a:rPr>
              <a:t>To begin to write the introduction of an information text on the Galapagos Islands.</a:t>
            </a:r>
          </a:p>
        </p:txBody>
      </p:sp>
      <p:sp>
        <p:nvSpPr>
          <p:cNvPr id="7" name="AutoShape 2" descr="Galapagos Islands Facts: Lesson for Kids | Study.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71379" y="879642"/>
            <a:ext cx="6819900" cy="1384995"/>
          </a:xfrm>
          <a:prstGeom prst="rect">
            <a:avLst/>
          </a:prstGeom>
          <a:noFill/>
        </p:spPr>
        <p:txBody>
          <a:bodyPr wrap="square" lIns="91440" tIns="45720" rIns="91440" bIns="45720" rtlCol="0" anchor="t">
            <a:spAutoFit/>
          </a:bodyPr>
          <a:lstStyle/>
          <a:p>
            <a:pPr algn="ctr"/>
            <a:r>
              <a:rPr lang="en-GB" sz="2800" dirty="0"/>
              <a:t>This is my introduction about the Galapagos Islands.</a:t>
            </a:r>
          </a:p>
          <a:p>
            <a:pPr algn="ctr"/>
            <a:r>
              <a:rPr lang="en-GB" sz="2800" dirty="0"/>
              <a:t>   </a:t>
            </a:r>
            <a:endParaRPr lang="en-GB" sz="2800">
              <a:cs typeface="Calibri"/>
            </a:endParaRPr>
          </a:p>
        </p:txBody>
      </p:sp>
      <p:sp>
        <p:nvSpPr>
          <p:cNvPr id="10" name="TextBox 9">
            <a:extLst>
              <a:ext uri="{FF2B5EF4-FFF2-40B4-BE49-F238E27FC236}">
                <a16:creationId xmlns:a16="http://schemas.microsoft.com/office/drawing/2014/main" id="{E26B21B7-91FA-4F19-9294-68A48E685578}"/>
              </a:ext>
            </a:extLst>
          </p:cNvPr>
          <p:cNvSpPr txBox="1"/>
          <p:nvPr/>
        </p:nvSpPr>
        <p:spPr>
          <a:xfrm>
            <a:off x="5609936" y="1608828"/>
            <a:ext cx="5977690" cy="5201424"/>
          </a:xfrm>
          <a:prstGeom prst="rect">
            <a:avLst/>
          </a:prstGeom>
          <a:noFill/>
        </p:spPr>
        <p:txBody>
          <a:bodyPr wrap="square" lIns="91440" tIns="45720" rIns="91440" bIns="45720" rtlCol="0" anchor="t">
            <a:spAutoFit/>
          </a:bodyPr>
          <a:lstStyle/>
          <a:p>
            <a:pPr algn="ctr"/>
            <a:r>
              <a:rPr lang="en-GB" sz="2800" dirty="0">
                <a:cs typeface="Calibri"/>
              </a:rPr>
              <a:t>On the next page you are going to create your own introduction. </a:t>
            </a:r>
          </a:p>
          <a:p>
            <a:pPr algn="ctr"/>
            <a:endParaRPr lang="en-GB" sz="2800" dirty="0">
              <a:cs typeface="Calibri"/>
            </a:endParaRPr>
          </a:p>
          <a:p>
            <a:pPr algn="ctr"/>
            <a:r>
              <a:rPr lang="en-GB" sz="2800" dirty="0">
                <a:cs typeface="Calibri"/>
              </a:rPr>
              <a:t>You need to think about: </a:t>
            </a:r>
          </a:p>
          <a:p>
            <a:pPr algn="ctr"/>
            <a:endParaRPr lang="en-GB" sz="2800" dirty="0">
              <a:cs typeface="Calibri"/>
            </a:endParaRPr>
          </a:p>
          <a:p>
            <a:pPr algn="ctr"/>
            <a:r>
              <a:rPr lang="en-GB" sz="2800" dirty="0">
                <a:cs typeface="Calibri"/>
              </a:rPr>
              <a:t>An opening statement </a:t>
            </a:r>
          </a:p>
          <a:p>
            <a:pPr algn="ctr"/>
            <a:r>
              <a:rPr lang="en-GB" sz="2000" dirty="0">
                <a:cs typeface="Calibri"/>
              </a:rPr>
              <a:t>1. what are the Galapagos Islands</a:t>
            </a:r>
            <a:endParaRPr lang="en-GB" dirty="0">
              <a:cs typeface="Calibri"/>
            </a:endParaRPr>
          </a:p>
          <a:p>
            <a:pPr algn="ctr"/>
            <a:endParaRPr lang="en-GB" sz="2800" dirty="0">
              <a:cs typeface="Calibri"/>
            </a:endParaRPr>
          </a:p>
          <a:p>
            <a:pPr algn="ctr"/>
            <a:r>
              <a:rPr lang="en-GB" sz="2800" dirty="0">
                <a:cs typeface="Calibri"/>
              </a:rPr>
              <a:t>Background information </a:t>
            </a:r>
          </a:p>
          <a:p>
            <a:pPr algn="ctr"/>
            <a:r>
              <a:rPr lang="en-GB" sz="2000" dirty="0">
                <a:cs typeface="Calibri"/>
              </a:rPr>
              <a:t>2.Where there are?</a:t>
            </a:r>
            <a:endParaRPr lang="en-GB" dirty="0">
              <a:cs typeface="Calibri"/>
            </a:endParaRPr>
          </a:p>
          <a:p>
            <a:pPr algn="ctr"/>
            <a:r>
              <a:rPr lang="en-GB" sz="2000" dirty="0">
                <a:cs typeface="Calibri"/>
              </a:rPr>
              <a:t> 3. What lives there?</a:t>
            </a:r>
            <a:endParaRPr lang="en-GB" dirty="0">
              <a:cs typeface="Calibri"/>
            </a:endParaRPr>
          </a:p>
          <a:p>
            <a:pPr algn="ctr"/>
            <a:r>
              <a:rPr lang="en-GB" sz="2000" dirty="0">
                <a:cs typeface="Calibri"/>
              </a:rPr>
              <a:t> 4. How did the islands originate?</a:t>
            </a:r>
            <a:endParaRPr lang="en-GB" dirty="0">
              <a:cs typeface="Calibri"/>
            </a:endParaRPr>
          </a:p>
          <a:p>
            <a:pPr algn="ctr"/>
            <a:r>
              <a:rPr lang="en-GB" sz="2800" dirty="0"/>
              <a:t>   </a:t>
            </a:r>
            <a:endParaRPr lang="en-GB" sz="2800">
              <a:cs typeface="Calibri"/>
            </a:endParaRPr>
          </a:p>
        </p:txBody>
      </p:sp>
    </p:spTree>
    <p:extLst>
      <p:ext uri="{BB962C8B-B14F-4D97-AF65-F5344CB8AC3E}">
        <p14:creationId xmlns:p14="http://schemas.microsoft.com/office/powerpoint/2010/main" val="18111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90" y="93163"/>
            <a:ext cx="11832110" cy="1116991"/>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4" name="TextBox 3"/>
          <p:cNvSpPr txBox="1"/>
          <p:nvPr/>
        </p:nvSpPr>
        <p:spPr>
          <a:xfrm>
            <a:off x="670560" y="1950720"/>
            <a:ext cx="10078720" cy="369332"/>
          </a:xfrm>
          <a:prstGeom prst="rect">
            <a:avLst/>
          </a:prstGeom>
          <a:noFill/>
        </p:spPr>
        <p:txBody>
          <a:bodyPr wrap="square" rtlCol="0">
            <a:spAutoFit/>
          </a:bodyPr>
          <a:lstStyle/>
          <a:p>
            <a:endParaRPr lang="en-GB" dirty="0"/>
          </a:p>
        </p:txBody>
      </p:sp>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sp>
        <p:nvSpPr>
          <p:cNvPr id="9" name="TextBox 8"/>
          <p:cNvSpPr txBox="1"/>
          <p:nvPr/>
        </p:nvSpPr>
        <p:spPr>
          <a:xfrm>
            <a:off x="297507"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Write 4 sentences to create your own introduction about the Galapagos Islands ?  </a:t>
            </a:r>
            <a:endParaRPr lang="en-US" sz="2400" dirty="0">
              <a:ln>
                <a:solidFill>
                  <a:prstClr val="black"/>
                </a:solidFill>
              </a:ln>
              <a:solidFill>
                <a:srgbClr val="5B9BD5">
                  <a:lumMod val="50000"/>
                </a:srgbClr>
              </a:solidFill>
            </a:endParaRPr>
          </a:p>
        </p:txBody>
      </p:sp>
      <p:sp>
        <p:nvSpPr>
          <p:cNvPr id="15" name="TextBox 14"/>
          <p:cNvSpPr txBox="1"/>
          <p:nvPr/>
        </p:nvSpPr>
        <p:spPr>
          <a:xfrm>
            <a:off x="297507" y="1441938"/>
            <a:ext cx="2332893" cy="646331"/>
          </a:xfrm>
          <a:prstGeom prst="rect">
            <a:avLst/>
          </a:prstGeom>
          <a:noFill/>
        </p:spPr>
        <p:txBody>
          <a:bodyPr wrap="square" rtlCol="0">
            <a:spAutoFit/>
          </a:bodyPr>
          <a:lstStyle/>
          <a:p>
            <a:endParaRPr lang="en-GB" dirty="0"/>
          </a:p>
          <a:p>
            <a:endParaRPr lang="en-GB" dirty="0"/>
          </a:p>
        </p:txBody>
      </p:sp>
      <p:graphicFrame>
        <p:nvGraphicFramePr>
          <p:cNvPr id="39" name="Table 38"/>
          <p:cNvGraphicFramePr>
            <a:graphicFrameLocks noGrp="1"/>
          </p:cNvGraphicFramePr>
          <p:nvPr/>
        </p:nvGraphicFramePr>
        <p:xfrm>
          <a:off x="297507" y="1329945"/>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graphicFrame>
        <p:nvGraphicFramePr>
          <p:cNvPr id="40" name="Table 39"/>
          <p:cNvGraphicFramePr>
            <a:graphicFrameLocks noGrp="1"/>
          </p:cNvGraphicFramePr>
          <p:nvPr/>
        </p:nvGraphicFramePr>
        <p:xfrm>
          <a:off x="297507" y="3925825"/>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5345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3241040" y="160338"/>
            <a:ext cx="5201920" cy="703262"/>
          </a:xfrm>
          <a:prstGeom prst="rect">
            <a:avLst/>
          </a:prstGeom>
          <a:solidFill>
            <a:schemeClr val="bg1"/>
          </a:solidFill>
          <a:ln>
            <a:solidFill>
              <a:schemeClr val="tx1"/>
            </a:solidFill>
          </a:ln>
        </p:spPr>
        <p:txBody>
          <a:bodyPr wrap="square" rtlCol="0">
            <a:spAutoFit/>
          </a:bodyPr>
          <a:lstStyle/>
          <a:p>
            <a:endParaRPr lang="en-GB" dirty="0"/>
          </a:p>
        </p:txBody>
      </p:sp>
      <p:sp>
        <p:nvSpPr>
          <p:cNvPr id="7" name="TextBox 6"/>
          <p:cNvSpPr txBox="1"/>
          <p:nvPr/>
        </p:nvSpPr>
        <p:spPr>
          <a:xfrm>
            <a:off x="946856" y="1711122"/>
            <a:ext cx="4003732" cy="2409998"/>
          </a:xfrm>
          <a:prstGeom prst="rect">
            <a:avLst/>
          </a:prstGeom>
          <a:solidFill>
            <a:schemeClr val="bg1"/>
          </a:solidFill>
          <a:ln>
            <a:solidFill>
              <a:schemeClr val="tx1"/>
            </a:solidFill>
          </a:ln>
        </p:spPr>
        <p:txBody>
          <a:bodyPr wrap="square" rtlCol="0">
            <a:spAutoFit/>
          </a:bodyPr>
          <a:lstStyle/>
          <a:p>
            <a:endParaRPr lang="en-GB" dirty="0"/>
          </a:p>
        </p:txBody>
      </p:sp>
      <p:sp>
        <p:nvSpPr>
          <p:cNvPr id="8" name="TextBox 7"/>
          <p:cNvSpPr txBox="1"/>
          <p:nvPr/>
        </p:nvSpPr>
        <p:spPr>
          <a:xfrm>
            <a:off x="5588128" y="3570056"/>
            <a:ext cx="4168255" cy="2358043"/>
          </a:xfrm>
          <a:prstGeom prst="rect">
            <a:avLst/>
          </a:prstGeom>
          <a:solidFill>
            <a:schemeClr val="bg1"/>
          </a:solidFill>
          <a:ln>
            <a:solidFill>
              <a:schemeClr val="tx1"/>
            </a:solidFill>
          </a:ln>
        </p:spPr>
        <p:txBody>
          <a:bodyPr wrap="square" rtlCol="0">
            <a:spAutoFit/>
          </a:bodyPr>
          <a:lstStyle/>
          <a:p>
            <a:endParaRPr lang="en-GB" dirty="0"/>
          </a:p>
        </p:txBody>
      </p:sp>
      <p:sp>
        <p:nvSpPr>
          <p:cNvPr id="9" name="Oval 8"/>
          <p:cNvSpPr/>
          <p:nvPr/>
        </p:nvSpPr>
        <p:spPr>
          <a:xfrm>
            <a:off x="8618452" y="298884"/>
            <a:ext cx="3435003" cy="191631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Now we have an introduction can you think of a title and draw two animals that life on the Galapagos Island.</a:t>
            </a:r>
          </a:p>
        </p:txBody>
      </p:sp>
      <p:sp>
        <p:nvSpPr>
          <p:cNvPr id="10" name="TextBox 9"/>
          <p:cNvSpPr txBox="1"/>
          <p:nvPr/>
        </p:nvSpPr>
        <p:spPr>
          <a:xfrm>
            <a:off x="670560" y="160338"/>
            <a:ext cx="2103120" cy="369332"/>
          </a:xfrm>
          <a:prstGeom prst="rect">
            <a:avLst/>
          </a:prstGeom>
          <a:noFill/>
        </p:spPr>
        <p:txBody>
          <a:bodyPr wrap="square" rtlCol="0">
            <a:spAutoFit/>
          </a:bodyPr>
          <a:lstStyle/>
          <a:p>
            <a:r>
              <a:rPr lang="en-GB" dirty="0"/>
              <a:t>Your title</a:t>
            </a:r>
          </a:p>
        </p:txBody>
      </p:sp>
      <p:cxnSp>
        <p:nvCxnSpPr>
          <p:cNvPr id="12" name="Straight Arrow Connector 11"/>
          <p:cNvCxnSpPr/>
          <p:nvPr/>
        </p:nvCxnSpPr>
        <p:spPr>
          <a:xfrm>
            <a:off x="1930400" y="345004"/>
            <a:ext cx="10363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1544320"/>
            <a:ext cx="1452880" cy="369332"/>
          </a:xfrm>
          <a:prstGeom prst="rect">
            <a:avLst/>
          </a:prstGeom>
          <a:noFill/>
        </p:spPr>
        <p:txBody>
          <a:bodyPr wrap="square" lIns="91440" tIns="45720" rIns="91440" bIns="45720" rtlCol="0" anchor="t">
            <a:spAutoFit/>
          </a:bodyPr>
          <a:lstStyle/>
          <a:p>
            <a:endParaRPr lang="en-GB" dirty="0">
              <a:cs typeface="Calibri"/>
            </a:endParaRPr>
          </a:p>
        </p:txBody>
      </p:sp>
      <p:sp>
        <p:nvSpPr>
          <p:cNvPr id="16" name="TextBox 15"/>
          <p:cNvSpPr txBox="1"/>
          <p:nvPr/>
        </p:nvSpPr>
        <p:spPr>
          <a:xfrm>
            <a:off x="6511071" y="2478956"/>
            <a:ext cx="1930400" cy="369332"/>
          </a:xfrm>
          <a:prstGeom prst="rect">
            <a:avLst/>
          </a:prstGeom>
          <a:noFill/>
        </p:spPr>
        <p:txBody>
          <a:bodyPr wrap="square" lIns="91440" tIns="45720" rIns="91440" bIns="45720" rtlCol="0" anchor="t">
            <a:spAutoFit/>
          </a:bodyPr>
          <a:lstStyle/>
          <a:p>
            <a:r>
              <a:rPr lang="en-GB" dirty="0"/>
              <a:t>animals </a:t>
            </a:r>
          </a:p>
        </p:txBody>
      </p:sp>
      <p:cxnSp>
        <p:nvCxnSpPr>
          <p:cNvPr id="14" name="Straight Arrow Connector 13">
            <a:extLst>
              <a:ext uri="{FF2B5EF4-FFF2-40B4-BE49-F238E27FC236}">
                <a16:creationId xmlns:a16="http://schemas.microsoft.com/office/drawing/2014/main" id="{10BF4A62-DC66-4433-95A6-0C6A2292746C}"/>
              </a:ext>
            </a:extLst>
          </p:cNvPr>
          <p:cNvCxnSpPr>
            <a:cxnSpLocks/>
          </p:cNvCxnSpPr>
          <p:nvPr/>
        </p:nvCxnSpPr>
        <p:spPr>
          <a:xfrm>
            <a:off x="7169150" y="2821503"/>
            <a:ext cx="1010343" cy="71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EAB7E9E-13BA-4856-922E-B0AB5104F75A}"/>
              </a:ext>
            </a:extLst>
          </p:cNvPr>
          <p:cNvCxnSpPr>
            <a:cxnSpLocks/>
          </p:cNvCxnSpPr>
          <p:nvPr/>
        </p:nvCxnSpPr>
        <p:spPr>
          <a:xfrm flipH="1" flipV="1">
            <a:off x="5053562" y="2345255"/>
            <a:ext cx="1474815" cy="277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87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29746" y="174767"/>
            <a:ext cx="11932508" cy="65336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8231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29</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lIns="91440" tIns="45720" rIns="91440" bIns="45720" rtlCol="0" anchor="t">
            <a:spAutoFit/>
          </a:bodyPr>
          <a:lstStyle/>
          <a:p>
            <a:r>
              <a:rPr lang="en-GB" sz="4000" dirty="0"/>
              <a:t>L.O. To be able to create an information text.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40974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460375" y="810994"/>
            <a:ext cx="3931920" cy="6001643"/>
          </a:xfrm>
          <a:prstGeom prst="rect">
            <a:avLst/>
          </a:prstGeom>
          <a:noFill/>
          <a:ln>
            <a:solidFill>
              <a:schemeClr val="tx1"/>
            </a:solidFill>
          </a:ln>
        </p:spPr>
        <p:txBody>
          <a:bodyPr wrap="square" lIns="91440" tIns="45720" rIns="91440" bIns="45720" rtlCol="0" anchor="t">
            <a:spAutoFit/>
          </a:bodyPr>
          <a:lstStyle/>
          <a:p>
            <a:pPr algn="ctr"/>
            <a:r>
              <a:rPr lang="en-GB" sz="2400" dirty="0"/>
              <a:t>The Galapagos Islands belong to the South American country of Ecuador, located in the Pacific Ocean. The Islands are formed one-one form underwater volcanoes that spew lava up from the bottom of the sea. The Galapagos Islands are home to a variety of plants, animals and birds that have gradually adapted to life there.  The Islands do not have big palm trees or lots of beach only small bushes, desert plants and strips of sand.</a:t>
            </a:r>
          </a:p>
        </p:txBody>
      </p:sp>
      <p:sp>
        <p:nvSpPr>
          <p:cNvPr id="6" name="TextBox 5"/>
          <p:cNvSpPr txBox="1"/>
          <p:nvPr/>
        </p:nvSpPr>
        <p:spPr>
          <a:xfrm>
            <a:off x="4602480" y="287774"/>
            <a:ext cx="3566160" cy="523220"/>
          </a:xfrm>
          <a:prstGeom prst="rect">
            <a:avLst/>
          </a:prstGeom>
          <a:noFill/>
          <a:ln>
            <a:solidFill>
              <a:schemeClr val="tx1"/>
            </a:solidFill>
          </a:ln>
        </p:spPr>
        <p:txBody>
          <a:bodyPr wrap="square" rtlCol="0">
            <a:spAutoFit/>
          </a:bodyPr>
          <a:lstStyle/>
          <a:p>
            <a:r>
              <a:rPr lang="en-GB" sz="2800" dirty="0"/>
              <a:t>The Galapagos Islands</a:t>
            </a:r>
          </a:p>
        </p:txBody>
      </p:sp>
      <p:sp>
        <p:nvSpPr>
          <p:cNvPr id="7" name="TextBox 6"/>
          <p:cNvSpPr txBox="1"/>
          <p:nvPr/>
        </p:nvSpPr>
        <p:spPr>
          <a:xfrm>
            <a:off x="8016240" y="1470978"/>
            <a:ext cx="1940560" cy="2349182"/>
          </a:xfrm>
          <a:prstGeom prst="rect">
            <a:avLst/>
          </a:prstGeom>
          <a:noFill/>
          <a:ln>
            <a:solidFill>
              <a:schemeClr val="tx1"/>
            </a:solidFill>
          </a:ln>
        </p:spPr>
        <p:txBody>
          <a:bodyPr wrap="square" rtlCol="0">
            <a:spAutoFit/>
          </a:bodyPr>
          <a:lstStyle/>
          <a:p>
            <a:endParaRPr lang="en-GB" dirty="0"/>
          </a:p>
        </p:txBody>
      </p:sp>
      <p:sp>
        <p:nvSpPr>
          <p:cNvPr id="8" name="TextBox 7"/>
          <p:cNvSpPr txBox="1"/>
          <p:nvPr/>
        </p:nvSpPr>
        <p:spPr>
          <a:xfrm>
            <a:off x="7294880" y="4104640"/>
            <a:ext cx="3362960" cy="2011680"/>
          </a:xfrm>
          <a:prstGeom prst="rect">
            <a:avLst/>
          </a:prstGeom>
          <a:noFill/>
          <a:ln>
            <a:solidFill>
              <a:schemeClr val="tx1"/>
            </a:solidFill>
          </a:ln>
        </p:spPr>
        <p:txBody>
          <a:bodyPr wrap="square" rtlCol="0">
            <a:spAutoFit/>
          </a:bodyPr>
          <a:lstStyle/>
          <a:p>
            <a:endParaRPr lang="en-GB" dirty="0"/>
          </a:p>
        </p:txBody>
      </p:sp>
      <p:pic>
        <p:nvPicPr>
          <p:cNvPr id="14" name="Picture 13"/>
          <p:cNvPicPr>
            <a:picLocks noChangeAspect="1"/>
          </p:cNvPicPr>
          <p:nvPr/>
        </p:nvPicPr>
        <p:blipFill>
          <a:blip r:embed="rId2"/>
          <a:stretch>
            <a:fillRect/>
          </a:stretch>
        </p:blipFill>
        <p:spPr>
          <a:xfrm>
            <a:off x="7476925" y="4236720"/>
            <a:ext cx="3028515" cy="1818447"/>
          </a:xfrm>
          <a:prstGeom prst="rect">
            <a:avLst/>
          </a:prstGeom>
        </p:spPr>
      </p:pic>
      <p:pic>
        <p:nvPicPr>
          <p:cNvPr id="17" name="Picture 16"/>
          <p:cNvPicPr>
            <a:picLocks noChangeAspect="1"/>
          </p:cNvPicPr>
          <p:nvPr/>
        </p:nvPicPr>
        <p:blipFill>
          <a:blip r:embed="rId3"/>
          <a:stretch>
            <a:fillRect/>
          </a:stretch>
        </p:blipFill>
        <p:spPr>
          <a:xfrm>
            <a:off x="8296867" y="1622912"/>
            <a:ext cx="1379306" cy="2045314"/>
          </a:xfrm>
          <a:prstGeom prst="rect">
            <a:avLst/>
          </a:prstGeom>
        </p:spPr>
      </p:pic>
      <p:sp>
        <p:nvSpPr>
          <p:cNvPr id="4" name="TextBox 3"/>
          <p:cNvSpPr txBox="1"/>
          <p:nvPr/>
        </p:nvSpPr>
        <p:spPr>
          <a:xfrm>
            <a:off x="5090160" y="1470978"/>
            <a:ext cx="1849120" cy="3416320"/>
          </a:xfrm>
          <a:prstGeom prst="rect">
            <a:avLst/>
          </a:prstGeom>
          <a:noFill/>
        </p:spPr>
        <p:txBody>
          <a:bodyPr wrap="square" lIns="91440" tIns="45720" rIns="91440" bIns="45720" rtlCol="0" anchor="t">
            <a:spAutoFit/>
          </a:bodyPr>
          <a:lstStyle/>
          <a:p>
            <a:pPr algn="ctr"/>
            <a:r>
              <a:rPr lang="en-GB" sz="2400" dirty="0">
                <a:solidFill>
                  <a:schemeClr val="accent1"/>
                </a:solidFill>
              </a:rPr>
              <a:t>I hope you enjoyed doing yesterday's work.</a:t>
            </a:r>
            <a:endParaRPr lang="en-GB" sz="2400" dirty="0">
              <a:solidFill>
                <a:schemeClr val="accent1"/>
              </a:solidFill>
              <a:cs typeface="Calibri"/>
            </a:endParaRPr>
          </a:p>
          <a:p>
            <a:pPr algn="ctr"/>
            <a:endParaRPr lang="en-GB" sz="2400" dirty="0">
              <a:solidFill>
                <a:schemeClr val="accent1"/>
              </a:solidFill>
              <a:cs typeface="Calibri"/>
            </a:endParaRPr>
          </a:p>
          <a:p>
            <a:pPr algn="ctr"/>
            <a:r>
              <a:rPr lang="en-GB" sz="2400" dirty="0">
                <a:solidFill>
                  <a:schemeClr val="accent1"/>
                </a:solidFill>
              </a:rPr>
              <a:t>Here is what I have done so far.</a:t>
            </a:r>
            <a:r>
              <a:rPr lang="en-GB" sz="2400" dirty="0">
                <a:solidFill>
                  <a:srgbClr val="FF0000"/>
                </a:solidFill>
              </a:rPr>
              <a:t> </a:t>
            </a:r>
          </a:p>
        </p:txBody>
      </p:sp>
    </p:spTree>
    <p:extLst>
      <p:ext uri="{BB962C8B-B14F-4D97-AF65-F5344CB8AC3E}">
        <p14:creationId xmlns:p14="http://schemas.microsoft.com/office/powerpoint/2010/main" val="132540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Spellings</a:t>
            </a:r>
            <a:br>
              <a:rPr lang="en-GB" dirty="0"/>
            </a:br>
            <a:endParaRPr lang="en-GB" dirty="0"/>
          </a:p>
        </p:txBody>
      </p:sp>
      <p:sp>
        <p:nvSpPr>
          <p:cNvPr id="3" name="Content Placeholder 2"/>
          <p:cNvSpPr>
            <a:spLocks noGrp="1"/>
          </p:cNvSpPr>
          <p:nvPr>
            <p:ph idx="1"/>
          </p:nvPr>
        </p:nvSpPr>
        <p:spPr>
          <a:xfrm>
            <a:off x="2306472" y="2066001"/>
            <a:ext cx="7132093" cy="4088856"/>
          </a:xfrm>
        </p:spPr>
        <p:txBody>
          <a:bodyPr>
            <a:normAutofit/>
          </a:bodyPr>
          <a:lstStyle/>
          <a:p>
            <a:pPr marL="0" indent="0">
              <a:buNone/>
            </a:pPr>
            <a:r>
              <a:rPr lang="en-GB" dirty="0"/>
              <a:t>1. rain</a:t>
            </a:r>
          </a:p>
          <a:p>
            <a:pPr marL="0" indent="0">
              <a:buNone/>
            </a:pPr>
            <a:endParaRPr lang="en-GB" dirty="0"/>
          </a:p>
          <a:p>
            <a:pPr marL="0" indent="0">
              <a:buNone/>
            </a:pPr>
            <a:r>
              <a:rPr lang="en-GB" dirty="0"/>
              <a:t>2. wait</a:t>
            </a:r>
          </a:p>
          <a:p>
            <a:pPr marL="0" indent="0">
              <a:buNone/>
            </a:pPr>
            <a:endParaRPr lang="en-GB" dirty="0"/>
          </a:p>
          <a:p>
            <a:pPr marL="0" indent="0">
              <a:buNone/>
            </a:pPr>
            <a:r>
              <a:rPr lang="en-GB" dirty="0"/>
              <a:t>3. aim</a:t>
            </a:r>
          </a:p>
          <a:p>
            <a:pPr marL="0" indent="0">
              <a:buNone/>
            </a:pPr>
            <a:endParaRPr lang="en-GB" dirty="0"/>
          </a:p>
          <a:p>
            <a:pPr marL="0" indent="0">
              <a:buNone/>
            </a:pPr>
            <a:r>
              <a:rPr lang="en-GB" dirty="0"/>
              <a:t>4. pain</a:t>
            </a:r>
          </a:p>
        </p:txBody>
      </p:sp>
      <p:sp>
        <p:nvSpPr>
          <p:cNvPr id="4" name="Content Placeholder 2"/>
          <p:cNvSpPr txBox="1">
            <a:spLocks/>
          </p:cNvSpPr>
          <p:nvPr/>
        </p:nvSpPr>
        <p:spPr>
          <a:xfrm>
            <a:off x="593363" y="1335820"/>
            <a:ext cx="1632045" cy="8318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FF0000"/>
                </a:solidFill>
              </a:rPr>
              <a:t>Remember:</a:t>
            </a:r>
          </a:p>
          <a:p>
            <a:pPr marL="0" indent="0">
              <a:buFont typeface="Arial" panose="020B0604020202020204" pitchFamily="34" charset="0"/>
              <a:buNone/>
            </a:pPr>
            <a:r>
              <a:rPr lang="en-GB" dirty="0">
                <a:solidFill>
                  <a:srgbClr val="FF0000"/>
                </a:solidFill>
              </a:rPr>
              <a:t> </a:t>
            </a:r>
          </a:p>
          <a:p>
            <a:pPr marL="0" indent="0">
              <a:buFont typeface="Arial" panose="020B0604020202020204" pitchFamily="34" charse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408" y="1057523"/>
            <a:ext cx="8039726" cy="997866"/>
          </a:xfrm>
          <a:prstGeom prst="rect">
            <a:avLst/>
          </a:prstGeom>
        </p:spPr>
      </p:pic>
    </p:spTree>
    <p:extLst>
      <p:ext uri="{BB962C8B-B14F-4D97-AF65-F5344CB8AC3E}">
        <p14:creationId xmlns:p14="http://schemas.microsoft.com/office/powerpoint/2010/main" val="52599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315565" y="151335"/>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Writing an information text, my turn. </a:t>
            </a:r>
            <a:endParaRPr lang="en-US" sz="2400" dirty="0">
              <a:ln>
                <a:solidFill>
                  <a:prstClr val="black"/>
                </a:solidFill>
              </a:ln>
              <a:solidFill>
                <a:srgbClr val="5B9BD5">
                  <a:lumMod val="50000"/>
                </a:srgbClr>
              </a:solidFill>
            </a:endParaRPr>
          </a:p>
        </p:txBody>
      </p:sp>
      <p:sp>
        <p:nvSpPr>
          <p:cNvPr id="3" name="TextBox 2"/>
          <p:cNvSpPr txBox="1"/>
          <p:nvPr/>
        </p:nvSpPr>
        <p:spPr>
          <a:xfrm>
            <a:off x="1007381" y="732723"/>
            <a:ext cx="10596880" cy="1754326"/>
          </a:xfrm>
          <a:prstGeom prst="rect">
            <a:avLst/>
          </a:prstGeom>
          <a:noFill/>
        </p:spPr>
        <p:txBody>
          <a:bodyPr wrap="square" lIns="91440" tIns="45720" rIns="91440" bIns="45720" rtlCol="0" anchor="t">
            <a:spAutoFit/>
          </a:bodyPr>
          <a:lstStyle/>
          <a:p>
            <a:r>
              <a:rPr lang="en-GB" sz="3600"/>
              <a:t>Now you are going to write three </a:t>
            </a:r>
            <a:r>
              <a:rPr lang="en-GB" sz="3600" b="1"/>
              <a:t>new</a:t>
            </a:r>
            <a:r>
              <a:rPr lang="en-GB" sz="3600"/>
              <a:t> pieces of information </a:t>
            </a:r>
            <a:r>
              <a:rPr lang="en-GB" sz="3600" dirty="0"/>
              <a:t>or facts you have learnt about the Galapagos Island.  </a:t>
            </a:r>
          </a:p>
        </p:txBody>
      </p:sp>
      <p:sp>
        <p:nvSpPr>
          <p:cNvPr id="9" name="Rounded Rectangle 8"/>
          <p:cNvSpPr/>
          <p:nvPr/>
        </p:nvSpPr>
        <p:spPr>
          <a:xfrm>
            <a:off x="1621847" y="2383451"/>
            <a:ext cx="8277226" cy="10668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rPr>
              <a:t>Charles Darwin discovered the Galapagos Island on September 15, 1835.  </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96" t="33100" r="75603" b="33759"/>
          <a:stretch/>
        </p:blipFill>
        <p:spPr>
          <a:xfrm>
            <a:off x="823511" y="3737307"/>
            <a:ext cx="1766206" cy="1980764"/>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5641" t="33522" r="50011" b="33970"/>
          <a:stretch/>
        </p:blipFill>
        <p:spPr>
          <a:xfrm>
            <a:off x="3326933" y="3782951"/>
            <a:ext cx="1700577" cy="1897243"/>
          </a:xfrm>
          <a:prstGeom prst="rect">
            <a:avLst/>
          </a:prstGeom>
        </p:spPr>
      </p:pic>
      <p:pic>
        <p:nvPicPr>
          <p:cNvPr id="2" name="Picture 3" descr="A picture containing diagram&#10;&#10;Description automatically generated">
            <a:extLst>
              <a:ext uri="{FF2B5EF4-FFF2-40B4-BE49-F238E27FC236}">
                <a16:creationId xmlns:a16="http://schemas.microsoft.com/office/drawing/2014/main" id="{178A100D-CCBB-44B4-8CEB-CA3F29159C31}"/>
              </a:ext>
            </a:extLst>
          </p:cNvPr>
          <p:cNvPicPr>
            <a:picLocks noChangeAspect="1"/>
          </p:cNvPicPr>
          <p:nvPr/>
        </p:nvPicPr>
        <p:blipFill rotWithShape="1">
          <a:blip r:embed="rId3"/>
          <a:srcRect l="74658" t="-1167" r="-171" b="65759"/>
          <a:stretch/>
        </p:blipFill>
        <p:spPr>
          <a:xfrm>
            <a:off x="5498891" y="4013666"/>
            <a:ext cx="2800083" cy="1713115"/>
          </a:xfrm>
          <a:prstGeom prst="rect">
            <a:avLst/>
          </a:prstGeom>
        </p:spPr>
      </p:pic>
      <p:pic>
        <p:nvPicPr>
          <p:cNvPr id="6" name="Picture 7" descr="A picture containing timeline&#10;&#10;Description automatically generated">
            <a:extLst>
              <a:ext uri="{FF2B5EF4-FFF2-40B4-BE49-F238E27FC236}">
                <a16:creationId xmlns:a16="http://schemas.microsoft.com/office/drawing/2014/main" id="{1F29C8B3-C838-4519-AC1D-24AE480DB764}"/>
              </a:ext>
            </a:extLst>
          </p:cNvPr>
          <p:cNvPicPr>
            <a:picLocks noChangeAspect="1"/>
          </p:cNvPicPr>
          <p:nvPr/>
        </p:nvPicPr>
        <p:blipFill>
          <a:blip r:embed="rId4"/>
          <a:stretch>
            <a:fillRect/>
          </a:stretch>
        </p:blipFill>
        <p:spPr>
          <a:xfrm>
            <a:off x="8883445" y="4120638"/>
            <a:ext cx="2524432" cy="1701595"/>
          </a:xfrm>
          <a:prstGeom prst="rect">
            <a:avLst/>
          </a:prstGeom>
        </p:spPr>
      </p:pic>
    </p:spTree>
    <p:extLst>
      <p:ext uri="{BB962C8B-B14F-4D97-AF65-F5344CB8AC3E}">
        <p14:creationId xmlns:p14="http://schemas.microsoft.com/office/powerpoint/2010/main" val="43907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90" y="93163"/>
            <a:ext cx="11832110" cy="1116991"/>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4" name="TextBox 3"/>
          <p:cNvSpPr txBox="1"/>
          <p:nvPr/>
        </p:nvSpPr>
        <p:spPr>
          <a:xfrm>
            <a:off x="670560" y="1950720"/>
            <a:ext cx="10078720" cy="369332"/>
          </a:xfrm>
          <a:prstGeom prst="rect">
            <a:avLst/>
          </a:prstGeom>
          <a:noFill/>
        </p:spPr>
        <p:txBody>
          <a:bodyPr wrap="square" rtlCol="0">
            <a:spAutoFit/>
          </a:bodyPr>
          <a:lstStyle/>
          <a:p>
            <a:endParaRPr lang="en-GB" dirty="0"/>
          </a:p>
        </p:txBody>
      </p:sp>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sp>
        <p:nvSpPr>
          <p:cNvPr id="9" name="TextBox 8"/>
          <p:cNvSpPr txBox="1"/>
          <p:nvPr/>
        </p:nvSpPr>
        <p:spPr>
          <a:xfrm>
            <a:off x="297507" y="253906"/>
            <a:ext cx="11437293" cy="830997"/>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Can you write 3 simple sentences using facts you have learnt about the Galapagos Islands.    </a:t>
            </a:r>
            <a:endParaRPr lang="en-US" sz="2400" dirty="0">
              <a:ln>
                <a:solidFill>
                  <a:prstClr val="black"/>
                </a:solidFill>
              </a:ln>
              <a:solidFill>
                <a:srgbClr val="5B9BD5">
                  <a:lumMod val="50000"/>
                </a:srgbClr>
              </a:solidFill>
            </a:endParaRPr>
          </a:p>
        </p:txBody>
      </p:sp>
      <p:sp>
        <p:nvSpPr>
          <p:cNvPr id="15" name="TextBox 14"/>
          <p:cNvSpPr txBox="1"/>
          <p:nvPr/>
        </p:nvSpPr>
        <p:spPr>
          <a:xfrm>
            <a:off x="297507" y="1441938"/>
            <a:ext cx="2332893" cy="646331"/>
          </a:xfrm>
          <a:prstGeom prst="rect">
            <a:avLst/>
          </a:prstGeom>
          <a:noFill/>
        </p:spPr>
        <p:txBody>
          <a:bodyPr wrap="square" rtlCol="0">
            <a:spAutoFit/>
          </a:bodyPr>
          <a:lstStyle/>
          <a:p>
            <a:endParaRPr lang="en-GB" dirty="0"/>
          </a:p>
          <a:p>
            <a:endParaRPr lang="en-GB" dirty="0"/>
          </a:p>
        </p:txBody>
      </p:sp>
      <p:graphicFrame>
        <p:nvGraphicFramePr>
          <p:cNvPr id="39" name="Table 38"/>
          <p:cNvGraphicFramePr>
            <a:graphicFrameLocks noGrp="1"/>
          </p:cNvGraphicFramePr>
          <p:nvPr>
            <p:extLst>
              <p:ext uri="{D42A27DB-BD31-4B8C-83A1-F6EECF244321}">
                <p14:modId xmlns:p14="http://schemas.microsoft.com/office/powerpoint/2010/main" val="2380491913"/>
              </p:ext>
            </p:extLst>
          </p:nvPr>
        </p:nvGraphicFramePr>
        <p:xfrm>
          <a:off x="297507" y="1329945"/>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r>
                        <a:rPr lang="en-GB" dirty="0"/>
                        <a:t>1. </a:t>
                      </a:r>
                    </a:p>
                  </a:txBody>
                  <a:tcPr/>
                </a:tc>
                <a:extLst>
                  <a:ext uri="{0D108BD9-81ED-4DB2-BD59-A6C34878D82A}">
                    <a16:rowId xmlns:a16="http://schemas.microsoft.com/office/drawing/2014/main" val="10000"/>
                  </a:ext>
                </a:extLst>
              </a:tr>
              <a:tr h="370840">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2. </a:t>
                      </a:r>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809244748"/>
              </p:ext>
            </p:extLst>
          </p:nvPr>
        </p:nvGraphicFramePr>
        <p:xfrm>
          <a:off x="297507" y="3925825"/>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t>3. </a:t>
                      </a:r>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386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460375" y="810994"/>
            <a:ext cx="3931920" cy="6001643"/>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2400" dirty="0"/>
              <a:t>The Galapagos Islands belong to the South American country of Ecuador, located in the Pacific Ocean. The Islands are formed one-one form underwater volcanoes that spew lava up from the bottom of the sea. The Galapagos Islands are home to a variety of plants, animals and birds that have gradually adapted to life there.  The Islands do not have big palm trees or lots of beach only small bushes, desert plants and strips of sand.</a:t>
            </a:r>
          </a:p>
        </p:txBody>
      </p:sp>
      <p:sp>
        <p:nvSpPr>
          <p:cNvPr id="6" name="TextBox 5"/>
          <p:cNvSpPr txBox="1"/>
          <p:nvPr/>
        </p:nvSpPr>
        <p:spPr>
          <a:xfrm>
            <a:off x="4602480" y="287774"/>
            <a:ext cx="3566160" cy="523220"/>
          </a:xfrm>
          <a:prstGeom prst="rect">
            <a:avLst/>
          </a:prstGeom>
          <a:solidFill>
            <a:schemeClr val="bg1"/>
          </a:solidFill>
          <a:ln>
            <a:solidFill>
              <a:schemeClr val="tx1"/>
            </a:solidFill>
          </a:ln>
        </p:spPr>
        <p:txBody>
          <a:bodyPr wrap="square" rtlCol="0">
            <a:spAutoFit/>
          </a:bodyPr>
          <a:lstStyle/>
          <a:p>
            <a:r>
              <a:rPr lang="en-GB" sz="2800" dirty="0"/>
              <a:t>The Galapagos Islands</a:t>
            </a:r>
          </a:p>
        </p:txBody>
      </p:sp>
      <p:sp>
        <p:nvSpPr>
          <p:cNvPr id="7" name="TextBox 6"/>
          <p:cNvSpPr txBox="1"/>
          <p:nvPr/>
        </p:nvSpPr>
        <p:spPr>
          <a:xfrm>
            <a:off x="9149214" y="1270452"/>
            <a:ext cx="1940560" cy="2349182"/>
          </a:xfrm>
          <a:prstGeom prst="rect">
            <a:avLst/>
          </a:prstGeom>
          <a:noFill/>
          <a:ln>
            <a:solidFill>
              <a:schemeClr val="tx1"/>
            </a:solidFill>
          </a:ln>
        </p:spPr>
        <p:txBody>
          <a:bodyPr wrap="square" rtlCol="0">
            <a:spAutoFit/>
          </a:bodyPr>
          <a:lstStyle/>
          <a:p>
            <a:endParaRPr lang="en-GB" dirty="0"/>
          </a:p>
        </p:txBody>
      </p:sp>
      <p:sp>
        <p:nvSpPr>
          <p:cNvPr id="8" name="TextBox 7"/>
          <p:cNvSpPr txBox="1"/>
          <p:nvPr/>
        </p:nvSpPr>
        <p:spPr>
          <a:xfrm>
            <a:off x="8427854" y="3904114"/>
            <a:ext cx="3362960" cy="2011680"/>
          </a:xfrm>
          <a:prstGeom prst="rect">
            <a:avLst/>
          </a:prstGeom>
          <a:noFill/>
          <a:ln>
            <a:solidFill>
              <a:schemeClr val="tx1"/>
            </a:solidFill>
          </a:ln>
        </p:spPr>
        <p:txBody>
          <a:bodyPr wrap="square" rtlCol="0">
            <a:spAutoFit/>
          </a:bodyPr>
          <a:lstStyle/>
          <a:p>
            <a:endParaRPr lang="en-GB" dirty="0"/>
          </a:p>
        </p:txBody>
      </p:sp>
      <p:pic>
        <p:nvPicPr>
          <p:cNvPr id="14" name="Picture 13"/>
          <p:cNvPicPr>
            <a:picLocks noChangeAspect="1"/>
          </p:cNvPicPr>
          <p:nvPr/>
        </p:nvPicPr>
        <p:blipFill>
          <a:blip r:embed="rId2"/>
          <a:stretch>
            <a:fillRect/>
          </a:stretch>
        </p:blipFill>
        <p:spPr>
          <a:xfrm>
            <a:off x="8609899" y="4036194"/>
            <a:ext cx="3028515" cy="1818447"/>
          </a:xfrm>
          <a:prstGeom prst="rect">
            <a:avLst/>
          </a:prstGeom>
        </p:spPr>
      </p:pic>
      <p:pic>
        <p:nvPicPr>
          <p:cNvPr id="17" name="Picture 16"/>
          <p:cNvPicPr>
            <a:picLocks noChangeAspect="1"/>
          </p:cNvPicPr>
          <p:nvPr/>
        </p:nvPicPr>
        <p:blipFill>
          <a:blip r:embed="rId3"/>
          <a:stretch>
            <a:fillRect/>
          </a:stretch>
        </p:blipFill>
        <p:spPr>
          <a:xfrm>
            <a:off x="9429841" y="1422386"/>
            <a:ext cx="1379306" cy="2045314"/>
          </a:xfrm>
          <a:prstGeom prst="rect">
            <a:avLst/>
          </a:prstGeom>
        </p:spPr>
      </p:pic>
      <p:sp>
        <p:nvSpPr>
          <p:cNvPr id="10" name="Rectangle 9">
            <a:extLst>
              <a:ext uri="{FF2B5EF4-FFF2-40B4-BE49-F238E27FC236}">
                <a16:creationId xmlns:a16="http://schemas.microsoft.com/office/drawing/2014/main" id="{BB9FFBEC-B013-412E-9013-14979F52BF4D}"/>
              </a:ext>
            </a:extLst>
          </p:cNvPr>
          <p:cNvSpPr/>
          <p:nvPr/>
        </p:nvSpPr>
        <p:spPr>
          <a:xfrm>
            <a:off x="4607292" y="1618514"/>
            <a:ext cx="2628633" cy="1090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solidFill>
                  <a:schemeClr val="tx1"/>
                </a:solidFill>
              </a:rPr>
              <a:t>Charlies Darwin discovered  the Galapagos </a:t>
            </a:r>
          </a:p>
        </p:txBody>
      </p:sp>
      <p:sp>
        <p:nvSpPr>
          <p:cNvPr id="11" name="Rectangle 10">
            <a:extLst>
              <a:ext uri="{FF2B5EF4-FFF2-40B4-BE49-F238E27FC236}">
                <a16:creationId xmlns:a16="http://schemas.microsoft.com/office/drawing/2014/main" id="{51D1288E-0B60-42BA-AFDB-DB2B9A6FC003}"/>
              </a:ext>
            </a:extLst>
          </p:cNvPr>
          <p:cNvSpPr/>
          <p:nvPr/>
        </p:nvSpPr>
        <p:spPr>
          <a:xfrm>
            <a:off x="4667450" y="3118718"/>
            <a:ext cx="2628633" cy="1090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ectangle 11">
            <a:extLst>
              <a:ext uri="{FF2B5EF4-FFF2-40B4-BE49-F238E27FC236}">
                <a16:creationId xmlns:a16="http://schemas.microsoft.com/office/drawing/2014/main" id="{C00B14CA-F825-4EF9-93D6-0FA7025BA2C1}"/>
              </a:ext>
            </a:extLst>
          </p:cNvPr>
          <p:cNvSpPr/>
          <p:nvPr/>
        </p:nvSpPr>
        <p:spPr>
          <a:xfrm>
            <a:off x="4667450" y="4750200"/>
            <a:ext cx="2628633" cy="1090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Box 1">
            <a:extLst>
              <a:ext uri="{FF2B5EF4-FFF2-40B4-BE49-F238E27FC236}">
                <a16:creationId xmlns:a16="http://schemas.microsoft.com/office/drawing/2014/main" id="{EE7C6C15-C5F0-42F8-BFA5-A13C8DA7B7C6}"/>
              </a:ext>
            </a:extLst>
          </p:cNvPr>
          <p:cNvSpPr txBox="1"/>
          <p:nvPr/>
        </p:nvSpPr>
        <p:spPr>
          <a:xfrm>
            <a:off x="7368123" y="1526735"/>
            <a:ext cx="1773487"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Add your information / facts to your overview. </a:t>
            </a:r>
          </a:p>
        </p:txBody>
      </p:sp>
      <p:cxnSp>
        <p:nvCxnSpPr>
          <p:cNvPr id="15" name="Straight Arrow Connector 14">
            <a:extLst>
              <a:ext uri="{FF2B5EF4-FFF2-40B4-BE49-F238E27FC236}">
                <a16:creationId xmlns:a16="http://schemas.microsoft.com/office/drawing/2014/main" id="{C9F7720F-C715-4B88-AC81-1009EAA05F25}"/>
              </a:ext>
            </a:extLst>
          </p:cNvPr>
          <p:cNvCxnSpPr/>
          <p:nvPr/>
        </p:nvCxnSpPr>
        <p:spPr>
          <a:xfrm flipH="1">
            <a:off x="7237338" y="1995683"/>
            <a:ext cx="204803" cy="536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87123D-1A67-47F2-B436-637FAD40FDA3}"/>
              </a:ext>
            </a:extLst>
          </p:cNvPr>
          <p:cNvCxnSpPr/>
          <p:nvPr/>
        </p:nvCxnSpPr>
        <p:spPr>
          <a:xfrm flipH="1">
            <a:off x="7348070" y="2567903"/>
            <a:ext cx="719371" cy="2705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857293-173E-4205-A903-781AD9535FC0}"/>
              </a:ext>
            </a:extLst>
          </p:cNvPr>
          <p:cNvCxnSpPr/>
          <p:nvPr/>
        </p:nvCxnSpPr>
        <p:spPr>
          <a:xfrm flipH="1">
            <a:off x="7342128" y="2654835"/>
            <a:ext cx="501508" cy="934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61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ow to Travel to the Galapagos Islands | Travel + Lei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ounded Rectangle 5"/>
          <p:cNvSpPr/>
          <p:nvPr/>
        </p:nvSpPr>
        <p:spPr>
          <a:xfrm>
            <a:off x="625196" y="890738"/>
            <a:ext cx="1829059" cy="585833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chemeClr val="tx1"/>
                </a:solidFill>
              </a:rPr>
              <a:t>The Galapagos Islands belong to the South American country of Ecuador, located in the Pacific Ocean. The Islands are formed one-one form underwater volcanoes that spew lava up from the bottom of the sea. The Galapagos Islands are home to a variety of plants, animals and birds that have gradually adapted to life there.  The Islands do not have big palm </a:t>
            </a:r>
            <a:r>
              <a:rPr lang="en-GB" sz="1400">
                <a:solidFill>
                  <a:schemeClr val="tx1"/>
                </a:solidFill>
              </a:rPr>
              <a:t>trees</a:t>
            </a:r>
            <a:r>
              <a:rPr lang="en-GB" sz="1400" dirty="0">
                <a:solidFill>
                  <a:schemeClr val="tx1"/>
                </a:solidFill>
              </a:rPr>
              <a:t> or lots of beach only small bushes, desert plants and strips of sand. </a:t>
            </a:r>
          </a:p>
        </p:txBody>
      </p:sp>
      <p:sp>
        <p:nvSpPr>
          <p:cNvPr id="8" name="Rounded Rectangle 7"/>
          <p:cNvSpPr/>
          <p:nvPr/>
        </p:nvSpPr>
        <p:spPr>
          <a:xfrm>
            <a:off x="3076198" y="1715359"/>
            <a:ext cx="3084435" cy="122687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Rounded Rectangle 13"/>
          <p:cNvSpPr/>
          <p:nvPr/>
        </p:nvSpPr>
        <p:spPr>
          <a:xfrm>
            <a:off x="3062859" y="3434180"/>
            <a:ext cx="3190131" cy="13044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ounded Rectangle 14"/>
          <p:cNvSpPr/>
          <p:nvPr/>
        </p:nvSpPr>
        <p:spPr>
          <a:xfrm>
            <a:off x="3120191" y="5230624"/>
            <a:ext cx="3173893" cy="107964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p:cNvSpPr txBox="1"/>
          <p:nvPr/>
        </p:nvSpPr>
        <p:spPr>
          <a:xfrm>
            <a:off x="3323676" y="1889394"/>
            <a:ext cx="2478817" cy="923330"/>
          </a:xfrm>
          <a:prstGeom prst="rect">
            <a:avLst/>
          </a:prstGeom>
          <a:noFill/>
        </p:spPr>
        <p:txBody>
          <a:bodyPr wrap="square" rtlCol="0">
            <a:spAutoFit/>
          </a:bodyPr>
          <a:lstStyle/>
          <a:p>
            <a:r>
              <a:rPr lang="en-GB" dirty="0"/>
              <a:t>Information 1, </a:t>
            </a:r>
          </a:p>
          <a:p>
            <a:r>
              <a:rPr lang="en-GB" dirty="0"/>
              <a:t>The Lava Crab are also called Sally Lightfoot.</a:t>
            </a:r>
          </a:p>
        </p:txBody>
      </p:sp>
      <p:sp>
        <p:nvSpPr>
          <p:cNvPr id="19" name="TextBox 18"/>
          <p:cNvSpPr txBox="1"/>
          <p:nvPr/>
        </p:nvSpPr>
        <p:spPr>
          <a:xfrm>
            <a:off x="3307420" y="3532286"/>
            <a:ext cx="2863000" cy="923330"/>
          </a:xfrm>
          <a:prstGeom prst="rect">
            <a:avLst/>
          </a:prstGeom>
          <a:noFill/>
        </p:spPr>
        <p:txBody>
          <a:bodyPr wrap="square" lIns="91440" tIns="45720" rIns="91440" bIns="45720" rtlCol="0" anchor="t">
            <a:spAutoFit/>
          </a:bodyPr>
          <a:lstStyle/>
          <a:p>
            <a:r>
              <a:rPr lang="en-GB" dirty="0"/>
              <a:t>Information 2, </a:t>
            </a:r>
          </a:p>
          <a:p>
            <a:r>
              <a:rPr lang="en-GB"/>
              <a:t>The island </a:t>
            </a:r>
            <a:r>
              <a:rPr lang="en-GB" dirty="0"/>
              <a:t>has</a:t>
            </a:r>
            <a:r>
              <a:rPr lang="en-GB"/>
              <a:t> a different climate throughout the </a:t>
            </a:r>
            <a:r>
              <a:rPr lang="en-GB" dirty="0"/>
              <a:t>year.</a:t>
            </a:r>
          </a:p>
        </p:txBody>
      </p:sp>
      <p:sp>
        <p:nvSpPr>
          <p:cNvPr id="20" name="TextBox 19"/>
          <p:cNvSpPr txBox="1"/>
          <p:nvPr/>
        </p:nvSpPr>
        <p:spPr>
          <a:xfrm>
            <a:off x="3287236" y="5170280"/>
            <a:ext cx="2903369" cy="1200329"/>
          </a:xfrm>
          <a:prstGeom prst="rect">
            <a:avLst/>
          </a:prstGeom>
          <a:noFill/>
        </p:spPr>
        <p:txBody>
          <a:bodyPr wrap="square" rtlCol="0">
            <a:spAutoFit/>
          </a:bodyPr>
          <a:lstStyle/>
          <a:p>
            <a:r>
              <a:rPr lang="en-GB" dirty="0"/>
              <a:t>Information 3</a:t>
            </a:r>
          </a:p>
          <a:p>
            <a:r>
              <a:rPr lang="en-GB" dirty="0"/>
              <a:t>The Marine Iguanas are the only sea going lizards in the world.</a:t>
            </a:r>
          </a:p>
        </p:txBody>
      </p:sp>
      <p:sp>
        <p:nvSpPr>
          <p:cNvPr id="22" name="TextBox 21"/>
          <p:cNvSpPr txBox="1"/>
          <p:nvPr/>
        </p:nvSpPr>
        <p:spPr>
          <a:xfrm>
            <a:off x="3256818" y="890738"/>
            <a:ext cx="3344411" cy="523220"/>
          </a:xfrm>
          <a:prstGeom prst="rect">
            <a:avLst/>
          </a:prstGeom>
          <a:noFill/>
        </p:spPr>
        <p:txBody>
          <a:bodyPr wrap="square" rtlCol="0">
            <a:spAutoFit/>
          </a:bodyPr>
          <a:lstStyle/>
          <a:p>
            <a:r>
              <a:rPr lang="en-GB" sz="2800" u="sng" dirty="0"/>
              <a:t>The Galapagos Island </a:t>
            </a:r>
          </a:p>
        </p:txBody>
      </p:sp>
      <p:pic>
        <p:nvPicPr>
          <p:cNvPr id="9" name="Picture 8"/>
          <p:cNvPicPr>
            <a:picLocks noChangeAspect="1"/>
          </p:cNvPicPr>
          <p:nvPr/>
        </p:nvPicPr>
        <p:blipFill>
          <a:blip r:embed="rId2"/>
          <a:stretch>
            <a:fillRect/>
          </a:stretch>
        </p:blipFill>
        <p:spPr>
          <a:xfrm>
            <a:off x="7923169" y="1115643"/>
            <a:ext cx="2138433" cy="1362204"/>
          </a:xfrm>
          <a:prstGeom prst="rect">
            <a:avLst/>
          </a:prstGeom>
        </p:spPr>
      </p:pic>
      <p:pic>
        <p:nvPicPr>
          <p:cNvPr id="11" name="Picture 10"/>
          <p:cNvPicPr>
            <a:picLocks noChangeAspect="1"/>
          </p:cNvPicPr>
          <p:nvPr/>
        </p:nvPicPr>
        <p:blipFill>
          <a:blip r:embed="rId3"/>
          <a:stretch>
            <a:fillRect/>
          </a:stretch>
        </p:blipFill>
        <p:spPr>
          <a:xfrm>
            <a:off x="7964606" y="5047079"/>
            <a:ext cx="2055560" cy="1234244"/>
          </a:xfrm>
          <a:prstGeom prst="rect">
            <a:avLst/>
          </a:prstGeom>
        </p:spPr>
      </p:pic>
      <p:sp>
        <p:nvSpPr>
          <p:cNvPr id="33" name="Rounded Rectangle 32"/>
          <p:cNvSpPr/>
          <p:nvPr/>
        </p:nvSpPr>
        <p:spPr>
          <a:xfrm>
            <a:off x="6589915" y="2646135"/>
            <a:ext cx="1141590" cy="307068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Animals that live on the island?</a:t>
            </a:r>
          </a:p>
          <a:p>
            <a:pPr algn="ctr"/>
            <a:endParaRPr lang="en-GB" sz="1600" dirty="0">
              <a:solidFill>
                <a:schemeClr val="tx1"/>
              </a:solidFill>
            </a:endParaRPr>
          </a:p>
          <a:p>
            <a:pPr algn="ctr"/>
            <a:r>
              <a:rPr lang="en-GB" sz="1600" dirty="0">
                <a:solidFill>
                  <a:schemeClr val="tx1"/>
                </a:solidFill>
              </a:rPr>
              <a:t>Iguanas</a:t>
            </a:r>
          </a:p>
          <a:p>
            <a:pPr algn="ctr"/>
            <a:r>
              <a:rPr lang="en-GB" sz="1600" dirty="0">
                <a:solidFill>
                  <a:schemeClr val="tx1"/>
                </a:solidFill>
              </a:rPr>
              <a:t>Seals</a:t>
            </a:r>
          </a:p>
          <a:p>
            <a:pPr algn="ctr"/>
            <a:r>
              <a:rPr lang="en-GB" sz="1600" dirty="0">
                <a:solidFill>
                  <a:schemeClr val="tx1"/>
                </a:solidFill>
              </a:rPr>
              <a:t>Tortoise</a:t>
            </a:r>
          </a:p>
          <a:p>
            <a:pPr algn="ctr"/>
            <a:r>
              <a:rPr lang="en-GB" sz="1600" dirty="0">
                <a:solidFill>
                  <a:schemeClr val="tx1"/>
                </a:solidFill>
              </a:rPr>
              <a:t>Lava Crab</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10" name="Picture 9"/>
          <p:cNvPicPr>
            <a:picLocks noChangeAspect="1"/>
          </p:cNvPicPr>
          <p:nvPr/>
        </p:nvPicPr>
        <p:blipFill rotWithShape="1">
          <a:blip r:embed="rId4"/>
          <a:srcRect l="6839" t="67627" r="76829" b="14005"/>
          <a:stretch/>
        </p:blipFill>
        <p:spPr>
          <a:xfrm>
            <a:off x="6823016" y="5230624"/>
            <a:ext cx="641644" cy="405938"/>
          </a:xfrm>
          <a:prstGeom prst="rect">
            <a:avLst/>
          </a:prstGeom>
        </p:spPr>
      </p:pic>
      <p:sp>
        <p:nvSpPr>
          <p:cNvPr id="7" name="AutoShape 2" descr="Galapagos Islands Facts: Lesson for Kids | Study.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a:stretch>
            <a:fillRect/>
          </a:stretch>
        </p:blipFill>
        <p:spPr>
          <a:xfrm>
            <a:off x="8408843" y="2739806"/>
            <a:ext cx="1379306" cy="2045314"/>
          </a:xfrm>
          <a:prstGeom prst="rect">
            <a:avLst/>
          </a:prstGeom>
        </p:spPr>
      </p:pic>
      <p:sp>
        <p:nvSpPr>
          <p:cNvPr id="21" name="TextBox 20"/>
          <p:cNvSpPr txBox="1"/>
          <p:nvPr/>
        </p:nvSpPr>
        <p:spPr>
          <a:xfrm>
            <a:off x="10061602" y="2812724"/>
            <a:ext cx="1846380" cy="1754326"/>
          </a:xfrm>
          <a:prstGeom prst="rect">
            <a:avLst/>
          </a:prstGeom>
          <a:solidFill>
            <a:schemeClr val="bg1"/>
          </a:solidFill>
          <a:ln>
            <a:solidFill>
              <a:schemeClr val="tx1"/>
            </a:solidFill>
          </a:ln>
        </p:spPr>
        <p:txBody>
          <a:bodyPr wrap="square" lIns="91440" tIns="45720" rIns="91440" bIns="45720" rtlCol="0" anchor="t">
            <a:spAutoFit/>
          </a:bodyPr>
          <a:lstStyle/>
          <a:p>
            <a:r>
              <a:rPr lang="en-GB" dirty="0"/>
              <a:t>The Blue Foot </a:t>
            </a:r>
            <a:r>
              <a:rPr lang="en-GB"/>
              <a:t>Boobie Bird </a:t>
            </a:r>
            <a:r>
              <a:rPr lang="en-GB" dirty="0"/>
              <a:t>lives  off the western coasts of Central and South America.</a:t>
            </a:r>
          </a:p>
        </p:txBody>
      </p:sp>
      <p:sp>
        <p:nvSpPr>
          <p:cNvPr id="34" name="TextBox 33"/>
          <p:cNvSpPr txBox="1"/>
          <p:nvPr/>
        </p:nvSpPr>
        <p:spPr>
          <a:xfrm>
            <a:off x="10061602" y="5255150"/>
            <a:ext cx="1846380" cy="923330"/>
          </a:xfrm>
          <a:prstGeom prst="rect">
            <a:avLst/>
          </a:prstGeom>
          <a:solidFill>
            <a:schemeClr val="bg1"/>
          </a:solidFill>
          <a:ln>
            <a:solidFill>
              <a:schemeClr val="tx1"/>
            </a:solidFill>
          </a:ln>
        </p:spPr>
        <p:txBody>
          <a:bodyPr wrap="square" rtlCol="0">
            <a:spAutoFit/>
          </a:bodyPr>
          <a:lstStyle/>
          <a:p>
            <a:r>
              <a:rPr lang="en-GB" dirty="0"/>
              <a:t>The Giant Tortoise can live up to 150 years.</a:t>
            </a:r>
          </a:p>
        </p:txBody>
      </p:sp>
      <p:sp>
        <p:nvSpPr>
          <p:cNvPr id="23" name="TextBox 22"/>
          <p:cNvSpPr txBox="1"/>
          <p:nvPr/>
        </p:nvSpPr>
        <p:spPr>
          <a:xfrm>
            <a:off x="315565" y="151335"/>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Here is my information text fully completed, we would love to see yours. </a:t>
            </a:r>
            <a:endParaRPr lang="en-US" sz="2400" dirty="0">
              <a:ln>
                <a:solidFill>
                  <a:prstClr val="black"/>
                </a:solidFill>
              </a:ln>
              <a:solidFill>
                <a:srgbClr val="5B9BD5">
                  <a:lumMod val="50000"/>
                </a:srgbClr>
              </a:solidFill>
            </a:endParaRPr>
          </a:p>
        </p:txBody>
      </p:sp>
    </p:spTree>
    <p:extLst>
      <p:ext uri="{BB962C8B-B14F-4D97-AF65-F5344CB8AC3E}">
        <p14:creationId xmlns:p14="http://schemas.microsoft.com/office/powerpoint/2010/main" val="27104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Spellings</a:t>
            </a:r>
            <a:br>
              <a:rPr lang="en-GB" dirty="0"/>
            </a:br>
            <a:endParaRPr lang="en-GB" dirty="0"/>
          </a:p>
        </p:txBody>
      </p:sp>
      <p:sp>
        <p:nvSpPr>
          <p:cNvPr id="3" name="Content Placeholder 2"/>
          <p:cNvSpPr>
            <a:spLocks noGrp="1"/>
          </p:cNvSpPr>
          <p:nvPr>
            <p:ph idx="1"/>
          </p:nvPr>
        </p:nvSpPr>
        <p:spPr>
          <a:xfrm>
            <a:off x="259308" y="1520090"/>
            <a:ext cx="11750722" cy="5099074"/>
          </a:xfrm>
        </p:spPr>
        <p:txBody>
          <a:bodyPr>
            <a:normAutofit/>
          </a:bodyPr>
          <a:lstStyle/>
          <a:p>
            <a:pPr marL="0" indent="0">
              <a:buNone/>
            </a:pPr>
            <a:r>
              <a:rPr lang="en-GB" sz="2000" b="1" dirty="0"/>
              <a:t> </a:t>
            </a:r>
          </a:p>
          <a:p>
            <a:pPr marL="0" indent="0">
              <a:buNone/>
            </a:pPr>
            <a:r>
              <a:rPr lang="en-GB" sz="2000" b="1" dirty="0"/>
              <a:t>       1,</a:t>
            </a:r>
          </a:p>
          <a:p>
            <a:pPr marL="0" indent="0">
              <a:buNone/>
            </a:pPr>
            <a:endParaRPr lang="en-GB" sz="2000" b="1" dirty="0"/>
          </a:p>
          <a:p>
            <a:pPr marL="0" indent="0">
              <a:buNone/>
            </a:pPr>
            <a:endParaRPr lang="en-GB" sz="2000" b="1" dirty="0"/>
          </a:p>
          <a:p>
            <a:pPr marL="0" indent="0">
              <a:buNone/>
            </a:pPr>
            <a:r>
              <a:rPr lang="en-GB" sz="2000" b="1" dirty="0"/>
              <a:t>       2,</a:t>
            </a:r>
          </a:p>
          <a:p>
            <a:pPr marL="0" indent="0">
              <a:buNone/>
            </a:pPr>
            <a:endParaRPr lang="en-GB" sz="2000" b="1" dirty="0"/>
          </a:p>
          <a:p>
            <a:pPr marL="0" indent="0">
              <a:buNone/>
            </a:pPr>
            <a:endParaRPr lang="en-GB" sz="2000" b="1" dirty="0"/>
          </a:p>
          <a:p>
            <a:pPr marL="0" indent="0">
              <a:buNone/>
            </a:pPr>
            <a:r>
              <a:rPr lang="en-GB" sz="2000" b="1" dirty="0"/>
              <a:t>       3,</a:t>
            </a:r>
          </a:p>
          <a:p>
            <a:pPr marL="0" indent="0">
              <a:buNone/>
            </a:pPr>
            <a:endParaRPr lang="en-GB" sz="2000" b="1" dirty="0"/>
          </a:p>
          <a:p>
            <a:pPr marL="0" indent="0">
              <a:buNone/>
            </a:pPr>
            <a:endParaRPr lang="en-GB" sz="2000" b="1" dirty="0"/>
          </a:p>
          <a:p>
            <a:pPr marL="0" indent="0">
              <a:buNone/>
            </a:pPr>
            <a:r>
              <a:rPr lang="en-GB" sz="2000" b="1" dirty="0"/>
              <a:t>       4,</a:t>
            </a:r>
          </a:p>
        </p:txBody>
      </p:sp>
      <p:sp>
        <p:nvSpPr>
          <p:cNvPr id="4" name="Content Placeholder 2"/>
          <p:cNvSpPr txBox="1">
            <a:spLocks/>
          </p:cNvSpPr>
          <p:nvPr/>
        </p:nvSpPr>
        <p:spPr>
          <a:xfrm>
            <a:off x="627797" y="1027906"/>
            <a:ext cx="10489442" cy="36325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put each one in a sentence?</a:t>
            </a:r>
          </a:p>
        </p:txBody>
      </p:sp>
      <p:cxnSp>
        <p:nvCxnSpPr>
          <p:cNvPr id="6" name="Straight Connector 5">
            <a:extLst>
              <a:ext uri="{FF2B5EF4-FFF2-40B4-BE49-F238E27FC236}">
                <a16:creationId xmlns:a16="http://schemas.microsoft.com/office/drawing/2014/main" id="{140EF428-E98D-44BE-B10C-025855AF7634}"/>
              </a:ext>
            </a:extLst>
          </p:cNvPr>
          <p:cNvCxnSpPr/>
          <p:nvPr/>
        </p:nvCxnSpPr>
        <p:spPr>
          <a:xfrm flipV="1">
            <a:off x="965333" y="2351745"/>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6EA45B9-8494-4EEE-BCF1-8F7579F0B221}"/>
              </a:ext>
            </a:extLst>
          </p:cNvPr>
          <p:cNvCxnSpPr/>
          <p:nvPr/>
        </p:nvCxnSpPr>
        <p:spPr>
          <a:xfrm>
            <a:off x="965333" y="2811082"/>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40EF428-E98D-44BE-B10C-025855AF7634}"/>
              </a:ext>
            </a:extLst>
          </p:cNvPr>
          <p:cNvCxnSpPr/>
          <p:nvPr/>
        </p:nvCxnSpPr>
        <p:spPr>
          <a:xfrm flipV="1">
            <a:off x="953611" y="3500840"/>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6EA45B9-8494-4EEE-BCF1-8F7579F0B221}"/>
              </a:ext>
            </a:extLst>
          </p:cNvPr>
          <p:cNvCxnSpPr/>
          <p:nvPr/>
        </p:nvCxnSpPr>
        <p:spPr>
          <a:xfrm>
            <a:off x="953611" y="3977734"/>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40EF428-E98D-44BE-B10C-025855AF7634}"/>
              </a:ext>
            </a:extLst>
          </p:cNvPr>
          <p:cNvCxnSpPr/>
          <p:nvPr/>
        </p:nvCxnSpPr>
        <p:spPr>
          <a:xfrm flipV="1">
            <a:off x="941889" y="4675684"/>
            <a:ext cx="10400189" cy="3517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6EA45B9-8494-4EEE-BCF1-8F7579F0B221}"/>
              </a:ext>
            </a:extLst>
          </p:cNvPr>
          <p:cNvCxnSpPr/>
          <p:nvPr/>
        </p:nvCxnSpPr>
        <p:spPr>
          <a:xfrm>
            <a:off x="941889" y="5152578"/>
            <a:ext cx="10411911" cy="15291"/>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717205" y="181304"/>
            <a:ext cx="1140615" cy="276999"/>
          </a:xfrm>
          <a:prstGeom prst="rect">
            <a:avLst/>
          </a:prstGeom>
          <a:noFill/>
        </p:spPr>
        <p:txBody>
          <a:bodyPr wrap="square" rtlCol="0">
            <a:spAutoFit/>
          </a:bodyPr>
          <a:lstStyle/>
          <a:p>
            <a:r>
              <a:rPr lang="en-GB" sz="1200" dirty="0">
                <a:solidFill>
                  <a:srgbClr val="FF0000"/>
                </a:solidFill>
              </a:rPr>
              <a:t>Do not forget: </a:t>
            </a:r>
            <a:endParaRPr lang="en-GB" sz="2800" dirty="0"/>
          </a:p>
        </p:txBody>
      </p:sp>
      <p:pic>
        <p:nvPicPr>
          <p:cNvPr id="15" name="Picture 14">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8839870" y="658357"/>
            <a:ext cx="1012024" cy="774259"/>
          </a:xfrm>
          <a:prstGeom prst="rect">
            <a:avLst/>
          </a:prstGeom>
        </p:spPr>
      </p:pic>
      <p:pic>
        <p:nvPicPr>
          <p:cNvPr id="16" name="Picture 15">
            <a:extLst>
              <a:ext uri="{FF2B5EF4-FFF2-40B4-BE49-F238E27FC236}">
                <a16:creationId xmlns:a16="http://schemas.microsoft.com/office/drawing/2014/main" id="{14EE3797-DCEC-4931-85FD-95556D25F4FB}"/>
              </a:ext>
            </a:extLst>
          </p:cNvPr>
          <p:cNvPicPr>
            <a:picLocks noChangeAspect="1"/>
          </p:cNvPicPr>
          <p:nvPr/>
        </p:nvPicPr>
        <p:blipFill>
          <a:blip r:embed="rId3"/>
          <a:stretch>
            <a:fillRect/>
          </a:stretch>
        </p:blipFill>
        <p:spPr>
          <a:xfrm>
            <a:off x="9908481" y="655623"/>
            <a:ext cx="1005927" cy="774259"/>
          </a:xfrm>
          <a:prstGeom prst="rect">
            <a:avLst/>
          </a:prstGeom>
        </p:spPr>
      </p:pic>
      <p:pic>
        <p:nvPicPr>
          <p:cNvPr id="17" name="Picture 16">
            <a:extLst>
              <a:ext uri="{FF2B5EF4-FFF2-40B4-BE49-F238E27FC236}">
                <a16:creationId xmlns:a16="http://schemas.microsoft.com/office/drawing/2014/main" id="{06295701-46B3-4A8D-8732-326E4F6DEB75}"/>
              </a:ext>
            </a:extLst>
          </p:cNvPr>
          <p:cNvPicPr>
            <a:picLocks noChangeAspect="1"/>
          </p:cNvPicPr>
          <p:nvPr/>
        </p:nvPicPr>
        <p:blipFill>
          <a:blip r:embed="rId4"/>
          <a:stretch>
            <a:fillRect/>
          </a:stretch>
        </p:blipFill>
        <p:spPr>
          <a:xfrm>
            <a:off x="10970995" y="658357"/>
            <a:ext cx="1009650" cy="771525"/>
          </a:xfrm>
          <a:prstGeom prst="rect">
            <a:avLst/>
          </a:prstGeom>
        </p:spPr>
      </p:pic>
      <p:cxnSp>
        <p:nvCxnSpPr>
          <p:cNvPr id="18" name="Straight Connector 17">
            <a:extLst>
              <a:ext uri="{FF2B5EF4-FFF2-40B4-BE49-F238E27FC236}">
                <a16:creationId xmlns:a16="http://schemas.microsoft.com/office/drawing/2014/main" id="{F6EA45B9-8494-4EEE-BCF1-8F7579F0B221}"/>
              </a:ext>
            </a:extLst>
          </p:cNvPr>
          <p:cNvCxnSpPr/>
          <p:nvPr/>
        </p:nvCxnSpPr>
        <p:spPr>
          <a:xfrm>
            <a:off x="965333" y="5855116"/>
            <a:ext cx="10411911" cy="1529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6EA45B9-8494-4EEE-BCF1-8F7579F0B221}"/>
              </a:ext>
            </a:extLst>
          </p:cNvPr>
          <p:cNvCxnSpPr/>
          <p:nvPr/>
        </p:nvCxnSpPr>
        <p:spPr>
          <a:xfrm>
            <a:off x="959471" y="6327422"/>
            <a:ext cx="10411911" cy="152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200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97095"/>
            <a:ext cx="11977816" cy="6647935"/>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Tuesday  26</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938992"/>
          </a:xfrm>
          <a:prstGeom prst="rect">
            <a:avLst/>
          </a:prstGeom>
          <a:noFill/>
        </p:spPr>
        <p:txBody>
          <a:bodyPr wrap="square" lIns="91440" tIns="45720" rIns="91440" bIns="45720" rtlCol="0" anchor="t">
            <a:spAutoFit/>
          </a:bodyPr>
          <a:lstStyle/>
          <a:p>
            <a:r>
              <a:rPr lang="en-GB" sz="4000" dirty="0"/>
              <a:t>L.O. To be able to write a sentence using single nouns. </a:t>
            </a:r>
          </a:p>
          <a:p>
            <a:r>
              <a:rPr lang="en-GB" sz="4000" dirty="0"/>
              <a:t>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71957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524" y="279968"/>
            <a:ext cx="10515600" cy="1325563"/>
          </a:xfrm>
        </p:spPr>
        <p:txBody>
          <a:bodyPr/>
          <a:lstStyle/>
          <a:p>
            <a:r>
              <a:rPr lang="en-GB" dirty="0"/>
              <a:t>What is a singular noun? </a:t>
            </a:r>
          </a:p>
        </p:txBody>
      </p:sp>
      <p:sp>
        <p:nvSpPr>
          <p:cNvPr id="2" name="TextBox 1"/>
          <p:cNvSpPr txBox="1"/>
          <p:nvPr/>
        </p:nvSpPr>
        <p:spPr>
          <a:xfrm>
            <a:off x="518524" y="1556762"/>
            <a:ext cx="10785763" cy="5786199"/>
          </a:xfrm>
          <a:prstGeom prst="rect">
            <a:avLst/>
          </a:prstGeom>
          <a:noFill/>
        </p:spPr>
        <p:txBody>
          <a:bodyPr wrap="square" lIns="91440" tIns="45720" rIns="91440" bIns="45720" rtlCol="0" anchor="t">
            <a:spAutoFit/>
          </a:bodyPr>
          <a:lstStyle/>
          <a:p>
            <a:r>
              <a:rPr lang="en-GB" sz="3200" dirty="0"/>
              <a:t>A </a:t>
            </a:r>
            <a:r>
              <a:rPr lang="en-GB" sz="3200" b="1" dirty="0"/>
              <a:t>singular noun</a:t>
            </a:r>
            <a:r>
              <a:rPr lang="en-GB" sz="3200" dirty="0"/>
              <a:t> names only one person, animal, place, thing, or an idea</a:t>
            </a:r>
            <a:r>
              <a:rPr lang="en-GB" dirty="0"/>
              <a:t>. </a:t>
            </a:r>
          </a:p>
          <a:p>
            <a:endParaRPr lang="en-GB" dirty="0"/>
          </a:p>
          <a:p>
            <a:r>
              <a:rPr lang="en-GB" sz="3200" dirty="0"/>
              <a:t>Example:</a:t>
            </a:r>
          </a:p>
          <a:p>
            <a:endParaRPr lang="en-GB" sz="3200" dirty="0"/>
          </a:p>
          <a:p>
            <a:r>
              <a:rPr lang="en-GB" sz="3200" dirty="0"/>
              <a:t>The Giant Tortoise</a:t>
            </a:r>
            <a:endParaRPr lang="en-GB" sz="3200" dirty="0">
              <a:cs typeface="Calibri"/>
            </a:endParaRPr>
          </a:p>
          <a:p>
            <a:r>
              <a:rPr lang="en-GB" sz="3200" dirty="0"/>
              <a:t>The Lava Crab</a:t>
            </a:r>
            <a:endParaRPr lang="en-GB" sz="3200" dirty="0">
              <a:cs typeface="Calibri"/>
            </a:endParaRPr>
          </a:p>
          <a:p>
            <a:r>
              <a:rPr lang="en-GB" sz="3200" dirty="0"/>
              <a:t>The Galapagos Island </a:t>
            </a:r>
          </a:p>
          <a:p>
            <a:r>
              <a:rPr lang="en-GB" sz="3200" dirty="0"/>
              <a:t>The Pacific Ocean  </a:t>
            </a:r>
          </a:p>
          <a:p>
            <a:r>
              <a:rPr lang="en-GB" sz="3200" dirty="0"/>
              <a:t> </a:t>
            </a:r>
          </a:p>
          <a:p>
            <a:endParaRPr lang="en-GB" sz="3200" dirty="0"/>
          </a:p>
          <a:p>
            <a:endParaRPr lang="en-GB"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74958" b="67475"/>
          <a:stretch/>
        </p:blipFill>
        <p:spPr>
          <a:xfrm>
            <a:off x="8230919" y="2439691"/>
            <a:ext cx="1576167" cy="17146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0798" r="19604" b="84583"/>
          <a:stretch/>
        </p:blipFill>
        <p:spPr>
          <a:xfrm>
            <a:off x="9403772" y="4577424"/>
            <a:ext cx="1474487" cy="1670082"/>
          </a:xfrm>
          <a:prstGeom prst="rect">
            <a:avLst/>
          </a:prstGeom>
        </p:spPr>
      </p:pic>
      <p:pic>
        <p:nvPicPr>
          <p:cNvPr id="3" name="Picture 6" descr="Logo, company name&#10;&#10;Description automatically generated">
            <a:extLst>
              <a:ext uri="{FF2B5EF4-FFF2-40B4-BE49-F238E27FC236}">
                <a16:creationId xmlns:a16="http://schemas.microsoft.com/office/drawing/2014/main" id="{B090E507-1A69-46C7-BBB9-99BBC2D349B6}"/>
              </a:ext>
            </a:extLst>
          </p:cNvPr>
          <p:cNvPicPr>
            <a:picLocks noChangeAspect="1"/>
          </p:cNvPicPr>
          <p:nvPr/>
        </p:nvPicPr>
        <p:blipFill rotWithShape="1">
          <a:blip r:embed="rId4"/>
          <a:srcRect l="-830" t="-539" r="75326" b="67655"/>
          <a:stretch/>
        </p:blipFill>
        <p:spPr>
          <a:xfrm>
            <a:off x="5099153" y="2639568"/>
            <a:ext cx="2687654" cy="1525614"/>
          </a:xfrm>
          <a:prstGeom prst="rect">
            <a:avLst/>
          </a:prstGeom>
        </p:spPr>
      </p:pic>
      <p:pic>
        <p:nvPicPr>
          <p:cNvPr id="7" name="Picture 9" descr="Logo, company name&#10;&#10;Description automatically generated">
            <a:extLst>
              <a:ext uri="{FF2B5EF4-FFF2-40B4-BE49-F238E27FC236}">
                <a16:creationId xmlns:a16="http://schemas.microsoft.com/office/drawing/2014/main" id="{104BA1C4-757F-409E-BA76-E3960A961248}"/>
              </a:ext>
            </a:extLst>
          </p:cNvPr>
          <p:cNvPicPr>
            <a:picLocks noChangeAspect="1"/>
          </p:cNvPicPr>
          <p:nvPr/>
        </p:nvPicPr>
        <p:blipFill rotWithShape="1">
          <a:blip r:embed="rId4"/>
          <a:srcRect l="75079" t="33213" r="-159" b="33935"/>
          <a:stretch/>
        </p:blipFill>
        <p:spPr>
          <a:xfrm>
            <a:off x="5486400" y="4450880"/>
            <a:ext cx="2737594" cy="1563089"/>
          </a:xfrm>
          <a:prstGeom prst="rect">
            <a:avLst/>
          </a:prstGeom>
        </p:spPr>
      </p:pic>
    </p:spTree>
    <p:extLst>
      <p:ext uri="{BB962C8B-B14F-4D97-AF65-F5344CB8AC3E}">
        <p14:creationId xmlns:p14="http://schemas.microsoft.com/office/powerpoint/2010/main" val="75725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6" y="204897"/>
            <a:ext cx="11738373" cy="581752"/>
          </a:xfrm>
          <a:prstGeom prst="rect">
            <a:avLst/>
          </a:prstGeom>
          <a:solidFill>
            <a:srgbClr val="CC00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61665"/>
          </a:xfrm>
          <a:prstGeom prst="rect">
            <a:avLst/>
          </a:prstGeom>
          <a:solidFill>
            <a:schemeClr val="bg1"/>
          </a:solidFill>
        </p:spPr>
        <p:txBody>
          <a:bodyPr wrap="square" lIns="91440" tIns="45720" rIns="91440" bIns="45720" rtlCol="0" anchor="t">
            <a:spAutoFit/>
          </a:bodyPr>
          <a:lstStyle/>
          <a:p>
            <a:pPr algn="ctr"/>
            <a:r>
              <a:rPr lang="en-US" sz="2400" dirty="0">
                <a:ln>
                  <a:solidFill>
                    <a:prstClr val="black"/>
                  </a:solidFill>
                </a:ln>
                <a:solidFill>
                  <a:srgbClr val="5B9BD5"/>
                </a:solidFill>
              </a:rPr>
              <a:t>Can you circle the singular nouns? </a:t>
            </a:r>
            <a:endParaRPr lang="en-US" sz="2400" dirty="0">
              <a:ln>
                <a:solidFill>
                  <a:prstClr val="black"/>
                </a:solidFill>
              </a:ln>
              <a:solidFill>
                <a:srgbClr val="5B9BD5">
                  <a:lumMod val="50000"/>
                </a:srgbClr>
              </a:solidFill>
            </a:endParaRPr>
          </a:p>
        </p:txBody>
      </p:sp>
      <p:sp>
        <p:nvSpPr>
          <p:cNvPr id="6" name="Rectangle 5"/>
          <p:cNvSpPr/>
          <p:nvPr/>
        </p:nvSpPr>
        <p:spPr>
          <a:xfrm>
            <a:off x="251657" y="987111"/>
            <a:ext cx="11692692" cy="55279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 r="74958" b="67475"/>
          <a:stretch/>
        </p:blipFill>
        <p:spPr>
          <a:xfrm>
            <a:off x="1121337" y="1635241"/>
            <a:ext cx="1152254" cy="125348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6" t="33100" r="75603" b="33759"/>
          <a:stretch/>
        </p:blipFill>
        <p:spPr>
          <a:xfrm>
            <a:off x="948196" y="4479058"/>
            <a:ext cx="1213625" cy="136105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0798" r="19604" b="84583"/>
          <a:stretch/>
        </p:blipFill>
        <p:spPr>
          <a:xfrm>
            <a:off x="4090326" y="1635242"/>
            <a:ext cx="1106679" cy="125348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54" t="16741" r="80519" b="67704"/>
          <a:stretch/>
        </p:blipFill>
        <p:spPr>
          <a:xfrm>
            <a:off x="10128856" y="2619019"/>
            <a:ext cx="1154802" cy="1317981"/>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5641" t="33522" r="50011" b="33970"/>
          <a:stretch/>
        </p:blipFill>
        <p:spPr>
          <a:xfrm>
            <a:off x="2698751" y="2791965"/>
            <a:ext cx="974646" cy="1087360"/>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0334" t="16444" r="60885" b="67556"/>
          <a:stretch/>
        </p:blipFill>
        <p:spPr>
          <a:xfrm>
            <a:off x="8760251" y="3446449"/>
            <a:ext cx="894080" cy="1097280"/>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20121" t="33778" r="60671" b="50222"/>
          <a:stretch/>
        </p:blipFill>
        <p:spPr>
          <a:xfrm>
            <a:off x="8881111" y="1373883"/>
            <a:ext cx="914400" cy="1097280"/>
          </a:xfrm>
          <a:prstGeom prst="rect">
            <a:avLst/>
          </a:prstGeom>
        </p:spPr>
      </p:pic>
      <p:pic>
        <p:nvPicPr>
          <p:cNvPr id="3" name="Picture 3" descr="A picture containing diagram&#10;&#10;Description automatically generated">
            <a:extLst>
              <a:ext uri="{FF2B5EF4-FFF2-40B4-BE49-F238E27FC236}">
                <a16:creationId xmlns:a16="http://schemas.microsoft.com/office/drawing/2014/main" id="{280BFF63-8944-4EF8-9D29-DE8AC72AF298}"/>
              </a:ext>
            </a:extLst>
          </p:cNvPr>
          <p:cNvPicPr>
            <a:picLocks noChangeAspect="1"/>
          </p:cNvPicPr>
          <p:nvPr/>
        </p:nvPicPr>
        <p:blipFill rotWithShape="1">
          <a:blip r:embed="rId7"/>
          <a:srcRect l="74757" t="33818" r="-162" b="33091"/>
          <a:stretch/>
        </p:blipFill>
        <p:spPr>
          <a:xfrm>
            <a:off x="5498692" y="3748719"/>
            <a:ext cx="1933290" cy="1118337"/>
          </a:xfrm>
          <a:prstGeom prst="rect">
            <a:avLst/>
          </a:prstGeom>
        </p:spPr>
      </p:pic>
      <p:pic>
        <p:nvPicPr>
          <p:cNvPr id="4" name="Picture 4" descr="Logo, company name&#10;&#10;Description automatically generated">
            <a:extLst>
              <a:ext uri="{FF2B5EF4-FFF2-40B4-BE49-F238E27FC236}">
                <a16:creationId xmlns:a16="http://schemas.microsoft.com/office/drawing/2014/main" id="{AD9F494E-82A2-499B-93C8-DF2CAF0DCB91}"/>
              </a:ext>
            </a:extLst>
          </p:cNvPr>
          <p:cNvPicPr>
            <a:picLocks noChangeAspect="1"/>
          </p:cNvPicPr>
          <p:nvPr/>
        </p:nvPicPr>
        <p:blipFill rotWithShape="1">
          <a:blip r:embed="rId8"/>
          <a:srcRect t="67477" r="75505" b="-912"/>
          <a:stretch/>
        </p:blipFill>
        <p:spPr>
          <a:xfrm>
            <a:off x="7947284" y="5237863"/>
            <a:ext cx="1850624" cy="1125902"/>
          </a:xfrm>
          <a:prstGeom prst="rect">
            <a:avLst/>
          </a:prstGeom>
        </p:spPr>
      </p:pic>
      <p:pic>
        <p:nvPicPr>
          <p:cNvPr id="9" name="Picture 9" descr="Logo, company name&#10;&#10;Description automatically generated">
            <a:extLst>
              <a:ext uri="{FF2B5EF4-FFF2-40B4-BE49-F238E27FC236}">
                <a16:creationId xmlns:a16="http://schemas.microsoft.com/office/drawing/2014/main" id="{A9D3ACD0-8B8B-4D36-BB24-C07B20D7897E}"/>
              </a:ext>
            </a:extLst>
          </p:cNvPr>
          <p:cNvPicPr>
            <a:picLocks noChangeAspect="1"/>
          </p:cNvPicPr>
          <p:nvPr/>
        </p:nvPicPr>
        <p:blipFill rotWithShape="1">
          <a:blip r:embed="rId9"/>
          <a:srcRect t="-314" r="75075" b="67362"/>
          <a:stretch/>
        </p:blipFill>
        <p:spPr>
          <a:xfrm>
            <a:off x="5936105" y="2166189"/>
            <a:ext cx="2019477" cy="1174780"/>
          </a:xfrm>
          <a:prstGeom prst="rect">
            <a:avLst/>
          </a:prstGeom>
        </p:spPr>
      </p:pic>
      <p:pic>
        <p:nvPicPr>
          <p:cNvPr id="18" name="Picture 19" descr="Logo, company name&#10;&#10;Description automatically generated">
            <a:extLst>
              <a:ext uri="{FF2B5EF4-FFF2-40B4-BE49-F238E27FC236}">
                <a16:creationId xmlns:a16="http://schemas.microsoft.com/office/drawing/2014/main" id="{F8D2B681-9164-4C1F-B5FB-580BD5FA900C}"/>
              </a:ext>
            </a:extLst>
          </p:cNvPr>
          <p:cNvPicPr>
            <a:picLocks noChangeAspect="1"/>
          </p:cNvPicPr>
          <p:nvPr/>
        </p:nvPicPr>
        <p:blipFill rotWithShape="1">
          <a:blip r:embed="rId10"/>
          <a:srcRect t="216" r="75286" b="66842"/>
          <a:stretch/>
        </p:blipFill>
        <p:spPr>
          <a:xfrm>
            <a:off x="3025515" y="4655372"/>
            <a:ext cx="2038018" cy="1196033"/>
          </a:xfrm>
          <a:prstGeom prst="rect">
            <a:avLst/>
          </a:prstGeom>
        </p:spPr>
      </p:pic>
    </p:spTree>
    <p:extLst>
      <p:ext uri="{BB962C8B-B14F-4D97-AF65-F5344CB8AC3E}">
        <p14:creationId xmlns:p14="http://schemas.microsoft.com/office/powerpoint/2010/main" val="203984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976" y="204897"/>
            <a:ext cx="11738373" cy="5817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97507" y="253906"/>
            <a:ext cx="11437293" cy="446276"/>
          </a:xfrm>
          <a:prstGeom prst="rect">
            <a:avLst/>
          </a:prstGeom>
          <a:solidFill>
            <a:schemeClr val="bg1"/>
          </a:solidFill>
        </p:spPr>
        <p:txBody>
          <a:bodyPr wrap="square" lIns="91440" tIns="45720" rIns="91440" bIns="45720" rtlCol="0" anchor="t">
            <a:spAutoFit/>
          </a:bodyPr>
          <a:lstStyle/>
          <a:p>
            <a:r>
              <a:rPr lang="en-US" sz="2300" dirty="0">
                <a:ln>
                  <a:solidFill>
                    <a:prstClr val="black"/>
                  </a:solidFill>
                </a:ln>
                <a:solidFill>
                  <a:srgbClr val="5B9BD5"/>
                </a:solidFill>
              </a:rPr>
              <a:t>Scaffold A Sentence: Can you add the singular nouns to finish the sentences? </a:t>
            </a:r>
            <a:endParaRPr lang="en-US" sz="2300" dirty="0">
              <a:ln>
                <a:solidFill>
                  <a:prstClr val="black"/>
                </a:solidFill>
              </a:ln>
              <a:solidFill>
                <a:srgbClr val="5B9BD5">
                  <a:lumMod val="50000"/>
                </a:srgbClr>
              </a:solidFill>
            </a:endParaRPr>
          </a:p>
        </p:txBody>
      </p:sp>
      <p:sp>
        <p:nvSpPr>
          <p:cNvPr id="6" name="Rectangle 5"/>
          <p:cNvSpPr/>
          <p:nvPr/>
        </p:nvSpPr>
        <p:spPr>
          <a:xfrm>
            <a:off x="205976" y="1003300"/>
            <a:ext cx="11784223" cy="55965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a:xfrm>
            <a:off x="633412" y="1758724"/>
            <a:ext cx="10877550" cy="646331"/>
          </a:xfrm>
          <a:prstGeom prst="rect">
            <a:avLst/>
          </a:prstGeom>
          <a:noFill/>
        </p:spPr>
        <p:txBody>
          <a:bodyPr wrap="square" rtlCol="0">
            <a:spAutoFit/>
          </a:bodyPr>
          <a:lstStyle/>
          <a:p>
            <a:r>
              <a:rPr lang="en-GB" sz="3600" dirty="0"/>
              <a:t>________________________ can live up to 150 years.</a:t>
            </a:r>
          </a:p>
        </p:txBody>
      </p:sp>
      <p:sp>
        <p:nvSpPr>
          <p:cNvPr id="17" name="TextBox 16"/>
          <p:cNvSpPr txBox="1"/>
          <p:nvPr/>
        </p:nvSpPr>
        <p:spPr>
          <a:xfrm>
            <a:off x="659228" y="3053250"/>
            <a:ext cx="10877550" cy="646331"/>
          </a:xfrm>
          <a:prstGeom prst="rect">
            <a:avLst/>
          </a:prstGeom>
          <a:noFill/>
        </p:spPr>
        <p:txBody>
          <a:bodyPr wrap="square" rtlCol="0">
            <a:spAutoFit/>
          </a:bodyPr>
          <a:lstStyle/>
          <a:p>
            <a:r>
              <a:rPr lang="en-GB" sz="2000" dirty="0"/>
              <a:t>___________________________________</a:t>
            </a:r>
            <a:r>
              <a:rPr lang="en-GB" sz="3600" dirty="0"/>
              <a:t>discovered the Galapagos Islands. </a:t>
            </a:r>
          </a:p>
        </p:txBody>
      </p:sp>
      <p:sp>
        <p:nvSpPr>
          <p:cNvPr id="3" name="Oval 2"/>
          <p:cNvSpPr/>
          <p:nvPr/>
        </p:nvSpPr>
        <p:spPr>
          <a:xfrm>
            <a:off x="9347200" y="4380543"/>
            <a:ext cx="2509520" cy="2173099"/>
          </a:xfrm>
          <a:prstGeom prst="ellipse">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Don’t forget your full stops, capital letters and finger spaces. </a:t>
            </a:r>
          </a:p>
        </p:txBody>
      </p:sp>
      <p:sp>
        <p:nvSpPr>
          <p:cNvPr id="18" name="TextBox 17"/>
          <p:cNvSpPr txBox="1"/>
          <p:nvPr/>
        </p:nvSpPr>
        <p:spPr>
          <a:xfrm>
            <a:off x="633412" y="4347776"/>
            <a:ext cx="10877550" cy="646331"/>
          </a:xfrm>
          <a:prstGeom prst="rect">
            <a:avLst/>
          </a:prstGeom>
          <a:noFill/>
        </p:spPr>
        <p:txBody>
          <a:bodyPr wrap="square" rtlCol="0">
            <a:spAutoFit/>
          </a:bodyPr>
          <a:lstStyle/>
          <a:p>
            <a:r>
              <a:rPr lang="en-GB" sz="3600" dirty="0"/>
              <a:t>The Galapagos Islands are in______________</a:t>
            </a:r>
          </a:p>
        </p:txBody>
      </p:sp>
      <p:sp>
        <p:nvSpPr>
          <p:cNvPr id="21" name="TextBox 20"/>
          <p:cNvSpPr txBox="1"/>
          <p:nvPr/>
        </p:nvSpPr>
        <p:spPr>
          <a:xfrm>
            <a:off x="577378" y="5492375"/>
            <a:ext cx="10877550" cy="646331"/>
          </a:xfrm>
          <a:prstGeom prst="rect">
            <a:avLst/>
          </a:prstGeom>
          <a:noFill/>
        </p:spPr>
        <p:txBody>
          <a:bodyPr wrap="square" rtlCol="0">
            <a:spAutoFit/>
          </a:bodyPr>
          <a:lstStyle/>
          <a:p>
            <a:r>
              <a:rPr lang="en-GB" sz="3600" dirty="0"/>
              <a:t>The Giant Tortoise can live______________</a:t>
            </a:r>
          </a:p>
        </p:txBody>
      </p:sp>
    </p:spTree>
    <p:extLst>
      <p:ext uri="{BB962C8B-B14F-4D97-AF65-F5344CB8AC3E}">
        <p14:creationId xmlns:p14="http://schemas.microsoft.com/office/powerpoint/2010/main" val="185166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90" y="93164"/>
            <a:ext cx="11820525" cy="783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13" name="TextBox 12"/>
          <p:cNvSpPr txBox="1"/>
          <p:nvPr/>
        </p:nvSpPr>
        <p:spPr>
          <a:xfrm>
            <a:off x="5755956" y="4963440"/>
            <a:ext cx="264160" cy="369332"/>
          </a:xfrm>
          <a:prstGeom prst="rect">
            <a:avLst/>
          </a:prstGeom>
          <a:noFill/>
        </p:spPr>
        <p:txBody>
          <a:bodyPr wrap="square" rtlCol="0">
            <a:spAutoFit/>
          </a:bodyPr>
          <a:lstStyle/>
          <a:p>
            <a:r>
              <a:rPr lang="en-GB" dirty="0"/>
              <a:t>.</a:t>
            </a:r>
          </a:p>
        </p:txBody>
      </p:sp>
      <p:sp>
        <p:nvSpPr>
          <p:cNvPr id="9" name="TextBox 8"/>
          <p:cNvSpPr txBox="1"/>
          <p:nvPr/>
        </p:nvSpPr>
        <p:spPr>
          <a:xfrm>
            <a:off x="297507" y="253906"/>
            <a:ext cx="11437293" cy="461665"/>
          </a:xfrm>
          <a:prstGeom prst="rect">
            <a:avLst/>
          </a:prstGeom>
          <a:solidFill>
            <a:schemeClr val="bg1"/>
          </a:solidFill>
        </p:spPr>
        <p:txBody>
          <a:bodyPr wrap="square" lIns="91440" tIns="45720" rIns="91440" bIns="45720" rtlCol="0" anchor="t">
            <a:spAutoFit/>
          </a:bodyPr>
          <a:lstStyle/>
          <a:p>
            <a:r>
              <a:rPr lang="en-US" sz="2400" dirty="0">
                <a:ln>
                  <a:solidFill>
                    <a:prstClr val="black"/>
                  </a:solidFill>
                </a:ln>
                <a:solidFill>
                  <a:srgbClr val="5B9BD5"/>
                </a:solidFill>
              </a:rPr>
              <a:t>Write a sentence: </a:t>
            </a:r>
            <a:r>
              <a:rPr lang="en-US" sz="1400" dirty="0">
                <a:ln>
                  <a:solidFill>
                    <a:prstClr val="black"/>
                  </a:solidFill>
                </a:ln>
                <a:solidFill>
                  <a:srgbClr val="5B9BD5"/>
                </a:solidFill>
              </a:rPr>
              <a:t> Write your own sentences about the Galapagos Islands using singular nouns.</a:t>
            </a:r>
          </a:p>
        </p:txBody>
      </p:sp>
      <p:graphicFrame>
        <p:nvGraphicFramePr>
          <p:cNvPr id="10" name="Table 9"/>
          <p:cNvGraphicFramePr>
            <a:graphicFrameLocks noGrp="1"/>
          </p:cNvGraphicFramePr>
          <p:nvPr>
            <p:extLst>
              <p:ext uri="{D42A27DB-BD31-4B8C-83A1-F6EECF244321}">
                <p14:modId xmlns:p14="http://schemas.microsoft.com/office/powerpoint/2010/main" val="3576643357"/>
              </p:ext>
            </p:extLst>
          </p:nvPr>
        </p:nvGraphicFramePr>
        <p:xfrm>
          <a:off x="389183" y="3201925"/>
          <a:ext cx="11537232" cy="259588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389183" y="1206500"/>
            <a:ext cx="11104317"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a:t>The turtle swims in the Pacific Ocean. </a:t>
            </a:r>
            <a:endParaRPr lang="en-GB" sz="3200" dirty="0"/>
          </a:p>
          <a:p>
            <a:pPr marL="285750" indent="-285750">
              <a:buFont typeface="Arial" panose="020B0604020202020204" pitchFamily="34" charset="0"/>
              <a:buChar char="•"/>
            </a:pPr>
            <a:r>
              <a:rPr lang="en-GB" sz="3200" dirty="0"/>
              <a:t>The Galapagos Islands have lots of beaches. </a:t>
            </a:r>
          </a:p>
          <a:p>
            <a:pPr marL="285750" indent="-285750">
              <a:buFont typeface="Arial" panose="020B0604020202020204" pitchFamily="34" charset="0"/>
              <a:buChar char="•"/>
            </a:pPr>
            <a:r>
              <a:rPr lang="en-GB" sz="3200" dirty="0"/>
              <a:t>Charles Darwin lived a long time ago.  </a:t>
            </a:r>
          </a:p>
        </p:txBody>
      </p:sp>
    </p:spTree>
    <p:extLst>
      <p:ext uri="{BB962C8B-B14F-4D97-AF65-F5344CB8AC3E}">
        <p14:creationId xmlns:p14="http://schemas.microsoft.com/office/powerpoint/2010/main" val="100459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185995"/>
            <a:ext cx="11977816" cy="6647935"/>
          </a:xfrm>
          <a:prstGeom prst="rect">
            <a:avLst/>
          </a:prstGeom>
          <a:solidFill>
            <a:srgbClr val="CC00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21980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267043"/>
            <a:ext cx="7426334" cy="584775"/>
          </a:xfrm>
          <a:prstGeom prst="rect">
            <a:avLst/>
          </a:prstGeom>
          <a:noFill/>
        </p:spPr>
        <p:txBody>
          <a:bodyPr wrap="square" rtlCol="0">
            <a:spAutoFit/>
          </a:bodyPr>
          <a:lstStyle/>
          <a:p>
            <a:r>
              <a:rPr lang="en-GB" sz="3200" dirty="0"/>
              <a:t>Date</a:t>
            </a:r>
            <a:r>
              <a:rPr lang="en-GB" dirty="0"/>
              <a:t>:   </a:t>
            </a:r>
            <a:r>
              <a:rPr lang="en-GB" sz="3200" dirty="0"/>
              <a:t>Wednesday 26</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lIns="91440" tIns="45720" rIns="91440" bIns="45720" rtlCol="0" anchor="t">
            <a:spAutoFit/>
          </a:bodyPr>
          <a:lstStyle/>
          <a:p>
            <a:r>
              <a:rPr lang="en-GB" sz="4000" dirty="0"/>
              <a:t>L.O. To be able to independently write a simple sentence.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864887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4850</TotalTime>
  <Words>926</Words>
  <Application>Microsoft Office PowerPoint</Application>
  <PresentationFormat>Widescreen</PresentationFormat>
  <Paragraphs>143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Spellings </vt:lpstr>
      <vt:lpstr>Spellings </vt:lpstr>
      <vt:lpstr>PowerPoint Presentation</vt:lpstr>
      <vt:lpstr>What is a singular noun?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Kimberley Graham</cp:lastModifiedBy>
  <cp:revision>679</cp:revision>
  <dcterms:created xsi:type="dcterms:W3CDTF">2020-11-12T10:31:00Z</dcterms:created>
  <dcterms:modified xsi:type="dcterms:W3CDTF">2021-01-25T13:01:15Z</dcterms:modified>
</cp:coreProperties>
</file>