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98" r:id="rId3"/>
    <p:sldId id="410" r:id="rId4"/>
    <p:sldId id="399" r:id="rId5"/>
    <p:sldId id="400" r:id="rId6"/>
    <p:sldId id="411" r:id="rId7"/>
    <p:sldId id="413" r:id="rId8"/>
    <p:sldId id="401" r:id="rId9"/>
    <p:sldId id="271" r:id="rId10"/>
    <p:sldId id="308" r:id="rId11"/>
    <p:sldId id="300" r:id="rId12"/>
    <p:sldId id="402" r:id="rId13"/>
    <p:sldId id="370" r:id="rId14"/>
    <p:sldId id="371" r:id="rId15"/>
    <p:sldId id="404" r:id="rId16"/>
    <p:sldId id="405" r:id="rId17"/>
    <p:sldId id="409" r:id="rId18"/>
    <p:sldId id="261" r:id="rId19"/>
    <p:sldId id="432" r:id="rId20"/>
    <p:sldId id="433" r:id="rId21"/>
    <p:sldId id="434" r:id="rId22"/>
    <p:sldId id="435" r:id="rId23"/>
    <p:sldId id="436" r:id="rId24"/>
    <p:sldId id="437" r:id="rId25"/>
    <p:sldId id="438" r:id="rId26"/>
    <p:sldId id="406" r:id="rId27"/>
    <p:sldId id="439" r:id="rId28"/>
    <p:sldId id="431" r:id="rId29"/>
    <p:sldId id="391" r:id="rId30"/>
    <p:sldId id="392" r:id="rId31"/>
    <p:sldId id="440" r:id="rId32"/>
    <p:sldId id="441" r:id="rId33"/>
    <p:sldId id="442" r:id="rId34"/>
    <p:sldId id="443" r:id="rId35"/>
    <p:sldId id="444" r:id="rId36"/>
    <p:sldId id="445" r:id="rId37"/>
    <p:sldId id="446" r:id="rId38"/>
    <p:sldId id="447" r:id="rId39"/>
    <p:sldId id="414" r:id="rId40"/>
    <p:sldId id="466" r:id="rId41"/>
    <p:sldId id="419" r:id="rId42"/>
    <p:sldId id="420" r:id="rId43"/>
    <p:sldId id="426" r:id="rId44"/>
    <p:sldId id="427" r:id="rId45"/>
    <p:sldId id="428" r:id="rId46"/>
    <p:sldId id="448" r:id="rId47"/>
    <p:sldId id="423" r:id="rId48"/>
    <p:sldId id="449" r:id="rId49"/>
    <p:sldId id="450" r:id="rId50"/>
    <p:sldId id="451" r:id="rId51"/>
    <p:sldId id="452" r:id="rId52"/>
    <p:sldId id="453" r:id="rId53"/>
    <p:sldId id="454" r:id="rId54"/>
    <p:sldId id="455" r:id="rId55"/>
    <p:sldId id="425" r:id="rId56"/>
    <p:sldId id="456" r:id="rId57"/>
    <p:sldId id="430" r:id="rId58"/>
    <p:sldId id="457" r:id="rId59"/>
    <p:sldId id="458" r:id="rId60"/>
    <p:sldId id="459" r:id="rId61"/>
    <p:sldId id="460" r:id="rId62"/>
    <p:sldId id="461" r:id="rId63"/>
    <p:sldId id="462" r:id="rId64"/>
    <p:sldId id="463" r:id="rId65"/>
    <p:sldId id="464" r:id="rId66"/>
    <p:sldId id="46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80F8-A22F-4DF0-9650-2EDB5EC07B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A9A989-6638-497D-A1FF-A557C2E41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0D4AD3-E72F-40F4-9946-A2F5C4C8BDAD}"/>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5" name="Footer Placeholder 4">
            <a:extLst>
              <a:ext uri="{FF2B5EF4-FFF2-40B4-BE49-F238E27FC236}">
                <a16:creationId xmlns:a16="http://schemas.microsoft.com/office/drawing/2014/main" id="{3B16F091-E965-429F-9879-952290148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41A177-F328-4C1E-968D-82DA1877F491}"/>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100205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9430-3E5E-4912-A16E-B83BF13C55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C8621C-2AFD-4907-B577-2385D0C40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A4DA09-B300-4BEC-8CB3-8E41834F02A7}"/>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5" name="Footer Placeholder 4">
            <a:extLst>
              <a:ext uri="{FF2B5EF4-FFF2-40B4-BE49-F238E27FC236}">
                <a16:creationId xmlns:a16="http://schemas.microsoft.com/office/drawing/2014/main" id="{196C12E7-8325-4F30-918F-6AD845F845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01FC9F-82E2-4843-A1EC-210A001A6BFF}"/>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301768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8A566-0D81-4C9A-B3AA-3E00090E08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605218-5997-4B89-AA48-99C840DBA4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8CD829-D2F1-4365-8D8B-19881D47C733}"/>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5" name="Footer Placeholder 4">
            <a:extLst>
              <a:ext uri="{FF2B5EF4-FFF2-40B4-BE49-F238E27FC236}">
                <a16:creationId xmlns:a16="http://schemas.microsoft.com/office/drawing/2014/main" id="{C6C38082-909E-4024-B73C-0CA58C51AA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FE5B5-2E80-45FC-B166-F5B97AA7FAAB}"/>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248896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388E-7E7F-4F10-8839-06EBBD6CF7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E483B4-CD55-4003-8E64-1F0CD7604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9DD33-94A4-4DE4-AF97-0BD2DD4499CF}"/>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5" name="Footer Placeholder 4">
            <a:extLst>
              <a:ext uri="{FF2B5EF4-FFF2-40B4-BE49-F238E27FC236}">
                <a16:creationId xmlns:a16="http://schemas.microsoft.com/office/drawing/2014/main" id="{72166E12-036B-4D9E-A048-0FA0FCAA4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AA470-351A-4371-9139-A7242F90FE3D}"/>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21427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CC6F-BFAA-4977-9F71-E1955AE9DA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BDAE17-66A7-4E81-B133-83A7B6467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256C57-24E0-4246-886A-547BB50FABB9}"/>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5" name="Footer Placeholder 4">
            <a:extLst>
              <a:ext uri="{FF2B5EF4-FFF2-40B4-BE49-F238E27FC236}">
                <a16:creationId xmlns:a16="http://schemas.microsoft.com/office/drawing/2014/main" id="{106931FF-A349-4AB4-B16D-E845B6282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4BFE6-B0F8-4F12-A3E4-17DF7F68C702}"/>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161852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6E62-4942-43A4-BE96-4D973D1BE1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8077-AC39-496B-9115-79B6D659CC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79EFCD-631B-4607-8296-253D56AD8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AFAD29-4193-4BAD-A3E3-A7C85276D230}"/>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6" name="Footer Placeholder 5">
            <a:extLst>
              <a:ext uri="{FF2B5EF4-FFF2-40B4-BE49-F238E27FC236}">
                <a16:creationId xmlns:a16="http://schemas.microsoft.com/office/drawing/2014/main" id="{6184221B-E1A0-43ED-B5BB-F73E60F7AF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90C6FF-2D0C-42E5-AAD2-3B0EC3FC150E}"/>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65329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A43F-E061-4589-B4DB-5FE5EDAA8E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37A4E3-56E3-4158-A066-E048613CC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48B5F-276C-4753-9DA3-BFE92715E3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4EBC66-6E73-46CB-835D-3F35A1915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7B9F7-838A-4E74-B0C2-6C8EA9E777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118D18-876D-40AD-943F-D60404370D15}"/>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8" name="Footer Placeholder 7">
            <a:extLst>
              <a:ext uri="{FF2B5EF4-FFF2-40B4-BE49-F238E27FC236}">
                <a16:creationId xmlns:a16="http://schemas.microsoft.com/office/drawing/2014/main" id="{0242A8CD-C082-451E-8565-1A35145106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D5E151-F51D-4D38-AD41-11F37BCCBA00}"/>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293396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C9A7-B305-4ADB-8EF1-5160F5479C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156121-04F2-4E55-9CC8-2ED5B8306F66}"/>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4" name="Footer Placeholder 3">
            <a:extLst>
              <a:ext uri="{FF2B5EF4-FFF2-40B4-BE49-F238E27FC236}">
                <a16:creationId xmlns:a16="http://schemas.microsoft.com/office/drawing/2014/main" id="{13831D2C-991C-4F5B-B203-08A0252E95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3837B2-2FF8-4C73-84D5-8E5D00B695BB}"/>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422985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32289-CB9A-4EA9-A6D1-02A0DC3D638D}"/>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3" name="Footer Placeholder 2">
            <a:extLst>
              <a:ext uri="{FF2B5EF4-FFF2-40B4-BE49-F238E27FC236}">
                <a16:creationId xmlns:a16="http://schemas.microsoft.com/office/drawing/2014/main" id="{DA7EE580-5D5F-48A8-9EA4-0A888B076D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1B540F-CB64-4CED-A9C5-4BC8C336F974}"/>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337218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FB06-4DCA-43DA-9259-054426C8D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07BBE3-AC1B-4C52-BF5D-17BCB4B62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9CF262-22DF-4F48-A20D-A5D425FEB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75D52-AA80-4CB5-B658-A7F1D4EFD15D}"/>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6" name="Footer Placeholder 5">
            <a:extLst>
              <a:ext uri="{FF2B5EF4-FFF2-40B4-BE49-F238E27FC236}">
                <a16:creationId xmlns:a16="http://schemas.microsoft.com/office/drawing/2014/main" id="{B2BF335A-C011-49F6-8A4B-935B1DB8A0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B0A2CE-5D5C-4C2D-A8A9-DFE70EB99359}"/>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27735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1C19-2122-44CF-86C0-93D4624EA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63D655-6352-432B-81E4-57427F81B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0042D4-2C4D-4D11-B335-FBC755FFE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A5135-5560-42AB-9872-68CBCE7FE304}"/>
              </a:ext>
            </a:extLst>
          </p:cNvPr>
          <p:cNvSpPr>
            <a:spLocks noGrp="1"/>
          </p:cNvSpPr>
          <p:nvPr>
            <p:ph type="dt" sz="half" idx="10"/>
          </p:nvPr>
        </p:nvSpPr>
        <p:spPr/>
        <p:txBody>
          <a:bodyPr/>
          <a:lstStyle/>
          <a:p>
            <a:fld id="{2F24EB87-4095-4481-8D95-7D36B27DAD00}" type="datetimeFigureOut">
              <a:rPr lang="en-GB" smtClean="0"/>
              <a:t>26/06/2021</a:t>
            </a:fld>
            <a:endParaRPr lang="en-GB"/>
          </a:p>
        </p:txBody>
      </p:sp>
      <p:sp>
        <p:nvSpPr>
          <p:cNvPr id="6" name="Footer Placeholder 5">
            <a:extLst>
              <a:ext uri="{FF2B5EF4-FFF2-40B4-BE49-F238E27FC236}">
                <a16:creationId xmlns:a16="http://schemas.microsoft.com/office/drawing/2014/main" id="{D4226920-B373-47F2-8122-D51314A861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71EB3C-CAE8-4BCF-839F-AFE4778C2D0D}"/>
              </a:ext>
            </a:extLst>
          </p:cNvPr>
          <p:cNvSpPr>
            <a:spLocks noGrp="1"/>
          </p:cNvSpPr>
          <p:nvPr>
            <p:ph type="sldNum" sz="quarter" idx="12"/>
          </p:nvPr>
        </p:nvSpPr>
        <p:spPr/>
        <p:txBody>
          <a:bodyPr/>
          <a:lstStyle/>
          <a:p>
            <a:fld id="{142831E5-588C-4ED4-8849-B0A06FE57B28}" type="slidenum">
              <a:rPr lang="en-GB" smtClean="0"/>
              <a:t>‹#›</a:t>
            </a:fld>
            <a:endParaRPr lang="en-GB"/>
          </a:p>
        </p:txBody>
      </p:sp>
    </p:spTree>
    <p:extLst>
      <p:ext uri="{BB962C8B-B14F-4D97-AF65-F5344CB8AC3E}">
        <p14:creationId xmlns:p14="http://schemas.microsoft.com/office/powerpoint/2010/main" val="247680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7E0F1-716C-46D3-9604-6E11E3E59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02D248-A2CA-4824-B49C-1521280C2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80D8E-FA8C-447E-9F01-0749AC6369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4EB87-4095-4481-8D95-7D36B27DAD00}" type="datetimeFigureOut">
              <a:rPr lang="en-GB" smtClean="0"/>
              <a:t>26/06/2021</a:t>
            </a:fld>
            <a:endParaRPr lang="en-GB"/>
          </a:p>
        </p:txBody>
      </p:sp>
      <p:sp>
        <p:nvSpPr>
          <p:cNvPr id="5" name="Footer Placeholder 4">
            <a:extLst>
              <a:ext uri="{FF2B5EF4-FFF2-40B4-BE49-F238E27FC236}">
                <a16:creationId xmlns:a16="http://schemas.microsoft.com/office/drawing/2014/main" id="{156D850A-315F-413C-84CE-33B3CA06D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388E11-6B5C-4440-A699-A906C1DAA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831E5-588C-4ED4-8849-B0A06FE57B28}" type="slidenum">
              <a:rPr lang="en-GB" smtClean="0"/>
              <a:t>‹#›</a:t>
            </a:fld>
            <a:endParaRPr lang="en-GB"/>
          </a:p>
        </p:txBody>
      </p:sp>
    </p:spTree>
    <p:extLst>
      <p:ext uri="{BB962C8B-B14F-4D97-AF65-F5344CB8AC3E}">
        <p14:creationId xmlns:p14="http://schemas.microsoft.com/office/powerpoint/2010/main" val="66436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classroom.thenational.academy/lessons/to-use-the-present-tense-ccvkar?activity=video&amp;step=1" TargetMode="External"/><Relationship Id="rId4" Type="http://schemas.openxmlformats.org/officeDocument/2006/relationships/hyperlink" Target="https://classroom.thenational.academy/lessons/how-do-we-hear-6dgka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png"/><Relationship Id="rId7"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0.png"/><Relationship Id="rId5" Type="http://schemas.openxmlformats.org/officeDocument/2006/relationships/image" Target="../media/image14.png"/><Relationship Id="rId10" Type="http://schemas.openxmlformats.org/officeDocument/2006/relationships/image" Target="../media/image38.png"/><Relationship Id="rId4" Type="http://schemas.openxmlformats.org/officeDocument/2006/relationships/image" Target="../media/image44.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png"/><Relationship Id="rId7" Type="http://schemas.openxmlformats.org/officeDocument/2006/relationships/image" Target="../media/image55.jpeg"/><Relationship Id="rId2" Type="http://schemas.openxmlformats.org/officeDocument/2006/relationships/hyperlink" Target="https://www.youtube.com/watch?v=_v1M8GBLKlU" TargetMode="External"/><Relationship Id="rId1" Type="http://schemas.openxmlformats.org/officeDocument/2006/relationships/slideLayout" Target="../slideLayouts/slideLayout7.xml"/><Relationship Id="rId6" Type="http://schemas.openxmlformats.org/officeDocument/2006/relationships/hyperlink" Target="https://www.youtube.com/watch?v=gm1mghI21v0" TargetMode="External"/><Relationship Id="rId5" Type="http://schemas.openxmlformats.org/officeDocument/2006/relationships/hyperlink" Target="https://www.youtube.com/watch?v=rWfqkrAM8IY" TargetMode="Externa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58.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61.png"/><Relationship Id="rId5" Type="http://schemas.openxmlformats.org/officeDocument/2006/relationships/image" Target="../media/image43.png"/><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8.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classroom.thenational.academy/lessons/to-use-the-present-tense-ccvkar?activity=video&amp;step=1" TargetMode="External"/><Relationship Id="rId4" Type="http://schemas.openxmlformats.org/officeDocument/2006/relationships/hyperlink" Target="https://classroom.thenational.academy/lessons/to-use-adjectives-to-describe-64w3cd?activity=video&amp;step=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7.jpeg"/></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8.png"/><Relationship Id="rId3" Type="http://schemas.openxmlformats.org/officeDocument/2006/relationships/image" Target="../media/image43.png"/><Relationship Id="rId7" Type="http://schemas.openxmlformats.org/officeDocument/2006/relationships/image" Target="../media/image33.png"/><Relationship Id="rId12" Type="http://schemas.openxmlformats.org/officeDocument/2006/relationships/image" Target="../media/image58.png"/><Relationship Id="rId2" Type="http://schemas.openxmlformats.org/officeDocument/2006/relationships/image" Target="../media/image42.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0.png"/><Relationship Id="rId5" Type="http://schemas.openxmlformats.org/officeDocument/2006/relationships/image" Target="../media/image14.png"/><Relationship Id="rId15" Type="http://schemas.openxmlformats.org/officeDocument/2006/relationships/image" Target="../media/image76.jpeg"/><Relationship Id="rId10" Type="http://schemas.openxmlformats.org/officeDocument/2006/relationships/image" Target="../media/image38.png"/><Relationship Id="rId4" Type="http://schemas.openxmlformats.org/officeDocument/2006/relationships/image" Target="../media/image44.png"/><Relationship Id="rId9" Type="http://schemas.openxmlformats.org/officeDocument/2006/relationships/image" Target="../media/image41.png"/><Relationship Id="rId1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2.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5.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7.jpeg"/></Relationships>
</file>

<file path=ppt/slides/_rels/slide5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hyperlink" Target="https://www.youtube.com/watch?v=cnXapYkboRQ" TargetMode="External"/><Relationship Id="rId7" Type="http://schemas.openxmlformats.org/officeDocument/2006/relationships/image" Target="../media/image88.jpeg"/><Relationship Id="rId2" Type="http://schemas.openxmlformats.org/officeDocument/2006/relationships/hyperlink" Target="https://www.youtube.com/watch?v=65JrtwtTOdc" TargetMode="Externa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58.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90.png"/><Relationship Id="rId5" Type="http://schemas.openxmlformats.org/officeDocument/2006/relationships/image" Target="../media/image43.png"/><Relationship Id="rId10" Type="http://schemas.openxmlformats.org/officeDocument/2006/relationships/image" Target="../media/image76.jpeg"/><Relationship Id="rId4" Type="http://schemas.openxmlformats.org/officeDocument/2006/relationships/image" Target="../media/image57.png"/><Relationship Id="rId9" Type="http://schemas.openxmlformats.org/officeDocument/2006/relationships/image" Target="../media/image75.jpeg"/></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3.png"/><Relationship Id="rId4" Type="http://schemas.openxmlformats.org/officeDocument/2006/relationships/image" Target="../media/image92.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5.png"/><Relationship Id="rId4" Type="http://schemas.openxmlformats.org/officeDocument/2006/relationships/image" Target="../media/image94.png"/></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1.png"/><Relationship Id="rId4" Type="http://schemas.openxmlformats.org/officeDocument/2006/relationships/image" Target="../media/image97.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Monday 28</a:t>
            </a:r>
            <a:r>
              <a:rPr lang="en-GB" sz="3200" baseline="30000" dirty="0"/>
              <a:t>th</a:t>
            </a:r>
            <a:r>
              <a:rPr lang="en-GB" sz="3200" dirty="0"/>
              <a:t> June</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identify the features of an advert.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C51DF49E-DF48-4D51-90EC-CEFE8793A433}"/>
              </a:ext>
            </a:extLst>
          </p:cNvPr>
          <p:cNvSpPr txBox="1"/>
          <p:nvPr/>
        </p:nvSpPr>
        <p:spPr>
          <a:xfrm>
            <a:off x="5638800" y="2971800"/>
            <a:ext cx="914400" cy="91440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53638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57175" y="180978"/>
            <a:ext cx="11696703" cy="6457949"/>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3" name="Picture 5"/>
          <p:cNvPicPr>
            <a:picLocks noChangeAspect="1"/>
          </p:cNvPicPr>
          <p:nvPr/>
        </p:nvPicPr>
        <p:blipFill>
          <a:blip r:embed="rId2"/>
          <a:stretch>
            <a:fillRect/>
          </a:stretch>
        </p:blipFill>
        <p:spPr>
          <a:xfrm>
            <a:off x="352428" y="271457"/>
            <a:ext cx="771525" cy="771525"/>
          </a:xfrm>
          <a:prstGeom prst="rect">
            <a:avLst/>
          </a:prstGeom>
          <a:noFill/>
          <a:ln cap="flat">
            <a:noFill/>
          </a:ln>
        </p:spPr>
      </p:pic>
      <p:sp>
        <p:nvSpPr>
          <p:cNvPr id="4" name="Rectangle 6"/>
          <p:cNvSpPr/>
          <p:nvPr/>
        </p:nvSpPr>
        <p:spPr>
          <a:xfrm>
            <a:off x="2864321" y="100309"/>
            <a:ext cx="6482419" cy="92333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a:solidFill>
                  <a:srgbClr val="1F4E79"/>
                </a:solidFill>
                <a:effectLst>
                  <a:outerShdw dist="19048" dir="2700000">
                    <a:srgbClr val="000000"/>
                  </a:outerShdw>
                </a:effectLst>
                <a:uFillTx/>
                <a:latin typeface="Calibri"/>
              </a:rPr>
              <a:t>Pre-recorded Teaching</a:t>
            </a:r>
          </a:p>
        </p:txBody>
      </p:sp>
      <p:sp>
        <p:nvSpPr>
          <p:cNvPr id="5" name="TextBox 2"/>
          <p:cNvSpPr txBox="1"/>
          <p:nvPr/>
        </p:nvSpPr>
        <p:spPr>
          <a:xfrm>
            <a:off x="1123953" y="1201786"/>
            <a:ext cx="9953353" cy="19389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203864"/>
                </a:solidFill>
                <a:uFillTx/>
                <a:latin typeface="Calibri"/>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b="0" i="0" u="none" strike="noStrike" kern="1200" cap="none" spc="0" baseline="0">
              <a:solidFill>
                <a:srgbClr val="203864"/>
              </a:solidFill>
              <a:uFillTx/>
              <a:latin typeface="Calibri"/>
            </a:endParaRPr>
          </a:p>
        </p:txBody>
      </p:sp>
      <p:pic>
        <p:nvPicPr>
          <p:cNvPr id="6" name="Picture 1"/>
          <p:cNvPicPr>
            <a:picLocks noChangeAspect="1"/>
          </p:cNvPicPr>
          <p:nvPr/>
        </p:nvPicPr>
        <p:blipFill>
          <a:blip r:embed="rId3"/>
          <a:stretch>
            <a:fillRect/>
          </a:stretch>
        </p:blipFill>
        <p:spPr>
          <a:xfrm>
            <a:off x="814858" y="3318915"/>
            <a:ext cx="4098916" cy="2224735"/>
          </a:xfrm>
          <a:prstGeom prst="rect">
            <a:avLst/>
          </a:prstGeom>
          <a:noFill/>
          <a:ln cap="flat">
            <a:noFill/>
          </a:ln>
        </p:spPr>
      </p:pic>
      <p:sp>
        <p:nvSpPr>
          <p:cNvPr id="7" name="Rectangle 4">
            <a:hlinkClick r:id="rId4"/>
          </p:cNvPr>
          <p:cNvSpPr/>
          <p:nvPr/>
        </p:nvSpPr>
        <p:spPr>
          <a:xfrm>
            <a:off x="6217920" y="3779516"/>
            <a:ext cx="4415244" cy="1410791"/>
          </a:xfrm>
          <a:prstGeom prst="rect">
            <a:avLst/>
          </a:prstGeom>
          <a:solidFill>
            <a:srgbClr val="1F4E79"/>
          </a:solidFill>
          <a:ln w="9528" cap="flat">
            <a:solidFill>
              <a:srgbClr val="9DC3E6"/>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hlinkClick r:id="rId5"/>
              </a:rPr>
              <a:t>Play Video</a:t>
            </a:r>
            <a:endParaRPr lang="en-GB" sz="1800" b="0" i="0" u="none" strike="noStrike" kern="1200" cap="none" spc="0" baseline="0" dirty="0">
              <a:solidFill>
                <a:srgbClr val="FFFFFF"/>
              </a:solidFill>
              <a:uFillTx/>
              <a:latin typeface="Calibri"/>
            </a:endParaRPr>
          </a:p>
        </p:txBody>
      </p:sp>
      <p:sp>
        <p:nvSpPr>
          <p:cNvPr id="8" name="Rectangle 7"/>
          <p:cNvSpPr/>
          <p:nvPr/>
        </p:nvSpPr>
        <p:spPr>
          <a:xfrm>
            <a:off x="526866" y="5944794"/>
            <a:ext cx="10106298" cy="369332"/>
          </a:xfrm>
          <a:prstGeom prst="rect">
            <a:avLst/>
          </a:prstGeom>
        </p:spPr>
        <p:txBody>
          <a:bodyPr wrap="square">
            <a:spAutoFit/>
          </a:bodyPr>
          <a:lstStyle/>
          <a:p>
            <a:r>
              <a:rPr lang="en-GB" dirty="0">
                <a:hlinkClick r:id="rId5"/>
              </a:rPr>
              <a:t>To use the present tense (</a:t>
            </a:r>
            <a:r>
              <a:rPr lang="en-GB" dirty="0" err="1">
                <a:hlinkClick r:id="rId5"/>
              </a:rPr>
              <a:t>thenational.academy</a:t>
            </a:r>
            <a:r>
              <a:rPr lang="en-GB" dirty="0">
                <a:hlinkClick r:id="rId5"/>
              </a:rPr>
              <a:t>)</a:t>
            </a:r>
            <a:endParaRPr lang="en-GB" dirty="0"/>
          </a:p>
        </p:txBody>
      </p:sp>
    </p:spTree>
    <p:extLst>
      <p:ext uri="{BB962C8B-B14F-4D97-AF65-F5344CB8AC3E}">
        <p14:creationId xmlns:p14="http://schemas.microsoft.com/office/powerpoint/2010/main" val="307067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4706" y="34856"/>
            <a:ext cx="581883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Present tense verbs</a:t>
            </a:r>
          </a:p>
        </p:txBody>
      </p:sp>
      <p:sp>
        <p:nvSpPr>
          <p:cNvPr id="5" name="Cloud 4">
            <a:extLst>
              <a:ext uri="{FF2B5EF4-FFF2-40B4-BE49-F238E27FC236}">
                <a16:creationId xmlns:a16="http://schemas.microsoft.com/office/drawing/2014/main" id="{A438A3ED-B82E-481C-B4A3-1BBE118F03AA}"/>
              </a:ext>
            </a:extLst>
          </p:cNvPr>
          <p:cNvSpPr/>
          <p:nvPr/>
        </p:nvSpPr>
        <p:spPr>
          <a:xfrm>
            <a:off x="253341" y="1125804"/>
            <a:ext cx="4401033" cy="2303196"/>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Present tense – means something that is happening NOW</a:t>
            </a:r>
          </a:p>
        </p:txBody>
      </p:sp>
      <p:sp>
        <p:nvSpPr>
          <p:cNvPr id="6" name="Title 1">
            <a:extLst>
              <a:ext uri="{FF2B5EF4-FFF2-40B4-BE49-F238E27FC236}">
                <a16:creationId xmlns:a16="http://schemas.microsoft.com/office/drawing/2014/main" id="{CBAC00F2-E4EC-4D3A-8F4F-2A0A878B5ADA}"/>
              </a:ext>
            </a:extLst>
          </p:cNvPr>
          <p:cNvSpPr>
            <a:spLocks noGrp="1"/>
          </p:cNvSpPr>
          <p:nvPr>
            <p:ph type="title"/>
          </p:nvPr>
        </p:nvSpPr>
        <p:spPr>
          <a:xfrm>
            <a:off x="6127420" y="1822678"/>
            <a:ext cx="5465583" cy="1325563"/>
          </a:xfrm>
        </p:spPr>
        <p:txBody>
          <a:bodyPr>
            <a:normAutofit/>
          </a:bodyPr>
          <a:lstStyle/>
          <a:p>
            <a:r>
              <a:rPr lang="en-GB" sz="3600" b="1" dirty="0"/>
              <a:t>Verbs are doing words</a:t>
            </a:r>
          </a:p>
        </p:txBody>
      </p:sp>
      <p:sp>
        <p:nvSpPr>
          <p:cNvPr id="7" name="Title 1">
            <a:extLst>
              <a:ext uri="{FF2B5EF4-FFF2-40B4-BE49-F238E27FC236}">
                <a16:creationId xmlns:a16="http://schemas.microsoft.com/office/drawing/2014/main" id="{F8222986-B036-473B-B28D-1D33D53DE9ED}"/>
              </a:ext>
            </a:extLst>
          </p:cNvPr>
          <p:cNvSpPr txBox="1">
            <a:spLocks/>
          </p:cNvSpPr>
          <p:nvPr/>
        </p:nvSpPr>
        <p:spPr>
          <a:xfrm>
            <a:off x="6340833" y="3227219"/>
            <a:ext cx="65694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p>
        </p:txBody>
      </p:sp>
      <p:pic>
        <p:nvPicPr>
          <p:cNvPr id="9" name="Picture 2" descr="A picture containing shape&#10;&#10;Description automatically generated"/>
          <p:cNvPicPr>
            <a:picLocks noChangeAspect="1"/>
          </p:cNvPicPr>
          <p:nvPr/>
        </p:nvPicPr>
        <p:blipFill>
          <a:blip r:embed="rId2"/>
          <a:stretch>
            <a:fillRect/>
          </a:stretch>
        </p:blipFill>
        <p:spPr>
          <a:xfrm>
            <a:off x="10810960" y="75143"/>
            <a:ext cx="1266828" cy="962021"/>
          </a:xfrm>
          <a:prstGeom prst="rect">
            <a:avLst/>
          </a:prstGeom>
          <a:noFill/>
          <a:ln cap="flat">
            <a:noFill/>
          </a:ln>
        </p:spPr>
      </p:pic>
      <p:sp>
        <p:nvSpPr>
          <p:cNvPr id="10" name="Title 1">
            <a:extLst>
              <a:ext uri="{FF2B5EF4-FFF2-40B4-BE49-F238E27FC236}">
                <a16:creationId xmlns:a16="http://schemas.microsoft.com/office/drawing/2014/main" id="{6071BF8B-379E-4A19-B718-7BA249A2CD01}"/>
              </a:ext>
            </a:extLst>
          </p:cNvPr>
          <p:cNvSpPr txBox="1">
            <a:spLocks/>
          </p:cNvSpPr>
          <p:nvPr/>
        </p:nvSpPr>
        <p:spPr>
          <a:xfrm>
            <a:off x="253341" y="3551732"/>
            <a:ext cx="11748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So present tense verbs are actions that are happening NOW</a:t>
            </a:r>
          </a:p>
        </p:txBody>
      </p:sp>
      <p:sp>
        <p:nvSpPr>
          <p:cNvPr id="2" name="TextBox 1">
            <a:extLst>
              <a:ext uri="{FF2B5EF4-FFF2-40B4-BE49-F238E27FC236}">
                <a16:creationId xmlns:a16="http://schemas.microsoft.com/office/drawing/2014/main" id="{2225D63B-315F-48DD-ABB6-34D0C60069D3}"/>
              </a:ext>
            </a:extLst>
          </p:cNvPr>
          <p:cNvSpPr txBox="1"/>
          <p:nvPr/>
        </p:nvSpPr>
        <p:spPr>
          <a:xfrm>
            <a:off x="341900" y="4936098"/>
            <a:ext cx="6456639" cy="1815882"/>
          </a:xfrm>
          <a:prstGeom prst="rect">
            <a:avLst/>
          </a:prstGeom>
          <a:noFill/>
        </p:spPr>
        <p:txBody>
          <a:bodyPr wrap="none" rtlCol="0">
            <a:spAutoFit/>
          </a:bodyPr>
          <a:lstStyle/>
          <a:p>
            <a:r>
              <a:rPr lang="en-GB" sz="2800" dirty="0"/>
              <a:t>For example:</a:t>
            </a:r>
          </a:p>
          <a:p>
            <a:r>
              <a:rPr lang="en-GB" sz="2800" dirty="0"/>
              <a:t>I am sitting on a chair.</a:t>
            </a:r>
          </a:p>
          <a:p>
            <a:r>
              <a:rPr lang="en-GB" sz="2800" dirty="0"/>
              <a:t>I am working from home.</a:t>
            </a:r>
          </a:p>
          <a:p>
            <a:r>
              <a:rPr lang="en-GB" sz="2800" dirty="0"/>
              <a:t>I am looking at a </a:t>
            </a:r>
            <a:r>
              <a:rPr lang="en-GB" sz="2800" dirty="0" err="1"/>
              <a:t>powerpoint</a:t>
            </a:r>
            <a:r>
              <a:rPr lang="en-GB" sz="2800" dirty="0"/>
              <a:t> on my laptop.</a:t>
            </a:r>
            <a:endParaRPr lang="en-GB" dirty="0"/>
          </a:p>
        </p:txBody>
      </p:sp>
    </p:spTree>
    <p:extLst>
      <p:ext uri="{BB962C8B-B14F-4D97-AF65-F5344CB8AC3E}">
        <p14:creationId xmlns:p14="http://schemas.microsoft.com/office/powerpoint/2010/main" val="39661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additive="base">
                                        <p:cTn id="3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additive="base">
                                        <p:cTn id="4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additive="base">
                                        <p:cTn id="4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4774" y="34856"/>
            <a:ext cx="483869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Past tense verbs</a:t>
            </a:r>
          </a:p>
        </p:txBody>
      </p:sp>
      <p:sp>
        <p:nvSpPr>
          <p:cNvPr id="5" name="Cloud 4">
            <a:extLst>
              <a:ext uri="{FF2B5EF4-FFF2-40B4-BE49-F238E27FC236}">
                <a16:creationId xmlns:a16="http://schemas.microsoft.com/office/drawing/2014/main" id="{A438A3ED-B82E-481C-B4A3-1BBE118F03AA}"/>
              </a:ext>
            </a:extLst>
          </p:cNvPr>
          <p:cNvSpPr/>
          <p:nvPr/>
        </p:nvSpPr>
        <p:spPr>
          <a:xfrm>
            <a:off x="253341" y="1125804"/>
            <a:ext cx="4401033" cy="2303196"/>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Past tense – means something that has ALREADY HAPPENED</a:t>
            </a:r>
          </a:p>
        </p:txBody>
      </p:sp>
      <p:sp>
        <p:nvSpPr>
          <p:cNvPr id="6" name="Title 1">
            <a:extLst>
              <a:ext uri="{FF2B5EF4-FFF2-40B4-BE49-F238E27FC236}">
                <a16:creationId xmlns:a16="http://schemas.microsoft.com/office/drawing/2014/main" id="{CBAC00F2-E4EC-4D3A-8F4F-2A0A878B5ADA}"/>
              </a:ext>
            </a:extLst>
          </p:cNvPr>
          <p:cNvSpPr>
            <a:spLocks noGrp="1"/>
          </p:cNvSpPr>
          <p:nvPr>
            <p:ph type="title"/>
          </p:nvPr>
        </p:nvSpPr>
        <p:spPr>
          <a:xfrm>
            <a:off x="6127420" y="1822678"/>
            <a:ext cx="5465583" cy="1325563"/>
          </a:xfrm>
        </p:spPr>
        <p:txBody>
          <a:bodyPr>
            <a:normAutofit/>
          </a:bodyPr>
          <a:lstStyle/>
          <a:p>
            <a:r>
              <a:rPr lang="en-GB" sz="3600" b="1" dirty="0"/>
              <a:t>Verbs are doing words</a:t>
            </a:r>
          </a:p>
        </p:txBody>
      </p:sp>
      <p:sp>
        <p:nvSpPr>
          <p:cNvPr id="7" name="Title 1">
            <a:extLst>
              <a:ext uri="{FF2B5EF4-FFF2-40B4-BE49-F238E27FC236}">
                <a16:creationId xmlns:a16="http://schemas.microsoft.com/office/drawing/2014/main" id="{F8222986-B036-473B-B28D-1D33D53DE9ED}"/>
              </a:ext>
            </a:extLst>
          </p:cNvPr>
          <p:cNvSpPr txBox="1">
            <a:spLocks/>
          </p:cNvSpPr>
          <p:nvPr/>
        </p:nvSpPr>
        <p:spPr>
          <a:xfrm>
            <a:off x="6340833" y="3227219"/>
            <a:ext cx="65694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p>
        </p:txBody>
      </p:sp>
      <p:pic>
        <p:nvPicPr>
          <p:cNvPr id="9" name="Picture 2" descr="A picture containing shape&#10;&#10;Description automatically generated"/>
          <p:cNvPicPr>
            <a:picLocks noChangeAspect="1"/>
          </p:cNvPicPr>
          <p:nvPr/>
        </p:nvPicPr>
        <p:blipFill>
          <a:blip r:embed="rId2"/>
          <a:stretch>
            <a:fillRect/>
          </a:stretch>
        </p:blipFill>
        <p:spPr>
          <a:xfrm>
            <a:off x="10810960" y="75143"/>
            <a:ext cx="1266828" cy="962021"/>
          </a:xfrm>
          <a:prstGeom prst="rect">
            <a:avLst/>
          </a:prstGeom>
          <a:noFill/>
          <a:ln cap="flat">
            <a:noFill/>
          </a:ln>
        </p:spPr>
      </p:pic>
      <p:sp>
        <p:nvSpPr>
          <p:cNvPr id="10" name="Title 1">
            <a:extLst>
              <a:ext uri="{FF2B5EF4-FFF2-40B4-BE49-F238E27FC236}">
                <a16:creationId xmlns:a16="http://schemas.microsoft.com/office/drawing/2014/main" id="{6071BF8B-379E-4A19-B718-7BA249A2CD01}"/>
              </a:ext>
            </a:extLst>
          </p:cNvPr>
          <p:cNvSpPr txBox="1">
            <a:spLocks/>
          </p:cNvSpPr>
          <p:nvPr/>
        </p:nvSpPr>
        <p:spPr>
          <a:xfrm>
            <a:off x="253341" y="3551732"/>
            <a:ext cx="11748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So past tense verbs are actions that have already happened.</a:t>
            </a:r>
          </a:p>
        </p:txBody>
      </p:sp>
      <p:sp>
        <p:nvSpPr>
          <p:cNvPr id="2" name="TextBox 1">
            <a:extLst>
              <a:ext uri="{FF2B5EF4-FFF2-40B4-BE49-F238E27FC236}">
                <a16:creationId xmlns:a16="http://schemas.microsoft.com/office/drawing/2014/main" id="{2225D63B-315F-48DD-ABB6-34D0C60069D3}"/>
              </a:ext>
            </a:extLst>
          </p:cNvPr>
          <p:cNvSpPr txBox="1"/>
          <p:nvPr/>
        </p:nvSpPr>
        <p:spPr>
          <a:xfrm>
            <a:off x="253341" y="4478898"/>
            <a:ext cx="3491277" cy="2246769"/>
          </a:xfrm>
          <a:prstGeom prst="rect">
            <a:avLst/>
          </a:prstGeom>
          <a:noFill/>
        </p:spPr>
        <p:txBody>
          <a:bodyPr wrap="none" rtlCol="0">
            <a:spAutoFit/>
          </a:bodyPr>
          <a:lstStyle/>
          <a:p>
            <a:r>
              <a:rPr lang="en-GB" sz="2800" dirty="0"/>
              <a:t>For example:</a:t>
            </a:r>
          </a:p>
          <a:p>
            <a:r>
              <a:rPr lang="en-GB" sz="2800" dirty="0"/>
              <a:t>I was sat on the chair.</a:t>
            </a:r>
          </a:p>
          <a:p>
            <a:r>
              <a:rPr lang="en-GB" sz="2800" dirty="0"/>
              <a:t>I stayed at home.</a:t>
            </a:r>
          </a:p>
          <a:p>
            <a:r>
              <a:rPr lang="en-GB" sz="2800" dirty="0"/>
              <a:t>I played on my laptop.</a:t>
            </a:r>
          </a:p>
          <a:p>
            <a:r>
              <a:rPr lang="en-GB" sz="2800" dirty="0"/>
              <a:t>I ate my lunch.</a:t>
            </a:r>
            <a:endParaRPr lang="en-GB" dirty="0"/>
          </a:p>
        </p:txBody>
      </p:sp>
    </p:spTree>
    <p:extLst>
      <p:ext uri="{BB962C8B-B14F-4D97-AF65-F5344CB8AC3E}">
        <p14:creationId xmlns:p14="http://schemas.microsoft.com/office/powerpoint/2010/main" val="211021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additive="base">
                                        <p:cTn id="3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additive="base">
                                        <p:cTn id="4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additive="base">
                                        <p:cTn id="4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additive="base">
                                        <p:cTn id="5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84172" y="2586446"/>
            <a:ext cx="3918857" cy="150222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Verbs</a:t>
            </a:r>
          </a:p>
        </p:txBody>
      </p:sp>
      <p:sp>
        <p:nvSpPr>
          <p:cNvPr id="6" name="TextBox 5"/>
          <p:cNvSpPr txBox="1"/>
          <p:nvPr/>
        </p:nvSpPr>
        <p:spPr>
          <a:xfrm>
            <a:off x="2687474" y="796481"/>
            <a:ext cx="1034257" cy="523220"/>
          </a:xfrm>
          <a:prstGeom prst="rect">
            <a:avLst/>
          </a:prstGeom>
          <a:noFill/>
        </p:spPr>
        <p:txBody>
          <a:bodyPr wrap="none" rtlCol="0">
            <a:spAutoFit/>
          </a:bodyPr>
          <a:lstStyle/>
          <a:p>
            <a:r>
              <a:rPr lang="en-GB" sz="2800" b="1" dirty="0"/>
              <a:t>jump </a:t>
            </a:r>
          </a:p>
        </p:txBody>
      </p:sp>
      <p:sp>
        <p:nvSpPr>
          <p:cNvPr id="7" name="TextBox 6"/>
          <p:cNvSpPr txBox="1"/>
          <p:nvPr/>
        </p:nvSpPr>
        <p:spPr>
          <a:xfrm>
            <a:off x="4293326" y="1567543"/>
            <a:ext cx="779381" cy="523220"/>
          </a:xfrm>
          <a:prstGeom prst="rect">
            <a:avLst/>
          </a:prstGeom>
          <a:noFill/>
        </p:spPr>
        <p:txBody>
          <a:bodyPr wrap="none" rtlCol="0">
            <a:spAutoFit/>
          </a:bodyPr>
          <a:lstStyle/>
          <a:p>
            <a:r>
              <a:rPr lang="en-GB" sz="2800" b="1" dirty="0"/>
              <a:t>run </a:t>
            </a:r>
          </a:p>
        </p:txBody>
      </p:sp>
      <p:sp>
        <p:nvSpPr>
          <p:cNvPr id="8" name="TextBox 7"/>
          <p:cNvSpPr txBox="1"/>
          <p:nvPr/>
        </p:nvSpPr>
        <p:spPr>
          <a:xfrm>
            <a:off x="6620542" y="796481"/>
            <a:ext cx="747192" cy="523220"/>
          </a:xfrm>
          <a:prstGeom prst="rect">
            <a:avLst/>
          </a:prstGeom>
          <a:noFill/>
        </p:spPr>
        <p:txBody>
          <a:bodyPr wrap="none" rtlCol="0">
            <a:spAutoFit/>
          </a:bodyPr>
          <a:lstStyle/>
          <a:p>
            <a:r>
              <a:rPr lang="en-GB" sz="2800" b="1" dirty="0"/>
              <a:t>eat </a:t>
            </a:r>
          </a:p>
        </p:txBody>
      </p:sp>
      <p:sp>
        <p:nvSpPr>
          <p:cNvPr id="9" name="TextBox 8"/>
          <p:cNvSpPr txBox="1"/>
          <p:nvPr/>
        </p:nvSpPr>
        <p:spPr>
          <a:xfrm>
            <a:off x="8591479" y="1829153"/>
            <a:ext cx="793807" cy="523220"/>
          </a:xfrm>
          <a:prstGeom prst="rect">
            <a:avLst/>
          </a:prstGeom>
          <a:noFill/>
        </p:spPr>
        <p:txBody>
          <a:bodyPr wrap="none" rtlCol="0">
            <a:spAutoFit/>
          </a:bodyPr>
          <a:lstStyle/>
          <a:p>
            <a:r>
              <a:rPr lang="en-GB" sz="2800" b="1" dirty="0"/>
              <a:t>clap</a:t>
            </a:r>
          </a:p>
        </p:txBody>
      </p:sp>
      <p:sp>
        <p:nvSpPr>
          <p:cNvPr id="10" name="TextBox 9"/>
          <p:cNvSpPr txBox="1"/>
          <p:nvPr/>
        </p:nvSpPr>
        <p:spPr>
          <a:xfrm>
            <a:off x="2873670" y="4582474"/>
            <a:ext cx="777777" cy="523220"/>
          </a:xfrm>
          <a:prstGeom prst="rect">
            <a:avLst/>
          </a:prstGeom>
          <a:noFill/>
        </p:spPr>
        <p:txBody>
          <a:bodyPr wrap="none" rtlCol="0">
            <a:spAutoFit/>
          </a:bodyPr>
          <a:lstStyle/>
          <a:p>
            <a:r>
              <a:rPr lang="en-GB" sz="2800" b="1" dirty="0"/>
              <a:t>sing</a:t>
            </a:r>
          </a:p>
        </p:txBody>
      </p:sp>
      <p:sp>
        <p:nvSpPr>
          <p:cNvPr id="11" name="TextBox 10"/>
          <p:cNvSpPr txBox="1"/>
          <p:nvPr/>
        </p:nvSpPr>
        <p:spPr>
          <a:xfrm>
            <a:off x="5626045" y="5236090"/>
            <a:ext cx="635110" cy="523220"/>
          </a:xfrm>
          <a:prstGeom prst="rect">
            <a:avLst/>
          </a:prstGeom>
          <a:noFill/>
        </p:spPr>
        <p:txBody>
          <a:bodyPr wrap="none" rtlCol="0">
            <a:spAutoFit/>
          </a:bodyPr>
          <a:lstStyle/>
          <a:p>
            <a:r>
              <a:rPr lang="en-GB" sz="2800" b="1" dirty="0"/>
              <a:t>cry</a:t>
            </a:r>
          </a:p>
        </p:txBody>
      </p:sp>
      <p:sp>
        <p:nvSpPr>
          <p:cNvPr id="12" name="TextBox 11"/>
          <p:cNvSpPr txBox="1"/>
          <p:nvPr/>
        </p:nvSpPr>
        <p:spPr>
          <a:xfrm>
            <a:off x="7901225" y="4675092"/>
            <a:ext cx="1087157" cy="523220"/>
          </a:xfrm>
          <a:prstGeom prst="rect">
            <a:avLst/>
          </a:prstGeom>
          <a:noFill/>
        </p:spPr>
        <p:txBody>
          <a:bodyPr wrap="none" rtlCol="0">
            <a:spAutoFit/>
          </a:bodyPr>
          <a:lstStyle/>
          <a:p>
            <a:r>
              <a:rPr lang="en-GB" sz="2800" b="1" dirty="0"/>
              <a:t>laugh </a:t>
            </a:r>
          </a:p>
        </p:txBody>
      </p:sp>
      <p:sp>
        <p:nvSpPr>
          <p:cNvPr id="13" name="TextBox 12"/>
          <p:cNvSpPr txBox="1"/>
          <p:nvPr/>
        </p:nvSpPr>
        <p:spPr>
          <a:xfrm>
            <a:off x="9215469" y="3211580"/>
            <a:ext cx="827150" cy="523220"/>
          </a:xfrm>
          <a:prstGeom prst="rect">
            <a:avLst/>
          </a:prstGeom>
          <a:noFill/>
        </p:spPr>
        <p:txBody>
          <a:bodyPr wrap="none" rtlCol="0">
            <a:spAutoFit/>
          </a:bodyPr>
          <a:lstStyle/>
          <a:p>
            <a:r>
              <a:rPr lang="en-GB" sz="2800" b="1" dirty="0"/>
              <a:t>talk </a:t>
            </a:r>
          </a:p>
        </p:txBody>
      </p:sp>
      <p:sp>
        <p:nvSpPr>
          <p:cNvPr id="14" name="TextBox 13"/>
          <p:cNvSpPr txBox="1"/>
          <p:nvPr/>
        </p:nvSpPr>
        <p:spPr>
          <a:xfrm>
            <a:off x="1175021" y="3565455"/>
            <a:ext cx="734496" cy="523220"/>
          </a:xfrm>
          <a:prstGeom prst="rect">
            <a:avLst/>
          </a:prstGeom>
          <a:noFill/>
        </p:spPr>
        <p:txBody>
          <a:bodyPr wrap="none" rtlCol="0">
            <a:spAutoFit/>
          </a:bodyPr>
          <a:lstStyle/>
          <a:p>
            <a:r>
              <a:rPr lang="en-GB" sz="2800" b="1" dirty="0"/>
              <a:t>cut </a:t>
            </a:r>
          </a:p>
        </p:txBody>
      </p:sp>
      <p:sp>
        <p:nvSpPr>
          <p:cNvPr id="15" name="TextBox 14"/>
          <p:cNvSpPr txBox="1"/>
          <p:nvPr/>
        </p:nvSpPr>
        <p:spPr>
          <a:xfrm>
            <a:off x="2112391" y="2313537"/>
            <a:ext cx="1150167" cy="523220"/>
          </a:xfrm>
          <a:prstGeom prst="rect">
            <a:avLst/>
          </a:prstGeom>
          <a:noFill/>
        </p:spPr>
        <p:txBody>
          <a:bodyPr wrap="square" rtlCol="0">
            <a:spAutoFit/>
          </a:bodyPr>
          <a:lstStyle/>
          <a:p>
            <a:r>
              <a:rPr lang="en-GB" sz="2800" b="1" dirty="0"/>
              <a:t>draw </a:t>
            </a:r>
          </a:p>
        </p:txBody>
      </p:sp>
      <p:sp>
        <p:nvSpPr>
          <p:cNvPr id="16" name="Rectangle 15"/>
          <p:cNvSpPr/>
          <p:nvPr/>
        </p:nvSpPr>
        <p:spPr>
          <a:xfrm>
            <a:off x="7449079" y="5759310"/>
            <a:ext cx="4571717" cy="95499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These words are all actions that people can do.</a:t>
            </a:r>
          </a:p>
        </p:txBody>
      </p:sp>
      <p:sp>
        <p:nvSpPr>
          <p:cNvPr id="17" name="Rectangle 16"/>
          <p:cNvSpPr/>
          <p:nvPr/>
        </p:nvSpPr>
        <p:spPr>
          <a:xfrm>
            <a:off x="66166" y="91440"/>
            <a:ext cx="3196392" cy="70504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Read the verbs</a:t>
            </a:r>
          </a:p>
        </p:txBody>
      </p:sp>
      <p:pic>
        <p:nvPicPr>
          <p:cNvPr id="18" name="Picture 15" descr="A picture containing logo&#10;&#10;Description automatically generated">
            <a:extLst>
              <a:ext uri="{FF2B5EF4-FFF2-40B4-BE49-F238E27FC236}">
                <a16:creationId xmlns:a16="http://schemas.microsoft.com/office/drawing/2014/main" id="{69E839CC-AE22-48D5-B83E-55920B7985A1}"/>
              </a:ext>
            </a:extLst>
          </p:cNvPr>
          <p:cNvPicPr>
            <a:picLocks noChangeAspect="1"/>
          </p:cNvPicPr>
          <p:nvPr/>
        </p:nvPicPr>
        <p:blipFill>
          <a:blip r:embed="rId2"/>
          <a:stretch>
            <a:fillRect/>
          </a:stretch>
        </p:blipFill>
        <p:spPr>
          <a:xfrm>
            <a:off x="10864516" y="32415"/>
            <a:ext cx="1266828" cy="962021"/>
          </a:xfrm>
          <a:prstGeom prst="rect">
            <a:avLst/>
          </a:prstGeom>
          <a:noFill/>
          <a:ln cap="flat">
            <a:noFill/>
          </a:ln>
        </p:spPr>
      </p:pic>
    </p:spTree>
    <p:extLst>
      <p:ext uri="{BB962C8B-B14F-4D97-AF65-F5344CB8AC3E}">
        <p14:creationId xmlns:p14="http://schemas.microsoft.com/office/powerpoint/2010/main" val="21398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calcmode="lin" valueType="num">
                                      <p:cBhvr additive="base">
                                        <p:cTn id="6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41749-D343-482A-B85D-E713E9F7D6B9}"/>
              </a:ext>
            </a:extLst>
          </p:cNvPr>
          <p:cNvSpPr/>
          <p:nvPr/>
        </p:nvSpPr>
        <p:spPr>
          <a:xfrm>
            <a:off x="4740931" y="-193221"/>
            <a:ext cx="2812758" cy="1446550"/>
          </a:xfrm>
          <a:prstGeom prst="rect">
            <a:avLst/>
          </a:prstGeom>
          <a:noFill/>
        </p:spPr>
        <p:txBody>
          <a:bodyPr wrap="none" lIns="91440" tIns="45720" rIns="91440" bIns="45720">
            <a:spAutoFit/>
          </a:bodyPr>
          <a:lstStyle/>
          <a:p>
            <a:pPr algn="ctr"/>
            <a:r>
              <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Verbs</a:t>
            </a:r>
            <a:endPar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p:cNvSpPr/>
          <p:nvPr/>
        </p:nvSpPr>
        <p:spPr>
          <a:xfrm>
            <a:off x="181940" y="1253329"/>
            <a:ext cx="11930743" cy="61395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Can you do the actions to represent these verbs?</a:t>
            </a:r>
          </a:p>
        </p:txBody>
      </p:sp>
      <p:pic>
        <p:nvPicPr>
          <p:cNvPr id="7" name="Picture 6"/>
          <p:cNvPicPr>
            <a:picLocks noChangeAspect="1"/>
          </p:cNvPicPr>
          <p:nvPr/>
        </p:nvPicPr>
        <p:blipFill>
          <a:blip r:embed="rId2"/>
          <a:stretch>
            <a:fillRect/>
          </a:stretch>
        </p:blipFill>
        <p:spPr>
          <a:xfrm>
            <a:off x="262649" y="1971145"/>
            <a:ext cx="1581763" cy="1161826"/>
          </a:xfrm>
          <a:prstGeom prst="rect">
            <a:avLst/>
          </a:prstGeom>
        </p:spPr>
      </p:pic>
      <p:pic>
        <p:nvPicPr>
          <p:cNvPr id="8" name="Picture 7"/>
          <p:cNvPicPr>
            <a:picLocks noChangeAspect="1"/>
          </p:cNvPicPr>
          <p:nvPr/>
        </p:nvPicPr>
        <p:blipFill>
          <a:blip r:embed="rId3"/>
          <a:stretch>
            <a:fillRect/>
          </a:stretch>
        </p:blipFill>
        <p:spPr>
          <a:xfrm>
            <a:off x="2083454" y="3526502"/>
            <a:ext cx="1560446" cy="1161826"/>
          </a:xfrm>
          <a:prstGeom prst="rect">
            <a:avLst/>
          </a:prstGeom>
        </p:spPr>
      </p:pic>
      <p:pic>
        <p:nvPicPr>
          <p:cNvPr id="9" name="Picture 8"/>
          <p:cNvPicPr>
            <a:picLocks noChangeAspect="1"/>
          </p:cNvPicPr>
          <p:nvPr/>
        </p:nvPicPr>
        <p:blipFill>
          <a:blip r:embed="rId4"/>
          <a:stretch>
            <a:fillRect/>
          </a:stretch>
        </p:blipFill>
        <p:spPr>
          <a:xfrm>
            <a:off x="3964975" y="1971145"/>
            <a:ext cx="1560446" cy="1161826"/>
          </a:xfrm>
          <a:prstGeom prst="rect">
            <a:avLst/>
          </a:prstGeom>
        </p:spPr>
      </p:pic>
      <p:pic>
        <p:nvPicPr>
          <p:cNvPr id="10" name="Picture 9"/>
          <p:cNvPicPr>
            <a:picLocks noChangeAspect="1"/>
          </p:cNvPicPr>
          <p:nvPr/>
        </p:nvPicPr>
        <p:blipFill>
          <a:blip r:embed="rId5"/>
          <a:stretch>
            <a:fillRect/>
          </a:stretch>
        </p:blipFill>
        <p:spPr>
          <a:xfrm>
            <a:off x="5757201" y="3418337"/>
            <a:ext cx="1525511" cy="1161826"/>
          </a:xfrm>
          <a:prstGeom prst="rect">
            <a:avLst/>
          </a:prstGeom>
        </p:spPr>
      </p:pic>
      <p:pic>
        <p:nvPicPr>
          <p:cNvPr id="11" name="Picture 10"/>
          <p:cNvPicPr>
            <a:picLocks noChangeAspect="1"/>
          </p:cNvPicPr>
          <p:nvPr/>
        </p:nvPicPr>
        <p:blipFill>
          <a:blip r:embed="rId6"/>
          <a:stretch>
            <a:fillRect/>
          </a:stretch>
        </p:blipFill>
        <p:spPr>
          <a:xfrm>
            <a:off x="7602975" y="1982301"/>
            <a:ext cx="1525511" cy="1150670"/>
          </a:xfrm>
          <a:prstGeom prst="rect">
            <a:avLst/>
          </a:prstGeom>
        </p:spPr>
      </p:pic>
      <p:pic>
        <p:nvPicPr>
          <p:cNvPr id="12" name="Picture 11"/>
          <p:cNvPicPr>
            <a:picLocks noChangeAspect="1"/>
          </p:cNvPicPr>
          <p:nvPr/>
        </p:nvPicPr>
        <p:blipFill>
          <a:blip r:embed="rId7"/>
          <a:stretch>
            <a:fillRect/>
          </a:stretch>
        </p:blipFill>
        <p:spPr>
          <a:xfrm>
            <a:off x="9396013" y="3332945"/>
            <a:ext cx="1560446" cy="1161826"/>
          </a:xfrm>
          <a:prstGeom prst="rect">
            <a:avLst/>
          </a:prstGeom>
        </p:spPr>
      </p:pic>
      <p:pic>
        <p:nvPicPr>
          <p:cNvPr id="13" name="Picture 12"/>
          <p:cNvPicPr>
            <a:picLocks noChangeAspect="1"/>
          </p:cNvPicPr>
          <p:nvPr/>
        </p:nvPicPr>
        <p:blipFill>
          <a:blip r:embed="rId8"/>
          <a:stretch>
            <a:fillRect/>
          </a:stretch>
        </p:blipFill>
        <p:spPr>
          <a:xfrm>
            <a:off x="262649" y="4999821"/>
            <a:ext cx="1581763" cy="1150670"/>
          </a:xfrm>
          <a:prstGeom prst="rect">
            <a:avLst/>
          </a:prstGeom>
        </p:spPr>
      </p:pic>
      <p:pic>
        <p:nvPicPr>
          <p:cNvPr id="14" name="Picture 13"/>
          <p:cNvPicPr>
            <a:picLocks noChangeAspect="1"/>
          </p:cNvPicPr>
          <p:nvPr/>
        </p:nvPicPr>
        <p:blipFill>
          <a:blip r:embed="rId9"/>
          <a:stretch>
            <a:fillRect/>
          </a:stretch>
        </p:blipFill>
        <p:spPr>
          <a:xfrm>
            <a:off x="3968748" y="5353878"/>
            <a:ext cx="1552900" cy="1133575"/>
          </a:xfrm>
          <a:prstGeom prst="rect">
            <a:avLst/>
          </a:prstGeom>
        </p:spPr>
      </p:pic>
      <p:pic>
        <p:nvPicPr>
          <p:cNvPr id="15" name="Picture 14"/>
          <p:cNvPicPr>
            <a:picLocks noChangeAspect="1"/>
          </p:cNvPicPr>
          <p:nvPr/>
        </p:nvPicPr>
        <p:blipFill>
          <a:blip r:embed="rId10"/>
          <a:stretch>
            <a:fillRect/>
          </a:stretch>
        </p:blipFill>
        <p:spPr>
          <a:xfrm>
            <a:off x="7602975" y="5169638"/>
            <a:ext cx="1581763" cy="1150670"/>
          </a:xfrm>
          <a:prstGeom prst="rect">
            <a:avLst/>
          </a:prstGeom>
        </p:spPr>
      </p:pic>
      <p:sp>
        <p:nvSpPr>
          <p:cNvPr id="17" name="Rectangle 16">
            <a:extLst>
              <a:ext uri="{FF2B5EF4-FFF2-40B4-BE49-F238E27FC236}">
                <a16:creationId xmlns:a16="http://schemas.microsoft.com/office/drawing/2014/main" id="{9E4EBB12-E27B-4E82-8CB1-916C2127E85F}"/>
              </a:ext>
            </a:extLst>
          </p:cNvPr>
          <p:cNvSpPr/>
          <p:nvPr/>
        </p:nvSpPr>
        <p:spPr>
          <a:xfrm>
            <a:off x="130628" y="6180475"/>
            <a:ext cx="11930743" cy="61395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While you were doing the actions they were present tense but now you have already completed the action it is in the past.</a:t>
            </a:r>
          </a:p>
        </p:txBody>
      </p:sp>
      <p:pic>
        <p:nvPicPr>
          <p:cNvPr id="16" name="Picture 15" descr="A picture containing logo&#10;&#10;Description automatically generated">
            <a:extLst>
              <a:ext uri="{FF2B5EF4-FFF2-40B4-BE49-F238E27FC236}">
                <a16:creationId xmlns:a16="http://schemas.microsoft.com/office/drawing/2014/main" id="{CFE59DAD-4328-43E2-8323-2ECB290DEA9F}"/>
              </a:ext>
            </a:extLst>
          </p:cNvPr>
          <p:cNvPicPr>
            <a:picLocks noChangeAspect="1"/>
          </p:cNvPicPr>
          <p:nvPr/>
        </p:nvPicPr>
        <p:blipFill>
          <a:blip r:embed="rId11"/>
          <a:stretch>
            <a:fillRect/>
          </a:stretch>
        </p:blipFill>
        <p:spPr>
          <a:xfrm>
            <a:off x="10864516" y="32415"/>
            <a:ext cx="1266828" cy="962021"/>
          </a:xfrm>
          <a:prstGeom prst="rect">
            <a:avLst/>
          </a:prstGeom>
          <a:noFill/>
          <a:ln cap="flat">
            <a:noFill/>
          </a:ln>
        </p:spPr>
      </p:pic>
    </p:spTree>
    <p:extLst>
      <p:ext uri="{BB962C8B-B14F-4D97-AF65-F5344CB8AC3E}">
        <p14:creationId xmlns:p14="http://schemas.microsoft.com/office/powerpoint/2010/main" val="2122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B956AF-4700-44FB-9909-94AE33272E2A}"/>
              </a:ext>
            </a:extLst>
          </p:cNvPr>
          <p:cNvSpPr/>
          <p:nvPr/>
        </p:nvSpPr>
        <p:spPr>
          <a:xfrm>
            <a:off x="-69053" y="0"/>
            <a:ext cx="12330107" cy="707886"/>
          </a:xfrm>
          <a:prstGeom prst="rect">
            <a:avLst/>
          </a:prstGeom>
          <a:noFill/>
        </p:spPr>
        <p:txBody>
          <a:bodyPr wrap="none" lIns="91440" tIns="45720" rIns="91440" bIns="45720">
            <a:spAutoFit/>
          </a:bodyPr>
          <a:lstStyle/>
          <a:p>
            <a:pPr algn="ct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Match the present tense verbs to the past tense verbs (1)</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2" name="Picture 11" descr="A picture containing text, clipart&#10;&#10;Description automatically generated">
            <a:extLst>
              <a:ext uri="{FF2B5EF4-FFF2-40B4-BE49-F238E27FC236}">
                <a16:creationId xmlns:a16="http://schemas.microsoft.com/office/drawing/2014/main" id="{D226EE51-DC08-4CE6-9E61-CA5091889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16" y="779414"/>
            <a:ext cx="1677924" cy="123884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E3ABF1B-14BD-4971-86AD-23195BF95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836" y="2262773"/>
            <a:ext cx="1677924" cy="1238841"/>
          </a:xfrm>
          <a:prstGeom prst="rect">
            <a:avLst/>
          </a:prstGeom>
        </p:spPr>
      </p:pic>
      <p:pic>
        <p:nvPicPr>
          <p:cNvPr id="16" name="Picture 15" descr="Diagram&#10;&#10;Description automatically generated with medium confidence">
            <a:extLst>
              <a:ext uri="{FF2B5EF4-FFF2-40B4-BE49-F238E27FC236}">
                <a16:creationId xmlns:a16="http://schemas.microsoft.com/office/drawing/2014/main" id="{0E476968-C5CE-4A7C-B5B5-976B7A396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716" y="2262774"/>
            <a:ext cx="1677924" cy="123884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F17EFFED-FB2F-4CE2-81A6-596E70E5E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1836" y="5212759"/>
            <a:ext cx="1677924" cy="1238841"/>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E3498DDB-2D63-42A7-9B24-89EDC1BCE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716" y="3746134"/>
            <a:ext cx="1677924" cy="1222106"/>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98F80A0A-8C49-4F4B-947D-213B1756E1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1836" y="779414"/>
            <a:ext cx="1677924" cy="1197046"/>
          </a:xfrm>
          <a:prstGeom prst="rect">
            <a:avLst/>
          </a:prstGeom>
        </p:spPr>
      </p:pic>
      <p:pic>
        <p:nvPicPr>
          <p:cNvPr id="24" name="Picture 23" descr="Diagram&#10;&#10;Description automatically generated">
            <a:extLst>
              <a:ext uri="{FF2B5EF4-FFF2-40B4-BE49-F238E27FC236}">
                <a16:creationId xmlns:a16="http://schemas.microsoft.com/office/drawing/2014/main" id="{A5C48CF6-CDE6-4141-BB58-947D454FAB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716" y="5212759"/>
            <a:ext cx="1677924" cy="1238841"/>
          </a:xfrm>
          <a:prstGeom prst="rect">
            <a:avLst/>
          </a:prstGeom>
        </p:spPr>
      </p:pic>
      <p:pic>
        <p:nvPicPr>
          <p:cNvPr id="26" name="Picture 25" descr="Diagram&#10;&#10;Description automatically generated">
            <a:extLst>
              <a:ext uri="{FF2B5EF4-FFF2-40B4-BE49-F238E27FC236}">
                <a16:creationId xmlns:a16="http://schemas.microsoft.com/office/drawing/2014/main" id="{8831B30E-C5AC-433A-83FC-7806290C2F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1836" y="3746134"/>
            <a:ext cx="1677924" cy="1202126"/>
          </a:xfrm>
          <a:prstGeom prst="rect">
            <a:avLst/>
          </a:prstGeom>
        </p:spPr>
      </p:pic>
      <p:cxnSp>
        <p:nvCxnSpPr>
          <p:cNvPr id="28" name="Straight Arrow Connector 27">
            <a:extLst>
              <a:ext uri="{FF2B5EF4-FFF2-40B4-BE49-F238E27FC236}">
                <a16:creationId xmlns:a16="http://schemas.microsoft.com/office/drawing/2014/main" id="{A6A7D028-F7D2-4186-8054-008061A94565}"/>
              </a:ext>
            </a:extLst>
          </p:cNvPr>
          <p:cNvCxnSpPr>
            <a:stCxn id="12" idx="3"/>
            <a:endCxn id="14" idx="1"/>
          </p:cNvCxnSpPr>
          <p:nvPr/>
        </p:nvCxnSpPr>
        <p:spPr>
          <a:xfrm>
            <a:off x="1818640" y="1398835"/>
            <a:ext cx="8553196" cy="1483359"/>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278958FD-B9FE-47A0-9B1D-4A7371107873}"/>
              </a:ext>
            </a:extLst>
          </p:cNvPr>
          <p:cNvSpPr txBox="1"/>
          <p:nvPr/>
        </p:nvSpPr>
        <p:spPr>
          <a:xfrm rot="578481">
            <a:off x="5534025" y="1791794"/>
            <a:ext cx="977191" cy="369332"/>
          </a:xfrm>
          <a:prstGeom prst="rect">
            <a:avLst/>
          </a:prstGeom>
          <a:noFill/>
        </p:spPr>
        <p:txBody>
          <a:bodyPr wrap="none" rtlCol="0">
            <a:spAutoFit/>
          </a:bodyPr>
          <a:lstStyle/>
          <a:p>
            <a:r>
              <a:rPr lang="en-GB" dirty="0"/>
              <a:t>Example</a:t>
            </a:r>
          </a:p>
        </p:txBody>
      </p:sp>
    </p:spTree>
    <p:extLst>
      <p:ext uri="{BB962C8B-B14F-4D97-AF65-F5344CB8AC3E}">
        <p14:creationId xmlns:p14="http://schemas.microsoft.com/office/powerpoint/2010/main" val="4005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B956AF-4700-44FB-9909-94AE33272E2A}"/>
              </a:ext>
            </a:extLst>
          </p:cNvPr>
          <p:cNvSpPr/>
          <p:nvPr/>
        </p:nvSpPr>
        <p:spPr>
          <a:xfrm>
            <a:off x="-69053" y="0"/>
            <a:ext cx="12330107" cy="707886"/>
          </a:xfrm>
          <a:prstGeom prst="rect">
            <a:avLst/>
          </a:prstGeom>
          <a:noFill/>
        </p:spPr>
        <p:txBody>
          <a:bodyPr wrap="none" lIns="91440" tIns="45720" rIns="91440" bIns="45720">
            <a:spAutoFit/>
          </a:bodyPr>
          <a:lstStyle/>
          <a:p>
            <a:pPr algn="ct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Match the present tense verbs to the past tense verbs (2)</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4" name="Picture 13" descr="A picture containing text&#10;&#10;Description automatically generated">
            <a:extLst>
              <a:ext uri="{FF2B5EF4-FFF2-40B4-BE49-F238E27FC236}">
                <a16:creationId xmlns:a16="http://schemas.microsoft.com/office/drawing/2014/main" id="{8E3ABF1B-14BD-4971-86AD-23195BF95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836" y="2262773"/>
            <a:ext cx="1677924" cy="1238841"/>
          </a:xfrm>
          <a:prstGeom prst="rect">
            <a:avLst/>
          </a:prstGeom>
        </p:spPr>
      </p:pic>
      <p:pic>
        <p:nvPicPr>
          <p:cNvPr id="16" name="Picture 15" descr="Diagram&#10;&#10;Description automatically generated with medium confidence">
            <a:extLst>
              <a:ext uri="{FF2B5EF4-FFF2-40B4-BE49-F238E27FC236}">
                <a16:creationId xmlns:a16="http://schemas.microsoft.com/office/drawing/2014/main" id="{0E476968-C5CE-4A7C-B5B5-976B7A396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16" y="2262774"/>
            <a:ext cx="1677924" cy="123884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F17EFFED-FB2F-4CE2-81A6-596E70E5E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836" y="5212759"/>
            <a:ext cx="1677924" cy="1238841"/>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E3498DDB-2D63-42A7-9B24-89EDC1BCE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16" y="3746134"/>
            <a:ext cx="1677924" cy="1222106"/>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98F80A0A-8C49-4F4B-947D-213B1756E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1836" y="779414"/>
            <a:ext cx="1677924" cy="1197046"/>
          </a:xfrm>
          <a:prstGeom prst="rect">
            <a:avLst/>
          </a:prstGeom>
        </p:spPr>
      </p:pic>
      <p:pic>
        <p:nvPicPr>
          <p:cNvPr id="24" name="Picture 23" descr="Diagram&#10;&#10;Description automatically generated">
            <a:extLst>
              <a:ext uri="{FF2B5EF4-FFF2-40B4-BE49-F238E27FC236}">
                <a16:creationId xmlns:a16="http://schemas.microsoft.com/office/drawing/2014/main" id="{A5C48CF6-CDE6-4141-BB58-947D454FAB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716" y="5212759"/>
            <a:ext cx="1677924" cy="1238841"/>
          </a:xfrm>
          <a:prstGeom prst="rect">
            <a:avLst/>
          </a:prstGeom>
        </p:spPr>
      </p:pic>
      <p:pic>
        <p:nvPicPr>
          <p:cNvPr id="26" name="Picture 25" descr="Diagram&#10;&#10;Description automatically generated">
            <a:extLst>
              <a:ext uri="{FF2B5EF4-FFF2-40B4-BE49-F238E27FC236}">
                <a16:creationId xmlns:a16="http://schemas.microsoft.com/office/drawing/2014/main" id="{8831B30E-C5AC-433A-83FC-7806290C2F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1836" y="3746134"/>
            <a:ext cx="1677924" cy="1202126"/>
          </a:xfrm>
          <a:prstGeom prst="rect">
            <a:avLst/>
          </a:prstGeom>
        </p:spPr>
      </p:pic>
      <p:pic>
        <p:nvPicPr>
          <p:cNvPr id="3" name="Picture 2" descr="Diagram&#10;&#10;Description automatically generated">
            <a:extLst>
              <a:ext uri="{FF2B5EF4-FFF2-40B4-BE49-F238E27FC236}">
                <a16:creationId xmlns:a16="http://schemas.microsoft.com/office/drawing/2014/main" id="{1175FADB-BDC2-4549-ABC4-AE6B953550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766" y="737619"/>
            <a:ext cx="1658874" cy="1238841"/>
          </a:xfrm>
          <a:prstGeom prst="rect">
            <a:avLst/>
          </a:prstGeom>
        </p:spPr>
      </p:pic>
    </p:spTree>
    <p:extLst>
      <p:ext uri="{BB962C8B-B14F-4D97-AF65-F5344CB8AC3E}">
        <p14:creationId xmlns:p14="http://schemas.microsoft.com/office/powerpoint/2010/main" val="201929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41749-D343-482A-B85D-E713E9F7D6B9}"/>
              </a:ext>
            </a:extLst>
          </p:cNvPr>
          <p:cNvSpPr/>
          <p:nvPr/>
        </p:nvSpPr>
        <p:spPr>
          <a:xfrm>
            <a:off x="1463983" y="-193221"/>
            <a:ext cx="9366667" cy="1446550"/>
          </a:xfrm>
          <a:prstGeom prst="rect">
            <a:avLst/>
          </a:prstGeom>
          <a:noFill/>
        </p:spPr>
        <p:txBody>
          <a:bodyPr wrap="none" lIns="91440" tIns="45720" rIns="91440" bIns="45720">
            <a:spAutoFit/>
          </a:bodyPr>
          <a:lstStyle/>
          <a:p>
            <a:pPr algn="ctr"/>
            <a:r>
              <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Present tense verbs</a:t>
            </a:r>
            <a:endPar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6" name="Rectangle 15">
            <a:extLst>
              <a:ext uri="{FF2B5EF4-FFF2-40B4-BE49-F238E27FC236}">
                <a16:creationId xmlns:a16="http://schemas.microsoft.com/office/drawing/2014/main" id="{83E5FF75-C0AB-4CDD-8BCE-8E2AB832C743}"/>
              </a:ext>
            </a:extLst>
          </p:cNvPr>
          <p:cNvSpPr/>
          <p:nvPr/>
        </p:nvSpPr>
        <p:spPr>
          <a:xfrm>
            <a:off x="181940" y="1253329"/>
            <a:ext cx="11930743" cy="61395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following verbs are all actions that can be done whilst using a phone</a:t>
            </a:r>
          </a:p>
        </p:txBody>
      </p:sp>
      <p:pic>
        <p:nvPicPr>
          <p:cNvPr id="3" name="Picture 2" descr="Diagram&#10;&#10;Description automatically generated with medium confidence">
            <a:extLst>
              <a:ext uri="{FF2B5EF4-FFF2-40B4-BE49-F238E27FC236}">
                <a16:creationId xmlns:a16="http://schemas.microsoft.com/office/drawing/2014/main" id="{14940D3D-4998-4364-BCD6-8640019E5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5" y="2140083"/>
            <a:ext cx="1589765" cy="1173751"/>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BE8FA83A-8D80-4034-9B12-A93F6A229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835" y="2842124"/>
            <a:ext cx="1589764" cy="1173751"/>
          </a:xfrm>
          <a:prstGeom prst="rect">
            <a:avLst/>
          </a:prstGeom>
        </p:spPr>
      </p:pic>
      <p:pic>
        <p:nvPicPr>
          <p:cNvPr id="20" name="Picture 19" descr="Diagram, text&#10;&#10;Description automatically generated">
            <a:extLst>
              <a:ext uri="{FF2B5EF4-FFF2-40B4-BE49-F238E27FC236}">
                <a16:creationId xmlns:a16="http://schemas.microsoft.com/office/drawing/2014/main" id="{E48C975C-0C4F-40A7-9268-0CD6F6CDD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435" y="5361780"/>
            <a:ext cx="1589764" cy="1172618"/>
          </a:xfrm>
          <a:prstGeom prst="rect">
            <a:avLst/>
          </a:prstGeom>
        </p:spPr>
      </p:pic>
      <p:pic>
        <p:nvPicPr>
          <p:cNvPr id="22" name="Picture 21" descr="A yellow square with a person's face on it&#10;&#10;Description automatically generated with low confidence">
            <a:extLst>
              <a:ext uri="{FF2B5EF4-FFF2-40B4-BE49-F238E27FC236}">
                <a16:creationId xmlns:a16="http://schemas.microsoft.com/office/drawing/2014/main" id="{7562BA3B-655B-4AFF-A993-7AE22D2CA7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1797" y="2113570"/>
            <a:ext cx="1579604" cy="1172618"/>
          </a:xfrm>
          <a:prstGeom prst="rect">
            <a:avLst/>
          </a:prstGeom>
        </p:spPr>
      </p:pic>
      <p:pic>
        <p:nvPicPr>
          <p:cNvPr id="24" name="Picture 23" descr="A picture containing graphical user interface&#10;&#10;Description automatically generated">
            <a:extLst>
              <a:ext uri="{FF2B5EF4-FFF2-40B4-BE49-F238E27FC236}">
                <a16:creationId xmlns:a16="http://schemas.microsoft.com/office/drawing/2014/main" id="{741ADCF9-DD73-4A9D-BDE0-5F62FD01E1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1797" y="4774338"/>
            <a:ext cx="1589764" cy="1173751"/>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A0427F4E-3858-4FB2-A194-BC5C9C038A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635" y="4774338"/>
            <a:ext cx="1589765" cy="1173751"/>
          </a:xfrm>
          <a:prstGeom prst="rect">
            <a:avLst/>
          </a:prstGeom>
        </p:spPr>
      </p:pic>
      <p:pic>
        <p:nvPicPr>
          <p:cNvPr id="10" name="Picture 2" descr="A picture containing shape&#10;&#10;Description automatically generated">
            <a:extLst>
              <a:ext uri="{FF2B5EF4-FFF2-40B4-BE49-F238E27FC236}">
                <a16:creationId xmlns:a16="http://schemas.microsoft.com/office/drawing/2014/main" id="{0D1FB880-9D9D-4169-A063-A536153D66A1}"/>
              </a:ext>
            </a:extLst>
          </p:cNvPr>
          <p:cNvPicPr>
            <a:picLocks noChangeAspect="1"/>
          </p:cNvPicPr>
          <p:nvPr/>
        </p:nvPicPr>
        <p:blipFill>
          <a:blip r:embed="rId8"/>
          <a:stretch>
            <a:fillRect/>
          </a:stretch>
        </p:blipFill>
        <p:spPr>
          <a:xfrm>
            <a:off x="10810960" y="75143"/>
            <a:ext cx="1266828" cy="962021"/>
          </a:xfrm>
          <a:prstGeom prst="rect">
            <a:avLst/>
          </a:prstGeom>
          <a:noFill/>
          <a:ln cap="flat">
            <a:noFill/>
          </a:ln>
        </p:spPr>
      </p:pic>
    </p:spTree>
    <p:extLst>
      <p:ext uri="{BB962C8B-B14F-4D97-AF65-F5344CB8AC3E}">
        <p14:creationId xmlns:p14="http://schemas.microsoft.com/office/powerpoint/2010/main" val="39269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493272-0CA4-42C6-9770-844DC8C54701}"/>
              </a:ext>
            </a:extLst>
          </p:cNvPr>
          <p:cNvSpPr>
            <a:spLocks noGrp="1"/>
          </p:cNvSpPr>
          <p:nvPr>
            <p:ph type="title"/>
          </p:nvPr>
        </p:nvSpPr>
        <p:spPr>
          <a:xfrm>
            <a:off x="239879" y="-47586"/>
            <a:ext cx="9397541" cy="946205"/>
          </a:xfrm>
        </p:spPr>
        <p:txBody>
          <a:bodyPr>
            <a:normAutofit/>
          </a:bodyPr>
          <a:lstStyle/>
          <a:p>
            <a:r>
              <a:rPr lang="en-GB" sz="3600" b="1" dirty="0"/>
              <a:t>Sentences using present tense verbs…</a:t>
            </a:r>
          </a:p>
        </p:txBody>
      </p:sp>
      <p:sp>
        <p:nvSpPr>
          <p:cNvPr id="6" name="TextBox 5">
            <a:extLst>
              <a:ext uri="{FF2B5EF4-FFF2-40B4-BE49-F238E27FC236}">
                <a16:creationId xmlns:a16="http://schemas.microsoft.com/office/drawing/2014/main" id="{903C3EE7-BA1C-4E41-BBFB-11A213F0738F}"/>
              </a:ext>
            </a:extLst>
          </p:cNvPr>
          <p:cNvSpPr txBox="1"/>
          <p:nvPr/>
        </p:nvSpPr>
        <p:spPr>
          <a:xfrm>
            <a:off x="6572227" y="514455"/>
            <a:ext cx="3723862" cy="1169551"/>
          </a:xfrm>
          <a:prstGeom prst="rect">
            <a:avLst/>
          </a:prstGeom>
          <a:noFill/>
        </p:spPr>
        <p:txBody>
          <a:bodyPr wrap="square" rtlCol="0">
            <a:spAutoFit/>
          </a:bodyPr>
          <a:lstStyle/>
          <a:p>
            <a:pPr algn="ctr"/>
            <a:r>
              <a:rPr lang="en-GB" b="1" dirty="0"/>
              <a:t>Using the symbols to help you, write 4 sentences about the phone including present tense verbs.</a:t>
            </a:r>
          </a:p>
          <a:p>
            <a:endParaRPr lang="en-GB" sz="1600" dirty="0"/>
          </a:p>
        </p:txBody>
      </p:sp>
      <p:pic>
        <p:nvPicPr>
          <p:cNvPr id="7" name="Picture 6">
            <a:extLst>
              <a:ext uri="{FF2B5EF4-FFF2-40B4-BE49-F238E27FC236}">
                <a16:creationId xmlns:a16="http://schemas.microsoft.com/office/drawing/2014/main" id="{5D5A7832-A43A-4680-8232-081257D0CF82}"/>
              </a:ext>
            </a:extLst>
          </p:cNvPr>
          <p:cNvPicPr>
            <a:picLocks noChangeAspect="1"/>
          </p:cNvPicPr>
          <p:nvPr/>
        </p:nvPicPr>
        <p:blipFill>
          <a:blip r:embed="rId2"/>
          <a:stretch>
            <a:fillRect/>
          </a:stretch>
        </p:blipFill>
        <p:spPr>
          <a:xfrm>
            <a:off x="5970905" y="1678552"/>
            <a:ext cx="1012024" cy="774259"/>
          </a:xfrm>
          <a:prstGeom prst="rect">
            <a:avLst/>
          </a:prstGeom>
        </p:spPr>
      </p:pic>
      <p:pic>
        <p:nvPicPr>
          <p:cNvPr id="8" name="Picture 7">
            <a:extLst>
              <a:ext uri="{FF2B5EF4-FFF2-40B4-BE49-F238E27FC236}">
                <a16:creationId xmlns:a16="http://schemas.microsoft.com/office/drawing/2014/main" id="{14EE3797-DCEC-4931-85FD-95556D25F4FB}"/>
              </a:ext>
            </a:extLst>
          </p:cNvPr>
          <p:cNvPicPr>
            <a:picLocks noChangeAspect="1"/>
          </p:cNvPicPr>
          <p:nvPr/>
        </p:nvPicPr>
        <p:blipFill>
          <a:blip r:embed="rId3"/>
          <a:stretch>
            <a:fillRect/>
          </a:stretch>
        </p:blipFill>
        <p:spPr>
          <a:xfrm>
            <a:off x="8414424" y="1680093"/>
            <a:ext cx="1005927" cy="774259"/>
          </a:xfrm>
          <a:prstGeom prst="rect">
            <a:avLst/>
          </a:prstGeom>
        </p:spPr>
      </p:pic>
      <p:pic>
        <p:nvPicPr>
          <p:cNvPr id="9" name="Picture 8">
            <a:extLst>
              <a:ext uri="{FF2B5EF4-FFF2-40B4-BE49-F238E27FC236}">
                <a16:creationId xmlns:a16="http://schemas.microsoft.com/office/drawing/2014/main" id="{06295701-46B3-4A8D-8732-326E4F6DEB75}"/>
              </a:ext>
            </a:extLst>
          </p:cNvPr>
          <p:cNvPicPr>
            <a:picLocks noChangeAspect="1"/>
          </p:cNvPicPr>
          <p:nvPr/>
        </p:nvPicPr>
        <p:blipFill>
          <a:blip r:embed="rId4"/>
          <a:stretch>
            <a:fillRect/>
          </a:stretch>
        </p:blipFill>
        <p:spPr>
          <a:xfrm>
            <a:off x="7209653" y="1689659"/>
            <a:ext cx="1009650" cy="771525"/>
          </a:xfrm>
          <a:prstGeom prst="rect">
            <a:avLst/>
          </a:prstGeom>
        </p:spPr>
      </p:pic>
      <p:cxnSp>
        <p:nvCxnSpPr>
          <p:cNvPr id="12" name="Straight Connector 11">
            <a:extLst>
              <a:ext uri="{FF2B5EF4-FFF2-40B4-BE49-F238E27FC236}">
                <a16:creationId xmlns:a16="http://schemas.microsoft.com/office/drawing/2014/main" id="{D4C73517-893D-470B-B13F-678EEF658162}"/>
              </a:ext>
            </a:extLst>
          </p:cNvPr>
          <p:cNvCxnSpPr/>
          <p:nvPr/>
        </p:nvCxnSpPr>
        <p:spPr>
          <a:xfrm>
            <a:off x="707666" y="4285753"/>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40EF428-E98D-44BE-B10C-025855AF7634}"/>
              </a:ext>
            </a:extLst>
          </p:cNvPr>
          <p:cNvCxnSpPr/>
          <p:nvPr/>
        </p:nvCxnSpPr>
        <p:spPr>
          <a:xfrm>
            <a:off x="707666" y="4724399"/>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6EA45B9-8494-4EEE-BCF1-8F7579F0B221}"/>
              </a:ext>
            </a:extLst>
          </p:cNvPr>
          <p:cNvCxnSpPr/>
          <p:nvPr/>
        </p:nvCxnSpPr>
        <p:spPr>
          <a:xfrm>
            <a:off x="707665" y="5161721"/>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4A1B844-C62F-4B13-814C-1461A7BB9E50}"/>
              </a:ext>
            </a:extLst>
          </p:cNvPr>
          <p:cNvCxnSpPr/>
          <p:nvPr/>
        </p:nvCxnSpPr>
        <p:spPr>
          <a:xfrm>
            <a:off x="707665" y="5614946"/>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6FC011-A637-4DE9-B86F-8AFA845306A5}"/>
              </a:ext>
            </a:extLst>
          </p:cNvPr>
          <p:cNvCxnSpPr/>
          <p:nvPr/>
        </p:nvCxnSpPr>
        <p:spPr>
          <a:xfrm>
            <a:off x="707664" y="6076122"/>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1F41294-E18A-4183-A4DD-46A867BA16A3}"/>
              </a:ext>
            </a:extLst>
          </p:cNvPr>
          <p:cNvCxnSpPr/>
          <p:nvPr/>
        </p:nvCxnSpPr>
        <p:spPr>
          <a:xfrm>
            <a:off x="707664" y="6569103"/>
            <a:ext cx="11219291" cy="0"/>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04508" y="3315619"/>
            <a:ext cx="7768473" cy="584775"/>
          </a:xfrm>
          <a:prstGeom prst="rect">
            <a:avLst/>
          </a:prstGeom>
          <a:noFill/>
        </p:spPr>
        <p:txBody>
          <a:bodyPr wrap="none" rtlCol="0">
            <a:spAutoFit/>
          </a:bodyPr>
          <a:lstStyle/>
          <a:p>
            <a:r>
              <a:rPr lang="en-GB" sz="2400" dirty="0"/>
              <a:t>You can use this amazing new phone to </a:t>
            </a:r>
            <a:r>
              <a:rPr lang="en-GB" sz="3200" dirty="0">
                <a:solidFill>
                  <a:schemeClr val="bg1"/>
                </a:solidFill>
              </a:rPr>
              <a:t>talk</a:t>
            </a:r>
            <a:r>
              <a:rPr lang="en-GB" sz="2400" dirty="0"/>
              <a:t> to your friends!</a:t>
            </a:r>
          </a:p>
        </p:txBody>
      </p:sp>
      <p:pic>
        <p:nvPicPr>
          <p:cNvPr id="20" name="Picture 2" descr="A picture containing diagram&#10;&#10;Description automatically generated"/>
          <p:cNvPicPr>
            <a:picLocks noChangeAspect="1"/>
          </p:cNvPicPr>
          <p:nvPr/>
        </p:nvPicPr>
        <p:blipFill>
          <a:blip r:embed="rId5"/>
          <a:stretch>
            <a:fillRect/>
          </a:stretch>
        </p:blipFill>
        <p:spPr>
          <a:xfrm>
            <a:off x="10865937" y="80765"/>
            <a:ext cx="1266828" cy="962021"/>
          </a:xfrm>
          <a:prstGeom prst="rect">
            <a:avLst/>
          </a:prstGeom>
          <a:noFill/>
          <a:ln cap="flat">
            <a:noFill/>
          </a:ln>
        </p:spPr>
      </p:pic>
      <p:sp>
        <p:nvSpPr>
          <p:cNvPr id="3" name="Rectangle 2"/>
          <p:cNvSpPr/>
          <p:nvPr/>
        </p:nvSpPr>
        <p:spPr>
          <a:xfrm>
            <a:off x="7654643" y="1363557"/>
            <a:ext cx="1436675" cy="369332"/>
          </a:xfrm>
          <a:prstGeom prst="rect">
            <a:avLst/>
          </a:prstGeom>
        </p:spPr>
        <p:txBody>
          <a:bodyPr wrap="none">
            <a:spAutoFit/>
          </a:bodyPr>
          <a:lstStyle/>
          <a:p>
            <a:r>
              <a:rPr lang="en-GB" dirty="0"/>
              <a:t> Don’t forget:</a:t>
            </a:r>
          </a:p>
        </p:txBody>
      </p:sp>
      <p:sp>
        <p:nvSpPr>
          <p:cNvPr id="4" name="Rectangle 3">
            <a:extLst>
              <a:ext uri="{FF2B5EF4-FFF2-40B4-BE49-F238E27FC236}">
                <a16:creationId xmlns:a16="http://schemas.microsoft.com/office/drawing/2014/main" id="{2139E15F-D952-4756-978C-8DB0C22FB314}"/>
              </a:ext>
            </a:extLst>
          </p:cNvPr>
          <p:cNvSpPr/>
          <p:nvPr/>
        </p:nvSpPr>
        <p:spPr>
          <a:xfrm>
            <a:off x="6355366" y="6200775"/>
            <a:ext cx="5836634" cy="65722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Keep your sentences safe, you will be able to use them in your advert tomorrow!</a:t>
            </a:r>
          </a:p>
        </p:txBody>
      </p:sp>
      <p:pic>
        <p:nvPicPr>
          <p:cNvPr id="25" name="Picture 24" descr="Diagram&#10;&#10;Description automatically generated with medium confidence">
            <a:extLst>
              <a:ext uri="{FF2B5EF4-FFF2-40B4-BE49-F238E27FC236}">
                <a16:creationId xmlns:a16="http://schemas.microsoft.com/office/drawing/2014/main" id="{D68606F8-0158-404B-B63B-B3CF565315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79" y="815029"/>
            <a:ext cx="1589765" cy="1173751"/>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CD5B4EF2-CF72-4A02-92A0-80EF529214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0635" y="815028"/>
            <a:ext cx="1589764" cy="1173751"/>
          </a:xfrm>
          <a:prstGeom prst="rect">
            <a:avLst/>
          </a:prstGeom>
        </p:spPr>
      </p:pic>
      <p:pic>
        <p:nvPicPr>
          <p:cNvPr id="27" name="Picture 26" descr="A yellow square with a person's face on it&#10;&#10;Description automatically generated with low confidence">
            <a:extLst>
              <a:ext uri="{FF2B5EF4-FFF2-40B4-BE49-F238E27FC236}">
                <a16:creationId xmlns:a16="http://schemas.microsoft.com/office/drawing/2014/main" id="{7CAC8E6F-A4C2-4700-BE28-A7D1BA33B5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1390" y="816161"/>
            <a:ext cx="1579604" cy="1172618"/>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540EB10-531C-44DB-9A75-3202EAF071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879" y="2124982"/>
            <a:ext cx="1589765" cy="1173751"/>
          </a:xfrm>
          <a:prstGeom prst="rect">
            <a:avLst/>
          </a:prstGeom>
        </p:spPr>
      </p:pic>
      <p:pic>
        <p:nvPicPr>
          <p:cNvPr id="29" name="Picture 28" descr="Diagram, text&#10;&#10;Description automatically generated">
            <a:extLst>
              <a:ext uri="{FF2B5EF4-FFF2-40B4-BE49-F238E27FC236}">
                <a16:creationId xmlns:a16="http://schemas.microsoft.com/office/drawing/2014/main" id="{DB75084B-7608-4559-9A38-07FD4A6E83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0635" y="2126115"/>
            <a:ext cx="1589764" cy="1172618"/>
          </a:xfrm>
          <a:prstGeom prst="rect">
            <a:avLst/>
          </a:prstGeom>
        </p:spPr>
      </p:pic>
      <p:pic>
        <p:nvPicPr>
          <p:cNvPr id="30" name="Picture 29" descr="A picture containing graphical user interface&#10;&#10;Description automatically generated">
            <a:extLst>
              <a:ext uri="{FF2B5EF4-FFF2-40B4-BE49-F238E27FC236}">
                <a16:creationId xmlns:a16="http://schemas.microsoft.com/office/drawing/2014/main" id="{DC4E27AD-CA75-43DA-BDFB-EDF1F611D1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1230" y="2119501"/>
            <a:ext cx="1589764" cy="1173751"/>
          </a:xfrm>
          <a:prstGeom prst="rect">
            <a:avLst/>
          </a:prstGeom>
        </p:spPr>
      </p:pic>
      <p:cxnSp>
        <p:nvCxnSpPr>
          <p:cNvPr id="34" name="Straight Connector 33">
            <a:extLst>
              <a:ext uri="{FF2B5EF4-FFF2-40B4-BE49-F238E27FC236}">
                <a16:creationId xmlns:a16="http://schemas.microsoft.com/office/drawing/2014/main" id="{74FEA3DF-5120-48E5-953A-93923EC5DE51}"/>
              </a:ext>
            </a:extLst>
          </p:cNvPr>
          <p:cNvCxnSpPr/>
          <p:nvPr/>
        </p:nvCxnSpPr>
        <p:spPr>
          <a:xfrm>
            <a:off x="707663" y="3819028"/>
            <a:ext cx="11219291" cy="0"/>
          </a:xfrm>
          <a:prstGeom prst="line">
            <a:avLst/>
          </a:prstGeom>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1F106CD-12A9-4CEE-9CB2-A1BCB6D39B9A}"/>
              </a:ext>
            </a:extLst>
          </p:cNvPr>
          <p:cNvSpPr/>
          <p:nvPr/>
        </p:nvSpPr>
        <p:spPr>
          <a:xfrm>
            <a:off x="8561603" y="2701453"/>
            <a:ext cx="3505200" cy="120114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If you are finding this task a bit tricky, you can have a go at the sentence building activity on the next few slides.</a:t>
            </a:r>
          </a:p>
        </p:txBody>
      </p:sp>
    </p:spTree>
    <p:extLst>
      <p:ext uri="{BB962C8B-B14F-4D97-AF65-F5344CB8AC3E}">
        <p14:creationId xmlns:p14="http://schemas.microsoft.com/office/powerpoint/2010/main" val="313412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22587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3" name="Picture 2" descr="A picture containing graphical user interface&#10;&#10;Description automatically generated">
            <a:extLst>
              <a:ext uri="{FF2B5EF4-FFF2-40B4-BE49-F238E27FC236}">
                <a16:creationId xmlns:a16="http://schemas.microsoft.com/office/drawing/2014/main" id="{699884C5-4BA8-4AD6-95DB-910EC6F23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238792-C55D-4907-9C9F-5795390E9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18" name="Picture 17" descr="Chart, scatter chart&#10;&#10;Description automatically generated">
            <a:extLst>
              <a:ext uri="{FF2B5EF4-FFF2-40B4-BE49-F238E27FC236}">
                <a16:creationId xmlns:a16="http://schemas.microsoft.com/office/drawing/2014/main" id="{3E289D55-5AC6-40E2-B442-54C0F361C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26" name="Picture 25" descr="Shape&#10;&#10;Description automatically generated">
            <a:extLst>
              <a:ext uri="{FF2B5EF4-FFF2-40B4-BE49-F238E27FC236}">
                <a16:creationId xmlns:a16="http://schemas.microsoft.com/office/drawing/2014/main" id="{65FC1ADA-FFAC-453F-8561-C2A7075E0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spTree>
    <p:extLst>
      <p:ext uri="{BB962C8B-B14F-4D97-AF65-F5344CB8AC3E}">
        <p14:creationId xmlns:p14="http://schemas.microsoft.com/office/powerpoint/2010/main" val="138036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B1685-0D34-4028-876F-43CD3E032AF0}"/>
              </a:ext>
            </a:extLst>
          </p:cNvPr>
          <p:cNvSpPr/>
          <p:nvPr/>
        </p:nvSpPr>
        <p:spPr>
          <a:xfrm>
            <a:off x="4768104" y="0"/>
            <a:ext cx="2655792" cy="1015663"/>
          </a:xfrm>
          <a:prstGeom prst="rect">
            <a:avLst/>
          </a:prstGeom>
          <a:noFill/>
        </p:spPr>
        <p:txBody>
          <a:bodyPr wrap="none" lIns="91440" tIns="45720" rIns="91440" bIns="45720">
            <a:spAutoFit/>
          </a:bodyPr>
          <a:lstStyle/>
          <a:p>
            <a:pPr algn="ct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Adverts</a:t>
            </a:r>
            <a:endPar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a:extLst>
              <a:ext uri="{FF2B5EF4-FFF2-40B4-BE49-F238E27FC236}">
                <a16:creationId xmlns:a16="http://schemas.microsoft.com/office/drawing/2014/main" id="{A58A79BA-65E1-4F60-A56F-8349231E621C}"/>
              </a:ext>
            </a:extLst>
          </p:cNvPr>
          <p:cNvSpPr/>
          <p:nvPr/>
        </p:nvSpPr>
        <p:spPr>
          <a:xfrm>
            <a:off x="161925" y="884049"/>
            <a:ext cx="11868150" cy="54643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This week we are going to look at adverts. Adverts are designed to make people want to buy a product. </a:t>
            </a:r>
          </a:p>
        </p:txBody>
      </p:sp>
      <p:sp>
        <p:nvSpPr>
          <p:cNvPr id="6" name="TextBox 5">
            <a:extLst>
              <a:ext uri="{FF2B5EF4-FFF2-40B4-BE49-F238E27FC236}">
                <a16:creationId xmlns:a16="http://schemas.microsoft.com/office/drawing/2014/main" id="{EBF991C3-FC28-4EA9-9EF5-5BF0BC7D0D15}"/>
              </a:ext>
            </a:extLst>
          </p:cNvPr>
          <p:cNvSpPr txBox="1"/>
          <p:nvPr/>
        </p:nvSpPr>
        <p:spPr>
          <a:xfrm>
            <a:off x="206435" y="1504950"/>
            <a:ext cx="3402983" cy="461665"/>
          </a:xfrm>
          <a:prstGeom prst="rect">
            <a:avLst/>
          </a:prstGeom>
          <a:noFill/>
        </p:spPr>
        <p:txBody>
          <a:bodyPr wrap="none" rtlCol="0">
            <a:spAutoFit/>
          </a:bodyPr>
          <a:lstStyle/>
          <a:p>
            <a:r>
              <a:rPr lang="en-GB" sz="2400" b="1" dirty="0"/>
              <a:t>Here are some examples:</a:t>
            </a:r>
          </a:p>
        </p:txBody>
      </p:sp>
      <p:sp>
        <p:nvSpPr>
          <p:cNvPr id="10" name="TextBox 9">
            <a:extLst>
              <a:ext uri="{FF2B5EF4-FFF2-40B4-BE49-F238E27FC236}">
                <a16:creationId xmlns:a16="http://schemas.microsoft.com/office/drawing/2014/main" id="{3AD24615-6C7A-419C-8E64-A5F0E5CEA523}"/>
              </a:ext>
            </a:extLst>
          </p:cNvPr>
          <p:cNvSpPr txBox="1"/>
          <p:nvPr/>
        </p:nvSpPr>
        <p:spPr>
          <a:xfrm>
            <a:off x="1168738" y="4080074"/>
            <a:ext cx="2048831" cy="461665"/>
          </a:xfrm>
          <a:prstGeom prst="rect">
            <a:avLst/>
          </a:prstGeom>
          <a:noFill/>
        </p:spPr>
        <p:txBody>
          <a:bodyPr wrap="none" rtlCol="0">
            <a:spAutoFit/>
          </a:bodyPr>
          <a:lstStyle/>
          <a:p>
            <a:r>
              <a:rPr lang="en-GB" sz="2400" b="1" dirty="0"/>
              <a:t>Catchy slogans</a:t>
            </a:r>
          </a:p>
        </p:txBody>
      </p:sp>
      <p:sp>
        <p:nvSpPr>
          <p:cNvPr id="11" name="TextBox 10">
            <a:extLst>
              <a:ext uri="{FF2B5EF4-FFF2-40B4-BE49-F238E27FC236}">
                <a16:creationId xmlns:a16="http://schemas.microsoft.com/office/drawing/2014/main" id="{F087D910-2060-43A8-A7D7-97F6DEEE53DD}"/>
              </a:ext>
            </a:extLst>
          </p:cNvPr>
          <p:cNvSpPr txBox="1"/>
          <p:nvPr/>
        </p:nvSpPr>
        <p:spPr>
          <a:xfrm>
            <a:off x="8334647" y="5215889"/>
            <a:ext cx="2847703" cy="461665"/>
          </a:xfrm>
          <a:prstGeom prst="rect">
            <a:avLst/>
          </a:prstGeom>
          <a:noFill/>
        </p:spPr>
        <p:txBody>
          <a:bodyPr wrap="none" rtlCol="0">
            <a:spAutoFit/>
          </a:bodyPr>
          <a:lstStyle/>
          <a:p>
            <a:r>
              <a:rPr lang="en-GB" sz="2400" b="1" dirty="0"/>
              <a:t>Eye catching pictures</a:t>
            </a:r>
          </a:p>
        </p:txBody>
      </p:sp>
      <p:sp>
        <p:nvSpPr>
          <p:cNvPr id="14" name="TextBox 13">
            <a:extLst>
              <a:ext uri="{FF2B5EF4-FFF2-40B4-BE49-F238E27FC236}">
                <a16:creationId xmlns:a16="http://schemas.microsoft.com/office/drawing/2014/main" id="{9DDDD41F-E53B-4864-AF4D-F7602C7563D8}"/>
              </a:ext>
            </a:extLst>
          </p:cNvPr>
          <p:cNvSpPr txBox="1"/>
          <p:nvPr/>
        </p:nvSpPr>
        <p:spPr>
          <a:xfrm>
            <a:off x="9077643" y="5963385"/>
            <a:ext cx="2795189" cy="461665"/>
          </a:xfrm>
          <a:prstGeom prst="rect">
            <a:avLst/>
          </a:prstGeom>
          <a:noFill/>
        </p:spPr>
        <p:txBody>
          <a:bodyPr wrap="none" rtlCol="0">
            <a:spAutoFit/>
          </a:bodyPr>
          <a:lstStyle/>
          <a:p>
            <a:r>
              <a:rPr lang="en-GB" sz="2400" b="1" dirty="0"/>
              <a:t>Rhetorical questions</a:t>
            </a:r>
          </a:p>
        </p:txBody>
      </p:sp>
      <p:sp>
        <p:nvSpPr>
          <p:cNvPr id="15" name="TextBox 14">
            <a:extLst>
              <a:ext uri="{FF2B5EF4-FFF2-40B4-BE49-F238E27FC236}">
                <a16:creationId xmlns:a16="http://schemas.microsoft.com/office/drawing/2014/main" id="{253573CD-E88D-47C1-B9D6-60AA11AAE389}"/>
              </a:ext>
            </a:extLst>
          </p:cNvPr>
          <p:cNvSpPr txBox="1"/>
          <p:nvPr/>
        </p:nvSpPr>
        <p:spPr>
          <a:xfrm>
            <a:off x="4352925" y="2815618"/>
            <a:ext cx="4374266" cy="830997"/>
          </a:xfrm>
          <a:prstGeom prst="rect">
            <a:avLst/>
          </a:prstGeom>
          <a:noFill/>
        </p:spPr>
        <p:txBody>
          <a:bodyPr wrap="square" rtlCol="0">
            <a:spAutoFit/>
          </a:bodyPr>
          <a:lstStyle/>
          <a:p>
            <a:pPr algn="ctr"/>
            <a:r>
              <a:rPr lang="en-GB" sz="2400" b="1" dirty="0"/>
              <a:t>Descriptions to make the product sound good</a:t>
            </a:r>
          </a:p>
        </p:txBody>
      </p:sp>
      <p:sp>
        <p:nvSpPr>
          <p:cNvPr id="17" name="TextBox 16">
            <a:extLst>
              <a:ext uri="{FF2B5EF4-FFF2-40B4-BE49-F238E27FC236}">
                <a16:creationId xmlns:a16="http://schemas.microsoft.com/office/drawing/2014/main" id="{6DDFE0C2-B947-4E35-8870-5251178C005E}"/>
              </a:ext>
            </a:extLst>
          </p:cNvPr>
          <p:cNvSpPr txBox="1"/>
          <p:nvPr/>
        </p:nvSpPr>
        <p:spPr>
          <a:xfrm>
            <a:off x="6330296" y="1726395"/>
            <a:ext cx="2146100" cy="461665"/>
          </a:xfrm>
          <a:prstGeom prst="rect">
            <a:avLst/>
          </a:prstGeom>
          <a:noFill/>
        </p:spPr>
        <p:txBody>
          <a:bodyPr wrap="none" rtlCol="0">
            <a:spAutoFit/>
          </a:bodyPr>
          <a:lstStyle/>
          <a:p>
            <a:r>
              <a:rPr lang="en-GB" sz="2400" b="1" dirty="0"/>
              <a:t>Health benefits</a:t>
            </a:r>
          </a:p>
        </p:txBody>
      </p:sp>
      <p:pic>
        <p:nvPicPr>
          <p:cNvPr id="16" name="Picture 2" descr="A picture containing shape&#10;&#10;Description automatically generated">
            <a:extLst>
              <a:ext uri="{FF2B5EF4-FFF2-40B4-BE49-F238E27FC236}">
                <a16:creationId xmlns:a16="http://schemas.microsoft.com/office/drawing/2014/main" id="{7774915F-818C-4793-8D13-CF7252D71BBD}"/>
              </a:ext>
            </a:extLst>
          </p:cNvPr>
          <p:cNvPicPr>
            <a:picLocks noChangeAspect="1"/>
          </p:cNvPicPr>
          <p:nvPr/>
        </p:nvPicPr>
        <p:blipFill>
          <a:blip r:embed="rId2"/>
          <a:stretch>
            <a:fillRect/>
          </a:stretch>
        </p:blipFill>
        <p:spPr>
          <a:xfrm>
            <a:off x="10810960" y="75143"/>
            <a:ext cx="1266828" cy="962021"/>
          </a:xfrm>
          <a:prstGeom prst="rect">
            <a:avLst/>
          </a:prstGeom>
          <a:noFill/>
          <a:ln cap="flat">
            <a:noFill/>
          </a:ln>
        </p:spPr>
      </p:pic>
      <p:pic>
        <p:nvPicPr>
          <p:cNvPr id="2" name="Picture 2" descr="See the source image">
            <a:extLst>
              <a:ext uri="{FF2B5EF4-FFF2-40B4-BE49-F238E27FC236}">
                <a16:creationId xmlns:a16="http://schemas.microsoft.com/office/drawing/2014/main" id="{C968CEAF-50D7-4DBD-9399-4EA39844E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2" y="4519423"/>
            <a:ext cx="4324973" cy="2316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ee the source image">
            <a:extLst>
              <a:ext uri="{FF2B5EF4-FFF2-40B4-BE49-F238E27FC236}">
                <a16:creationId xmlns:a16="http://schemas.microsoft.com/office/drawing/2014/main" id="{D66D5881-2BB3-4EB0-9561-BF4D0A065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887" y="5387003"/>
            <a:ext cx="3819797" cy="1443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e the source image">
            <a:extLst>
              <a:ext uri="{FF2B5EF4-FFF2-40B4-BE49-F238E27FC236}">
                <a16:creationId xmlns:a16="http://schemas.microsoft.com/office/drawing/2014/main" id="{DD82562A-27FC-4DB3-BB25-6AD6A4BF3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377" y="3589648"/>
            <a:ext cx="3773019" cy="1683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e the source image">
            <a:extLst>
              <a:ext uri="{FF2B5EF4-FFF2-40B4-BE49-F238E27FC236}">
                <a16:creationId xmlns:a16="http://schemas.microsoft.com/office/drawing/2014/main" id="{D71D465E-B09A-46FA-B54C-B8D4493B00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52" y="1865214"/>
            <a:ext cx="3773019" cy="23162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B8A17BCB-73C8-43A2-A572-7175F323CD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9454" y="1504950"/>
            <a:ext cx="2350842" cy="13009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A7F1CCB0-075F-4D49-90B6-1ED019AC93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4135" y="1504951"/>
            <a:ext cx="3268697" cy="376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8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22587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2" name="Rectangle 1"/>
          <p:cNvSpPr/>
          <p:nvPr/>
        </p:nvSpPr>
        <p:spPr>
          <a:xfrm>
            <a:off x="266938" y="3736636"/>
            <a:ext cx="8364749" cy="57476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Once you have ordered the sentence cards, copy the words to write your sentence.</a:t>
            </a:r>
          </a:p>
          <a:p>
            <a:pPr algn="ctr"/>
            <a:r>
              <a:rPr lang="en-GB" b="1" dirty="0"/>
              <a:t> For example: </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66331" y="5973391"/>
            <a:ext cx="4909549" cy="523220"/>
          </a:xfrm>
          <a:prstGeom prst="rect">
            <a:avLst/>
          </a:prstGeom>
          <a:noFill/>
        </p:spPr>
        <p:txBody>
          <a:bodyPr wrap="none" rtlCol="0">
            <a:spAutoFit/>
          </a:bodyPr>
          <a:lstStyle/>
          <a:p>
            <a:r>
              <a:rPr lang="en-GB" sz="2800" dirty="0"/>
              <a:t>The phone can ring your friends.</a:t>
            </a:r>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26" name="Picture 25" descr="A picture containing graphical user interface&#10;&#10;Description automatically generated">
            <a:extLst>
              <a:ext uri="{FF2B5EF4-FFF2-40B4-BE49-F238E27FC236}">
                <a16:creationId xmlns:a16="http://schemas.microsoft.com/office/drawing/2014/main" id="{59246957-6566-4392-91A1-044187AB9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27" name="Picture 26" descr="Chart, scatter chart&#10;&#10;Description automatically generated">
            <a:extLst>
              <a:ext uri="{FF2B5EF4-FFF2-40B4-BE49-F238E27FC236}">
                <a16:creationId xmlns:a16="http://schemas.microsoft.com/office/drawing/2014/main" id="{90C4E66E-C35E-4C4D-BC09-A2D5315A5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7AA08A3-48D6-41F5-9D75-B969B8285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311E0C4B-48CA-4B63-B8A2-0734431F6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3" y="4533210"/>
            <a:ext cx="1663863" cy="1093398"/>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70374A67-3C49-4ECF-A3E7-E66D8C3DB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21" y="4522134"/>
            <a:ext cx="1663863" cy="1075538"/>
          </a:xfrm>
          <a:prstGeom prst="rect">
            <a:avLst/>
          </a:prstGeom>
        </p:spPr>
      </p:pic>
      <p:pic>
        <p:nvPicPr>
          <p:cNvPr id="34" name="Picture 33" descr="Chart, scatter chart&#10;&#10;Description automatically generated">
            <a:extLst>
              <a:ext uri="{FF2B5EF4-FFF2-40B4-BE49-F238E27FC236}">
                <a16:creationId xmlns:a16="http://schemas.microsoft.com/office/drawing/2014/main" id="{5011D0D2-8939-4C86-83B8-9DAE078BC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71" y="4513596"/>
            <a:ext cx="1663862" cy="1132626"/>
          </a:xfrm>
          <a:prstGeom prst="rect">
            <a:avLst/>
          </a:prstGeom>
        </p:spPr>
      </p:pic>
      <p:pic>
        <p:nvPicPr>
          <p:cNvPr id="9" name="Picture 8" descr="Shape&#10;&#10;Description automatically generated">
            <a:extLst>
              <a:ext uri="{FF2B5EF4-FFF2-40B4-BE49-F238E27FC236}">
                <a16:creationId xmlns:a16="http://schemas.microsoft.com/office/drawing/2014/main" id="{7E0BA916-8F1C-4E42-BEF5-4297F071F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pic>
        <p:nvPicPr>
          <p:cNvPr id="35" name="Picture 34" descr="Shape&#10;&#10;Description automatically generated">
            <a:extLst>
              <a:ext uri="{FF2B5EF4-FFF2-40B4-BE49-F238E27FC236}">
                <a16:creationId xmlns:a16="http://schemas.microsoft.com/office/drawing/2014/main" id="{2253B802-D07F-4B45-AD4F-5F6A42DD7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2963" y="4513596"/>
            <a:ext cx="1630650" cy="1075538"/>
          </a:xfrm>
          <a:prstGeom prst="rect">
            <a:avLst/>
          </a:prstGeom>
        </p:spPr>
      </p:pic>
    </p:spTree>
    <p:extLst>
      <p:ext uri="{BB962C8B-B14F-4D97-AF65-F5344CB8AC3E}">
        <p14:creationId xmlns:p14="http://schemas.microsoft.com/office/powerpoint/2010/main" val="236726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3069" y="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767637" y="3993904"/>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13016"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58395"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134159"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pic>
        <p:nvPicPr>
          <p:cNvPr id="24" name="Picture 2" descr="A picture containing diagram&#10;&#10;Description automatically generated">
            <a:extLst>
              <a:ext uri="{FF2B5EF4-FFF2-40B4-BE49-F238E27FC236}">
                <a16:creationId xmlns:a16="http://schemas.microsoft.com/office/drawing/2014/main" id="{E85DD26D-4BD2-4584-80C5-5740F65921D0}"/>
              </a:ext>
            </a:extLst>
          </p:cNvPr>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6" name="Picture 5" descr="A picture containing graphical user interface&#10;&#10;Description automatically generated">
            <a:extLst>
              <a:ext uri="{FF2B5EF4-FFF2-40B4-BE49-F238E27FC236}">
                <a16:creationId xmlns:a16="http://schemas.microsoft.com/office/drawing/2014/main" id="{6BB96721-2672-4E49-8ADE-3424D0939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571" y="2378651"/>
            <a:ext cx="1678278" cy="112658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9D1FC85-D878-4226-849F-617F36688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679" y="2378651"/>
            <a:ext cx="1697304" cy="1154233"/>
          </a:xfrm>
          <a:prstGeom prst="rect">
            <a:avLst/>
          </a:prstGeom>
        </p:spPr>
      </p:pic>
      <p:pic>
        <p:nvPicPr>
          <p:cNvPr id="17" name="Picture 16" descr="Chart, scatter chart&#10;&#10;Description automatically generated">
            <a:extLst>
              <a:ext uri="{FF2B5EF4-FFF2-40B4-BE49-F238E27FC236}">
                <a16:creationId xmlns:a16="http://schemas.microsoft.com/office/drawing/2014/main" id="{24E7B703-C545-48D3-8BAC-2802AB0DBA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209" y="2392476"/>
            <a:ext cx="1675601" cy="1126582"/>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8F85758C-246F-458A-8614-BB3EC305B2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4159" y="2387730"/>
            <a:ext cx="1662373" cy="1108424"/>
          </a:xfrm>
          <a:prstGeom prst="rect">
            <a:avLst/>
          </a:prstGeom>
        </p:spPr>
      </p:pic>
    </p:spTree>
    <p:extLst>
      <p:ext uri="{BB962C8B-B14F-4D97-AF65-F5344CB8AC3E}">
        <p14:creationId xmlns:p14="http://schemas.microsoft.com/office/powerpoint/2010/main" val="4802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3069" y="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767637" y="3993904"/>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13016"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58395"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134159"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pic>
        <p:nvPicPr>
          <p:cNvPr id="24" name="Picture 2" descr="A picture containing diagram&#10;&#10;Description automatically generated">
            <a:extLst>
              <a:ext uri="{FF2B5EF4-FFF2-40B4-BE49-F238E27FC236}">
                <a16:creationId xmlns:a16="http://schemas.microsoft.com/office/drawing/2014/main" id="{E85DD26D-4BD2-4584-80C5-5740F65921D0}"/>
              </a:ext>
            </a:extLst>
          </p:cNvPr>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6" name="Picture 5" descr="A picture containing graphical user interface&#10;&#10;Description automatically generated">
            <a:extLst>
              <a:ext uri="{FF2B5EF4-FFF2-40B4-BE49-F238E27FC236}">
                <a16:creationId xmlns:a16="http://schemas.microsoft.com/office/drawing/2014/main" id="{6BB96721-2672-4E49-8ADE-3424D0939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571" y="2378651"/>
            <a:ext cx="1678278" cy="1126582"/>
          </a:xfrm>
          <a:prstGeom prst="rect">
            <a:avLst/>
          </a:prstGeom>
        </p:spPr>
      </p:pic>
      <p:pic>
        <p:nvPicPr>
          <p:cNvPr id="17" name="Picture 16" descr="Chart, scatter chart&#10;&#10;Description automatically generated">
            <a:extLst>
              <a:ext uri="{FF2B5EF4-FFF2-40B4-BE49-F238E27FC236}">
                <a16:creationId xmlns:a16="http://schemas.microsoft.com/office/drawing/2014/main" id="{24E7B703-C545-48D3-8BAC-2802AB0DB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24" y="2378651"/>
            <a:ext cx="1675601" cy="112658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1CEE0A12-F50A-4A7B-899B-9B74E0020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4159" y="2378651"/>
            <a:ext cx="1678276" cy="1126581"/>
          </a:xfrm>
          <a:prstGeom prst="rect">
            <a:avLst/>
          </a:prstGeom>
        </p:spPr>
      </p:pic>
      <p:pic>
        <p:nvPicPr>
          <p:cNvPr id="18" name="Picture 17" descr="Shape&#10;&#10;Description automatically generated">
            <a:extLst>
              <a:ext uri="{FF2B5EF4-FFF2-40B4-BE49-F238E27FC236}">
                <a16:creationId xmlns:a16="http://schemas.microsoft.com/office/drawing/2014/main" id="{035CB457-BB37-4CD8-B293-5D4E5F83F8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842" y="2378651"/>
            <a:ext cx="1630650" cy="1075538"/>
          </a:xfrm>
          <a:prstGeom prst="rect">
            <a:avLst/>
          </a:prstGeom>
        </p:spPr>
      </p:pic>
    </p:spTree>
    <p:extLst>
      <p:ext uri="{BB962C8B-B14F-4D97-AF65-F5344CB8AC3E}">
        <p14:creationId xmlns:p14="http://schemas.microsoft.com/office/powerpoint/2010/main" val="965962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3069" y="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767637" y="3993904"/>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13016"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58395"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134159" y="399390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pic>
        <p:nvPicPr>
          <p:cNvPr id="24" name="Picture 2" descr="A picture containing diagram&#10;&#10;Description automatically generated">
            <a:extLst>
              <a:ext uri="{FF2B5EF4-FFF2-40B4-BE49-F238E27FC236}">
                <a16:creationId xmlns:a16="http://schemas.microsoft.com/office/drawing/2014/main" id="{E85DD26D-4BD2-4584-80C5-5740F65921D0}"/>
              </a:ext>
            </a:extLst>
          </p:cNvPr>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17" name="Picture 16" descr="Chart, scatter chart&#10;&#10;Description automatically generated">
            <a:extLst>
              <a:ext uri="{FF2B5EF4-FFF2-40B4-BE49-F238E27FC236}">
                <a16:creationId xmlns:a16="http://schemas.microsoft.com/office/drawing/2014/main" id="{24E7B703-C545-48D3-8BAC-2802AB0DB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288" y="2574740"/>
            <a:ext cx="1675601" cy="1126582"/>
          </a:xfrm>
          <a:prstGeom prst="rect">
            <a:avLst/>
          </a:prstGeom>
        </p:spPr>
      </p:pic>
      <p:pic>
        <p:nvPicPr>
          <p:cNvPr id="7" name="Picture 6" descr="Diagram&#10;&#10;Description automatically generated">
            <a:extLst>
              <a:ext uri="{FF2B5EF4-FFF2-40B4-BE49-F238E27FC236}">
                <a16:creationId xmlns:a16="http://schemas.microsoft.com/office/drawing/2014/main" id="{E7FAAB8A-1330-4387-8E13-E1372C7F0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910" y="2569151"/>
            <a:ext cx="1675600" cy="1126582"/>
          </a:xfrm>
          <a:prstGeom prst="rect">
            <a:avLst/>
          </a:prstGeom>
        </p:spPr>
      </p:pic>
      <p:pic>
        <p:nvPicPr>
          <p:cNvPr id="10" name="Picture 9" descr="Diagram&#10;&#10;Description automatically generated">
            <a:extLst>
              <a:ext uri="{FF2B5EF4-FFF2-40B4-BE49-F238E27FC236}">
                <a16:creationId xmlns:a16="http://schemas.microsoft.com/office/drawing/2014/main" id="{B02A9495-8899-4007-B5E9-767628F2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531" y="2563062"/>
            <a:ext cx="1675600" cy="1126582"/>
          </a:xfrm>
          <a:prstGeom prst="rect">
            <a:avLst/>
          </a:prstGeom>
        </p:spPr>
      </p:pic>
      <p:pic>
        <p:nvPicPr>
          <p:cNvPr id="18" name="Picture 17" descr="A picture containing text, clock&#10;&#10;Description automatically generated">
            <a:extLst>
              <a:ext uri="{FF2B5EF4-FFF2-40B4-BE49-F238E27FC236}">
                <a16:creationId xmlns:a16="http://schemas.microsoft.com/office/drawing/2014/main" id="{4D01F804-4267-4FBC-BDF3-6F502E20C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4159" y="2563062"/>
            <a:ext cx="1675601" cy="1115535"/>
          </a:xfrm>
          <a:prstGeom prst="rect">
            <a:avLst/>
          </a:prstGeom>
        </p:spPr>
      </p:pic>
    </p:spTree>
    <p:extLst>
      <p:ext uri="{BB962C8B-B14F-4D97-AF65-F5344CB8AC3E}">
        <p14:creationId xmlns:p14="http://schemas.microsoft.com/office/powerpoint/2010/main" val="2114961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12" y="923330"/>
            <a:ext cx="6120769" cy="2575038"/>
          </a:xfrm>
          <a:prstGeom prst="rect">
            <a:avLst/>
          </a:prstGeom>
        </p:spPr>
      </p:pic>
      <p:sp>
        <p:nvSpPr>
          <p:cNvPr id="5" name="Rectangle 4"/>
          <p:cNvSpPr/>
          <p:nvPr/>
        </p:nvSpPr>
        <p:spPr>
          <a:xfrm>
            <a:off x="3473069" y="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cxnSp>
        <p:nvCxnSpPr>
          <p:cNvPr id="7" name="Straight Connector 6"/>
          <p:cNvCxnSpPr/>
          <p:nvPr/>
        </p:nvCxnSpPr>
        <p:spPr>
          <a:xfrm>
            <a:off x="0" y="408867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4598126"/>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5094515"/>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5577841"/>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604810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0" y="6505304"/>
            <a:ext cx="12192000" cy="13063"/>
          </a:xfrm>
          <a:prstGeom prst="line">
            <a:avLst/>
          </a:prstGeom>
          <a:ln w="19050"/>
        </p:spPr>
        <p:style>
          <a:lnRef idx="1">
            <a:schemeClr val="dk1"/>
          </a:lnRef>
          <a:fillRef idx="0">
            <a:schemeClr val="dk1"/>
          </a:fillRef>
          <a:effectRef idx="0">
            <a:schemeClr val="dk1"/>
          </a:effectRef>
          <a:fontRef idx="minor">
            <a:schemeClr val="tx1"/>
          </a:fontRef>
        </p:style>
      </p:cxnSp>
      <p:sp>
        <p:nvSpPr>
          <p:cNvPr id="13" name="Cloud 12"/>
          <p:cNvSpPr/>
          <p:nvPr/>
        </p:nvSpPr>
        <p:spPr>
          <a:xfrm>
            <a:off x="7184571" y="1227909"/>
            <a:ext cx="4506686" cy="2063931"/>
          </a:xfrm>
          <a:prstGeom prst="cloud">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write your sentences neatly on a piece of paper or type them on the lines below. </a:t>
            </a:r>
          </a:p>
        </p:txBody>
      </p:sp>
      <p:pic>
        <p:nvPicPr>
          <p:cNvPr id="14" name="Picture 2" descr="A picture containing diagram&#10;&#10;Description automatically generated">
            <a:extLst>
              <a:ext uri="{FF2B5EF4-FFF2-40B4-BE49-F238E27FC236}">
                <a16:creationId xmlns:a16="http://schemas.microsoft.com/office/drawing/2014/main" id="{E85DD26D-4BD2-4584-80C5-5740F65921D0}"/>
              </a:ext>
            </a:extLst>
          </p:cNvPr>
          <p:cNvPicPr>
            <a:picLocks noChangeAspect="1"/>
          </p:cNvPicPr>
          <p:nvPr/>
        </p:nvPicPr>
        <p:blipFill>
          <a:blip r:embed="rId3"/>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3040543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1530331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30</a:t>
            </a:r>
            <a:r>
              <a:rPr lang="en-GB" sz="3200" baseline="30000" dirty="0"/>
              <a:t>th</a:t>
            </a:r>
            <a:r>
              <a:rPr lang="en-GB" sz="3200" dirty="0"/>
              <a:t> June</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write an advert for a historic phone.</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219038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DF61-96D8-4728-9661-3BFCDDE158F1}"/>
              </a:ext>
            </a:extLst>
          </p:cNvPr>
          <p:cNvSpPr/>
          <p:nvPr/>
        </p:nvSpPr>
        <p:spPr>
          <a:xfrm>
            <a:off x="2105948" y="236896"/>
            <a:ext cx="882991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Practical, Precious Phone!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TextBox 6">
            <a:extLst>
              <a:ext uri="{FF2B5EF4-FFF2-40B4-BE49-F238E27FC236}">
                <a16:creationId xmlns:a16="http://schemas.microsoft.com/office/drawing/2014/main" id="{AB4B43CD-2572-4228-BD75-355BAAE58421}"/>
              </a:ext>
            </a:extLst>
          </p:cNvPr>
          <p:cNvSpPr txBox="1"/>
          <p:nvPr/>
        </p:nvSpPr>
        <p:spPr>
          <a:xfrm>
            <a:off x="285750" y="3295650"/>
            <a:ext cx="11620500" cy="3693319"/>
          </a:xfrm>
          <a:prstGeom prst="rect">
            <a:avLst/>
          </a:prstGeom>
          <a:noFill/>
        </p:spPr>
        <p:txBody>
          <a:bodyPr wrap="square" rtlCol="0">
            <a:spAutoFit/>
          </a:bodyPr>
          <a:lstStyle/>
          <a:p>
            <a:pPr algn="ctr"/>
            <a:r>
              <a:rPr lang="en-GB" dirty="0"/>
              <a:t>A product like no other! This phone will change your life for the better! Specially designed and handcrafted by one of Britain’s best inventors, this practical phone will make communicating with family and friends extremely easy. Forget spending hours handwriting a letter or walking for miles to speak to your best friend, this spectacular piece of technology allows you to speak to your friends at the push of a small button – literally!</a:t>
            </a:r>
          </a:p>
          <a:p>
            <a:pPr algn="ctr"/>
            <a:r>
              <a:rPr lang="en-GB" dirty="0"/>
              <a:t>You can use this reliable device to support your job, book appointments or enjoy an engaging conversation with your friends.  As well as being practical, this little, black phone has been designed and finished to an extraordinarily high quality and will add great value and décor to your home!  </a:t>
            </a:r>
          </a:p>
          <a:p>
            <a:pPr algn="ctr"/>
            <a:endParaRPr lang="en-GB" dirty="0"/>
          </a:p>
          <a:p>
            <a:pPr algn="ctr"/>
            <a:r>
              <a:rPr lang="en-GB" dirty="0"/>
              <a:t>Can you resist the temptation of purchasing this practical, precious phone? Why wait, buy your phone today! </a:t>
            </a:r>
          </a:p>
          <a:p>
            <a:pPr algn="ctr"/>
            <a:endParaRPr lang="en-GB" dirty="0"/>
          </a:p>
          <a:p>
            <a:pPr algn="ctr"/>
            <a:r>
              <a:rPr lang="en-GB" dirty="0"/>
              <a:t>Not only is this phone practical, it will making communicating much easier helping to improve your well being as well as your communication!</a:t>
            </a:r>
          </a:p>
          <a:p>
            <a:pPr algn="ctr"/>
            <a:endParaRPr lang="en-GB" dirty="0"/>
          </a:p>
        </p:txBody>
      </p:sp>
      <p:sp>
        <p:nvSpPr>
          <p:cNvPr id="10" name="Cloud 9">
            <a:extLst>
              <a:ext uri="{FF2B5EF4-FFF2-40B4-BE49-F238E27FC236}">
                <a16:creationId xmlns:a16="http://schemas.microsoft.com/office/drawing/2014/main" id="{6B040098-A177-4929-90B0-308C8BA52996}"/>
              </a:ext>
            </a:extLst>
          </p:cNvPr>
          <p:cNvSpPr/>
          <p:nvPr/>
        </p:nvSpPr>
        <p:spPr>
          <a:xfrm rot="20306646">
            <a:off x="27905" y="406221"/>
            <a:ext cx="2295525" cy="1369520"/>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 read my advert to get it back in your head!</a:t>
            </a:r>
          </a:p>
        </p:txBody>
      </p:sp>
      <p:pic>
        <p:nvPicPr>
          <p:cNvPr id="8" name="Picture 15" descr="A picture containing logo&#10;&#10;Description automatically generated">
            <a:extLst>
              <a:ext uri="{FF2B5EF4-FFF2-40B4-BE49-F238E27FC236}">
                <a16:creationId xmlns:a16="http://schemas.microsoft.com/office/drawing/2014/main" id="{B63C16FD-3FFF-4C8F-83A7-955DB2516477}"/>
              </a:ext>
            </a:extLst>
          </p:cNvPr>
          <p:cNvPicPr>
            <a:picLocks noChangeAspect="1"/>
          </p:cNvPicPr>
          <p:nvPr/>
        </p:nvPicPr>
        <p:blipFill>
          <a:blip r:embed="rId2"/>
          <a:stretch>
            <a:fillRect/>
          </a:stretch>
        </p:blipFill>
        <p:spPr>
          <a:xfrm>
            <a:off x="10864516" y="32415"/>
            <a:ext cx="1266828" cy="962021"/>
          </a:xfrm>
          <a:prstGeom prst="rect">
            <a:avLst/>
          </a:prstGeom>
          <a:noFill/>
          <a:ln cap="flat">
            <a:noFill/>
          </a:ln>
        </p:spPr>
      </p:pic>
      <p:pic>
        <p:nvPicPr>
          <p:cNvPr id="2" name="Picture 2" descr="See the source image">
            <a:extLst>
              <a:ext uri="{FF2B5EF4-FFF2-40B4-BE49-F238E27FC236}">
                <a16:creationId xmlns:a16="http://schemas.microsoft.com/office/drawing/2014/main" id="{ACD0894D-D0DB-4D08-947A-77458CFE4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180" y="1160226"/>
            <a:ext cx="5911639" cy="179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76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67C60-47FF-412F-A103-E15B5EFFC44B}"/>
              </a:ext>
            </a:extLst>
          </p:cNvPr>
          <p:cNvSpPr/>
          <p:nvPr/>
        </p:nvSpPr>
        <p:spPr>
          <a:xfrm>
            <a:off x="740150" y="68768"/>
            <a:ext cx="860389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Practical, Precious Phone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angle 2">
            <a:extLst>
              <a:ext uri="{FF2B5EF4-FFF2-40B4-BE49-F238E27FC236}">
                <a16:creationId xmlns:a16="http://schemas.microsoft.com/office/drawing/2014/main" id="{5274C6A6-37D5-43A4-AD1B-CDF4D25DAB8F}"/>
              </a:ext>
            </a:extLst>
          </p:cNvPr>
          <p:cNvSpPr/>
          <p:nvPr/>
        </p:nvSpPr>
        <p:spPr>
          <a:xfrm>
            <a:off x="0" y="974950"/>
            <a:ext cx="12192000" cy="101566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Before you write your advert, click on the links to watch adverts designed to sell historic phones. Although the adverts are not for the first ever phone, they advertise historic phones with very little features.</a:t>
            </a:r>
          </a:p>
        </p:txBody>
      </p:sp>
      <p:sp>
        <p:nvSpPr>
          <p:cNvPr id="8" name="TextBox 7">
            <a:extLst>
              <a:ext uri="{FF2B5EF4-FFF2-40B4-BE49-F238E27FC236}">
                <a16:creationId xmlns:a16="http://schemas.microsoft.com/office/drawing/2014/main" id="{2BC9041A-6028-424B-AB6C-9968E07F7A3D}"/>
              </a:ext>
            </a:extLst>
          </p:cNvPr>
          <p:cNvSpPr txBox="1"/>
          <p:nvPr/>
        </p:nvSpPr>
        <p:spPr>
          <a:xfrm>
            <a:off x="296297" y="2228917"/>
            <a:ext cx="9047747" cy="461665"/>
          </a:xfrm>
          <a:prstGeom prst="rect">
            <a:avLst/>
          </a:prstGeom>
          <a:noFill/>
        </p:spPr>
        <p:txBody>
          <a:bodyPr wrap="square">
            <a:spAutoFit/>
          </a:bodyPr>
          <a:lstStyle/>
          <a:p>
            <a:r>
              <a:rPr lang="en-GB" sz="2400" dirty="0">
                <a:hlinkClick r:id="rId2"/>
              </a:rPr>
              <a:t>Old Cell Phone Ad 1980's - YouTube</a:t>
            </a:r>
            <a:endParaRPr lang="en-GB" sz="2400" b="1" dirty="0"/>
          </a:p>
        </p:txBody>
      </p:sp>
      <p:pic>
        <p:nvPicPr>
          <p:cNvPr id="11" name="Picture 2" descr="A picture containing shape&#10;&#10;Description automatically generated">
            <a:extLst>
              <a:ext uri="{FF2B5EF4-FFF2-40B4-BE49-F238E27FC236}">
                <a16:creationId xmlns:a16="http://schemas.microsoft.com/office/drawing/2014/main" id="{8002C635-8CF5-4753-8608-8207E3A9BF7C}"/>
              </a:ext>
            </a:extLst>
          </p:cNvPr>
          <p:cNvPicPr>
            <a:picLocks noChangeAspect="1"/>
          </p:cNvPicPr>
          <p:nvPr/>
        </p:nvPicPr>
        <p:blipFill>
          <a:blip r:embed="rId3"/>
          <a:stretch>
            <a:fillRect/>
          </a:stretch>
        </p:blipFill>
        <p:spPr>
          <a:xfrm>
            <a:off x="10810960" y="75143"/>
            <a:ext cx="1266828" cy="962021"/>
          </a:xfrm>
          <a:prstGeom prst="rect">
            <a:avLst/>
          </a:prstGeom>
          <a:noFill/>
          <a:ln cap="flat">
            <a:noFill/>
          </a:ln>
        </p:spPr>
      </p:pic>
      <p:pic>
        <p:nvPicPr>
          <p:cNvPr id="12" name="Picture 2" descr="See the source image">
            <a:extLst>
              <a:ext uri="{FF2B5EF4-FFF2-40B4-BE49-F238E27FC236}">
                <a16:creationId xmlns:a16="http://schemas.microsoft.com/office/drawing/2014/main" id="{2C491EA4-2063-4BCA-8F4E-4C8C5140D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06" y="2890420"/>
            <a:ext cx="4701964" cy="17931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59882B1-2EDA-42F7-B036-AB1784E23154}"/>
              </a:ext>
            </a:extLst>
          </p:cNvPr>
          <p:cNvSpPr txBox="1"/>
          <p:nvPr/>
        </p:nvSpPr>
        <p:spPr>
          <a:xfrm>
            <a:off x="4965897" y="3594318"/>
            <a:ext cx="6157912" cy="461665"/>
          </a:xfrm>
          <a:prstGeom prst="rect">
            <a:avLst/>
          </a:prstGeom>
          <a:noFill/>
        </p:spPr>
        <p:txBody>
          <a:bodyPr wrap="square">
            <a:spAutoFit/>
          </a:bodyPr>
          <a:lstStyle/>
          <a:p>
            <a:r>
              <a:rPr lang="en-GB" sz="2400" dirty="0">
                <a:hlinkClick r:id="rId5"/>
              </a:rPr>
              <a:t>Old Cell Phone commercial - YouTube</a:t>
            </a:r>
            <a:endParaRPr lang="en-GB" sz="2400" dirty="0"/>
          </a:p>
        </p:txBody>
      </p:sp>
      <p:sp>
        <p:nvSpPr>
          <p:cNvPr id="16" name="TextBox 15">
            <a:extLst>
              <a:ext uri="{FF2B5EF4-FFF2-40B4-BE49-F238E27FC236}">
                <a16:creationId xmlns:a16="http://schemas.microsoft.com/office/drawing/2014/main" id="{5EEF7579-BC90-4087-9783-B25FBCDF6328}"/>
              </a:ext>
            </a:extLst>
          </p:cNvPr>
          <p:cNvSpPr txBox="1"/>
          <p:nvPr/>
        </p:nvSpPr>
        <p:spPr>
          <a:xfrm>
            <a:off x="3487141" y="5883050"/>
            <a:ext cx="9267824" cy="461665"/>
          </a:xfrm>
          <a:prstGeom prst="rect">
            <a:avLst/>
          </a:prstGeom>
          <a:noFill/>
        </p:spPr>
        <p:txBody>
          <a:bodyPr wrap="square">
            <a:spAutoFit/>
          </a:bodyPr>
          <a:lstStyle/>
          <a:p>
            <a:r>
              <a:rPr lang="en-GB" sz="2400" dirty="0">
                <a:hlinkClick r:id="rId6"/>
              </a:rPr>
              <a:t>1960 EXTENSION PHONE COMMERCIAL - Bell Telephone - YouTube</a:t>
            </a:r>
            <a:endParaRPr lang="en-GB" sz="2400" dirty="0"/>
          </a:p>
        </p:txBody>
      </p:sp>
      <p:pic>
        <p:nvPicPr>
          <p:cNvPr id="2050" name="Picture 2" descr="See the source image">
            <a:extLst>
              <a:ext uri="{FF2B5EF4-FFF2-40B4-BE49-F238E27FC236}">
                <a16:creationId xmlns:a16="http://schemas.microsoft.com/office/drawing/2014/main" id="{AD21EE36-84C3-4A40-88F6-A27D7F2234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2091" y="2777018"/>
            <a:ext cx="2378637" cy="2524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55B67B1C-1957-49EC-BCA1-5B81CFD8C9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06" y="5126027"/>
            <a:ext cx="3429000" cy="157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7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D87E73-51C3-4ED9-A876-E0718C375D1F}"/>
              </a:ext>
            </a:extLst>
          </p:cNvPr>
          <p:cNvSpPr/>
          <p:nvPr/>
        </p:nvSpPr>
        <p:spPr>
          <a:xfrm>
            <a:off x="3486790" y="104503"/>
            <a:ext cx="5218416"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Writing an advert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a:extLst>
              <a:ext uri="{FF2B5EF4-FFF2-40B4-BE49-F238E27FC236}">
                <a16:creationId xmlns:a16="http://schemas.microsoft.com/office/drawing/2014/main" id="{317A7596-6954-4E5F-AAA7-E80CE5A16869}"/>
              </a:ext>
            </a:extLst>
          </p:cNvPr>
          <p:cNvSpPr/>
          <p:nvPr/>
        </p:nvSpPr>
        <p:spPr>
          <a:xfrm>
            <a:off x="-1" y="1013056"/>
            <a:ext cx="12192000" cy="58984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Today you are going to write an advert for ‘The Practical Precious Phone’.</a:t>
            </a:r>
          </a:p>
        </p:txBody>
      </p:sp>
      <p:sp>
        <p:nvSpPr>
          <p:cNvPr id="7" name="TextBox 6">
            <a:extLst>
              <a:ext uri="{FF2B5EF4-FFF2-40B4-BE49-F238E27FC236}">
                <a16:creationId xmlns:a16="http://schemas.microsoft.com/office/drawing/2014/main" id="{AC5A75E8-8566-4BB3-AFDE-05460477319E}"/>
              </a:ext>
            </a:extLst>
          </p:cNvPr>
          <p:cNvSpPr txBox="1"/>
          <p:nvPr/>
        </p:nvSpPr>
        <p:spPr>
          <a:xfrm>
            <a:off x="26203" y="3376142"/>
            <a:ext cx="8380497" cy="1938992"/>
          </a:xfrm>
          <a:prstGeom prst="rect">
            <a:avLst/>
          </a:prstGeom>
          <a:noFill/>
        </p:spPr>
        <p:txBody>
          <a:bodyPr wrap="square">
            <a:spAutoFit/>
          </a:bodyPr>
          <a:lstStyle/>
          <a:p>
            <a:r>
              <a:rPr lang="en-GB" sz="2000" b="1" u="sng" dirty="0"/>
              <a:t>Your advert must include:</a:t>
            </a:r>
          </a:p>
          <a:p>
            <a:pPr marL="285750" indent="-285750">
              <a:buFont typeface="Arial" panose="020B0604020202020204" pitchFamily="34" charset="0"/>
              <a:buChar char="•"/>
            </a:pPr>
            <a:r>
              <a:rPr lang="en-GB" sz="2000" dirty="0"/>
              <a:t>At least 6 sentences</a:t>
            </a:r>
          </a:p>
          <a:p>
            <a:pPr marL="285750" indent="-285750">
              <a:buFont typeface="Arial" panose="020B0604020202020204" pitchFamily="34" charset="0"/>
              <a:buChar char="•"/>
            </a:pPr>
            <a:r>
              <a:rPr lang="en-GB" sz="2000" dirty="0"/>
              <a:t>Present tense language </a:t>
            </a:r>
          </a:p>
          <a:p>
            <a:pPr marL="285750" indent="-285750">
              <a:buFont typeface="Arial" panose="020B0604020202020204" pitchFamily="34" charset="0"/>
              <a:buChar char="•"/>
            </a:pPr>
            <a:r>
              <a:rPr lang="en-GB" sz="2000" dirty="0"/>
              <a:t>Exclamations (at least 1)</a:t>
            </a:r>
          </a:p>
          <a:p>
            <a:pPr marL="285750" indent="-285750">
              <a:buFont typeface="Arial" panose="020B0604020202020204" pitchFamily="34" charset="0"/>
              <a:buChar char="•"/>
            </a:pPr>
            <a:r>
              <a:rPr lang="en-GB" sz="2000" dirty="0"/>
              <a:t>Questions (at least 1)</a:t>
            </a:r>
          </a:p>
          <a:p>
            <a:pPr marL="285750" indent="-285750">
              <a:buFont typeface="Arial" panose="020B0604020202020204" pitchFamily="34" charset="0"/>
              <a:buChar char="•"/>
            </a:pPr>
            <a:r>
              <a:rPr lang="en-GB" sz="2000" dirty="0"/>
              <a:t>Pictures </a:t>
            </a:r>
          </a:p>
        </p:txBody>
      </p:sp>
      <p:pic>
        <p:nvPicPr>
          <p:cNvPr id="8" name="Picture 7">
            <a:extLst>
              <a:ext uri="{FF2B5EF4-FFF2-40B4-BE49-F238E27FC236}">
                <a16:creationId xmlns:a16="http://schemas.microsoft.com/office/drawing/2014/main" id="{59A2E3EF-5CB2-4160-9E20-CD4FAC124BEB}"/>
              </a:ext>
            </a:extLst>
          </p:cNvPr>
          <p:cNvPicPr>
            <a:picLocks noChangeAspect="1"/>
          </p:cNvPicPr>
          <p:nvPr/>
        </p:nvPicPr>
        <p:blipFill>
          <a:blip r:embed="rId2"/>
          <a:stretch>
            <a:fillRect/>
          </a:stretch>
        </p:blipFill>
        <p:spPr>
          <a:xfrm>
            <a:off x="57796" y="5325986"/>
            <a:ext cx="1012024" cy="774259"/>
          </a:xfrm>
          <a:prstGeom prst="rect">
            <a:avLst/>
          </a:prstGeom>
        </p:spPr>
      </p:pic>
      <p:pic>
        <p:nvPicPr>
          <p:cNvPr id="9" name="Picture 8">
            <a:extLst>
              <a:ext uri="{FF2B5EF4-FFF2-40B4-BE49-F238E27FC236}">
                <a16:creationId xmlns:a16="http://schemas.microsoft.com/office/drawing/2014/main" id="{39F8982A-7CA7-462A-AE46-4428FFCBE681}"/>
              </a:ext>
            </a:extLst>
          </p:cNvPr>
          <p:cNvPicPr>
            <a:picLocks noChangeAspect="1"/>
          </p:cNvPicPr>
          <p:nvPr/>
        </p:nvPicPr>
        <p:blipFill>
          <a:blip r:embed="rId3"/>
          <a:stretch>
            <a:fillRect/>
          </a:stretch>
        </p:blipFill>
        <p:spPr>
          <a:xfrm>
            <a:off x="1113512" y="5317342"/>
            <a:ext cx="1009650" cy="771525"/>
          </a:xfrm>
          <a:prstGeom prst="rect">
            <a:avLst/>
          </a:prstGeom>
        </p:spPr>
      </p:pic>
      <p:pic>
        <p:nvPicPr>
          <p:cNvPr id="11" name="Picture 10">
            <a:extLst>
              <a:ext uri="{FF2B5EF4-FFF2-40B4-BE49-F238E27FC236}">
                <a16:creationId xmlns:a16="http://schemas.microsoft.com/office/drawing/2014/main" id="{B4FE4AA1-BEA5-43AB-A0CA-D8437C69B01A}"/>
              </a:ext>
            </a:extLst>
          </p:cNvPr>
          <p:cNvPicPr>
            <a:picLocks noChangeAspect="1"/>
          </p:cNvPicPr>
          <p:nvPr/>
        </p:nvPicPr>
        <p:blipFill>
          <a:blip r:embed="rId4"/>
          <a:stretch>
            <a:fillRect/>
          </a:stretch>
        </p:blipFill>
        <p:spPr>
          <a:xfrm>
            <a:off x="2180158" y="5310748"/>
            <a:ext cx="1030313" cy="780356"/>
          </a:xfrm>
          <a:prstGeom prst="rect">
            <a:avLst/>
          </a:prstGeom>
        </p:spPr>
      </p:pic>
      <p:pic>
        <p:nvPicPr>
          <p:cNvPr id="12" name="Picture 11">
            <a:extLst>
              <a:ext uri="{FF2B5EF4-FFF2-40B4-BE49-F238E27FC236}">
                <a16:creationId xmlns:a16="http://schemas.microsoft.com/office/drawing/2014/main" id="{A8E983B9-20C0-4450-96B5-AFBD27CFE537}"/>
              </a:ext>
            </a:extLst>
          </p:cNvPr>
          <p:cNvPicPr>
            <a:picLocks noChangeAspect="1"/>
          </p:cNvPicPr>
          <p:nvPr/>
        </p:nvPicPr>
        <p:blipFill>
          <a:blip r:embed="rId5"/>
          <a:stretch>
            <a:fillRect/>
          </a:stretch>
        </p:blipFill>
        <p:spPr>
          <a:xfrm>
            <a:off x="3251437" y="5314576"/>
            <a:ext cx="1005927" cy="774259"/>
          </a:xfrm>
          <a:prstGeom prst="rect">
            <a:avLst/>
          </a:prstGeom>
        </p:spPr>
      </p:pic>
      <p:sp>
        <p:nvSpPr>
          <p:cNvPr id="13" name="Rectangle 12">
            <a:extLst>
              <a:ext uri="{FF2B5EF4-FFF2-40B4-BE49-F238E27FC236}">
                <a16:creationId xmlns:a16="http://schemas.microsoft.com/office/drawing/2014/main" id="{7E3BBCA5-A369-4DF3-8DE2-7814E7AEEA03}"/>
              </a:ext>
            </a:extLst>
          </p:cNvPr>
          <p:cNvSpPr/>
          <p:nvPr/>
        </p:nvSpPr>
        <p:spPr>
          <a:xfrm>
            <a:off x="1205812" y="6254139"/>
            <a:ext cx="5011213" cy="49935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This piece of writing should take approximately 45 minutes</a:t>
            </a:r>
          </a:p>
        </p:txBody>
      </p:sp>
      <p:sp>
        <p:nvSpPr>
          <p:cNvPr id="14" name="Thought Bubble: Cloud 7">
            <a:extLst>
              <a:ext uri="{FF2B5EF4-FFF2-40B4-BE49-F238E27FC236}">
                <a16:creationId xmlns:a16="http://schemas.microsoft.com/office/drawing/2014/main" id="{EF233DEE-013D-49F9-B567-EEAC3F976E65}"/>
              </a:ext>
            </a:extLst>
          </p:cNvPr>
          <p:cNvSpPr/>
          <p:nvPr/>
        </p:nvSpPr>
        <p:spPr>
          <a:xfrm>
            <a:off x="4376685" y="3765434"/>
            <a:ext cx="4576562" cy="1333863"/>
          </a:xfrm>
          <a:prstGeom prst="cloudCallout">
            <a:avLst>
              <a:gd name="adj1" fmla="val 58647"/>
              <a:gd name="adj2" fmla="val 37446"/>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97C8729-7683-43FA-9083-785D8B2C4E24}"/>
              </a:ext>
            </a:extLst>
          </p:cNvPr>
          <p:cNvSpPr txBox="1"/>
          <p:nvPr/>
        </p:nvSpPr>
        <p:spPr>
          <a:xfrm>
            <a:off x="4748196" y="4001770"/>
            <a:ext cx="3833539" cy="923330"/>
          </a:xfrm>
          <a:prstGeom prst="rect">
            <a:avLst/>
          </a:prstGeom>
          <a:noFill/>
        </p:spPr>
        <p:txBody>
          <a:bodyPr wrap="square">
            <a:spAutoFit/>
          </a:bodyPr>
          <a:lstStyle/>
          <a:p>
            <a:pPr algn="ctr"/>
            <a:r>
              <a:rPr lang="en-GB" dirty="0"/>
              <a:t>You can use the blank template on the next slide to type your advert or you can write your advert on paper.</a:t>
            </a:r>
          </a:p>
        </p:txBody>
      </p:sp>
      <p:pic>
        <p:nvPicPr>
          <p:cNvPr id="23" name="Picture 2" descr="A picture containing diagram&#10;&#10;Description automatically generated">
            <a:extLst>
              <a:ext uri="{FF2B5EF4-FFF2-40B4-BE49-F238E27FC236}">
                <a16:creationId xmlns:a16="http://schemas.microsoft.com/office/drawing/2014/main" id="{F7960DC7-2D90-42F6-A5DF-3A8A54952285}"/>
              </a:ext>
            </a:extLst>
          </p:cNvPr>
          <p:cNvPicPr>
            <a:picLocks noChangeAspect="1"/>
          </p:cNvPicPr>
          <p:nvPr/>
        </p:nvPicPr>
        <p:blipFill>
          <a:blip r:embed="rId6"/>
          <a:stretch>
            <a:fillRect/>
          </a:stretch>
        </p:blipFill>
        <p:spPr>
          <a:xfrm>
            <a:off x="10895533" y="47219"/>
            <a:ext cx="1266828" cy="962021"/>
          </a:xfrm>
          <a:prstGeom prst="rect">
            <a:avLst/>
          </a:prstGeom>
          <a:noFill/>
          <a:ln cap="flat">
            <a:noFill/>
          </a:ln>
        </p:spPr>
      </p:pic>
      <p:sp>
        <p:nvSpPr>
          <p:cNvPr id="2" name="Rectangle 1">
            <a:extLst>
              <a:ext uri="{FF2B5EF4-FFF2-40B4-BE49-F238E27FC236}">
                <a16:creationId xmlns:a16="http://schemas.microsoft.com/office/drawing/2014/main" id="{6A8B21DF-9E3D-4568-8E54-68DE2E30BA82}"/>
              </a:ext>
            </a:extLst>
          </p:cNvPr>
          <p:cNvSpPr/>
          <p:nvPr/>
        </p:nvSpPr>
        <p:spPr>
          <a:xfrm>
            <a:off x="4165163" y="1652988"/>
            <a:ext cx="4043054" cy="187928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Your aim is to make people want to buy the phone! Describe the benefits of having the phone and how it will improve peoples lives! </a:t>
            </a:r>
          </a:p>
        </p:txBody>
      </p:sp>
      <p:pic>
        <p:nvPicPr>
          <p:cNvPr id="29" name="Picture 28">
            <a:extLst>
              <a:ext uri="{FF2B5EF4-FFF2-40B4-BE49-F238E27FC236}">
                <a16:creationId xmlns:a16="http://schemas.microsoft.com/office/drawing/2014/main" id="{F0884286-438F-465B-B564-1CF5B796C125}"/>
              </a:ext>
            </a:extLst>
          </p:cNvPr>
          <p:cNvPicPr>
            <a:picLocks noChangeAspect="1"/>
          </p:cNvPicPr>
          <p:nvPr/>
        </p:nvPicPr>
        <p:blipFill>
          <a:blip r:embed="rId7"/>
          <a:stretch>
            <a:fillRect/>
          </a:stretch>
        </p:blipFill>
        <p:spPr>
          <a:xfrm>
            <a:off x="4298330" y="5310748"/>
            <a:ext cx="1019175" cy="771525"/>
          </a:xfrm>
          <a:prstGeom prst="rect">
            <a:avLst/>
          </a:prstGeom>
        </p:spPr>
      </p:pic>
      <p:pic>
        <p:nvPicPr>
          <p:cNvPr id="30" name="Picture 29">
            <a:extLst>
              <a:ext uri="{FF2B5EF4-FFF2-40B4-BE49-F238E27FC236}">
                <a16:creationId xmlns:a16="http://schemas.microsoft.com/office/drawing/2014/main" id="{A6796D49-E11F-43A2-BFB6-821F22534A8F}"/>
              </a:ext>
            </a:extLst>
          </p:cNvPr>
          <p:cNvPicPr>
            <a:picLocks noChangeAspect="1"/>
          </p:cNvPicPr>
          <p:nvPr/>
        </p:nvPicPr>
        <p:blipFill>
          <a:blip r:embed="rId8"/>
          <a:stretch>
            <a:fillRect/>
          </a:stretch>
        </p:blipFill>
        <p:spPr>
          <a:xfrm>
            <a:off x="5371259" y="5315510"/>
            <a:ext cx="1019175" cy="762000"/>
          </a:xfrm>
          <a:prstGeom prst="rect">
            <a:avLst/>
          </a:prstGeom>
        </p:spPr>
      </p:pic>
      <p:sp>
        <p:nvSpPr>
          <p:cNvPr id="15" name="TextBox 14">
            <a:extLst>
              <a:ext uri="{FF2B5EF4-FFF2-40B4-BE49-F238E27FC236}">
                <a16:creationId xmlns:a16="http://schemas.microsoft.com/office/drawing/2014/main" id="{4DD32C93-D856-4F32-8345-5E7DAA309450}"/>
              </a:ext>
            </a:extLst>
          </p:cNvPr>
          <p:cNvSpPr txBox="1"/>
          <p:nvPr/>
        </p:nvSpPr>
        <p:spPr>
          <a:xfrm>
            <a:off x="9854735" y="4345638"/>
            <a:ext cx="659155" cy="369332"/>
          </a:xfrm>
          <a:prstGeom prst="rect">
            <a:avLst/>
          </a:prstGeom>
          <a:noFill/>
        </p:spPr>
        <p:txBody>
          <a:bodyPr wrap="none" rtlCol="0">
            <a:spAutoFit/>
          </a:bodyPr>
          <a:lstStyle/>
          <a:p>
            <a:r>
              <a:rPr lang="en-GB" b="1" dirty="0"/>
              <a:t>Title </a:t>
            </a:r>
          </a:p>
        </p:txBody>
      </p:sp>
      <p:sp>
        <p:nvSpPr>
          <p:cNvPr id="31" name="TextBox 30">
            <a:extLst>
              <a:ext uri="{FF2B5EF4-FFF2-40B4-BE49-F238E27FC236}">
                <a16:creationId xmlns:a16="http://schemas.microsoft.com/office/drawing/2014/main" id="{9F8DB23F-5489-4E7B-8FA6-5065A23C0676}"/>
              </a:ext>
            </a:extLst>
          </p:cNvPr>
          <p:cNvSpPr txBox="1"/>
          <p:nvPr/>
        </p:nvSpPr>
        <p:spPr>
          <a:xfrm>
            <a:off x="6793941" y="5236179"/>
            <a:ext cx="949940" cy="369332"/>
          </a:xfrm>
          <a:prstGeom prst="rect">
            <a:avLst/>
          </a:prstGeom>
          <a:noFill/>
        </p:spPr>
        <p:txBody>
          <a:bodyPr wrap="none" rtlCol="0">
            <a:spAutoFit/>
          </a:bodyPr>
          <a:lstStyle/>
          <a:p>
            <a:r>
              <a:rPr lang="en-GB" b="1" dirty="0"/>
              <a:t>Pictures</a:t>
            </a:r>
          </a:p>
        </p:txBody>
      </p:sp>
      <p:sp>
        <p:nvSpPr>
          <p:cNvPr id="32" name="TextBox 31">
            <a:extLst>
              <a:ext uri="{FF2B5EF4-FFF2-40B4-BE49-F238E27FC236}">
                <a16:creationId xmlns:a16="http://schemas.microsoft.com/office/drawing/2014/main" id="{C0000940-4F9C-4B2D-AFC6-222F4DD123EE}"/>
              </a:ext>
            </a:extLst>
          </p:cNvPr>
          <p:cNvSpPr txBox="1"/>
          <p:nvPr/>
        </p:nvSpPr>
        <p:spPr>
          <a:xfrm>
            <a:off x="6186690" y="6254139"/>
            <a:ext cx="1686167" cy="369332"/>
          </a:xfrm>
          <a:prstGeom prst="rect">
            <a:avLst/>
          </a:prstGeom>
          <a:noFill/>
        </p:spPr>
        <p:txBody>
          <a:bodyPr wrap="none" rtlCol="0">
            <a:spAutoFit/>
          </a:bodyPr>
          <a:lstStyle/>
          <a:p>
            <a:r>
              <a:rPr lang="en-GB" b="1" dirty="0"/>
              <a:t>Advert - writing</a:t>
            </a:r>
          </a:p>
        </p:txBody>
      </p:sp>
      <p:cxnSp>
        <p:nvCxnSpPr>
          <p:cNvPr id="34" name="Straight Arrow Connector 33">
            <a:extLst>
              <a:ext uri="{FF2B5EF4-FFF2-40B4-BE49-F238E27FC236}">
                <a16:creationId xmlns:a16="http://schemas.microsoft.com/office/drawing/2014/main" id="{1C3A94F1-06CB-4C91-8B58-C550E00B5871}"/>
              </a:ext>
            </a:extLst>
          </p:cNvPr>
          <p:cNvCxnSpPr>
            <a:cxnSpLocks/>
          </p:cNvCxnSpPr>
          <p:nvPr/>
        </p:nvCxnSpPr>
        <p:spPr>
          <a:xfrm flipH="1">
            <a:off x="9640791" y="4682473"/>
            <a:ext cx="380408" cy="4168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7578EC5-3918-4CAC-8264-50BDF56241CE}"/>
              </a:ext>
            </a:extLst>
          </p:cNvPr>
          <p:cNvCxnSpPr>
            <a:stCxn id="31" idx="3"/>
          </p:cNvCxnSpPr>
          <p:nvPr/>
        </p:nvCxnSpPr>
        <p:spPr>
          <a:xfrm>
            <a:off x="7743881" y="5420845"/>
            <a:ext cx="66281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6D680FE7-C558-4A77-BBCA-CDF64ADDB108}"/>
              </a:ext>
            </a:extLst>
          </p:cNvPr>
          <p:cNvCxnSpPr>
            <a:cxnSpLocks/>
          </p:cNvCxnSpPr>
          <p:nvPr/>
        </p:nvCxnSpPr>
        <p:spPr>
          <a:xfrm flipV="1">
            <a:off x="7268911" y="6169795"/>
            <a:ext cx="1137789" cy="1729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7" name="Picture 2" descr="See the source image">
            <a:extLst>
              <a:ext uri="{FF2B5EF4-FFF2-40B4-BE49-F238E27FC236}">
                <a16:creationId xmlns:a16="http://schemas.microsoft.com/office/drawing/2014/main" id="{2E943627-E0B6-4FAC-9DB7-ED27BD3C66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287" y="1635821"/>
            <a:ext cx="3330503" cy="17931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A26B59-9D37-4390-AC78-CE2B616A91CD}"/>
              </a:ext>
            </a:extLst>
          </p:cNvPr>
          <p:cNvPicPr>
            <a:picLocks noChangeAspect="1"/>
          </p:cNvPicPr>
          <p:nvPr/>
        </p:nvPicPr>
        <p:blipFill>
          <a:blip r:embed="rId10"/>
          <a:stretch>
            <a:fillRect/>
          </a:stretch>
        </p:blipFill>
        <p:spPr>
          <a:xfrm>
            <a:off x="8484803" y="5161436"/>
            <a:ext cx="3492488" cy="1649345"/>
          </a:xfrm>
          <a:prstGeom prst="rect">
            <a:avLst/>
          </a:prstGeom>
          <a:ln w="38100">
            <a:solidFill>
              <a:schemeClr val="tx1"/>
            </a:solidFill>
          </a:ln>
        </p:spPr>
      </p:pic>
      <p:pic>
        <p:nvPicPr>
          <p:cNvPr id="18" name="Picture 17" descr="Logo&#10;&#10;Description automatically generated with medium confidence">
            <a:extLst>
              <a:ext uri="{FF2B5EF4-FFF2-40B4-BE49-F238E27FC236}">
                <a16:creationId xmlns:a16="http://schemas.microsoft.com/office/drawing/2014/main" id="{667BC162-E686-42E4-8D9D-ABE80130D2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1664" y="4501777"/>
            <a:ext cx="1019048" cy="752381"/>
          </a:xfrm>
          <a:prstGeom prst="rect">
            <a:avLst/>
          </a:prstGeom>
        </p:spPr>
      </p:pic>
      <p:sp>
        <p:nvSpPr>
          <p:cNvPr id="25" name="Rectangle 24">
            <a:extLst>
              <a:ext uri="{FF2B5EF4-FFF2-40B4-BE49-F238E27FC236}">
                <a16:creationId xmlns:a16="http://schemas.microsoft.com/office/drawing/2014/main" id="{F3A8D328-1782-45A3-A0A7-7D163A6121EC}"/>
              </a:ext>
            </a:extLst>
          </p:cNvPr>
          <p:cNvSpPr/>
          <p:nvPr/>
        </p:nvSpPr>
        <p:spPr>
          <a:xfrm>
            <a:off x="8536784" y="2491991"/>
            <a:ext cx="3505200" cy="120114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If you are finding this task a bit tricky, you can have a go at the sentence building activity on slides 30 - 36.</a:t>
            </a:r>
          </a:p>
        </p:txBody>
      </p:sp>
      <p:sp>
        <p:nvSpPr>
          <p:cNvPr id="3" name="Rectangle 2">
            <a:extLst>
              <a:ext uri="{FF2B5EF4-FFF2-40B4-BE49-F238E27FC236}">
                <a16:creationId xmlns:a16="http://schemas.microsoft.com/office/drawing/2014/main" id="{8791C1F8-4F93-4078-B0EA-E9976297CB5E}"/>
              </a:ext>
            </a:extLst>
          </p:cNvPr>
          <p:cNvSpPr/>
          <p:nvPr/>
        </p:nvSpPr>
        <p:spPr>
          <a:xfrm>
            <a:off x="8469123" y="2430093"/>
            <a:ext cx="3640522" cy="13338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290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5E9AFD-428D-48D7-A84D-2F414BB4F0AE}"/>
              </a:ext>
            </a:extLst>
          </p:cNvPr>
          <p:cNvSpPr/>
          <p:nvPr/>
        </p:nvSpPr>
        <p:spPr>
          <a:xfrm>
            <a:off x="1681041" y="84496"/>
            <a:ext cx="882991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Practical, Precious Phone!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a:extLst>
              <a:ext uri="{FF2B5EF4-FFF2-40B4-BE49-F238E27FC236}">
                <a16:creationId xmlns:a16="http://schemas.microsoft.com/office/drawing/2014/main" id="{856D51FF-D791-434A-8F5F-681D4D199FDB}"/>
              </a:ext>
            </a:extLst>
          </p:cNvPr>
          <p:cNvSpPr txBox="1"/>
          <p:nvPr/>
        </p:nvSpPr>
        <p:spPr>
          <a:xfrm>
            <a:off x="633412" y="1200150"/>
            <a:ext cx="10925175" cy="861774"/>
          </a:xfrm>
          <a:prstGeom prst="rect">
            <a:avLst/>
          </a:prstGeom>
          <a:noFill/>
        </p:spPr>
        <p:txBody>
          <a:bodyPr wrap="square" rtlCol="0">
            <a:spAutoFit/>
          </a:bodyPr>
          <a:lstStyle/>
          <a:p>
            <a:r>
              <a:rPr lang="en-GB" dirty="0"/>
              <a:t>Over the next three days, we are going to be looking at writing an advert for the first ever phone! Although this phone is very basic compared to phones now at the time it was </a:t>
            </a:r>
            <a:r>
              <a:rPr lang="en-GB" sz="3200" b="1" dirty="0"/>
              <a:t>amazing!</a:t>
            </a:r>
            <a:endParaRPr lang="en-GB" b="1" dirty="0"/>
          </a:p>
        </p:txBody>
      </p:sp>
      <p:pic>
        <p:nvPicPr>
          <p:cNvPr id="6" name="Picture 2" descr="See the source image">
            <a:extLst>
              <a:ext uri="{FF2B5EF4-FFF2-40B4-BE49-F238E27FC236}">
                <a16:creationId xmlns:a16="http://schemas.microsoft.com/office/drawing/2014/main" id="{E5A3D5D4-5FE4-4879-811B-150CCAABE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60" y="2254248"/>
            <a:ext cx="5023380" cy="21450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C1EE8287-BF08-494F-9CB9-0F16B7682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109" y="2104390"/>
            <a:ext cx="3457652" cy="2835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169C73-3214-4FC1-8F5E-672DDA31A2E8}"/>
              </a:ext>
            </a:extLst>
          </p:cNvPr>
          <p:cNvSpPr txBox="1"/>
          <p:nvPr/>
        </p:nvSpPr>
        <p:spPr>
          <a:xfrm>
            <a:off x="633412" y="5334684"/>
            <a:ext cx="11101388" cy="1138773"/>
          </a:xfrm>
          <a:prstGeom prst="rect">
            <a:avLst/>
          </a:prstGeom>
          <a:noFill/>
        </p:spPr>
        <p:txBody>
          <a:bodyPr wrap="square" rtlCol="0">
            <a:spAutoFit/>
          </a:bodyPr>
          <a:lstStyle/>
          <a:p>
            <a:pPr algn="ctr"/>
            <a:r>
              <a:rPr lang="en-GB" sz="2000" dirty="0"/>
              <a:t>So when writing your advert you need to pretend this is the best phone ever! Nobody would want to buy the phone if you say it doesn’t do much! </a:t>
            </a:r>
            <a:r>
              <a:rPr lang="en-GB" sz="2400" b="1" dirty="0"/>
              <a:t>Imagine you were alive when this phone was made and at that time it was the best piece of technology available.</a:t>
            </a:r>
            <a:endParaRPr lang="en-GB" sz="2000" b="1" dirty="0"/>
          </a:p>
        </p:txBody>
      </p:sp>
      <p:pic>
        <p:nvPicPr>
          <p:cNvPr id="9" name="Picture 2" descr="A picture containing shape&#10;&#10;Description automatically generated">
            <a:extLst>
              <a:ext uri="{FF2B5EF4-FFF2-40B4-BE49-F238E27FC236}">
                <a16:creationId xmlns:a16="http://schemas.microsoft.com/office/drawing/2014/main" id="{71768652-25FB-4501-BD9C-D17971AD820B}"/>
              </a:ext>
            </a:extLst>
          </p:cNvPr>
          <p:cNvPicPr>
            <a:picLocks noChangeAspect="1"/>
          </p:cNvPicPr>
          <p:nvPr/>
        </p:nvPicPr>
        <p:blipFill>
          <a:blip r:embed="rId4"/>
          <a:stretch>
            <a:fillRect/>
          </a:stretch>
        </p:blipFill>
        <p:spPr>
          <a:xfrm>
            <a:off x="10810960" y="75143"/>
            <a:ext cx="1266828" cy="962021"/>
          </a:xfrm>
          <a:prstGeom prst="rect">
            <a:avLst/>
          </a:prstGeom>
          <a:noFill/>
          <a:ln cap="flat">
            <a:noFill/>
          </a:ln>
        </p:spPr>
      </p:pic>
    </p:spTree>
    <p:extLst>
      <p:ext uri="{BB962C8B-B14F-4D97-AF65-F5344CB8AC3E}">
        <p14:creationId xmlns:p14="http://schemas.microsoft.com/office/powerpoint/2010/main" val="1289167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3383280"/>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0" y="3871126"/>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0" y="4345908"/>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0" y="4820690"/>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0" y="5295472"/>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0" y="5770254"/>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0" y="6245036"/>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0" y="6719818"/>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0" y="2895434"/>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4F7C345-BFA2-49BE-AC71-28E367862866}"/>
              </a:ext>
            </a:extLst>
          </p:cNvPr>
          <p:cNvCxnSpPr/>
          <p:nvPr/>
        </p:nvCxnSpPr>
        <p:spPr>
          <a:xfrm flipV="1">
            <a:off x="0" y="2378576"/>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629CF0B-DDA1-4F99-B6C8-00687304B4DB}"/>
              </a:ext>
            </a:extLst>
          </p:cNvPr>
          <p:cNvCxnSpPr/>
          <p:nvPr/>
        </p:nvCxnSpPr>
        <p:spPr>
          <a:xfrm flipV="1">
            <a:off x="0" y="759928"/>
            <a:ext cx="12192000" cy="13064"/>
          </a:xfrm>
          <a:prstGeom prst="line">
            <a:avLst/>
          </a:prstGeom>
          <a:ln w="28575"/>
        </p:spPr>
        <p:style>
          <a:lnRef idx="1">
            <a:schemeClr val="dk1"/>
          </a:lnRef>
          <a:fillRef idx="0">
            <a:schemeClr val="dk1"/>
          </a:fillRef>
          <a:effectRef idx="0">
            <a:schemeClr val="dk1"/>
          </a:effectRef>
          <a:fontRef idx="minor">
            <a:schemeClr val="tx1"/>
          </a:fontRef>
        </p:style>
      </p:cxnSp>
      <p:pic>
        <p:nvPicPr>
          <p:cNvPr id="17" name="Picture 2" descr="See the source image">
            <a:extLst>
              <a:ext uri="{FF2B5EF4-FFF2-40B4-BE49-F238E27FC236}">
                <a16:creationId xmlns:a16="http://schemas.microsoft.com/office/drawing/2014/main" id="{37CED921-4C31-4423-AC65-EC47E20DE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180" y="850866"/>
            <a:ext cx="5911639" cy="144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2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22587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3" name="Picture 2" descr="A picture containing graphical user interface&#10;&#10;Description automatically generated">
            <a:extLst>
              <a:ext uri="{FF2B5EF4-FFF2-40B4-BE49-F238E27FC236}">
                <a16:creationId xmlns:a16="http://schemas.microsoft.com/office/drawing/2014/main" id="{699884C5-4BA8-4AD6-95DB-910EC6F23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238792-C55D-4907-9C9F-5795390E9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18" name="Picture 17" descr="Chart, scatter chart&#10;&#10;Description automatically generated">
            <a:extLst>
              <a:ext uri="{FF2B5EF4-FFF2-40B4-BE49-F238E27FC236}">
                <a16:creationId xmlns:a16="http://schemas.microsoft.com/office/drawing/2014/main" id="{3E289D55-5AC6-40E2-B442-54C0F361C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26" name="Picture 25" descr="Shape&#10;&#10;Description automatically generated">
            <a:extLst>
              <a:ext uri="{FF2B5EF4-FFF2-40B4-BE49-F238E27FC236}">
                <a16:creationId xmlns:a16="http://schemas.microsoft.com/office/drawing/2014/main" id="{65FC1ADA-FFAC-453F-8561-C2A7075E0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spTree>
    <p:extLst>
      <p:ext uri="{BB962C8B-B14F-4D97-AF65-F5344CB8AC3E}">
        <p14:creationId xmlns:p14="http://schemas.microsoft.com/office/powerpoint/2010/main" val="4156369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22587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2" name="Rectangle 1"/>
          <p:cNvSpPr/>
          <p:nvPr/>
        </p:nvSpPr>
        <p:spPr>
          <a:xfrm>
            <a:off x="266938" y="3736636"/>
            <a:ext cx="8364749" cy="57476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Once you have ordered the sentence cards, copy the words to write your sentence.</a:t>
            </a:r>
          </a:p>
          <a:p>
            <a:pPr algn="ctr"/>
            <a:r>
              <a:rPr lang="en-GB" b="1" dirty="0"/>
              <a:t> For example: </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66331" y="5973391"/>
            <a:ext cx="4909549" cy="523220"/>
          </a:xfrm>
          <a:prstGeom prst="rect">
            <a:avLst/>
          </a:prstGeom>
          <a:noFill/>
        </p:spPr>
        <p:txBody>
          <a:bodyPr wrap="none" rtlCol="0">
            <a:spAutoFit/>
          </a:bodyPr>
          <a:lstStyle/>
          <a:p>
            <a:r>
              <a:rPr lang="en-GB" sz="2800" dirty="0"/>
              <a:t>The phone can ring your friends.</a:t>
            </a:r>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26" name="Picture 25" descr="A picture containing graphical user interface&#10;&#10;Description automatically generated">
            <a:extLst>
              <a:ext uri="{FF2B5EF4-FFF2-40B4-BE49-F238E27FC236}">
                <a16:creationId xmlns:a16="http://schemas.microsoft.com/office/drawing/2014/main" id="{59246957-6566-4392-91A1-044187AB9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27" name="Picture 26" descr="Chart, scatter chart&#10;&#10;Description automatically generated">
            <a:extLst>
              <a:ext uri="{FF2B5EF4-FFF2-40B4-BE49-F238E27FC236}">
                <a16:creationId xmlns:a16="http://schemas.microsoft.com/office/drawing/2014/main" id="{90C4E66E-C35E-4C4D-BC09-A2D5315A5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7AA08A3-48D6-41F5-9D75-B969B8285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311E0C4B-48CA-4B63-B8A2-0734431F6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3" y="4533210"/>
            <a:ext cx="1663863" cy="1093398"/>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70374A67-3C49-4ECF-A3E7-E66D8C3DB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21" y="4522134"/>
            <a:ext cx="1663863" cy="1075538"/>
          </a:xfrm>
          <a:prstGeom prst="rect">
            <a:avLst/>
          </a:prstGeom>
        </p:spPr>
      </p:pic>
      <p:pic>
        <p:nvPicPr>
          <p:cNvPr id="34" name="Picture 33" descr="Chart, scatter chart&#10;&#10;Description automatically generated">
            <a:extLst>
              <a:ext uri="{FF2B5EF4-FFF2-40B4-BE49-F238E27FC236}">
                <a16:creationId xmlns:a16="http://schemas.microsoft.com/office/drawing/2014/main" id="{5011D0D2-8939-4C86-83B8-9DAE078BC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71" y="4513596"/>
            <a:ext cx="1663862" cy="1132626"/>
          </a:xfrm>
          <a:prstGeom prst="rect">
            <a:avLst/>
          </a:prstGeom>
        </p:spPr>
      </p:pic>
      <p:pic>
        <p:nvPicPr>
          <p:cNvPr id="9" name="Picture 8" descr="Shape&#10;&#10;Description automatically generated">
            <a:extLst>
              <a:ext uri="{FF2B5EF4-FFF2-40B4-BE49-F238E27FC236}">
                <a16:creationId xmlns:a16="http://schemas.microsoft.com/office/drawing/2014/main" id="{7E0BA916-8F1C-4E42-BEF5-4297F071F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pic>
        <p:nvPicPr>
          <p:cNvPr id="35" name="Picture 34" descr="Shape&#10;&#10;Description automatically generated">
            <a:extLst>
              <a:ext uri="{FF2B5EF4-FFF2-40B4-BE49-F238E27FC236}">
                <a16:creationId xmlns:a16="http://schemas.microsoft.com/office/drawing/2014/main" id="{2253B802-D07F-4B45-AD4F-5F6A42DD7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2963" y="4513596"/>
            <a:ext cx="1630650" cy="1075538"/>
          </a:xfrm>
          <a:prstGeom prst="rect">
            <a:avLst/>
          </a:prstGeom>
        </p:spPr>
      </p:pic>
    </p:spTree>
    <p:extLst>
      <p:ext uri="{BB962C8B-B14F-4D97-AF65-F5344CB8AC3E}">
        <p14:creationId xmlns:p14="http://schemas.microsoft.com/office/powerpoint/2010/main" val="1863488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Diagram&#10;&#10;Description automatically generated with medium confidence">
            <a:extLst>
              <a:ext uri="{FF2B5EF4-FFF2-40B4-BE49-F238E27FC236}">
                <a16:creationId xmlns:a16="http://schemas.microsoft.com/office/drawing/2014/main" id="{FE117369-D6E6-4933-951B-368DD1C88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74" y="2247065"/>
            <a:ext cx="1572489" cy="1154274"/>
          </a:xfrm>
          <a:prstGeom prst="rect">
            <a:avLst/>
          </a:prstGeom>
        </p:spPr>
      </p:pic>
      <p:pic>
        <p:nvPicPr>
          <p:cNvPr id="8" name="Picture 7" descr="Diagram&#10;&#10;Description automatically generated">
            <a:extLst>
              <a:ext uri="{FF2B5EF4-FFF2-40B4-BE49-F238E27FC236}">
                <a16:creationId xmlns:a16="http://schemas.microsoft.com/office/drawing/2014/main" id="{7532BA6D-7F61-4DB5-99F6-9814A4E17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179" y="2238117"/>
            <a:ext cx="1657651" cy="1150381"/>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B32D5AA3-490C-4783-98DF-B8510A490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850" y="2272435"/>
            <a:ext cx="1733333" cy="1168234"/>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FFF347E5-755B-4201-B69F-0BD22EBB5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0936" y="2253485"/>
            <a:ext cx="1643309" cy="1141433"/>
          </a:xfrm>
          <a:prstGeom prst="rect">
            <a:avLst/>
          </a:prstGeom>
        </p:spPr>
      </p:pic>
      <p:pic>
        <p:nvPicPr>
          <p:cNvPr id="18" name="Picture 2" descr="A picture containing diagram&#10;&#10;Description automatically generated">
            <a:extLst>
              <a:ext uri="{FF2B5EF4-FFF2-40B4-BE49-F238E27FC236}">
                <a16:creationId xmlns:a16="http://schemas.microsoft.com/office/drawing/2014/main" id="{36740FF0-22FE-4984-959E-4CD6F3743A40}"/>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840101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diagram&#10;&#10;Description automatically generated">
            <a:extLst>
              <a:ext uri="{FF2B5EF4-FFF2-40B4-BE49-F238E27FC236}">
                <a16:creationId xmlns:a16="http://schemas.microsoft.com/office/drawing/2014/main" id="{F6C98A24-F5C8-45D7-B226-44841063D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127" y="2257957"/>
            <a:ext cx="1755167" cy="1153620"/>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21148EBD-9FE4-4D7D-A5D8-699042E66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67" y="2285371"/>
            <a:ext cx="1753214" cy="1143629"/>
          </a:xfrm>
          <a:prstGeom prst="rect">
            <a:avLst/>
          </a:prstGeom>
        </p:spPr>
      </p:pic>
      <p:pic>
        <p:nvPicPr>
          <p:cNvPr id="18" name="Picture 17" descr="A picture containing text, clock&#10;&#10;Description automatically generated">
            <a:extLst>
              <a:ext uri="{FF2B5EF4-FFF2-40B4-BE49-F238E27FC236}">
                <a16:creationId xmlns:a16="http://schemas.microsoft.com/office/drawing/2014/main" id="{53373DAE-A129-4F01-B993-3329B9440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238" y="2232781"/>
            <a:ext cx="1755167" cy="1161053"/>
          </a:xfrm>
          <a:prstGeom prst="rect">
            <a:avLst/>
          </a:prstGeom>
        </p:spPr>
      </p:pic>
      <p:pic>
        <p:nvPicPr>
          <p:cNvPr id="23" name="Picture 22" descr="A picture containing chart&#10;&#10;Description automatically generated">
            <a:extLst>
              <a:ext uri="{FF2B5EF4-FFF2-40B4-BE49-F238E27FC236}">
                <a16:creationId xmlns:a16="http://schemas.microsoft.com/office/drawing/2014/main" id="{838804F6-0A3D-4CAE-B3D2-D568A5F91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250" y="2280535"/>
            <a:ext cx="1726933" cy="1108463"/>
          </a:xfrm>
          <a:prstGeom prst="rect">
            <a:avLst/>
          </a:prstGeom>
        </p:spPr>
      </p:pic>
      <p:pic>
        <p:nvPicPr>
          <p:cNvPr id="20" name="Picture 2" descr="A picture containing diagram&#10;&#10;Description automatically generated">
            <a:extLst>
              <a:ext uri="{FF2B5EF4-FFF2-40B4-BE49-F238E27FC236}">
                <a16:creationId xmlns:a16="http://schemas.microsoft.com/office/drawing/2014/main" id="{3172A37C-578E-495F-85EB-B612EA493EB3}"/>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78995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411632FF-627E-43E0-ABEA-CC0FB7637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763" y="2231553"/>
            <a:ext cx="1698420" cy="1170360"/>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49BF0452-04A6-4EF8-919F-BD3337864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01" y="2249913"/>
            <a:ext cx="1656205" cy="1170360"/>
          </a:xfrm>
          <a:prstGeom prst="rect">
            <a:avLst/>
          </a:prstGeom>
        </p:spPr>
      </p:pic>
      <p:pic>
        <p:nvPicPr>
          <p:cNvPr id="11" name="Picture 10" descr="Icon&#10;&#10;Description automatically generated">
            <a:extLst>
              <a:ext uri="{FF2B5EF4-FFF2-40B4-BE49-F238E27FC236}">
                <a16:creationId xmlns:a16="http://schemas.microsoft.com/office/drawing/2014/main" id="{569D48C7-4814-4781-8F30-37481687F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229" y="2237707"/>
            <a:ext cx="1669552" cy="1151202"/>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A312A532-0128-46AF-87D7-1D6D8701EE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0913" y="2231553"/>
            <a:ext cx="1622786" cy="1151202"/>
          </a:xfrm>
          <a:prstGeom prst="rect">
            <a:avLst/>
          </a:prstGeom>
        </p:spPr>
      </p:pic>
      <p:pic>
        <p:nvPicPr>
          <p:cNvPr id="18" name="Picture 2" descr="A picture containing diagram&#10;&#10;Description automatically generated">
            <a:extLst>
              <a:ext uri="{FF2B5EF4-FFF2-40B4-BE49-F238E27FC236}">
                <a16:creationId xmlns:a16="http://schemas.microsoft.com/office/drawing/2014/main" id="{13486E38-D782-42B4-8034-9A394CD28BC0}"/>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3968686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Diagram&#10;&#10;Description automatically generated">
            <a:extLst>
              <a:ext uri="{FF2B5EF4-FFF2-40B4-BE49-F238E27FC236}">
                <a16:creationId xmlns:a16="http://schemas.microsoft.com/office/drawing/2014/main" id="{557B2D47-3331-4370-ADDE-23EEFB207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431" y="2212344"/>
            <a:ext cx="1724973" cy="1216656"/>
          </a:xfrm>
          <a:prstGeom prst="rect">
            <a:avLst/>
          </a:prstGeom>
        </p:spPr>
      </p:pic>
      <p:pic>
        <p:nvPicPr>
          <p:cNvPr id="9" name="Picture 8" descr="Shape&#10;&#10;Description automatically generated">
            <a:extLst>
              <a:ext uri="{FF2B5EF4-FFF2-40B4-BE49-F238E27FC236}">
                <a16:creationId xmlns:a16="http://schemas.microsoft.com/office/drawing/2014/main" id="{0247944F-24E4-47C1-801A-3DF399F62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210" y="2234130"/>
            <a:ext cx="1724973" cy="1167784"/>
          </a:xfrm>
          <a:prstGeom prst="rect">
            <a:avLst/>
          </a:prstGeom>
        </p:spPr>
      </p:pic>
      <p:pic>
        <p:nvPicPr>
          <p:cNvPr id="18" name="Picture 17" descr="A picture containing text, clock&#10;&#10;Description automatically generated">
            <a:extLst>
              <a:ext uri="{FF2B5EF4-FFF2-40B4-BE49-F238E27FC236}">
                <a16:creationId xmlns:a16="http://schemas.microsoft.com/office/drawing/2014/main" id="{9DD20DF6-B784-484E-BAEE-E69B3AB81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87" y="2251201"/>
            <a:ext cx="1724973" cy="1167783"/>
          </a:xfrm>
          <a:prstGeom prst="rect">
            <a:avLst/>
          </a:prstGeom>
        </p:spPr>
      </p:pic>
      <p:pic>
        <p:nvPicPr>
          <p:cNvPr id="23" name="Picture 22" descr="A picture containing chart&#10;&#10;Description automatically generated">
            <a:extLst>
              <a:ext uri="{FF2B5EF4-FFF2-40B4-BE49-F238E27FC236}">
                <a16:creationId xmlns:a16="http://schemas.microsoft.com/office/drawing/2014/main" id="{ABE684D1-8CF2-47BC-884E-10CE08538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203" y="2245316"/>
            <a:ext cx="1714185" cy="1150712"/>
          </a:xfrm>
          <a:prstGeom prst="rect">
            <a:avLst/>
          </a:prstGeom>
        </p:spPr>
      </p:pic>
      <p:pic>
        <p:nvPicPr>
          <p:cNvPr id="20" name="Picture 2" descr="A picture containing diagram&#10;&#10;Description automatically generated">
            <a:extLst>
              <a:ext uri="{FF2B5EF4-FFF2-40B4-BE49-F238E27FC236}">
                <a16:creationId xmlns:a16="http://schemas.microsoft.com/office/drawing/2014/main" id="{7FC320A7-3408-4599-89DC-069B14463AD1}"/>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663984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12" y="923330"/>
            <a:ext cx="6120769" cy="2575038"/>
          </a:xfrm>
          <a:prstGeom prst="rect">
            <a:avLst/>
          </a:prstGeom>
        </p:spPr>
      </p:pic>
      <p:sp>
        <p:nvSpPr>
          <p:cNvPr id="5" name="Rectangle 4"/>
          <p:cNvSpPr/>
          <p:nvPr/>
        </p:nvSpPr>
        <p:spPr>
          <a:xfrm>
            <a:off x="3473069" y="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cxnSp>
        <p:nvCxnSpPr>
          <p:cNvPr id="7" name="Straight Connector 6"/>
          <p:cNvCxnSpPr/>
          <p:nvPr/>
        </p:nvCxnSpPr>
        <p:spPr>
          <a:xfrm>
            <a:off x="0" y="408867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4598126"/>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5094515"/>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5577841"/>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604810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0" y="6505304"/>
            <a:ext cx="12192000" cy="13063"/>
          </a:xfrm>
          <a:prstGeom prst="line">
            <a:avLst/>
          </a:prstGeom>
          <a:ln w="19050"/>
        </p:spPr>
        <p:style>
          <a:lnRef idx="1">
            <a:schemeClr val="dk1"/>
          </a:lnRef>
          <a:fillRef idx="0">
            <a:schemeClr val="dk1"/>
          </a:fillRef>
          <a:effectRef idx="0">
            <a:schemeClr val="dk1"/>
          </a:effectRef>
          <a:fontRef idx="minor">
            <a:schemeClr val="tx1"/>
          </a:fontRef>
        </p:style>
      </p:cxnSp>
      <p:sp>
        <p:nvSpPr>
          <p:cNvPr id="13" name="Cloud 12"/>
          <p:cNvSpPr/>
          <p:nvPr/>
        </p:nvSpPr>
        <p:spPr>
          <a:xfrm>
            <a:off x="7184571" y="1227909"/>
            <a:ext cx="4506686" cy="2063931"/>
          </a:xfrm>
          <a:prstGeom prst="cloud">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write your sentences neatly on a piece of paper or type them on the lines below. </a:t>
            </a:r>
          </a:p>
        </p:txBody>
      </p:sp>
      <p:pic>
        <p:nvPicPr>
          <p:cNvPr id="14" name="Picture 2" descr="A picture containing diagram&#10;&#10;Description automatically generated">
            <a:extLst>
              <a:ext uri="{FF2B5EF4-FFF2-40B4-BE49-F238E27FC236}">
                <a16:creationId xmlns:a16="http://schemas.microsoft.com/office/drawing/2014/main" id="{E85DD26D-4BD2-4584-80C5-5740F65921D0}"/>
              </a:ext>
            </a:extLst>
          </p:cNvPr>
          <p:cNvPicPr>
            <a:picLocks noChangeAspect="1"/>
          </p:cNvPicPr>
          <p:nvPr/>
        </p:nvPicPr>
        <p:blipFill>
          <a:blip r:embed="rId3"/>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826462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429131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1</a:t>
            </a:r>
            <a:r>
              <a:rPr lang="en-GB" sz="3200" baseline="30000" dirty="0"/>
              <a:t>st</a:t>
            </a:r>
            <a:r>
              <a:rPr lang="en-GB" sz="3200" dirty="0"/>
              <a:t> July</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use adjectives.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293760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DF61-96D8-4728-9661-3BFCDDE158F1}"/>
              </a:ext>
            </a:extLst>
          </p:cNvPr>
          <p:cNvSpPr/>
          <p:nvPr/>
        </p:nvSpPr>
        <p:spPr>
          <a:xfrm>
            <a:off x="2105948" y="236896"/>
            <a:ext cx="882991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Practical, Precious Phone!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TextBox 6">
            <a:extLst>
              <a:ext uri="{FF2B5EF4-FFF2-40B4-BE49-F238E27FC236}">
                <a16:creationId xmlns:a16="http://schemas.microsoft.com/office/drawing/2014/main" id="{AB4B43CD-2572-4228-BD75-355BAAE58421}"/>
              </a:ext>
            </a:extLst>
          </p:cNvPr>
          <p:cNvSpPr txBox="1"/>
          <p:nvPr/>
        </p:nvSpPr>
        <p:spPr>
          <a:xfrm>
            <a:off x="285750" y="3295650"/>
            <a:ext cx="11620500" cy="3693319"/>
          </a:xfrm>
          <a:prstGeom prst="rect">
            <a:avLst/>
          </a:prstGeom>
          <a:noFill/>
        </p:spPr>
        <p:txBody>
          <a:bodyPr wrap="square" rtlCol="0">
            <a:spAutoFit/>
          </a:bodyPr>
          <a:lstStyle/>
          <a:p>
            <a:pPr algn="ctr"/>
            <a:r>
              <a:rPr lang="en-GB" dirty="0"/>
              <a:t>A product like no other! This phone will change your life for the better! Specially designed and handcrafted by one of Britain’s best inventors, this practical phone will make communicating with family and friends extremely easy. Forget spending hours handwriting a letter or walking for miles to speak to your best friend, this spectacular piece of technology allows you to speak to your friends at the push of a small button – literally!</a:t>
            </a:r>
          </a:p>
          <a:p>
            <a:pPr algn="ctr"/>
            <a:r>
              <a:rPr lang="en-GB" dirty="0"/>
              <a:t>You can use this reliable device to support your job, book appointments or enjoy an engaging conversation with your friends.  As well as being practical, this little, black phone has been designed and finished to an extraordinarily high quality and will add great value and décor to your home!  </a:t>
            </a:r>
          </a:p>
          <a:p>
            <a:pPr algn="ctr"/>
            <a:endParaRPr lang="en-GB" dirty="0"/>
          </a:p>
          <a:p>
            <a:pPr algn="ctr"/>
            <a:r>
              <a:rPr lang="en-GB" dirty="0"/>
              <a:t>Can you resist the temptation of purchasing this practical, precious phone? Why wait, buy your phone today! </a:t>
            </a:r>
          </a:p>
          <a:p>
            <a:pPr algn="ctr"/>
            <a:endParaRPr lang="en-GB" dirty="0"/>
          </a:p>
          <a:p>
            <a:pPr algn="ctr"/>
            <a:r>
              <a:rPr lang="en-GB" dirty="0"/>
              <a:t>Not only is this phone practical, it will making communicating much easier helping to improve your well being as well as your communication!</a:t>
            </a:r>
          </a:p>
          <a:p>
            <a:pPr algn="ctr"/>
            <a:endParaRPr lang="en-GB" dirty="0"/>
          </a:p>
        </p:txBody>
      </p:sp>
      <p:sp>
        <p:nvSpPr>
          <p:cNvPr id="10" name="Cloud 9">
            <a:extLst>
              <a:ext uri="{FF2B5EF4-FFF2-40B4-BE49-F238E27FC236}">
                <a16:creationId xmlns:a16="http://schemas.microsoft.com/office/drawing/2014/main" id="{6B040098-A177-4929-90B0-308C8BA52996}"/>
              </a:ext>
            </a:extLst>
          </p:cNvPr>
          <p:cNvSpPr/>
          <p:nvPr/>
        </p:nvSpPr>
        <p:spPr>
          <a:xfrm rot="20306646">
            <a:off x="-6019" y="287607"/>
            <a:ext cx="2295525" cy="821908"/>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Read my advert!</a:t>
            </a:r>
          </a:p>
        </p:txBody>
      </p:sp>
      <p:pic>
        <p:nvPicPr>
          <p:cNvPr id="8" name="Picture 15" descr="A picture containing logo&#10;&#10;Description automatically generated">
            <a:extLst>
              <a:ext uri="{FF2B5EF4-FFF2-40B4-BE49-F238E27FC236}">
                <a16:creationId xmlns:a16="http://schemas.microsoft.com/office/drawing/2014/main" id="{B63C16FD-3FFF-4C8F-83A7-955DB2516477}"/>
              </a:ext>
            </a:extLst>
          </p:cNvPr>
          <p:cNvPicPr>
            <a:picLocks noChangeAspect="1"/>
          </p:cNvPicPr>
          <p:nvPr/>
        </p:nvPicPr>
        <p:blipFill>
          <a:blip r:embed="rId2"/>
          <a:stretch>
            <a:fillRect/>
          </a:stretch>
        </p:blipFill>
        <p:spPr>
          <a:xfrm>
            <a:off x="10864516" y="32415"/>
            <a:ext cx="1266828" cy="962021"/>
          </a:xfrm>
          <a:prstGeom prst="rect">
            <a:avLst/>
          </a:prstGeom>
          <a:noFill/>
          <a:ln cap="flat">
            <a:noFill/>
          </a:ln>
        </p:spPr>
      </p:pic>
      <p:pic>
        <p:nvPicPr>
          <p:cNvPr id="2" name="Picture 2" descr="See the source image">
            <a:extLst>
              <a:ext uri="{FF2B5EF4-FFF2-40B4-BE49-F238E27FC236}">
                <a16:creationId xmlns:a16="http://schemas.microsoft.com/office/drawing/2014/main" id="{ACD0894D-D0DB-4D08-947A-77458CFE4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180" y="1160226"/>
            <a:ext cx="5911639" cy="179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33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57175" y="180978"/>
            <a:ext cx="11696703" cy="6457949"/>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3" name="Picture 5"/>
          <p:cNvPicPr>
            <a:picLocks noChangeAspect="1"/>
          </p:cNvPicPr>
          <p:nvPr/>
        </p:nvPicPr>
        <p:blipFill>
          <a:blip r:embed="rId2"/>
          <a:stretch>
            <a:fillRect/>
          </a:stretch>
        </p:blipFill>
        <p:spPr>
          <a:xfrm>
            <a:off x="352428" y="271457"/>
            <a:ext cx="771525" cy="771525"/>
          </a:xfrm>
          <a:prstGeom prst="rect">
            <a:avLst/>
          </a:prstGeom>
          <a:noFill/>
          <a:ln cap="flat">
            <a:noFill/>
          </a:ln>
        </p:spPr>
      </p:pic>
      <p:sp>
        <p:nvSpPr>
          <p:cNvPr id="4" name="Rectangle 6"/>
          <p:cNvSpPr/>
          <p:nvPr/>
        </p:nvSpPr>
        <p:spPr>
          <a:xfrm>
            <a:off x="2864321" y="100309"/>
            <a:ext cx="6482419" cy="92333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a:solidFill>
                  <a:srgbClr val="1F4E79"/>
                </a:solidFill>
                <a:effectLst>
                  <a:outerShdw dist="19048" dir="2700000">
                    <a:srgbClr val="000000"/>
                  </a:outerShdw>
                </a:effectLst>
                <a:uFillTx/>
                <a:latin typeface="Calibri"/>
              </a:rPr>
              <a:t>Pre-recorded Teaching</a:t>
            </a:r>
          </a:p>
        </p:txBody>
      </p:sp>
      <p:sp>
        <p:nvSpPr>
          <p:cNvPr id="5" name="TextBox 2"/>
          <p:cNvSpPr txBox="1"/>
          <p:nvPr/>
        </p:nvSpPr>
        <p:spPr>
          <a:xfrm>
            <a:off x="1123953" y="1201786"/>
            <a:ext cx="9953353" cy="19389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203864"/>
                </a:solidFill>
                <a:uFillTx/>
                <a:latin typeface="Calibri"/>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b="0" i="0" u="none" strike="noStrike" kern="1200" cap="none" spc="0" baseline="0">
              <a:solidFill>
                <a:srgbClr val="203864"/>
              </a:solidFill>
              <a:uFillTx/>
              <a:latin typeface="Calibri"/>
            </a:endParaRPr>
          </a:p>
        </p:txBody>
      </p:sp>
      <p:pic>
        <p:nvPicPr>
          <p:cNvPr id="6" name="Picture 1"/>
          <p:cNvPicPr>
            <a:picLocks noChangeAspect="1"/>
          </p:cNvPicPr>
          <p:nvPr/>
        </p:nvPicPr>
        <p:blipFill>
          <a:blip r:embed="rId3"/>
          <a:stretch>
            <a:fillRect/>
          </a:stretch>
        </p:blipFill>
        <p:spPr>
          <a:xfrm>
            <a:off x="814858" y="3318915"/>
            <a:ext cx="4098916" cy="2224735"/>
          </a:xfrm>
          <a:prstGeom prst="rect">
            <a:avLst/>
          </a:prstGeom>
          <a:noFill/>
          <a:ln cap="flat">
            <a:noFill/>
          </a:ln>
        </p:spPr>
      </p:pic>
      <p:sp>
        <p:nvSpPr>
          <p:cNvPr id="7" name="Rectangle 4">
            <a:hlinkClick r:id="rId4"/>
          </p:cNvPr>
          <p:cNvSpPr/>
          <p:nvPr/>
        </p:nvSpPr>
        <p:spPr>
          <a:xfrm>
            <a:off x="6217920" y="3779516"/>
            <a:ext cx="4415244" cy="1410791"/>
          </a:xfrm>
          <a:prstGeom prst="rect">
            <a:avLst/>
          </a:prstGeom>
          <a:solidFill>
            <a:srgbClr val="1F4E79"/>
          </a:solidFill>
          <a:ln w="9528" cap="flat">
            <a:solidFill>
              <a:srgbClr val="9DC3E6"/>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hlinkClick r:id="rId5"/>
              </a:rPr>
              <a:t>Play Video</a:t>
            </a:r>
            <a:endParaRPr lang="en-GB" sz="1800" b="0" i="0" u="none" strike="noStrike" kern="1200" cap="none" spc="0" baseline="0" dirty="0">
              <a:solidFill>
                <a:srgbClr val="FFFFFF"/>
              </a:solidFill>
              <a:uFillTx/>
              <a:latin typeface="Calibri"/>
            </a:endParaRPr>
          </a:p>
        </p:txBody>
      </p:sp>
      <p:sp>
        <p:nvSpPr>
          <p:cNvPr id="8" name="Rectangle 7"/>
          <p:cNvSpPr/>
          <p:nvPr/>
        </p:nvSpPr>
        <p:spPr>
          <a:xfrm>
            <a:off x="526866" y="5944794"/>
            <a:ext cx="10106298" cy="369332"/>
          </a:xfrm>
          <a:prstGeom prst="rect">
            <a:avLst/>
          </a:prstGeom>
        </p:spPr>
        <p:txBody>
          <a:bodyPr wrap="square">
            <a:spAutoFit/>
          </a:bodyPr>
          <a:lstStyle/>
          <a:p>
            <a:r>
              <a:rPr lang="en-GB" dirty="0">
                <a:hlinkClick r:id="rId4"/>
              </a:rPr>
              <a:t>To use adjectives to describe (</a:t>
            </a:r>
            <a:r>
              <a:rPr lang="en-GB" dirty="0" err="1">
                <a:hlinkClick r:id="rId4"/>
              </a:rPr>
              <a:t>thenational.academy</a:t>
            </a:r>
            <a:r>
              <a:rPr lang="en-GB" dirty="0">
                <a:hlinkClick r:id="rId4"/>
              </a:rPr>
              <a:t>)</a:t>
            </a:r>
            <a:endParaRPr lang="en-GB" dirty="0"/>
          </a:p>
        </p:txBody>
      </p:sp>
    </p:spTree>
    <p:extLst>
      <p:ext uri="{BB962C8B-B14F-4D97-AF65-F5344CB8AC3E}">
        <p14:creationId xmlns:p14="http://schemas.microsoft.com/office/powerpoint/2010/main" val="837680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5E9AFD-428D-48D7-A84D-2F414BB4F0AE}"/>
              </a:ext>
            </a:extLst>
          </p:cNvPr>
          <p:cNvSpPr/>
          <p:nvPr/>
        </p:nvSpPr>
        <p:spPr>
          <a:xfrm>
            <a:off x="1442679" y="94488"/>
            <a:ext cx="8925650"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Immense Iconic Iphone 12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a:extLst>
              <a:ext uri="{FF2B5EF4-FFF2-40B4-BE49-F238E27FC236}">
                <a16:creationId xmlns:a16="http://schemas.microsoft.com/office/drawing/2014/main" id="{856D51FF-D791-434A-8F5F-681D4D199FDB}"/>
              </a:ext>
            </a:extLst>
          </p:cNvPr>
          <p:cNvSpPr txBox="1"/>
          <p:nvPr/>
        </p:nvSpPr>
        <p:spPr>
          <a:xfrm>
            <a:off x="351260" y="1237938"/>
            <a:ext cx="10925175" cy="646331"/>
          </a:xfrm>
          <a:prstGeom prst="rect">
            <a:avLst/>
          </a:prstGeom>
          <a:noFill/>
        </p:spPr>
        <p:txBody>
          <a:bodyPr wrap="square" rtlCol="0">
            <a:spAutoFit/>
          </a:bodyPr>
          <a:lstStyle/>
          <a:p>
            <a:r>
              <a:rPr lang="en-GB" dirty="0"/>
              <a:t>Over the next two days, we are going to be looking at writing an advert for the latest iPhone! Unlike the last phone, this phone has lots of exciting features!</a:t>
            </a:r>
            <a:endParaRPr lang="en-GB" b="1" dirty="0"/>
          </a:p>
        </p:txBody>
      </p:sp>
      <p:sp>
        <p:nvSpPr>
          <p:cNvPr id="7" name="TextBox 6">
            <a:extLst>
              <a:ext uri="{FF2B5EF4-FFF2-40B4-BE49-F238E27FC236}">
                <a16:creationId xmlns:a16="http://schemas.microsoft.com/office/drawing/2014/main" id="{17169C73-3214-4FC1-8F5E-672DDA31A2E8}"/>
              </a:ext>
            </a:extLst>
          </p:cNvPr>
          <p:cNvSpPr txBox="1"/>
          <p:nvPr/>
        </p:nvSpPr>
        <p:spPr>
          <a:xfrm>
            <a:off x="457199" y="5396239"/>
            <a:ext cx="11101388" cy="707886"/>
          </a:xfrm>
          <a:prstGeom prst="rect">
            <a:avLst/>
          </a:prstGeom>
          <a:noFill/>
        </p:spPr>
        <p:txBody>
          <a:bodyPr wrap="square" rtlCol="0">
            <a:spAutoFit/>
          </a:bodyPr>
          <a:lstStyle/>
          <a:p>
            <a:pPr algn="ctr"/>
            <a:r>
              <a:rPr lang="en-GB" sz="2000" b="1" dirty="0"/>
              <a:t>You might be able to borrow an adults phone and look at some of the features to help you with your advert!</a:t>
            </a:r>
          </a:p>
        </p:txBody>
      </p:sp>
      <p:pic>
        <p:nvPicPr>
          <p:cNvPr id="9" name="Picture 2" descr="A picture containing shape&#10;&#10;Description automatically generated">
            <a:extLst>
              <a:ext uri="{FF2B5EF4-FFF2-40B4-BE49-F238E27FC236}">
                <a16:creationId xmlns:a16="http://schemas.microsoft.com/office/drawing/2014/main" id="{71768652-25FB-4501-BD9C-D17971AD820B}"/>
              </a:ext>
            </a:extLst>
          </p:cNvPr>
          <p:cNvPicPr>
            <a:picLocks noChangeAspect="1"/>
          </p:cNvPicPr>
          <p:nvPr/>
        </p:nvPicPr>
        <p:blipFill>
          <a:blip r:embed="rId2"/>
          <a:stretch>
            <a:fillRect/>
          </a:stretch>
        </p:blipFill>
        <p:spPr>
          <a:xfrm>
            <a:off x="10810960" y="75143"/>
            <a:ext cx="1266828" cy="962021"/>
          </a:xfrm>
          <a:prstGeom prst="rect">
            <a:avLst/>
          </a:prstGeom>
          <a:noFill/>
          <a:ln cap="flat">
            <a:noFill/>
          </a:ln>
        </p:spPr>
      </p:pic>
      <p:pic>
        <p:nvPicPr>
          <p:cNvPr id="8" name="Picture 2" descr="See the source image">
            <a:extLst>
              <a:ext uri="{FF2B5EF4-FFF2-40B4-BE49-F238E27FC236}">
                <a16:creationId xmlns:a16="http://schemas.microsoft.com/office/drawing/2014/main" id="{C269BA19-ADA3-4679-B22D-C212D65F2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30" y="1884269"/>
            <a:ext cx="3707105" cy="2457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a:extLst>
              <a:ext uri="{FF2B5EF4-FFF2-40B4-BE49-F238E27FC236}">
                <a16:creationId xmlns:a16="http://schemas.microsoft.com/office/drawing/2014/main" id="{89E9BBC2-6DA6-44B0-9699-FF92BA649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656" y="1884269"/>
            <a:ext cx="3608687" cy="18221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2CE4A122-3454-47C2-A613-A35762CE0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1911254"/>
            <a:ext cx="3789595" cy="306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48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1361FA-8214-4418-BA1A-9BEFCD74D57E}"/>
              </a:ext>
            </a:extLst>
          </p:cNvPr>
          <p:cNvSpPr/>
          <p:nvPr/>
        </p:nvSpPr>
        <p:spPr>
          <a:xfrm>
            <a:off x="1785579" y="433410"/>
            <a:ext cx="8925650"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Immense Iconic Iphone 12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2" descr="See the source image">
            <a:extLst>
              <a:ext uri="{FF2B5EF4-FFF2-40B4-BE49-F238E27FC236}">
                <a16:creationId xmlns:a16="http://schemas.microsoft.com/office/drawing/2014/main" id="{B962D166-2776-4E32-B98E-60E0C9046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0" y="1356741"/>
            <a:ext cx="3126020" cy="2072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8ADCDF95-B018-45BC-8484-11D4384C6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970" y="1356741"/>
            <a:ext cx="3608687" cy="2072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AB45F922-B98D-4E21-AF71-05EBE9835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427" y="1356740"/>
            <a:ext cx="3789595" cy="20722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8C64D2-AD66-457D-B3E2-E898906311BF}"/>
              </a:ext>
            </a:extLst>
          </p:cNvPr>
          <p:cNvSpPr txBox="1"/>
          <p:nvPr/>
        </p:nvSpPr>
        <p:spPr>
          <a:xfrm>
            <a:off x="0" y="3682225"/>
            <a:ext cx="12068175" cy="2862322"/>
          </a:xfrm>
          <a:prstGeom prst="rect">
            <a:avLst/>
          </a:prstGeom>
          <a:noFill/>
        </p:spPr>
        <p:txBody>
          <a:bodyPr wrap="square" rtlCol="0">
            <a:spAutoFit/>
          </a:bodyPr>
          <a:lstStyle/>
          <a:p>
            <a:pPr algn="ctr"/>
            <a:r>
              <a:rPr lang="en-GB" dirty="0"/>
              <a:t>This immense iPhone 12, is the latest piece of ground breaking technology that will enhance your life for the better!</a:t>
            </a:r>
          </a:p>
          <a:p>
            <a:pPr algn="ctr"/>
            <a:r>
              <a:rPr lang="en-GB" dirty="0"/>
              <a:t> This phone’s technology and software has been upgraded since the last phone was released, meaning the phone will run quicker, has more storage and a better battery life so that you can use your phone for longer! The appearance of the iphone12 has been improved making the phone slimmer and the screen size larger. The iPhone 12 has a fantastic camera. You can record high quality videos and can take live shot photos. This way you can capture all of your favourite memories. You can use your amazing new phone to socialise with friends, for work and to relax listening to your favourite music. You can personalise the phone to ensure it meets all of your needs. You can download fun games. You can listen to relaxing music. You can chat with your friends on social media and you can even use the clever map if you get lost!</a:t>
            </a:r>
          </a:p>
          <a:p>
            <a:pPr algn="ctr"/>
            <a:r>
              <a:rPr lang="en-GB" dirty="0"/>
              <a:t>What are you waiting for? Buy your iPhone 12 today, you won’t regret it!</a:t>
            </a:r>
          </a:p>
          <a:p>
            <a:pPr algn="ctr"/>
            <a:r>
              <a:rPr lang="en-GB" dirty="0"/>
              <a:t>Enhance your life, with a device small enough to fit in your pocket!</a:t>
            </a:r>
          </a:p>
        </p:txBody>
      </p:sp>
      <p:sp>
        <p:nvSpPr>
          <p:cNvPr id="9" name="Cloud 8">
            <a:extLst>
              <a:ext uri="{FF2B5EF4-FFF2-40B4-BE49-F238E27FC236}">
                <a16:creationId xmlns:a16="http://schemas.microsoft.com/office/drawing/2014/main" id="{AE5FB325-F981-460B-95E5-D2A595B13969}"/>
              </a:ext>
            </a:extLst>
          </p:cNvPr>
          <p:cNvSpPr/>
          <p:nvPr/>
        </p:nvSpPr>
        <p:spPr>
          <a:xfrm rot="20306646">
            <a:off x="-6019" y="287607"/>
            <a:ext cx="2295525" cy="821908"/>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Read my advert!</a:t>
            </a:r>
          </a:p>
        </p:txBody>
      </p:sp>
      <p:pic>
        <p:nvPicPr>
          <p:cNvPr id="10" name="Picture 2" descr="A picture containing shape&#10;&#10;Description automatically generated">
            <a:extLst>
              <a:ext uri="{FF2B5EF4-FFF2-40B4-BE49-F238E27FC236}">
                <a16:creationId xmlns:a16="http://schemas.microsoft.com/office/drawing/2014/main" id="{5E062344-CC39-4201-A9A5-606F787CAD66}"/>
              </a:ext>
            </a:extLst>
          </p:cNvPr>
          <p:cNvPicPr>
            <a:picLocks noChangeAspect="1"/>
          </p:cNvPicPr>
          <p:nvPr/>
        </p:nvPicPr>
        <p:blipFill>
          <a:blip r:embed="rId5"/>
          <a:stretch>
            <a:fillRect/>
          </a:stretch>
        </p:blipFill>
        <p:spPr>
          <a:xfrm>
            <a:off x="10810960" y="75143"/>
            <a:ext cx="1266828" cy="962021"/>
          </a:xfrm>
          <a:prstGeom prst="rect">
            <a:avLst/>
          </a:prstGeom>
          <a:noFill/>
          <a:ln cap="flat">
            <a:noFill/>
          </a:ln>
        </p:spPr>
      </p:pic>
    </p:spTree>
    <p:extLst>
      <p:ext uri="{BB962C8B-B14F-4D97-AF65-F5344CB8AC3E}">
        <p14:creationId xmlns:p14="http://schemas.microsoft.com/office/powerpoint/2010/main" val="3753510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1148" y="113834"/>
            <a:ext cx="585153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Recap on </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adjectives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Cloud 4">
            <a:extLst>
              <a:ext uri="{FF2B5EF4-FFF2-40B4-BE49-F238E27FC236}">
                <a16:creationId xmlns:a16="http://schemas.microsoft.com/office/drawing/2014/main" id="{A438A3ED-B82E-481C-B4A3-1BBE118F03AA}"/>
              </a:ext>
            </a:extLst>
          </p:cNvPr>
          <p:cNvSpPr/>
          <p:nvPr/>
        </p:nvSpPr>
        <p:spPr>
          <a:xfrm>
            <a:off x="728453" y="1725876"/>
            <a:ext cx="4685389" cy="2516969"/>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 </a:t>
            </a:r>
          </a:p>
          <a:p>
            <a:pPr algn="ctr"/>
            <a:endParaRPr lang="en-GB" dirty="0"/>
          </a:p>
        </p:txBody>
      </p:sp>
      <p:pic>
        <p:nvPicPr>
          <p:cNvPr id="9" name="Picture 2" descr="A picture containing shape&#10;&#10;Description automatically generated"/>
          <p:cNvPicPr>
            <a:picLocks noChangeAspect="1"/>
          </p:cNvPicPr>
          <p:nvPr/>
        </p:nvPicPr>
        <p:blipFill>
          <a:blip r:embed="rId2"/>
          <a:stretch>
            <a:fillRect/>
          </a:stretch>
        </p:blipFill>
        <p:spPr>
          <a:xfrm>
            <a:off x="10810960" y="75143"/>
            <a:ext cx="1266828" cy="962021"/>
          </a:xfrm>
          <a:prstGeom prst="rect">
            <a:avLst/>
          </a:prstGeom>
          <a:noFill/>
          <a:ln cap="flat">
            <a:noFill/>
          </a:ln>
        </p:spPr>
      </p:pic>
      <p:sp>
        <p:nvSpPr>
          <p:cNvPr id="2" name="TextBox 1">
            <a:extLst>
              <a:ext uri="{FF2B5EF4-FFF2-40B4-BE49-F238E27FC236}">
                <a16:creationId xmlns:a16="http://schemas.microsoft.com/office/drawing/2014/main" id="{23629E95-80D6-0345-A93B-263F3E820701}"/>
              </a:ext>
            </a:extLst>
          </p:cNvPr>
          <p:cNvSpPr txBox="1"/>
          <p:nvPr/>
        </p:nvSpPr>
        <p:spPr>
          <a:xfrm>
            <a:off x="1409615" y="2307632"/>
            <a:ext cx="3323064" cy="1077218"/>
          </a:xfrm>
          <a:prstGeom prst="rect">
            <a:avLst/>
          </a:prstGeom>
          <a:noFill/>
        </p:spPr>
        <p:txBody>
          <a:bodyPr wrap="square" rtlCol="0">
            <a:spAutoFit/>
          </a:bodyPr>
          <a:lstStyle/>
          <a:p>
            <a:r>
              <a:rPr lang="en-GB" sz="3200" b="1" dirty="0">
                <a:solidFill>
                  <a:schemeClr val="bg1"/>
                </a:solidFill>
              </a:rPr>
              <a:t>An adjective is a      describing word.</a:t>
            </a:r>
            <a:endParaRPr lang="en-US" sz="3200" dirty="0">
              <a:solidFill>
                <a:schemeClr val="bg1"/>
              </a:solidFill>
            </a:endParaRPr>
          </a:p>
        </p:txBody>
      </p:sp>
      <p:sp>
        <p:nvSpPr>
          <p:cNvPr id="3" name="TextBox 2"/>
          <p:cNvSpPr txBox="1"/>
          <p:nvPr/>
        </p:nvSpPr>
        <p:spPr>
          <a:xfrm>
            <a:off x="6988627" y="1841863"/>
            <a:ext cx="1815737" cy="584775"/>
          </a:xfrm>
          <a:prstGeom prst="rect">
            <a:avLst/>
          </a:prstGeom>
          <a:noFill/>
        </p:spPr>
        <p:txBody>
          <a:bodyPr wrap="square" rtlCol="0">
            <a:spAutoFit/>
          </a:bodyPr>
          <a:lstStyle/>
          <a:p>
            <a:r>
              <a:rPr lang="en-GB" sz="3200" b="1" dirty="0">
                <a:solidFill>
                  <a:schemeClr val="bg1"/>
                </a:solidFill>
              </a:rPr>
              <a:t>light</a:t>
            </a:r>
          </a:p>
        </p:txBody>
      </p:sp>
      <p:sp>
        <p:nvSpPr>
          <p:cNvPr id="7" name="TextBox 6"/>
          <p:cNvSpPr txBox="1"/>
          <p:nvPr/>
        </p:nvSpPr>
        <p:spPr>
          <a:xfrm>
            <a:off x="9315234" y="3163345"/>
            <a:ext cx="1815737" cy="584775"/>
          </a:xfrm>
          <a:prstGeom prst="rect">
            <a:avLst/>
          </a:prstGeom>
          <a:noFill/>
        </p:spPr>
        <p:txBody>
          <a:bodyPr wrap="square" rtlCol="0">
            <a:spAutoFit/>
          </a:bodyPr>
          <a:lstStyle/>
          <a:p>
            <a:r>
              <a:rPr lang="en-GB" sz="3200" b="1" dirty="0">
                <a:solidFill>
                  <a:schemeClr val="bg1"/>
                </a:solidFill>
              </a:rPr>
              <a:t>amazing</a:t>
            </a:r>
          </a:p>
        </p:txBody>
      </p:sp>
      <p:sp>
        <p:nvSpPr>
          <p:cNvPr id="8" name="TextBox 7"/>
          <p:cNvSpPr txBox="1"/>
          <p:nvPr/>
        </p:nvSpPr>
        <p:spPr>
          <a:xfrm>
            <a:off x="6045708" y="4831811"/>
            <a:ext cx="1815737" cy="584775"/>
          </a:xfrm>
          <a:prstGeom prst="rect">
            <a:avLst/>
          </a:prstGeom>
          <a:noFill/>
        </p:spPr>
        <p:txBody>
          <a:bodyPr wrap="square" rtlCol="0">
            <a:spAutoFit/>
          </a:bodyPr>
          <a:lstStyle/>
          <a:p>
            <a:r>
              <a:rPr lang="en-GB" sz="3200" b="1" dirty="0">
                <a:solidFill>
                  <a:schemeClr val="bg1"/>
                </a:solidFill>
              </a:rPr>
              <a:t>relaxing</a:t>
            </a:r>
          </a:p>
        </p:txBody>
      </p:sp>
      <p:sp>
        <p:nvSpPr>
          <p:cNvPr id="10" name="TextBox 9"/>
          <p:cNvSpPr txBox="1"/>
          <p:nvPr/>
        </p:nvSpPr>
        <p:spPr>
          <a:xfrm>
            <a:off x="10150549" y="1874575"/>
            <a:ext cx="1815737" cy="584775"/>
          </a:xfrm>
          <a:prstGeom prst="rect">
            <a:avLst/>
          </a:prstGeom>
          <a:noFill/>
        </p:spPr>
        <p:txBody>
          <a:bodyPr wrap="square" rtlCol="0">
            <a:spAutoFit/>
          </a:bodyPr>
          <a:lstStyle/>
          <a:p>
            <a:r>
              <a:rPr lang="en-GB" sz="3200" b="1" dirty="0">
                <a:solidFill>
                  <a:schemeClr val="bg1"/>
                </a:solidFill>
              </a:rPr>
              <a:t>colourful</a:t>
            </a:r>
          </a:p>
        </p:txBody>
      </p:sp>
      <p:sp>
        <p:nvSpPr>
          <p:cNvPr id="11" name="TextBox 10"/>
          <p:cNvSpPr txBox="1"/>
          <p:nvPr/>
        </p:nvSpPr>
        <p:spPr>
          <a:xfrm>
            <a:off x="9099726" y="4539423"/>
            <a:ext cx="1815737" cy="584775"/>
          </a:xfrm>
          <a:prstGeom prst="rect">
            <a:avLst/>
          </a:prstGeom>
          <a:noFill/>
        </p:spPr>
        <p:txBody>
          <a:bodyPr wrap="square" rtlCol="0">
            <a:spAutoFit/>
          </a:bodyPr>
          <a:lstStyle/>
          <a:p>
            <a:r>
              <a:rPr lang="en-GB" sz="3200" b="1" dirty="0">
                <a:solidFill>
                  <a:schemeClr val="bg1"/>
                </a:solidFill>
              </a:rPr>
              <a:t>small</a:t>
            </a:r>
          </a:p>
        </p:txBody>
      </p:sp>
      <p:sp>
        <p:nvSpPr>
          <p:cNvPr id="12" name="TextBox 11"/>
          <p:cNvSpPr txBox="1"/>
          <p:nvPr/>
        </p:nvSpPr>
        <p:spPr>
          <a:xfrm>
            <a:off x="6534692" y="3490674"/>
            <a:ext cx="1815737" cy="584775"/>
          </a:xfrm>
          <a:prstGeom prst="rect">
            <a:avLst/>
          </a:prstGeom>
          <a:noFill/>
        </p:spPr>
        <p:txBody>
          <a:bodyPr wrap="square" rtlCol="0">
            <a:spAutoFit/>
          </a:bodyPr>
          <a:lstStyle/>
          <a:p>
            <a:r>
              <a:rPr lang="en-GB" sz="3200" b="1" dirty="0">
                <a:solidFill>
                  <a:schemeClr val="bg1"/>
                </a:solidFill>
              </a:rPr>
              <a:t>slim</a:t>
            </a:r>
          </a:p>
        </p:txBody>
      </p:sp>
      <p:sp>
        <p:nvSpPr>
          <p:cNvPr id="13" name="TextBox 12">
            <a:extLst>
              <a:ext uri="{FF2B5EF4-FFF2-40B4-BE49-F238E27FC236}">
                <a16:creationId xmlns:a16="http://schemas.microsoft.com/office/drawing/2014/main" id="{C7C3B84A-38A6-497F-8ED1-43A57360DD15}"/>
              </a:ext>
            </a:extLst>
          </p:cNvPr>
          <p:cNvSpPr txBox="1"/>
          <p:nvPr/>
        </p:nvSpPr>
        <p:spPr>
          <a:xfrm>
            <a:off x="6045708" y="1208611"/>
            <a:ext cx="3701573" cy="461665"/>
          </a:xfrm>
          <a:prstGeom prst="rect">
            <a:avLst/>
          </a:prstGeom>
          <a:noFill/>
        </p:spPr>
        <p:txBody>
          <a:bodyPr wrap="square" rtlCol="0">
            <a:spAutoFit/>
          </a:bodyPr>
          <a:lstStyle/>
          <a:p>
            <a:r>
              <a:rPr lang="en-GB" sz="2400" b="1" dirty="0"/>
              <a:t>Here are some examples…</a:t>
            </a:r>
          </a:p>
        </p:txBody>
      </p:sp>
      <p:sp>
        <p:nvSpPr>
          <p:cNvPr id="14" name="TextBox 13"/>
          <p:cNvSpPr txBox="1"/>
          <p:nvPr/>
        </p:nvSpPr>
        <p:spPr>
          <a:xfrm>
            <a:off x="933776" y="4639169"/>
            <a:ext cx="1815737" cy="584775"/>
          </a:xfrm>
          <a:prstGeom prst="rect">
            <a:avLst/>
          </a:prstGeom>
          <a:noFill/>
        </p:spPr>
        <p:txBody>
          <a:bodyPr wrap="square" rtlCol="0">
            <a:spAutoFit/>
          </a:bodyPr>
          <a:lstStyle/>
          <a:p>
            <a:r>
              <a:rPr lang="en-GB" sz="3200" b="1" dirty="0">
                <a:solidFill>
                  <a:schemeClr val="bg1"/>
                </a:solidFill>
              </a:rPr>
              <a:t>black</a:t>
            </a:r>
          </a:p>
        </p:txBody>
      </p:sp>
      <p:sp>
        <p:nvSpPr>
          <p:cNvPr id="15" name="TextBox 14"/>
          <p:cNvSpPr txBox="1"/>
          <p:nvPr/>
        </p:nvSpPr>
        <p:spPr>
          <a:xfrm>
            <a:off x="3201014" y="5223944"/>
            <a:ext cx="1815737" cy="584775"/>
          </a:xfrm>
          <a:prstGeom prst="rect">
            <a:avLst/>
          </a:prstGeom>
          <a:noFill/>
        </p:spPr>
        <p:txBody>
          <a:bodyPr wrap="square" rtlCol="0">
            <a:spAutoFit/>
          </a:bodyPr>
          <a:lstStyle/>
          <a:p>
            <a:r>
              <a:rPr lang="en-GB" sz="3200" b="1" dirty="0">
                <a:solidFill>
                  <a:schemeClr val="bg1"/>
                </a:solidFill>
              </a:rPr>
              <a:t>fun</a:t>
            </a:r>
          </a:p>
        </p:txBody>
      </p:sp>
      <p:sp>
        <p:nvSpPr>
          <p:cNvPr id="16" name="TextBox 15"/>
          <p:cNvSpPr txBox="1"/>
          <p:nvPr/>
        </p:nvSpPr>
        <p:spPr>
          <a:xfrm>
            <a:off x="1051342" y="5950862"/>
            <a:ext cx="2977733" cy="584775"/>
          </a:xfrm>
          <a:prstGeom prst="rect">
            <a:avLst/>
          </a:prstGeom>
          <a:noFill/>
        </p:spPr>
        <p:txBody>
          <a:bodyPr wrap="square" rtlCol="0">
            <a:spAutoFit/>
          </a:bodyPr>
          <a:lstStyle/>
          <a:p>
            <a:r>
              <a:rPr lang="en-GB" sz="3200" b="1" dirty="0">
                <a:solidFill>
                  <a:schemeClr val="bg1"/>
                </a:solidFill>
              </a:rPr>
              <a:t>ground breaking</a:t>
            </a:r>
          </a:p>
        </p:txBody>
      </p:sp>
      <p:sp>
        <p:nvSpPr>
          <p:cNvPr id="17" name="TextBox 16"/>
          <p:cNvSpPr txBox="1"/>
          <p:nvPr/>
        </p:nvSpPr>
        <p:spPr>
          <a:xfrm>
            <a:off x="6953576" y="5880560"/>
            <a:ext cx="1815737" cy="584775"/>
          </a:xfrm>
          <a:prstGeom prst="rect">
            <a:avLst/>
          </a:prstGeom>
          <a:noFill/>
        </p:spPr>
        <p:txBody>
          <a:bodyPr wrap="square" rtlCol="0">
            <a:spAutoFit/>
          </a:bodyPr>
          <a:lstStyle/>
          <a:p>
            <a:r>
              <a:rPr lang="en-GB" sz="3200" b="1" dirty="0">
                <a:solidFill>
                  <a:schemeClr val="bg1"/>
                </a:solidFill>
              </a:rPr>
              <a:t>silver</a:t>
            </a:r>
          </a:p>
        </p:txBody>
      </p:sp>
      <p:sp>
        <p:nvSpPr>
          <p:cNvPr id="18" name="TextBox 17"/>
          <p:cNvSpPr txBox="1"/>
          <p:nvPr/>
        </p:nvSpPr>
        <p:spPr>
          <a:xfrm>
            <a:off x="9903091" y="5520136"/>
            <a:ext cx="1815737" cy="584775"/>
          </a:xfrm>
          <a:prstGeom prst="rect">
            <a:avLst/>
          </a:prstGeom>
          <a:noFill/>
        </p:spPr>
        <p:txBody>
          <a:bodyPr wrap="square" rtlCol="0">
            <a:spAutoFit/>
          </a:bodyPr>
          <a:lstStyle/>
          <a:p>
            <a:r>
              <a:rPr lang="en-GB" sz="3200" b="1" dirty="0">
                <a:solidFill>
                  <a:schemeClr val="bg1"/>
                </a:solidFill>
              </a:rPr>
              <a:t>large</a:t>
            </a:r>
          </a:p>
        </p:txBody>
      </p:sp>
    </p:spTree>
    <p:extLst>
      <p:ext uri="{BB962C8B-B14F-4D97-AF65-F5344CB8AC3E}">
        <p14:creationId xmlns:p14="http://schemas.microsoft.com/office/powerpoint/2010/main" val="412753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additive="base">
                                        <p:cTn id="5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 calcmode="lin" valueType="num">
                                      <p:cBhvr additive="base">
                                        <p:cTn id="6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 calcmode="lin" valueType="num">
                                      <p:cBhvr additive="base">
                                        <p:cTn id="6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61595EC-59AA-4487-B257-86FD64FA7707}"/>
              </a:ext>
            </a:extLst>
          </p:cNvPr>
          <p:cNvSpPr>
            <a:spLocks noGrp="1"/>
          </p:cNvSpPr>
          <p:nvPr>
            <p:ph type="title"/>
          </p:nvPr>
        </p:nvSpPr>
        <p:spPr>
          <a:xfrm>
            <a:off x="15013" y="-152400"/>
            <a:ext cx="6452694" cy="1325563"/>
          </a:xfrm>
        </p:spPr>
        <p:txBody>
          <a:bodyPr>
            <a:normAutofit/>
          </a:bodyPr>
          <a:lstStyle/>
          <a:p>
            <a:r>
              <a:rPr lang="en-GB" sz="3600" b="1" dirty="0"/>
              <a:t>Adjectives are describing words…</a:t>
            </a:r>
          </a:p>
        </p:txBody>
      </p:sp>
      <p:sp>
        <p:nvSpPr>
          <p:cNvPr id="11" name="TextBox 10">
            <a:extLst>
              <a:ext uri="{FF2B5EF4-FFF2-40B4-BE49-F238E27FC236}">
                <a16:creationId xmlns:a16="http://schemas.microsoft.com/office/drawing/2014/main" id="{D886B2EA-8B2B-4124-8004-B31B3DEE2DFD}"/>
              </a:ext>
            </a:extLst>
          </p:cNvPr>
          <p:cNvSpPr txBox="1"/>
          <p:nvPr/>
        </p:nvSpPr>
        <p:spPr>
          <a:xfrm>
            <a:off x="3517852" y="674145"/>
            <a:ext cx="2097302" cy="461665"/>
          </a:xfrm>
          <a:prstGeom prst="rect">
            <a:avLst/>
          </a:prstGeom>
          <a:noFill/>
        </p:spPr>
        <p:txBody>
          <a:bodyPr wrap="square" rtlCol="0">
            <a:spAutoFit/>
          </a:bodyPr>
          <a:lstStyle/>
          <a:p>
            <a:r>
              <a:rPr lang="en-GB" sz="2400" b="1" dirty="0">
                <a:solidFill>
                  <a:schemeClr val="bg1"/>
                </a:solidFill>
              </a:rPr>
              <a:t>colourful </a:t>
            </a:r>
            <a:r>
              <a:rPr lang="en-GB" sz="2400" b="1" dirty="0"/>
              <a:t>back </a:t>
            </a:r>
          </a:p>
        </p:txBody>
      </p:sp>
      <p:sp>
        <p:nvSpPr>
          <p:cNvPr id="12" name="TextBox 11">
            <a:extLst>
              <a:ext uri="{FF2B5EF4-FFF2-40B4-BE49-F238E27FC236}">
                <a16:creationId xmlns:a16="http://schemas.microsoft.com/office/drawing/2014/main" id="{2C21A2DC-DF4A-4FC6-ADC2-CCCEC4EA737B}"/>
              </a:ext>
            </a:extLst>
          </p:cNvPr>
          <p:cNvSpPr txBox="1"/>
          <p:nvPr/>
        </p:nvSpPr>
        <p:spPr>
          <a:xfrm>
            <a:off x="1281034" y="4954922"/>
            <a:ext cx="1248355" cy="461665"/>
          </a:xfrm>
          <a:prstGeom prst="rect">
            <a:avLst/>
          </a:prstGeom>
          <a:noFill/>
        </p:spPr>
        <p:txBody>
          <a:bodyPr wrap="square" rtlCol="0">
            <a:spAutoFit/>
          </a:bodyPr>
          <a:lstStyle/>
          <a:p>
            <a:r>
              <a:rPr lang="en-GB" sz="2400" b="1" dirty="0"/>
              <a:t> </a:t>
            </a:r>
          </a:p>
        </p:txBody>
      </p:sp>
      <p:sp>
        <p:nvSpPr>
          <p:cNvPr id="20" name="TextBox 19">
            <a:extLst>
              <a:ext uri="{FF2B5EF4-FFF2-40B4-BE49-F238E27FC236}">
                <a16:creationId xmlns:a16="http://schemas.microsoft.com/office/drawing/2014/main" id="{C7C3B84A-38A6-497F-8ED1-43A57360DD15}"/>
              </a:ext>
            </a:extLst>
          </p:cNvPr>
          <p:cNvSpPr txBox="1"/>
          <p:nvPr/>
        </p:nvSpPr>
        <p:spPr>
          <a:xfrm>
            <a:off x="5111060" y="6236872"/>
            <a:ext cx="7020284" cy="461665"/>
          </a:xfrm>
          <a:prstGeom prst="rect">
            <a:avLst/>
          </a:prstGeom>
          <a:noFill/>
        </p:spPr>
        <p:txBody>
          <a:bodyPr wrap="square" rtlCol="0">
            <a:spAutoFit/>
          </a:bodyPr>
          <a:lstStyle/>
          <a:p>
            <a:r>
              <a:rPr lang="en-GB" sz="2400" b="1" dirty="0"/>
              <a:t>Can you think of any others to describe the pictures?</a:t>
            </a:r>
          </a:p>
        </p:txBody>
      </p:sp>
      <p:pic>
        <p:nvPicPr>
          <p:cNvPr id="24" name="Picture 15" descr="A picture containing logo&#10;&#10;Description automatically generated"/>
          <p:cNvPicPr>
            <a:picLocks noChangeAspect="1"/>
          </p:cNvPicPr>
          <p:nvPr/>
        </p:nvPicPr>
        <p:blipFill>
          <a:blip r:embed="rId2"/>
          <a:stretch>
            <a:fillRect/>
          </a:stretch>
        </p:blipFill>
        <p:spPr>
          <a:xfrm>
            <a:off x="10864516" y="32415"/>
            <a:ext cx="1266828" cy="962021"/>
          </a:xfrm>
          <a:prstGeom prst="rect">
            <a:avLst/>
          </a:prstGeom>
          <a:noFill/>
          <a:ln cap="flat">
            <a:noFill/>
          </a:ln>
        </p:spPr>
      </p:pic>
      <p:sp>
        <p:nvSpPr>
          <p:cNvPr id="34" name="TextBox 33">
            <a:extLst>
              <a:ext uri="{FF2B5EF4-FFF2-40B4-BE49-F238E27FC236}">
                <a16:creationId xmlns:a16="http://schemas.microsoft.com/office/drawing/2014/main" id="{87E7970F-35F2-4CB7-A327-177E8E438AA3}"/>
              </a:ext>
            </a:extLst>
          </p:cNvPr>
          <p:cNvSpPr txBox="1"/>
          <p:nvPr/>
        </p:nvSpPr>
        <p:spPr>
          <a:xfrm>
            <a:off x="15013" y="884397"/>
            <a:ext cx="2111817" cy="461665"/>
          </a:xfrm>
          <a:prstGeom prst="rect">
            <a:avLst/>
          </a:prstGeom>
          <a:noFill/>
        </p:spPr>
        <p:txBody>
          <a:bodyPr wrap="square" rtlCol="0">
            <a:spAutoFit/>
          </a:bodyPr>
          <a:lstStyle/>
          <a:p>
            <a:r>
              <a:rPr lang="en-GB" sz="2400" b="1" dirty="0">
                <a:solidFill>
                  <a:schemeClr val="bg1"/>
                </a:solidFill>
              </a:rPr>
              <a:t>fun </a:t>
            </a:r>
            <a:r>
              <a:rPr lang="en-GB" sz="2400" b="1" dirty="0"/>
              <a:t>apps</a:t>
            </a:r>
          </a:p>
        </p:txBody>
      </p:sp>
      <p:sp>
        <p:nvSpPr>
          <p:cNvPr id="37" name="TextBox 36">
            <a:extLst>
              <a:ext uri="{FF2B5EF4-FFF2-40B4-BE49-F238E27FC236}">
                <a16:creationId xmlns:a16="http://schemas.microsoft.com/office/drawing/2014/main" id="{A0BB9C54-768E-4ADC-800B-FC068B943C7A}"/>
              </a:ext>
            </a:extLst>
          </p:cNvPr>
          <p:cNvSpPr txBox="1"/>
          <p:nvPr/>
        </p:nvSpPr>
        <p:spPr>
          <a:xfrm>
            <a:off x="6559772" y="228099"/>
            <a:ext cx="2957341" cy="461665"/>
          </a:xfrm>
          <a:prstGeom prst="rect">
            <a:avLst/>
          </a:prstGeom>
          <a:noFill/>
        </p:spPr>
        <p:txBody>
          <a:bodyPr wrap="square" rtlCol="0">
            <a:spAutoFit/>
          </a:bodyPr>
          <a:lstStyle/>
          <a:p>
            <a:r>
              <a:rPr lang="en-GB" sz="2400" b="1" dirty="0">
                <a:solidFill>
                  <a:schemeClr val="bg1"/>
                </a:solidFill>
              </a:rPr>
              <a:t>round </a:t>
            </a:r>
            <a:r>
              <a:rPr lang="en-GB" sz="2400" b="1" dirty="0"/>
              <a:t>camera </a:t>
            </a:r>
          </a:p>
        </p:txBody>
      </p:sp>
      <p:sp>
        <p:nvSpPr>
          <p:cNvPr id="38" name="TextBox 37">
            <a:extLst>
              <a:ext uri="{FF2B5EF4-FFF2-40B4-BE49-F238E27FC236}">
                <a16:creationId xmlns:a16="http://schemas.microsoft.com/office/drawing/2014/main" id="{6C10573A-A763-4A80-B9E2-777B5DE35148}"/>
              </a:ext>
            </a:extLst>
          </p:cNvPr>
          <p:cNvSpPr txBox="1"/>
          <p:nvPr/>
        </p:nvSpPr>
        <p:spPr>
          <a:xfrm>
            <a:off x="9449983" y="5067610"/>
            <a:ext cx="2742017" cy="461665"/>
          </a:xfrm>
          <a:prstGeom prst="rect">
            <a:avLst/>
          </a:prstGeom>
          <a:noFill/>
        </p:spPr>
        <p:txBody>
          <a:bodyPr wrap="square" rtlCol="0">
            <a:spAutoFit/>
          </a:bodyPr>
          <a:lstStyle/>
          <a:p>
            <a:r>
              <a:rPr lang="en-GB" sz="2400" b="1" dirty="0">
                <a:solidFill>
                  <a:schemeClr val="bg1"/>
                </a:solidFill>
              </a:rPr>
              <a:t>High quality </a:t>
            </a:r>
            <a:r>
              <a:rPr lang="en-GB" sz="2400" b="1" dirty="0"/>
              <a:t>camera</a:t>
            </a:r>
          </a:p>
        </p:txBody>
      </p:sp>
      <p:cxnSp>
        <p:nvCxnSpPr>
          <p:cNvPr id="5" name="Straight Arrow Connector 4">
            <a:extLst>
              <a:ext uri="{FF2B5EF4-FFF2-40B4-BE49-F238E27FC236}">
                <a16:creationId xmlns:a16="http://schemas.microsoft.com/office/drawing/2014/main" id="{318EB8D3-7D82-4862-B95F-606258289B27}"/>
              </a:ext>
            </a:extLst>
          </p:cNvPr>
          <p:cNvCxnSpPr>
            <a:cxnSpLocks/>
          </p:cNvCxnSpPr>
          <p:nvPr/>
        </p:nvCxnSpPr>
        <p:spPr>
          <a:xfrm>
            <a:off x="813809" y="1346062"/>
            <a:ext cx="370121" cy="6256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012E0F32-21D4-4746-84BF-859ABD7A0544}"/>
              </a:ext>
            </a:extLst>
          </p:cNvPr>
          <p:cNvCxnSpPr>
            <a:cxnSpLocks/>
          </p:cNvCxnSpPr>
          <p:nvPr/>
        </p:nvCxnSpPr>
        <p:spPr>
          <a:xfrm flipV="1">
            <a:off x="1724025" y="4067176"/>
            <a:ext cx="805364" cy="10588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67CAB14-E73C-44EC-913C-4B2B08040834}"/>
              </a:ext>
            </a:extLst>
          </p:cNvPr>
          <p:cNvCxnSpPr>
            <a:cxnSpLocks/>
          </p:cNvCxnSpPr>
          <p:nvPr/>
        </p:nvCxnSpPr>
        <p:spPr>
          <a:xfrm>
            <a:off x="4269781" y="1229159"/>
            <a:ext cx="226019" cy="7604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4E4782B0-3FA1-40C0-B293-61C45056A733}"/>
              </a:ext>
            </a:extLst>
          </p:cNvPr>
          <p:cNvCxnSpPr>
            <a:cxnSpLocks/>
          </p:cNvCxnSpPr>
          <p:nvPr/>
        </p:nvCxnSpPr>
        <p:spPr>
          <a:xfrm flipH="1" flipV="1">
            <a:off x="4921137" y="4452272"/>
            <a:ext cx="456867" cy="9045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B0CEEC7-DC1A-49DB-AD65-0CEE86791451}"/>
              </a:ext>
            </a:extLst>
          </p:cNvPr>
          <p:cNvCxnSpPr/>
          <p:nvPr/>
        </p:nvCxnSpPr>
        <p:spPr>
          <a:xfrm>
            <a:off x="7724775" y="653564"/>
            <a:ext cx="942975" cy="1318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AE30CBE-1AE5-4063-A754-3F4ADBD42B00}"/>
              </a:ext>
            </a:extLst>
          </p:cNvPr>
          <p:cNvCxnSpPr/>
          <p:nvPr/>
        </p:nvCxnSpPr>
        <p:spPr>
          <a:xfrm flipH="1" flipV="1">
            <a:off x="10553700" y="4200525"/>
            <a:ext cx="310816" cy="7543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AA72B045-188E-432D-AFA4-1A8E3CB7A6BC}"/>
              </a:ext>
            </a:extLst>
          </p:cNvPr>
          <p:cNvSpPr txBox="1"/>
          <p:nvPr/>
        </p:nvSpPr>
        <p:spPr>
          <a:xfrm>
            <a:off x="6719717" y="5067610"/>
            <a:ext cx="2637453" cy="461665"/>
          </a:xfrm>
          <a:prstGeom prst="rect">
            <a:avLst/>
          </a:prstGeom>
          <a:noFill/>
        </p:spPr>
        <p:txBody>
          <a:bodyPr wrap="square" rtlCol="0">
            <a:spAutoFit/>
          </a:bodyPr>
          <a:lstStyle/>
          <a:p>
            <a:r>
              <a:rPr lang="en-GB" sz="2400" b="1" dirty="0">
                <a:solidFill>
                  <a:schemeClr val="bg1"/>
                </a:solidFill>
              </a:rPr>
              <a:t>small </a:t>
            </a:r>
            <a:r>
              <a:rPr lang="en-GB" sz="2400" b="1" dirty="0"/>
              <a:t>buttons  </a:t>
            </a:r>
          </a:p>
        </p:txBody>
      </p:sp>
      <p:cxnSp>
        <p:nvCxnSpPr>
          <p:cNvPr id="49" name="Straight Arrow Connector 48">
            <a:extLst>
              <a:ext uri="{FF2B5EF4-FFF2-40B4-BE49-F238E27FC236}">
                <a16:creationId xmlns:a16="http://schemas.microsoft.com/office/drawing/2014/main" id="{A7C6D5E0-661C-4885-97B2-AA8F0E8902C6}"/>
              </a:ext>
            </a:extLst>
          </p:cNvPr>
          <p:cNvCxnSpPr>
            <a:cxnSpLocks/>
          </p:cNvCxnSpPr>
          <p:nvPr/>
        </p:nvCxnSpPr>
        <p:spPr>
          <a:xfrm flipV="1">
            <a:off x="8038444" y="4333874"/>
            <a:ext cx="735875" cy="7337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F4FD9A2-191E-E749-89D4-D4262AC92035}"/>
              </a:ext>
            </a:extLst>
          </p:cNvPr>
          <p:cNvSpPr txBox="1"/>
          <p:nvPr/>
        </p:nvSpPr>
        <p:spPr>
          <a:xfrm>
            <a:off x="747132" y="5142486"/>
            <a:ext cx="2213941" cy="461665"/>
          </a:xfrm>
          <a:prstGeom prst="rect">
            <a:avLst/>
          </a:prstGeom>
          <a:noFill/>
        </p:spPr>
        <p:txBody>
          <a:bodyPr wrap="square" rtlCol="0">
            <a:spAutoFit/>
          </a:bodyPr>
          <a:lstStyle/>
          <a:p>
            <a:r>
              <a:rPr lang="en-GB" sz="2400" b="1" dirty="0">
                <a:solidFill>
                  <a:schemeClr val="bg1"/>
                </a:solidFill>
              </a:rPr>
              <a:t>slim </a:t>
            </a:r>
            <a:r>
              <a:rPr lang="en-GB" sz="2400" b="1" dirty="0"/>
              <a:t>device </a:t>
            </a:r>
          </a:p>
        </p:txBody>
      </p:sp>
      <p:sp>
        <p:nvSpPr>
          <p:cNvPr id="25" name="TextBox 24">
            <a:extLst>
              <a:ext uri="{FF2B5EF4-FFF2-40B4-BE49-F238E27FC236}">
                <a16:creationId xmlns:a16="http://schemas.microsoft.com/office/drawing/2014/main" id="{7E377648-A897-1644-96FA-EA85224BF145}"/>
              </a:ext>
            </a:extLst>
          </p:cNvPr>
          <p:cNvSpPr txBox="1"/>
          <p:nvPr/>
        </p:nvSpPr>
        <p:spPr>
          <a:xfrm>
            <a:off x="4372798" y="5356810"/>
            <a:ext cx="2010409" cy="461665"/>
          </a:xfrm>
          <a:prstGeom prst="rect">
            <a:avLst/>
          </a:prstGeom>
          <a:noFill/>
        </p:spPr>
        <p:txBody>
          <a:bodyPr wrap="square" rtlCol="0">
            <a:spAutoFit/>
          </a:bodyPr>
          <a:lstStyle/>
          <a:p>
            <a:r>
              <a:rPr lang="en-GB" sz="2400" b="1" dirty="0">
                <a:solidFill>
                  <a:schemeClr val="bg1"/>
                </a:solidFill>
              </a:rPr>
              <a:t>large </a:t>
            </a:r>
            <a:r>
              <a:rPr lang="en-GB" sz="2400" b="1" dirty="0"/>
              <a:t>screen </a:t>
            </a:r>
          </a:p>
        </p:txBody>
      </p:sp>
      <p:pic>
        <p:nvPicPr>
          <p:cNvPr id="27" name="Picture 2" descr="See the source image">
            <a:extLst>
              <a:ext uri="{FF2B5EF4-FFF2-40B4-BE49-F238E27FC236}">
                <a16:creationId xmlns:a16="http://schemas.microsoft.com/office/drawing/2014/main" id="{D5A36B11-FFEB-4456-A558-7A4B699EC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87" y="2121695"/>
            <a:ext cx="3109288" cy="20722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ee the source image">
            <a:extLst>
              <a:ext uri="{FF2B5EF4-FFF2-40B4-BE49-F238E27FC236}">
                <a16:creationId xmlns:a16="http://schemas.microsoft.com/office/drawing/2014/main" id="{A7BC9A58-3308-4012-9146-B59B0B980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805" y="2184827"/>
            <a:ext cx="3608687" cy="207225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ee the source image">
            <a:extLst>
              <a:ext uri="{FF2B5EF4-FFF2-40B4-BE49-F238E27FC236}">
                <a16:creationId xmlns:a16="http://schemas.microsoft.com/office/drawing/2014/main" id="{20A39067-1A4D-40AD-A25B-A0ECF83FE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335" y="2116645"/>
            <a:ext cx="3789595" cy="207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8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222986-B036-473B-B28D-1D33D53DE9ED}"/>
              </a:ext>
            </a:extLst>
          </p:cNvPr>
          <p:cNvSpPr>
            <a:spLocks noGrp="1"/>
          </p:cNvSpPr>
          <p:nvPr>
            <p:ph type="title"/>
          </p:nvPr>
        </p:nvSpPr>
        <p:spPr>
          <a:xfrm>
            <a:off x="581346" y="0"/>
            <a:ext cx="6569467" cy="1325563"/>
          </a:xfrm>
        </p:spPr>
        <p:txBody>
          <a:bodyPr>
            <a:normAutofit/>
          </a:bodyPr>
          <a:lstStyle/>
          <a:p>
            <a:r>
              <a:rPr lang="en-GB" sz="3600" b="1" dirty="0"/>
              <a:t>Adjectives are    </a:t>
            </a:r>
            <a:r>
              <a:rPr lang="en-GB" sz="3600" b="1" dirty="0">
                <a:solidFill>
                  <a:schemeClr val="bg1"/>
                </a:solidFill>
              </a:rPr>
              <a:t>describing words…</a:t>
            </a:r>
          </a:p>
        </p:txBody>
      </p:sp>
      <p:sp>
        <p:nvSpPr>
          <p:cNvPr id="6" name="TextBox 5">
            <a:extLst>
              <a:ext uri="{FF2B5EF4-FFF2-40B4-BE49-F238E27FC236}">
                <a16:creationId xmlns:a16="http://schemas.microsoft.com/office/drawing/2014/main" id="{DEE62971-23AD-4BEA-AEE7-88130A06092A}"/>
              </a:ext>
            </a:extLst>
          </p:cNvPr>
          <p:cNvSpPr txBox="1"/>
          <p:nvPr/>
        </p:nvSpPr>
        <p:spPr>
          <a:xfrm>
            <a:off x="7451132" y="729382"/>
            <a:ext cx="4195220" cy="584775"/>
          </a:xfrm>
          <a:prstGeom prst="rect">
            <a:avLst/>
          </a:prstGeom>
          <a:noFill/>
        </p:spPr>
        <p:txBody>
          <a:bodyPr wrap="square" rtlCol="0">
            <a:spAutoFit/>
          </a:bodyPr>
          <a:lstStyle/>
          <a:p>
            <a:r>
              <a:rPr lang="en-GB" sz="1600" dirty="0"/>
              <a:t>Complete the noun phrases by </a:t>
            </a:r>
          </a:p>
          <a:p>
            <a:r>
              <a:rPr lang="en-GB" sz="1600" dirty="0"/>
              <a:t>adding an adjective before the noun.</a:t>
            </a:r>
          </a:p>
        </p:txBody>
      </p:sp>
      <p:sp>
        <p:nvSpPr>
          <p:cNvPr id="8" name="Cloud 7">
            <a:extLst>
              <a:ext uri="{FF2B5EF4-FFF2-40B4-BE49-F238E27FC236}">
                <a16:creationId xmlns:a16="http://schemas.microsoft.com/office/drawing/2014/main" id="{FD06B3A0-E502-4EEC-B4E8-D4B7FD32ABDA}"/>
              </a:ext>
            </a:extLst>
          </p:cNvPr>
          <p:cNvSpPr/>
          <p:nvPr/>
        </p:nvSpPr>
        <p:spPr>
          <a:xfrm>
            <a:off x="3388410" y="66601"/>
            <a:ext cx="3847930" cy="1325563"/>
          </a:xfrm>
          <a:prstGeom prst="cloud">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32E708E6-E6DE-4B69-9331-3881560657E1}"/>
              </a:ext>
            </a:extLst>
          </p:cNvPr>
          <p:cNvSpPr txBox="1"/>
          <p:nvPr/>
        </p:nvSpPr>
        <p:spPr>
          <a:xfrm flipH="1">
            <a:off x="666872" y="1279168"/>
            <a:ext cx="2721537" cy="461665"/>
          </a:xfrm>
          <a:prstGeom prst="rect">
            <a:avLst/>
          </a:prstGeom>
          <a:noFill/>
        </p:spPr>
        <p:txBody>
          <a:bodyPr wrap="square" rtlCol="0">
            <a:spAutoFit/>
          </a:bodyPr>
          <a:lstStyle/>
          <a:p>
            <a:r>
              <a:rPr lang="en-GB" sz="2400" dirty="0"/>
              <a:t> </a:t>
            </a:r>
            <a:r>
              <a:rPr lang="en-GB" sz="2400" dirty="0">
                <a:solidFill>
                  <a:schemeClr val="bg1"/>
                </a:solidFill>
              </a:rPr>
              <a:t>colourful</a:t>
            </a:r>
            <a:r>
              <a:rPr lang="en-GB" sz="2400" dirty="0"/>
              <a:t>  screen</a:t>
            </a:r>
          </a:p>
        </p:txBody>
      </p:sp>
      <p:sp>
        <p:nvSpPr>
          <p:cNvPr id="10" name="TextBox 9">
            <a:extLst>
              <a:ext uri="{FF2B5EF4-FFF2-40B4-BE49-F238E27FC236}">
                <a16:creationId xmlns:a16="http://schemas.microsoft.com/office/drawing/2014/main" id="{587C1671-7F1F-46A5-996C-1D55443BFC09}"/>
              </a:ext>
            </a:extLst>
          </p:cNvPr>
          <p:cNvSpPr txBox="1"/>
          <p:nvPr/>
        </p:nvSpPr>
        <p:spPr>
          <a:xfrm>
            <a:off x="157554" y="2588843"/>
            <a:ext cx="4656040" cy="461665"/>
          </a:xfrm>
          <a:prstGeom prst="rect">
            <a:avLst/>
          </a:prstGeom>
          <a:noFill/>
        </p:spPr>
        <p:txBody>
          <a:bodyPr wrap="square" rtlCol="0">
            <a:spAutoFit/>
          </a:bodyPr>
          <a:lstStyle/>
          <a:p>
            <a:r>
              <a:rPr lang="en-GB" dirty="0"/>
              <a:t>_____________   </a:t>
            </a:r>
            <a:r>
              <a:rPr lang="en-GB" sz="2400" dirty="0"/>
              <a:t>apps</a:t>
            </a:r>
            <a:endParaRPr lang="en-GB" dirty="0"/>
          </a:p>
        </p:txBody>
      </p:sp>
      <p:sp>
        <p:nvSpPr>
          <p:cNvPr id="11" name="TextBox 10">
            <a:extLst>
              <a:ext uri="{FF2B5EF4-FFF2-40B4-BE49-F238E27FC236}">
                <a16:creationId xmlns:a16="http://schemas.microsoft.com/office/drawing/2014/main" id="{377281A1-D550-4EAF-82F8-4F1A314C47E0}"/>
              </a:ext>
            </a:extLst>
          </p:cNvPr>
          <p:cNvSpPr txBox="1"/>
          <p:nvPr/>
        </p:nvSpPr>
        <p:spPr>
          <a:xfrm>
            <a:off x="34821" y="4230664"/>
            <a:ext cx="4699219" cy="461665"/>
          </a:xfrm>
          <a:prstGeom prst="rect">
            <a:avLst/>
          </a:prstGeom>
          <a:noFill/>
        </p:spPr>
        <p:txBody>
          <a:bodyPr wrap="square" rtlCol="0">
            <a:spAutoFit/>
          </a:bodyPr>
          <a:lstStyle/>
          <a:p>
            <a:r>
              <a:rPr lang="en-GB" dirty="0"/>
              <a:t>______________  </a:t>
            </a:r>
            <a:r>
              <a:rPr lang="en-GB" sz="2400" dirty="0"/>
              <a:t>device </a:t>
            </a:r>
            <a:endParaRPr lang="en-GB" dirty="0"/>
          </a:p>
        </p:txBody>
      </p:sp>
      <p:sp>
        <p:nvSpPr>
          <p:cNvPr id="12" name="TextBox 11">
            <a:extLst>
              <a:ext uri="{FF2B5EF4-FFF2-40B4-BE49-F238E27FC236}">
                <a16:creationId xmlns:a16="http://schemas.microsoft.com/office/drawing/2014/main" id="{39166774-2896-4114-8BF8-A2953341E18C}"/>
              </a:ext>
            </a:extLst>
          </p:cNvPr>
          <p:cNvSpPr txBox="1"/>
          <p:nvPr/>
        </p:nvSpPr>
        <p:spPr>
          <a:xfrm>
            <a:off x="199689" y="5067113"/>
            <a:ext cx="5810586" cy="461665"/>
          </a:xfrm>
          <a:prstGeom prst="rect">
            <a:avLst/>
          </a:prstGeom>
          <a:noFill/>
        </p:spPr>
        <p:txBody>
          <a:bodyPr wrap="square" rtlCol="0">
            <a:spAutoFit/>
          </a:bodyPr>
          <a:lstStyle/>
          <a:p>
            <a:r>
              <a:rPr lang="en-GB" dirty="0"/>
              <a:t>_____________  </a:t>
            </a:r>
            <a:r>
              <a:rPr lang="en-GB" sz="2400" dirty="0"/>
              <a:t>home screen</a:t>
            </a:r>
            <a:endParaRPr lang="en-GB" dirty="0"/>
          </a:p>
        </p:txBody>
      </p:sp>
      <p:sp>
        <p:nvSpPr>
          <p:cNvPr id="13" name="TextBox 12">
            <a:extLst>
              <a:ext uri="{FF2B5EF4-FFF2-40B4-BE49-F238E27FC236}">
                <a16:creationId xmlns:a16="http://schemas.microsoft.com/office/drawing/2014/main" id="{DD3A6EB5-2C01-44AC-ABF6-6EB4895569D9}"/>
              </a:ext>
            </a:extLst>
          </p:cNvPr>
          <p:cNvSpPr txBox="1"/>
          <p:nvPr/>
        </p:nvSpPr>
        <p:spPr>
          <a:xfrm>
            <a:off x="114374" y="3394215"/>
            <a:ext cx="4699220" cy="461665"/>
          </a:xfrm>
          <a:prstGeom prst="rect">
            <a:avLst/>
          </a:prstGeom>
          <a:noFill/>
        </p:spPr>
        <p:txBody>
          <a:bodyPr wrap="square" rtlCol="0">
            <a:spAutoFit/>
          </a:bodyPr>
          <a:lstStyle/>
          <a:p>
            <a:r>
              <a:rPr lang="en-GB" dirty="0"/>
              <a:t>_____________   </a:t>
            </a:r>
            <a:r>
              <a:rPr lang="en-GB" sz="2400" dirty="0"/>
              <a:t>camera</a:t>
            </a:r>
            <a:endParaRPr lang="en-GB" dirty="0"/>
          </a:p>
        </p:txBody>
      </p:sp>
      <p:sp>
        <p:nvSpPr>
          <p:cNvPr id="14" name="TextBox 13">
            <a:extLst>
              <a:ext uri="{FF2B5EF4-FFF2-40B4-BE49-F238E27FC236}">
                <a16:creationId xmlns:a16="http://schemas.microsoft.com/office/drawing/2014/main" id="{A4E26A48-9263-4A18-92D1-7533C5201374}"/>
              </a:ext>
            </a:extLst>
          </p:cNvPr>
          <p:cNvSpPr txBox="1"/>
          <p:nvPr/>
        </p:nvSpPr>
        <p:spPr>
          <a:xfrm>
            <a:off x="257814" y="5903562"/>
            <a:ext cx="4765419" cy="461665"/>
          </a:xfrm>
          <a:prstGeom prst="rect">
            <a:avLst/>
          </a:prstGeom>
          <a:noFill/>
        </p:spPr>
        <p:txBody>
          <a:bodyPr wrap="square" rtlCol="0">
            <a:spAutoFit/>
          </a:bodyPr>
          <a:lstStyle/>
          <a:p>
            <a:r>
              <a:rPr lang="en-GB" dirty="0"/>
              <a:t>______________  </a:t>
            </a:r>
            <a:r>
              <a:rPr lang="en-GB" sz="2400" dirty="0"/>
              <a:t>buttons</a:t>
            </a:r>
            <a:endParaRPr lang="en-GB" dirty="0"/>
          </a:p>
        </p:txBody>
      </p:sp>
      <p:sp>
        <p:nvSpPr>
          <p:cNvPr id="15" name="TextBox 14">
            <a:extLst>
              <a:ext uri="{FF2B5EF4-FFF2-40B4-BE49-F238E27FC236}">
                <a16:creationId xmlns:a16="http://schemas.microsoft.com/office/drawing/2014/main" id="{AE438A08-7BBA-4BB7-BD7E-8376512D625D}"/>
              </a:ext>
            </a:extLst>
          </p:cNvPr>
          <p:cNvSpPr txBox="1"/>
          <p:nvPr/>
        </p:nvSpPr>
        <p:spPr>
          <a:xfrm>
            <a:off x="713910" y="1934005"/>
            <a:ext cx="3315165" cy="461665"/>
          </a:xfrm>
          <a:prstGeom prst="rect">
            <a:avLst/>
          </a:prstGeom>
          <a:noFill/>
        </p:spPr>
        <p:txBody>
          <a:bodyPr wrap="square" rtlCol="0">
            <a:spAutoFit/>
          </a:bodyPr>
          <a:lstStyle/>
          <a:p>
            <a:r>
              <a:rPr lang="en-GB" sz="2400" dirty="0">
                <a:solidFill>
                  <a:schemeClr val="bg1"/>
                </a:solidFill>
              </a:rPr>
              <a:t>Lightweight </a:t>
            </a:r>
            <a:r>
              <a:rPr lang="en-GB" sz="2400" dirty="0"/>
              <a:t> device</a:t>
            </a:r>
          </a:p>
        </p:txBody>
      </p:sp>
      <p:pic>
        <p:nvPicPr>
          <p:cNvPr id="16" name="Picture 15" descr="A picture containing logo&#10;&#10;Description automatically generated"/>
          <p:cNvPicPr>
            <a:picLocks noChangeAspect="1"/>
          </p:cNvPicPr>
          <p:nvPr/>
        </p:nvPicPr>
        <p:blipFill>
          <a:blip r:embed="rId2"/>
          <a:stretch>
            <a:fillRect/>
          </a:stretch>
        </p:blipFill>
        <p:spPr>
          <a:xfrm>
            <a:off x="10925172" y="25003"/>
            <a:ext cx="1266828" cy="962021"/>
          </a:xfrm>
          <a:prstGeom prst="rect">
            <a:avLst/>
          </a:prstGeom>
          <a:noFill/>
          <a:ln cap="flat">
            <a:noFill/>
          </a:ln>
        </p:spPr>
      </p:pic>
      <p:pic>
        <p:nvPicPr>
          <p:cNvPr id="18" name="Picture 2" descr="See the source image">
            <a:extLst>
              <a:ext uri="{FF2B5EF4-FFF2-40B4-BE49-F238E27FC236}">
                <a16:creationId xmlns:a16="http://schemas.microsoft.com/office/drawing/2014/main" id="{08F76583-DE62-40C0-9980-43C35D9ED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593" y="1657864"/>
            <a:ext cx="3349333" cy="22322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ee the source image">
            <a:extLst>
              <a:ext uri="{FF2B5EF4-FFF2-40B4-BE49-F238E27FC236}">
                <a16:creationId xmlns:a16="http://schemas.microsoft.com/office/drawing/2014/main" id="{4D510ABA-6B00-470F-BF66-1FEDF6864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92" y="3831303"/>
            <a:ext cx="3608687" cy="20722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ee the source image">
            <a:extLst>
              <a:ext uri="{FF2B5EF4-FFF2-40B4-BE49-F238E27FC236}">
                <a16:creationId xmlns:a16="http://schemas.microsoft.com/office/drawing/2014/main" id="{8F3206A3-8ECB-4B4C-909F-4043EFAF0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114" y="4425904"/>
            <a:ext cx="3789595" cy="207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8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1361FA-8214-4418-BA1A-9BEFCD74D57E}"/>
              </a:ext>
            </a:extLst>
          </p:cNvPr>
          <p:cNvSpPr/>
          <p:nvPr/>
        </p:nvSpPr>
        <p:spPr>
          <a:xfrm>
            <a:off x="1785579" y="433410"/>
            <a:ext cx="8925650"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Immense Iconic Iphone 12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2" descr="See the source image">
            <a:extLst>
              <a:ext uri="{FF2B5EF4-FFF2-40B4-BE49-F238E27FC236}">
                <a16:creationId xmlns:a16="http://schemas.microsoft.com/office/drawing/2014/main" id="{B962D166-2776-4E32-B98E-60E0C9046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0" y="1356741"/>
            <a:ext cx="3126020" cy="2072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8ADCDF95-B018-45BC-8484-11D4384C6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970" y="1356741"/>
            <a:ext cx="3608687" cy="2072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AB45F922-B98D-4E21-AF71-05EBE9835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427" y="1356740"/>
            <a:ext cx="3789595" cy="20722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8C64D2-AD66-457D-B3E2-E898906311BF}"/>
              </a:ext>
            </a:extLst>
          </p:cNvPr>
          <p:cNvSpPr txBox="1"/>
          <p:nvPr/>
        </p:nvSpPr>
        <p:spPr>
          <a:xfrm>
            <a:off x="0" y="3682225"/>
            <a:ext cx="12068175" cy="2862322"/>
          </a:xfrm>
          <a:prstGeom prst="rect">
            <a:avLst/>
          </a:prstGeom>
          <a:noFill/>
        </p:spPr>
        <p:txBody>
          <a:bodyPr wrap="square" rtlCol="0">
            <a:spAutoFit/>
          </a:bodyPr>
          <a:lstStyle/>
          <a:p>
            <a:pPr algn="ctr"/>
            <a:r>
              <a:rPr lang="en-GB" dirty="0"/>
              <a:t>This immense iPhone 12, is the latest piece of ground breaking technology that will enhance your life for the better!</a:t>
            </a:r>
          </a:p>
          <a:p>
            <a:pPr algn="ctr"/>
            <a:r>
              <a:rPr lang="en-GB" dirty="0"/>
              <a:t> This phone’s technology and software has been upgraded since the last phone was released, meaning the phone will run quicker, has more storage and a better battery life so that you can use your phone for longer! The appearance of the iphone12 has been improved making the phone slimmer and the screen size larger. The iPhone 12 has a fantastic camera. You can record high quality videos and can take live shot photos. This way you can capture all of your favourite memories. You can use your amazing new phone to socialise with friends, for work and to relax listening to your favourite music. You can personalise the phone to ensure it meets all of your needs. You can download fun games. You can listen to relaxing music. You can chat with your friends on social media and you can even use the clever map if you get lost!</a:t>
            </a:r>
          </a:p>
          <a:p>
            <a:pPr algn="ctr"/>
            <a:r>
              <a:rPr lang="en-GB" dirty="0"/>
              <a:t>What are you waiting for? Buy your iPhone 12 today, you won’t regret it!</a:t>
            </a:r>
          </a:p>
          <a:p>
            <a:pPr algn="ctr"/>
            <a:r>
              <a:rPr lang="en-GB" dirty="0"/>
              <a:t>Enhance your life, with a device small enough to fit in your pocket!</a:t>
            </a:r>
          </a:p>
        </p:txBody>
      </p:sp>
      <p:sp>
        <p:nvSpPr>
          <p:cNvPr id="11" name="Rectangle 10">
            <a:extLst>
              <a:ext uri="{FF2B5EF4-FFF2-40B4-BE49-F238E27FC236}">
                <a16:creationId xmlns:a16="http://schemas.microsoft.com/office/drawing/2014/main" id="{2547C034-CA20-4C0E-90BA-CF8E9BB78D64}"/>
              </a:ext>
            </a:extLst>
          </p:cNvPr>
          <p:cNvSpPr/>
          <p:nvPr/>
        </p:nvSpPr>
        <p:spPr>
          <a:xfrm>
            <a:off x="201574" y="135659"/>
            <a:ext cx="8790026" cy="297750"/>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 read my advert and highlight/underline the adjectives</a:t>
            </a:r>
            <a:endParaRPr lang="en-GB" sz="2000" b="1" dirty="0"/>
          </a:p>
        </p:txBody>
      </p:sp>
      <p:pic>
        <p:nvPicPr>
          <p:cNvPr id="9" name="Picture 2" descr="A picture containing diagram&#10;&#10;Description automatically generated">
            <a:extLst>
              <a:ext uri="{FF2B5EF4-FFF2-40B4-BE49-F238E27FC236}">
                <a16:creationId xmlns:a16="http://schemas.microsoft.com/office/drawing/2014/main" id="{A4A285D1-9D91-459C-B3C0-4E2C85A0A07E}"/>
              </a:ext>
            </a:extLst>
          </p:cNvPr>
          <p:cNvPicPr>
            <a:picLocks noChangeAspect="1"/>
          </p:cNvPicPr>
          <p:nvPr/>
        </p:nvPicPr>
        <p:blipFill>
          <a:blip r:embed="rId5"/>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1912611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493272-0CA4-42C6-9770-844DC8C54701}"/>
              </a:ext>
            </a:extLst>
          </p:cNvPr>
          <p:cNvSpPr>
            <a:spLocks noGrp="1"/>
          </p:cNvSpPr>
          <p:nvPr>
            <p:ph type="title"/>
          </p:nvPr>
        </p:nvSpPr>
        <p:spPr>
          <a:xfrm>
            <a:off x="239879" y="-47586"/>
            <a:ext cx="9397541" cy="946205"/>
          </a:xfrm>
        </p:spPr>
        <p:txBody>
          <a:bodyPr>
            <a:normAutofit/>
          </a:bodyPr>
          <a:lstStyle/>
          <a:p>
            <a:r>
              <a:rPr lang="en-GB" sz="3600" b="1" dirty="0"/>
              <a:t>Using adjectives…</a:t>
            </a:r>
          </a:p>
        </p:txBody>
      </p:sp>
      <p:sp>
        <p:nvSpPr>
          <p:cNvPr id="6" name="TextBox 5">
            <a:extLst>
              <a:ext uri="{FF2B5EF4-FFF2-40B4-BE49-F238E27FC236}">
                <a16:creationId xmlns:a16="http://schemas.microsoft.com/office/drawing/2014/main" id="{903C3EE7-BA1C-4E41-BBFB-11A213F0738F}"/>
              </a:ext>
            </a:extLst>
          </p:cNvPr>
          <p:cNvSpPr txBox="1"/>
          <p:nvPr/>
        </p:nvSpPr>
        <p:spPr>
          <a:xfrm>
            <a:off x="5229225" y="61082"/>
            <a:ext cx="4877299" cy="892552"/>
          </a:xfrm>
          <a:prstGeom prst="rect">
            <a:avLst/>
          </a:prstGeom>
          <a:noFill/>
        </p:spPr>
        <p:txBody>
          <a:bodyPr wrap="square" rtlCol="0">
            <a:spAutoFit/>
          </a:bodyPr>
          <a:lstStyle/>
          <a:p>
            <a:pPr algn="ctr"/>
            <a:r>
              <a:rPr lang="en-GB" b="1" dirty="0"/>
              <a:t>Using the pictures to help you, write 6 sentences about the latest Iphone including adjectives.</a:t>
            </a:r>
          </a:p>
          <a:p>
            <a:endParaRPr lang="en-GB" sz="1600" dirty="0"/>
          </a:p>
        </p:txBody>
      </p:sp>
      <p:pic>
        <p:nvPicPr>
          <p:cNvPr id="7" name="Picture 6">
            <a:extLst>
              <a:ext uri="{FF2B5EF4-FFF2-40B4-BE49-F238E27FC236}">
                <a16:creationId xmlns:a16="http://schemas.microsoft.com/office/drawing/2014/main" id="{5D5A7832-A43A-4680-8232-081257D0CF82}"/>
              </a:ext>
            </a:extLst>
          </p:cNvPr>
          <p:cNvPicPr>
            <a:picLocks noChangeAspect="1"/>
          </p:cNvPicPr>
          <p:nvPr/>
        </p:nvPicPr>
        <p:blipFill>
          <a:blip r:embed="rId2"/>
          <a:stretch>
            <a:fillRect/>
          </a:stretch>
        </p:blipFill>
        <p:spPr>
          <a:xfrm>
            <a:off x="5893609" y="1221266"/>
            <a:ext cx="1012024" cy="774259"/>
          </a:xfrm>
          <a:prstGeom prst="rect">
            <a:avLst/>
          </a:prstGeom>
        </p:spPr>
      </p:pic>
      <p:pic>
        <p:nvPicPr>
          <p:cNvPr id="8" name="Picture 7">
            <a:extLst>
              <a:ext uri="{FF2B5EF4-FFF2-40B4-BE49-F238E27FC236}">
                <a16:creationId xmlns:a16="http://schemas.microsoft.com/office/drawing/2014/main" id="{14EE3797-DCEC-4931-85FD-95556D25F4FB}"/>
              </a:ext>
            </a:extLst>
          </p:cNvPr>
          <p:cNvPicPr>
            <a:picLocks noChangeAspect="1"/>
          </p:cNvPicPr>
          <p:nvPr/>
        </p:nvPicPr>
        <p:blipFill>
          <a:blip r:embed="rId3"/>
          <a:stretch>
            <a:fillRect/>
          </a:stretch>
        </p:blipFill>
        <p:spPr>
          <a:xfrm>
            <a:off x="10633848" y="1221266"/>
            <a:ext cx="1005927" cy="774259"/>
          </a:xfrm>
          <a:prstGeom prst="rect">
            <a:avLst/>
          </a:prstGeom>
        </p:spPr>
      </p:pic>
      <p:pic>
        <p:nvPicPr>
          <p:cNvPr id="9" name="Picture 8">
            <a:extLst>
              <a:ext uri="{FF2B5EF4-FFF2-40B4-BE49-F238E27FC236}">
                <a16:creationId xmlns:a16="http://schemas.microsoft.com/office/drawing/2014/main" id="{06295701-46B3-4A8D-8732-326E4F6DEB75}"/>
              </a:ext>
            </a:extLst>
          </p:cNvPr>
          <p:cNvPicPr>
            <a:picLocks noChangeAspect="1"/>
          </p:cNvPicPr>
          <p:nvPr/>
        </p:nvPicPr>
        <p:blipFill>
          <a:blip r:embed="rId4"/>
          <a:stretch>
            <a:fillRect/>
          </a:stretch>
        </p:blipFill>
        <p:spPr>
          <a:xfrm>
            <a:off x="7098380" y="1223220"/>
            <a:ext cx="1009650" cy="771525"/>
          </a:xfrm>
          <a:prstGeom prst="rect">
            <a:avLst/>
          </a:prstGeom>
        </p:spPr>
      </p:pic>
      <p:cxnSp>
        <p:nvCxnSpPr>
          <p:cNvPr id="12" name="Straight Connector 11">
            <a:extLst>
              <a:ext uri="{FF2B5EF4-FFF2-40B4-BE49-F238E27FC236}">
                <a16:creationId xmlns:a16="http://schemas.microsoft.com/office/drawing/2014/main" id="{D4C73517-893D-470B-B13F-678EEF658162}"/>
              </a:ext>
            </a:extLst>
          </p:cNvPr>
          <p:cNvCxnSpPr/>
          <p:nvPr/>
        </p:nvCxnSpPr>
        <p:spPr>
          <a:xfrm>
            <a:off x="707666" y="4285753"/>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40EF428-E98D-44BE-B10C-025855AF7634}"/>
              </a:ext>
            </a:extLst>
          </p:cNvPr>
          <p:cNvCxnSpPr/>
          <p:nvPr/>
        </p:nvCxnSpPr>
        <p:spPr>
          <a:xfrm>
            <a:off x="707666" y="4724399"/>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6EA45B9-8494-4EEE-BCF1-8F7579F0B221}"/>
              </a:ext>
            </a:extLst>
          </p:cNvPr>
          <p:cNvCxnSpPr/>
          <p:nvPr/>
        </p:nvCxnSpPr>
        <p:spPr>
          <a:xfrm>
            <a:off x="707665" y="5161721"/>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4A1B844-C62F-4B13-814C-1461A7BB9E50}"/>
              </a:ext>
            </a:extLst>
          </p:cNvPr>
          <p:cNvCxnSpPr/>
          <p:nvPr/>
        </p:nvCxnSpPr>
        <p:spPr>
          <a:xfrm>
            <a:off x="707665" y="5614946"/>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6FC011-A637-4DE9-B86F-8AFA845306A5}"/>
              </a:ext>
            </a:extLst>
          </p:cNvPr>
          <p:cNvCxnSpPr/>
          <p:nvPr/>
        </p:nvCxnSpPr>
        <p:spPr>
          <a:xfrm>
            <a:off x="707664" y="6076122"/>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1F41294-E18A-4183-A4DD-46A867BA16A3}"/>
              </a:ext>
            </a:extLst>
          </p:cNvPr>
          <p:cNvCxnSpPr/>
          <p:nvPr/>
        </p:nvCxnSpPr>
        <p:spPr>
          <a:xfrm>
            <a:off x="707664" y="6569103"/>
            <a:ext cx="11219291" cy="0"/>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23036" y="3422832"/>
            <a:ext cx="6719660" cy="461665"/>
          </a:xfrm>
          <a:prstGeom prst="rect">
            <a:avLst/>
          </a:prstGeom>
          <a:noFill/>
        </p:spPr>
        <p:txBody>
          <a:bodyPr wrap="none" rtlCol="0">
            <a:spAutoFit/>
          </a:bodyPr>
          <a:lstStyle/>
          <a:p>
            <a:r>
              <a:rPr lang="en-GB" sz="2400" dirty="0"/>
              <a:t>You can use this </a:t>
            </a:r>
            <a:r>
              <a:rPr lang="en-GB" sz="2400" b="1" dirty="0">
                <a:solidFill>
                  <a:schemeClr val="bg1"/>
                </a:solidFill>
              </a:rPr>
              <a:t>slim</a:t>
            </a:r>
            <a:r>
              <a:rPr lang="en-GB" sz="2400" dirty="0"/>
              <a:t> device to take fantastic photos!</a:t>
            </a:r>
          </a:p>
        </p:txBody>
      </p:sp>
      <p:pic>
        <p:nvPicPr>
          <p:cNvPr id="20" name="Picture 2" descr="A picture containing diagram&#10;&#10;Description automatically generated"/>
          <p:cNvPicPr>
            <a:picLocks noChangeAspect="1"/>
          </p:cNvPicPr>
          <p:nvPr/>
        </p:nvPicPr>
        <p:blipFill>
          <a:blip r:embed="rId5"/>
          <a:stretch>
            <a:fillRect/>
          </a:stretch>
        </p:blipFill>
        <p:spPr>
          <a:xfrm>
            <a:off x="10865937" y="80765"/>
            <a:ext cx="1266828" cy="962021"/>
          </a:xfrm>
          <a:prstGeom prst="rect">
            <a:avLst/>
          </a:prstGeom>
          <a:noFill/>
          <a:ln cap="flat">
            <a:noFill/>
          </a:ln>
        </p:spPr>
      </p:pic>
      <p:sp>
        <p:nvSpPr>
          <p:cNvPr id="3" name="Rectangle 2"/>
          <p:cNvSpPr/>
          <p:nvPr/>
        </p:nvSpPr>
        <p:spPr>
          <a:xfrm>
            <a:off x="7353805" y="895957"/>
            <a:ext cx="1436675" cy="369332"/>
          </a:xfrm>
          <a:prstGeom prst="rect">
            <a:avLst/>
          </a:prstGeom>
        </p:spPr>
        <p:txBody>
          <a:bodyPr wrap="none">
            <a:spAutoFit/>
          </a:bodyPr>
          <a:lstStyle/>
          <a:p>
            <a:r>
              <a:rPr lang="en-GB" dirty="0"/>
              <a:t> Don’t forget:</a:t>
            </a:r>
          </a:p>
        </p:txBody>
      </p:sp>
      <p:sp>
        <p:nvSpPr>
          <p:cNvPr id="4" name="Rectangle 3">
            <a:extLst>
              <a:ext uri="{FF2B5EF4-FFF2-40B4-BE49-F238E27FC236}">
                <a16:creationId xmlns:a16="http://schemas.microsoft.com/office/drawing/2014/main" id="{2139E15F-D952-4756-978C-8DB0C22FB314}"/>
              </a:ext>
            </a:extLst>
          </p:cNvPr>
          <p:cNvSpPr/>
          <p:nvPr/>
        </p:nvSpPr>
        <p:spPr>
          <a:xfrm>
            <a:off x="6355366" y="6200775"/>
            <a:ext cx="5836634" cy="65722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Keep your sentences safe, you will be able to use them in your advert tomorrow!</a:t>
            </a:r>
          </a:p>
        </p:txBody>
      </p:sp>
      <p:pic>
        <p:nvPicPr>
          <p:cNvPr id="25" name="Picture 24" descr="Diagram&#10;&#10;Description automatically generated with medium confidence">
            <a:extLst>
              <a:ext uri="{FF2B5EF4-FFF2-40B4-BE49-F238E27FC236}">
                <a16:creationId xmlns:a16="http://schemas.microsoft.com/office/drawing/2014/main" id="{D68606F8-0158-404B-B63B-B3CF565315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35" y="607132"/>
            <a:ext cx="1180127" cy="871308"/>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CD5B4EF2-CF72-4A02-92A0-80EF529214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4244" y="607132"/>
            <a:ext cx="1180127" cy="871308"/>
          </a:xfrm>
          <a:prstGeom prst="rect">
            <a:avLst/>
          </a:prstGeom>
        </p:spPr>
      </p:pic>
      <p:pic>
        <p:nvPicPr>
          <p:cNvPr id="27" name="Picture 26" descr="A yellow square with a person's face on it&#10;&#10;Description automatically generated with low confidence">
            <a:extLst>
              <a:ext uri="{FF2B5EF4-FFF2-40B4-BE49-F238E27FC236}">
                <a16:creationId xmlns:a16="http://schemas.microsoft.com/office/drawing/2014/main" id="{7CAC8E6F-A4C2-4700-BE28-A7D1BA33B5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5015" y="607132"/>
            <a:ext cx="1185978" cy="871308"/>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540EB10-531C-44DB-9A75-3202EAF071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38" y="1560239"/>
            <a:ext cx="1189480" cy="871308"/>
          </a:xfrm>
          <a:prstGeom prst="rect">
            <a:avLst/>
          </a:prstGeom>
        </p:spPr>
      </p:pic>
      <p:pic>
        <p:nvPicPr>
          <p:cNvPr id="29" name="Picture 28" descr="Diagram, text&#10;&#10;Description automatically generated">
            <a:extLst>
              <a:ext uri="{FF2B5EF4-FFF2-40B4-BE49-F238E27FC236}">
                <a16:creationId xmlns:a16="http://schemas.microsoft.com/office/drawing/2014/main" id="{DB75084B-7608-4559-9A38-07FD4A6E83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2374" y="1569829"/>
            <a:ext cx="1149497" cy="845599"/>
          </a:xfrm>
          <a:prstGeom prst="rect">
            <a:avLst/>
          </a:prstGeom>
        </p:spPr>
      </p:pic>
      <p:pic>
        <p:nvPicPr>
          <p:cNvPr id="30" name="Picture 29" descr="A picture containing graphical user interface&#10;&#10;Description automatically generated">
            <a:extLst>
              <a:ext uri="{FF2B5EF4-FFF2-40B4-BE49-F238E27FC236}">
                <a16:creationId xmlns:a16="http://schemas.microsoft.com/office/drawing/2014/main" id="{DC4E27AD-CA75-43DA-BDFB-EDF1F611D1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1610" y="1550324"/>
            <a:ext cx="1192787" cy="888348"/>
          </a:xfrm>
          <a:prstGeom prst="rect">
            <a:avLst/>
          </a:prstGeom>
        </p:spPr>
      </p:pic>
      <p:sp>
        <p:nvSpPr>
          <p:cNvPr id="31" name="Rectangle 30">
            <a:extLst>
              <a:ext uri="{FF2B5EF4-FFF2-40B4-BE49-F238E27FC236}">
                <a16:creationId xmlns:a16="http://schemas.microsoft.com/office/drawing/2014/main" id="{E18B4079-D58C-4177-830C-8E10C90675A9}"/>
              </a:ext>
            </a:extLst>
          </p:cNvPr>
          <p:cNvSpPr/>
          <p:nvPr/>
        </p:nvSpPr>
        <p:spPr>
          <a:xfrm>
            <a:off x="5719929" y="2088210"/>
            <a:ext cx="2756902" cy="646331"/>
          </a:xfrm>
          <a:prstGeom prst="rect">
            <a:avLst/>
          </a:prstGeom>
        </p:spPr>
        <p:txBody>
          <a:bodyPr wrap="square">
            <a:spAutoFit/>
          </a:bodyPr>
          <a:lstStyle/>
          <a:p>
            <a:r>
              <a:rPr lang="en-GB" dirty="0"/>
              <a:t> </a:t>
            </a:r>
            <a:r>
              <a:rPr lang="en-GB" b="1" dirty="0">
                <a:solidFill>
                  <a:srgbClr val="FF0000"/>
                </a:solidFill>
              </a:rPr>
              <a:t>Challenge include an exclamation mark.</a:t>
            </a:r>
          </a:p>
        </p:txBody>
      </p:sp>
      <p:pic>
        <p:nvPicPr>
          <p:cNvPr id="32" name="Picture 31">
            <a:extLst>
              <a:ext uri="{FF2B5EF4-FFF2-40B4-BE49-F238E27FC236}">
                <a16:creationId xmlns:a16="http://schemas.microsoft.com/office/drawing/2014/main" id="{F6BF904C-6191-4149-953F-1CD1AE974A60}"/>
              </a:ext>
            </a:extLst>
          </p:cNvPr>
          <p:cNvPicPr>
            <a:picLocks noChangeAspect="1"/>
          </p:cNvPicPr>
          <p:nvPr/>
        </p:nvPicPr>
        <p:blipFill>
          <a:blip r:embed="rId12"/>
          <a:stretch>
            <a:fillRect/>
          </a:stretch>
        </p:blipFill>
        <p:spPr>
          <a:xfrm>
            <a:off x="5893609" y="2713080"/>
            <a:ext cx="1019175" cy="771525"/>
          </a:xfrm>
          <a:prstGeom prst="rect">
            <a:avLst/>
          </a:prstGeom>
        </p:spPr>
      </p:pic>
      <p:cxnSp>
        <p:nvCxnSpPr>
          <p:cNvPr id="34" name="Straight Connector 33">
            <a:extLst>
              <a:ext uri="{FF2B5EF4-FFF2-40B4-BE49-F238E27FC236}">
                <a16:creationId xmlns:a16="http://schemas.microsoft.com/office/drawing/2014/main" id="{74FEA3DF-5120-48E5-953A-93923EC5DE51}"/>
              </a:ext>
            </a:extLst>
          </p:cNvPr>
          <p:cNvCxnSpPr/>
          <p:nvPr/>
        </p:nvCxnSpPr>
        <p:spPr>
          <a:xfrm>
            <a:off x="707663" y="3819028"/>
            <a:ext cx="11219291" cy="0"/>
          </a:xfrm>
          <a:prstGeom prst="line">
            <a:avLst/>
          </a:prstGeom>
        </p:spPr>
        <p:style>
          <a:lnRef idx="1">
            <a:schemeClr val="dk1"/>
          </a:lnRef>
          <a:fillRef idx="0">
            <a:schemeClr val="dk1"/>
          </a:fillRef>
          <a:effectRef idx="0">
            <a:schemeClr val="dk1"/>
          </a:effectRef>
          <a:fontRef idx="minor">
            <a:schemeClr val="tx1"/>
          </a:fontRef>
        </p:style>
      </p:cxnSp>
      <p:pic>
        <p:nvPicPr>
          <p:cNvPr id="36" name="Picture 8">
            <a:extLst>
              <a:ext uri="{FF2B5EF4-FFF2-40B4-BE49-F238E27FC236}">
                <a16:creationId xmlns:a16="http://schemas.microsoft.com/office/drawing/2014/main" id="{11CC5C60-A8D5-4CAE-9854-EA2E8482BA49}"/>
              </a:ext>
            </a:extLst>
          </p:cNvPr>
          <p:cNvPicPr>
            <a:picLocks noChangeAspect="1"/>
          </p:cNvPicPr>
          <p:nvPr/>
        </p:nvPicPr>
        <p:blipFill>
          <a:blip r:embed="rId13"/>
          <a:stretch>
            <a:fillRect/>
          </a:stretch>
        </p:blipFill>
        <p:spPr>
          <a:xfrm>
            <a:off x="9431451" y="1230633"/>
            <a:ext cx="1019171" cy="761996"/>
          </a:xfrm>
          <a:prstGeom prst="rect">
            <a:avLst/>
          </a:prstGeom>
          <a:noFill/>
          <a:ln cap="flat">
            <a:noFill/>
          </a:ln>
        </p:spPr>
      </p:pic>
      <p:pic>
        <p:nvPicPr>
          <p:cNvPr id="37" name="Picture 2" descr="See the source image">
            <a:extLst>
              <a:ext uri="{FF2B5EF4-FFF2-40B4-BE49-F238E27FC236}">
                <a16:creationId xmlns:a16="http://schemas.microsoft.com/office/drawing/2014/main" id="{A50D61FA-0326-40BD-B0F3-D7AF898FF7A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3130" y="666607"/>
            <a:ext cx="1751037" cy="11607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ee the source image">
            <a:extLst>
              <a:ext uri="{FF2B5EF4-FFF2-40B4-BE49-F238E27FC236}">
                <a16:creationId xmlns:a16="http://schemas.microsoft.com/office/drawing/2014/main" id="{EF4AB5FC-C169-4D24-8EA6-8249F39828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75012" y="1937778"/>
            <a:ext cx="1751037" cy="13711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FF662517-BF18-4BB1-A3A9-E8363AD00D42}"/>
              </a:ext>
            </a:extLst>
          </p:cNvPr>
          <p:cNvPicPr>
            <a:picLocks noChangeAspect="1"/>
          </p:cNvPicPr>
          <p:nvPr/>
        </p:nvPicPr>
        <p:blipFill>
          <a:blip r:embed="rId16"/>
          <a:stretch>
            <a:fillRect/>
          </a:stretch>
        </p:blipFill>
        <p:spPr>
          <a:xfrm>
            <a:off x="8229054" y="1226846"/>
            <a:ext cx="1009649" cy="733372"/>
          </a:xfrm>
          <a:prstGeom prst="rect">
            <a:avLst/>
          </a:prstGeom>
        </p:spPr>
      </p:pic>
      <p:sp>
        <p:nvSpPr>
          <p:cNvPr id="40" name="Rectangle 39">
            <a:extLst>
              <a:ext uri="{FF2B5EF4-FFF2-40B4-BE49-F238E27FC236}">
                <a16:creationId xmlns:a16="http://schemas.microsoft.com/office/drawing/2014/main" id="{9D4299D9-3907-4F02-8722-288772A320FD}"/>
              </a:ext>
            </a:extLst>
          </p:cNvPr>
          <p:cNvSpPr/>
          <p:nvPr/>
        </p:nvSpPr>
        <p:spPr>
          <a:xfrm>
            <a:off x="8544391" y="2074745"/>
            <a:ext cx="3505200" cy="120114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If you are finding this task a bit tricky, you can have a go at the sentence building activity on slides 46 - 51.</a:t>
            </a:r>
          </a:p>
        </p:txBody>
      </p:sp>
      <p:sp>
        <p:nvSpPr>
          <p:cNvPr id="10" name="Rectangle 9">
            <a:extLst>
              <a:ext uri="{FF2B5EF4-FFF2-40B4-BE49-F238E27FC236}">
                <a16:creationId xmlns:a16="http://schemas.microsoft.com/office/drawing/2014/main" id="{74A433C8-4F61-4C14-9942-FE0C51B27964}"/>
              </a:ext>
            </a:extLst>
          </p:cNvPr>
          <p:cNvSpPr/>
          <p:nvPr/>
        </p:nvSpPr>
        <p:spPr>
          <a:xfrm>
            <a:off x="8476831" y="1992629"/>
            <a:ext cx="3655934" cy="13427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5782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3" name="Picture 2" descr="A picture containing graphical user interface&#10;&#10;Description automatically generated">
            <a:extLst>
              <a:ext uri="{FF2B5EF4-FFF2-40B4-BE49-F238E27FC236}">
                <a16:creationId xmlns:a16="http://schemas.microsoft.com/office/drawing/2014/main" id="{699884C5-4BA8-4AD6-95DB-910EC6F23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238792-C55D-4907-9C9F-5795390E9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18" name="Picture 17" descr="Chart, scatter chart&#10;&#10;Description automatically generated">
            <a:extLst>
              <a:ext uri="{FF2B5EF4-FFF2-40B4-BE49-F238E27FC236}">
                <a16:creationId xmlns:a16="http://schemas.microsoft.com/office/drawing/2014/main" id="{3E289D55-5AC6-40E2-B442-54C0F361C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26" name="Picture 25" descr="Shape&#10;&#10;Description automatically generated">
            <a:extLst>
              <a:ext uri="{FF2B5EF4-FFF2-40B4-BE49-F238E27FC236}">
                <a16:creationId xmlns:a16="http://schemas.microsoft.com/office/drawing/2014/main" id="{65FC1ADA-FFAC-453F-8561-C2A7075E0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spTree>
    <p:extLst>
      <p:ext uri="{BB962C8B-B14F-4D97-AF65-F5344CB8AC3E}">
        <p14:creationId xmlns:p14="http://schemas.microsoft.com/office/powerpoint/2010/main" val="288944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22587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2" name="Rectangle 1"/>
          <p:cNvSpPr/>
          <p:nvPr/>
        </p:nvSpPr>
        <p:spPr>
          <a:xfrm>
            <a:off x="266938" y="3736636"/>
            <a:ext cx="8364749" cy="57476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Once you have ordered the sentence cards, copy the words to write your sentence.</a:t>
            </a:r>
          </a:p>
          <a:p>
            <a:pPr algn="ctr"/>
            <a:r>
              <a:rPr lang="en-GB" b="1" dirty="0"/>
              <a:t> For example: </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66331" y="5973391"/>
            <a:ext cx="4909549" cy="523220"/>
          </a:xfrm>
          <a:prstGeom prst="rect">
            <a:avLst/>
          </a:prstGeom>
          <a:noFill/>
        </p:spPr>
        <p:txBody>
          <a:bodyPr wrap="none" rtlCol="0">
            <a:spAutoFit/>
          </a:bodyPr>
          <a:lstStyle/>
          <a:p>
            <a:r>
              <a:rPr lang="en-GB" sz="2800" dirty="0"/>
              <a:t>The phone can ring your friends.</a:t>
            </a:r>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26" name="Picture 25" descr="A picture containing graphical user interface&#10;&#10;Description automatically generated">
            <a:extLst>
              <a:ext uri="{FF2B5EF4-FFF2-40B4-BE49-F238E27FC236}">
                <a16:creationId xmlns:a16="http://schemas.microsoft.com/office/drawing/2014/main" id="{59246957-6566-4392-91A1-044187AB9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27" name="Picture 26" descr="Chart, scatter chart&#10;&#10;Description automatically generated">
            <a:extLst>
              <a:ext uri="{FF2B5EF4-FFF2-40B4-BE49-F238E27FC236}">
                <a16:creationId xmlns:a16="http://schemas.microsoft.com/office/drawing/2014/main" id="{90C4E66E-C35E-4C4D-BC09-A2D5315A5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7AA08A3-48D6-41F5-9D75-B969B8285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311E0C4B-48CA-4B63-B8A2-0734431F6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3" y="4533210"/>
            <a:ext cx="1663863" cy="1093398"/>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70374A67-3C49-4ECF-A3E7-E66D8C3DB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21" y="4522134"/>
            <a:ext cx="1663863" cy="1075538"/>
          </a:xfrm>
          <a:prstGeom prst="rect">
            <a:avLst/>
          </a:prstGeom>
        </p:spPr>
      </p:pic>
      <p:pic>
        <p:nvPicPr>
          <p:cNvPr id="34" name="Picture 33" descr="Chart, scatter chart&#10;&#10;Description automatically generated">
            <a:extLst>
              <a:ext uri="{FF2B5EF4-FFF2-40B4-BE49-F238E27FC236}">
                <a16:creationId xmlns:a16="http://schemas.microsoft.com/office/drawing/2014/main" id="{5011D0D2-8939-4C86-83B8-9DAE078BC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71" y="4513596"/>
            <a:ext cx="1663862" cy="1132626"/>
          </a:xfrm>
          <a:prstGeom prst="rect">
            <a:avLst/>
          </a:prstGeom>
        </p:spPr>
      </p:pic>
      <p:pic>
        <p:nvPicPr>
          <p:cNvPr id="9" name="Picture 8" descr="Shape&#10;&#10;Description automatically generated">
            <a:extLst>
              <a:ext uri="{FF2B5EF4-FFF2-40B4-BE49-F238E27FC236}">
                <a16:creationId xmlns:a16="http://schemas.microsoft.com/office/drawing/2014/main" id="{7E0BA916-8F1C-4E42-BEF5-4297F071F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pic>
        <p:nvPicPr>
          <p:cNvPr id="35" name="Picture 34" descr="Shape&#10;&#10;Description automatically generated">
            <a:extLst>
              <a:ext uri="{FF2B5EF4-FFF2-40B4-BE49-F238E27FC236}">
                <a16:creationId xmlns:a16="http://schemas.microsoft.com/office/drawing/2014/main" id="{2253B802-D07F-4B45-AD4F-5F6A42DD7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2963" y="4513596"/>
            <a:ext cx="1630650" cy="1075538"/>
          </a:xfrm>
          <a:prstGeom prst="rect">
            <a:avLst/>
          </a:prstGeom>
        </p:spPr>
      </p:pic>
    </p:spTree>
    <p:extLst>
      <p:ext uri="{BB962C8B-B14F-4D97-AF65-F5344CB8AC3E}">
        <p14:creationId xmlns:p14="http://schemas.microsoft.com/office/powerpoint/2010/main" val="419428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DF61-96D8-4728-9661-3BFCDDE158F1}"/>
              </a:ext>
            </a:extLst>
          </p:cNvPr>
          <p:cNvSpPr/>
          <p:nvPr/>
        </p:nvSpPr>
        <p:spPr>
          <a:xfrm>
            <a:off x="2105948" y="236896"/>
            <a:ext cx="882991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Practical, Precious Phone!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TextBox 6">
            <a:extLst>
              <a:ext uri="{FF2B5EF4-FFF2-40B4-BE49-F238E27FC236}">
                <a16:creationId xmlns:a16="http://schemas.microsoft.com/office/drawing/2014/main" id="{AB4B43CD-2572-4228-BD75-355BAAE58421}"/>
              </a:ext>
            </a:extLst>
          </p:cNvPr>
          <p:cNvSpPr txBox="1"/>
          <p:nvPr/>
        </p:nvSpPr>
        <p:spPr>
          <a:xfrm>
            <a:off x="285749" y="2927785"/>
            <a:ext cx="11620500" cy="3323987"/>
          </a:xfrm>
          <a:prstGeom prst="rect">
            <a:avLst/>
          </a:prstGeom>
          <a:noFill/>
        </p:spPr>
        <p:txBody>
          <a:bodyPr wrap="square" rtlCol="0">
            <a:spAutoFit/>
          </a:bodyPr>
          <a:lstStyle/>
          <a:p>
            <a:pPr algn="ctr"/>
            <a:r>
              <a:rPr lang="en-GB" sz="1600" dirty="0"/>
              <a:t>A product like no other! This phone will change your life for the better! Specially designed and handcrafted by one of Britain’s best inventors, this practical phone will make communicating with family and friends extremely easy. Forget spending hours handwriting a letter or walking for miles to speak to your best friend, this spectacular piece of technology allows you to speak to your friends at the push of a small button – literally!</a:t>
            </a:r>
          </a:p>
          <a:p>
            <a:pPr algn="ctr"/>
            <a:r>
              <a:rPr lang="en-GB" sz="1600" dirty="0"/>
              <a:t>You can use this reliable device to support your job, book appointments or enjoy an engaging conversation with your friends.  As well as being practical, this little, black phone has been designed and finished to an extraordinarily high quality and will add great value and décor to your home!  </a:t>
            </a:r>
          </a:p>
          <a:p>
            <a:pPr algn="ctr"/>
            <a:endParaRPr lang="en-GB" sz="1600" dirty="0"/>
          </a:p>
          <a:p>
            <a:pPr algn="ctr"/>
            <a:r>
              <a:rPr lang="en-GB" sz="1600" dirty="0"/>
              <a:t>Can you resist the temptation of purchasing this practical, precious phone? Why wait, buy your phone today! </a:t>
            </a:r>
          </a:p>
          <a:p>
            <a:pPr algn="ctr"/>
            <a:endParaRPr lang="en-GB" sz="1600" dirty="0"/>
          </a:p>
          <a:p>
            <a:pPr algn="ctr"/>
            <a:r>
              <a:rPr lang="en-GB" sz="1600" dirty="0"/>
              <a:t>Not only is this phone practical, it will making communicating much easier helping to improve your well being as well as your communication!</a:t>
            </a:r>
          </a:p>
          <a:p>
            <a:pPr algn="ctr"/>
            <a:endParaRPr lang="en-GB" dirty="0"/>
          </a:p>
        </p:txBody>
      </p:sp>
      <p:sp>
        <p:nvSpPr>
          <p:cNvPr id="10" name="Cloud 9">
            <a:extLst>
              <a:ext uri="{FF2B5EF4-FFF2-40B4-BE49-F238E27FC236}">
                <a16:creationId xmlns:a16="http://schemas.microsoft.com/office/drawing/2014/main" id="{6B040098-A177-4929-90B0-308C8BA52996}"/>
              </a:ext>
            </a:extLst>
          </p:cNvPr>
          <p:cNvSpPr/>
          <p:nvPr/>
        </p:nvSpPr>
        <p:spPr>
          <a:xfrm rot="20306646">
            <a:off x="39872" y="278871"/>
            <a:ext cx="2295525" cy="1071718"/>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Now find the features!</a:t>
            </a:r>
          </a:p>
        </p:txBody>
      </p:sp>
      <p:pic>
        <p:nvPicPr>
          <p:cNvPr id="2" name="Picture 2" descr="See the source image">
            <a:extLst>
              <a:ext uri="{FF2B5EF4-FFF2-40B4-BE49-F238E27FC236}">
                <a16:creationId xmlns:a16="http://schemas.microsoft.com/office/drawing/2014/main" id="{ACD0894D-D0DB-4D08-947A-77458CFE4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180" y="1064976"/>
            <a:ext cx="5911639" cy="17931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1CF94D-90F3-413E-94ED-3A5E3399A90F}"/>
              </a:ext>
            </a:extLst>
          </p:cNvPr>
          <p:cNvSpPr txBox="1"/>
          <p:nvPr/>
        </p:nvSpPr>
        <p:spPr>
          <a:xfrm>
            <a:off x="-190020" y="5952070"/>
            <a:ext cx="7679067" cy="369332"/>
          </a:xfrm>
          <a:prstGeom prst="rect">
            <a:avLst/>
          </a:prstGeom>
          <a:noFill/>
        </p:spPr>
        <p:txBody>
          <a:bodyPr wrap="square" rtlCol="0">
            <a:spAutoFit/>
          </a:bodyPr>
          <a:lstStyle/>
          <a:p>
            <a:pPr algn="ctr"/>
            <a:r>
              <a:rPr lang="en-GB" b="1" dirty="0">
                <a:solidFill>
                  <a:srgbClr val="FF0000"/>
                </a:solidFill>
              </a:rPr>
              <a:t>Use the key to highlight/ underline the key features in the correct colour  </a:t>
            </a:r>
          </a:p>
        </p:txBody>
      </p:sp>
      <p:sp>
        <p:nvSpPr>
          <p:cNvPr id="11" name="Rectangle 10">
            <a:extLst>
              <a:ext uri="{FF2B5EF4-FFF2-40B4-BE49-F238E27FC236}">
                <a16:creationId xmlns:a16="http://schemas.microsoft.com/office/drawing/2014/main" id="{CD40540F-68D6-40B6-ADAD-65F40EE06F65}"/>
              </a:ext>
            </a:extLst>
          </p:cNvPr>
          <p:cNvSpPr/>
          <p:nvPr/>
        </p:nvSpPr>
        <p:spPr>
          <a:xfrm>
            <a:off x="7736848" y="5764246"/>
            <a:ext cx="4358907" cy="622207"/>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Remember adjectives are describing words!</a:t>
            </a:r>
          </a:p>
        </p:txBody>
      </p:sp>
      <p:sp>
        <p:nvSpPr>
          <p:cNvPr id="13" name="Rectangle 12">
            <a:extLst>
              <a:ext uri="{FF2B5EF4-FFF2-40B4-BE49-F238E27FC236}">
                <a16:creationId xmlns:a16="http://schemas.microsoft.com/office/drawing/2014/main" id="{8C4DC7F9-4396-4A56-BC43-460CBDC121A1}"/>
              </a:ext>
            </a:extLst>
          </p:cNvPr>
          <p:cNvSpPr/>
          <p:nvPr/>
        </p:nvSpPr>
        <p:spPr>
          <a:xfrm>
            <a:off x="93786" y="6388458"/>
            <a:ext cx="437889" cy="3352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4E9A020-5336-4DE2-A7C2-5FE7EFBB4C69}"/>
              </a:ext>
            </a:extLst>
          </p:cNvPr>
          <p:cNvSpPr txBox="1"/>
          <p:nvPr/>
        </p:nvSpPr>
        <p:spPr>
          <a:xfrm>
            <a:off x="513495" y="6332120"/>
            <a:ext cx="675156" cy="369332"/>
          </a:xfrm>
          <a:prstGeom prst="rect">
            <a:avLst/>
          </a:prstGeom>
          <a:noFill/>
        </p:spPr>
        <p:txBody>
          <a:bodyPr wrap="square" rtlCol="0">
            <a:spAutoFit/>
          </a:bodyPr>
          <a:lstStyle/>
          <a:p>
            <a:r>
              <a:rPr lang="en-GB" dirty="0"/>
              <a:t>title</a:t>
            </a:r>
          </a:p>
        </p:txBody>
      </p:sp>
      <p:sp>
        <p:nvSpPr>
          <p:cNvPr id="15" name="Rectangle 14">
            <a:extLst>
              <a:ext uri="{FF2B5EF4-FFF2-40B4-BE49-F238E27FC236}">
                <a16:creationId xmlns:a16="http://schemas.microsoft.com/office/drawing/2014/main" id="{8632165B-7A76-49D0-B75E-B1F9BB15451B}"/>
              </a:ext>
            </a:extLst>
          </p:cNvPr>
          <p:cNvSpPr/>
          <p:nvPr/>
        </p:nvSpPr>
        <p:spPr>
          <a:xfrm>
            <a:off x="1167520" y="6359883"/>
            <a:ext cx="437889" cy="3352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AD159F6B-093D-4DC2-912A-0C0DCEC3C185}"/>
              </a:ext>
            </a:extLst>
          </p:cNvPr>
          <p:cNvSpPr txBox="1"/>
          <p:nvPr/>
        </p:nvSpPr>
        <p:spPr>
          <a:xfrm>
            <a:off x="1590180" y="6315075"/>
            <a:ext cx="885107" cy="369332"/>
          </a:xfrm>
          <a:prstGeom prst="rect">
            <a:avLst/>
          </a:prstGeom>
          <a:noFill/>
        </p:spPr>
        <p:txBody>
          <a:bodyPr wrap="square" rtlCol="0">
            <a:spAutoFit/>
          </a:bodyPr>
          <a:lstStyle/>
          <a:p>
            <a:r>
              <a:rPr lang="en-GB" dirty="0"/>
              <a:t>picture</a:t>
            </a:r>
          </a:p>
        </p:txBody>
      </p:sp>
      <p:sp>
        <p:nvSpPr>
          <p:cNvPr id="17" name="Rectangle 16">
            <a:extLst>
              <a:ext uri="{FF2B5EF4-FFF2-40B4-BE49-F238E27FC236}">
                <a16:creationId xmlns:a16="http://schemas.microsoft.com/office/drawing/2014/main" id="{1F9A0C99-9090-4739-A03C-5E861AB33D15}"/>
              </a:ext>
            </a:extLst>
          </p:cNvPr>
          <p:cNvSpPr/>
          <p:nvPr/>
        </p:nvSpPr>
        <p:spPr>
          <a:xfrm>
            <a:off x="2416411" y="6366120"/>
            <a:ext cx="437889" cy="3352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3B63E136-B525-46B1-B8D4-AC7C7E3F75C7}"/>
              </a:ext>
            </a:extLst>
          </p:cNvPr>
          <p:cNvSpPr txBox="1"/>
          <p:nvPr/>
        </p:nvSpPr>
        <p:spPr>
          <a:xfrm>
            <a:off x="2901516" y="6323788"/>
            <a:ext cx="1466061" cy="369332"/>
          </a:xfrm>
          <a:prstGeom prst="rect">
            <a:avLst/>
          </a:prstGeom>
          <a:noFill/>
        </p:spPr>
        <p:txBody>
          <a:bodyPr wrap="square" rtlCol="0">
            <a:spAutoFit/>
          </a:bodyPr>
          <a:lstStyle/>
          <a:p>
            <a:r>
              <a:rPr lang="en-GB" dirty="0"/>
              <a:t>adjectives </a:t>
            </a:r>
          </a:p>
        </p:txBody>
      </p:sp>
      <p:sp>
        <p:nvSpPr>
          <p:cNvPr id="19" name="Rectangle 18">
            <a:extLst>
              <a:ext uri="{FF2B5EF4-FFF2-40B4-BE49-F238E27FC236}">
                <a16:creationId xmlns:a16="http://schemas.microsoft.com/office/drawing/2014/main" id="{A2D5742A-071B-443E-8DD5-2E49CC5DAB04}"/>
              </a:ext>
            </a:extLst>
          </p:cNvPr>
          <p:cNvSpPr/>
          <p:nvPr/>
        </p:nvSpPr>
        <p:spPr>
          <a:xfrm>
            <a:off x="3994841" y="6349165"/>
            <a:ext cx="437889" cy="335242"/>
          </a:xfrm>
          <a:prstGeom prst="rect">
            <a:avLst/>
          </a:prstGeom>
          <a:solidFill>
            <a:srgbClr val="EB05DB"/>
          </a:solidFill>
          <a:ln>
            <a:solidFill>
              <a:srgbClr val="EB0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A58F8352-4A93-4E2B-A84B-DDC69C2BB916}"/>
              </a:ext>
            </a:extLst>
          </p:cNvPr>
          <p:cNvSpPr txBox="1"/>
          <p:nvPr/>
        </p:nvSpPr>
        <p:spPr>
          <a:xfrm>
            <a:off x="4446169" y="6310927"/>
            <a:ext cx="1466061" cy="369332"/>
          </a:xfrm>
          <a:prstGeom prst="rect">
            <a:avLst/>
          </a:prstGeom>
          <a:noFill/>
        </p:spPr>
        <p:txBody>
          <a:bodyPr wrap="square" rtlCol="0">
            <a:spAutoFit/>
          </a:bodyPr>
          <a:lstStyle/>
          <a:p>
            <a:r>
              <a:rPr lang="en-GB" dirty="0"/>
              <a:t>question </a:t>
            </a:r>
          </a:p>
        </p:txBody>
      </p:sp>
      <p:sp>
        <p:nvSpPr>
          <p:cNvPr id="21" name="Rectangle 20">
            <a:extLst>
              <a:ext uri="{FF2B5EF4-FFF2-40B4-BE49-F238E27FC236}">
                <a16:creationId xmlns:a16="http://schemas.microsoft.com/office/drawing/2014/main" id="{CFFEF28A-4631-439B-A1A6-8AC676FDC1B3}"/>
              </a:ext>
            </a:extLst>
          </p:cNvPr>
          <p:cNvSpPr/>
          <p:nvPr/>
        </p:nvSpPr>
        <p:spPr>
          <a:xfrm>
            <a:off x="5500058" y="6332120"/>
            <a:ext cx="437889" cy="3352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00DDE94-E44D-4533-8325-A1EA49723795}"/>
              </a:ext>
            </a:extLst>
          </p:cNvPr>
          <p:cNvSpPr txBox="1"/>
          <p:nvPr/>
        </p:nvSpPr>
        <p:spPr>
          <a:xfrm>
            <a:off x="5925669" y="6289560"/>
            <a:ext cx="2884914" cy="369332"/>
          </a:xfrm>
          <a:prstGeom prst="rect">
            <a:avLst/>
          </a:prstGeom>
          <a:noFill/>
        </p:spPr>
        <p:txBody>
          <a:bodyPr wrap="square" rtlCol="0">
            <a:spAutoFit/>
          </a:bodyPr>
          <a:lstStyle/>
          <a:p>
            <a:r>
              <a:rPr lang="en-GB" dirty="0"/>
              <a:t>exclamation mark</a:t>
            </a:r>
          </a:p>
        </p:txBody>
      </p:sp>
      <p:pic>
        <p:nvPicPr>
          <p:cNvPr id="23" name="Picture 2" descr="A picture containing diagram&#10;&#10;Description automatically generated">
            <a:extLst>
              <a:ext uri="{FF2B5EF4-FFF2-40B4-BE49-F238E27FC236}">
                <a16:creationId xmlns:a16="http://schemas.microsoft.com/office/drawing/2014/main" id="{A9C20CC9-4D5D-4214-A7AE-55174432171F}"/>
              </a:ext>
            </a:extLst>
          </p:cNvPr>
          <p:cNvPicPr>
            <a:picLocks noChangeAspect="1"/>
          </p:cNvPicPr>
          <p:nvPr/>
        </p:nvPicPr>
        <p:blipFill>
          <a:blip r:embed="rId3"/>
          <a:stretch>
            <a:fillRect/>
          </a:stretch>
        </p:blipFill>
        <p:spPr>
          <a:xfrm>
            <a:off x="10865937" y="80765"/>
            <a:ext cx="1266828" cy="962021"/>
          </a:xfrm>
          <a:prstGeom prst="rect">
            <a:avLst/>
          </a:prstGeom>
          <a:noFill/>
          <a:ln cap="flat">
            <a:noFill/>
          </a:ln>
        </p:spPr>
      </p:pic>
    </p:spTree>
    <p:extLst>
      <p:ext uri="{BB962C8B-B14F-4D97-AF65-F5344CB8AC3E}">
        <p14:creationId xmlns:p14="http://schemas.microsoft.com/office/powerpoint/2010/main" val="2263691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Chart, scatter chart&#10;&#10;Description automatically generated">
            <a:extLst>
              <a:ext uri="{FF2B5EF4-FFF2-40B4-BE49-F238E27FC236}">
                <a16:creationId xmlns:a16="http://schemas.microsoft.com/office/drawing/2014/main" id="{3E289D55-5AC6-40E2-B442-54C0F361C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138" y="2242133"/>
            <a:ext cx="1663862" cy="1132626"/>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94B6E9AC-1C9E-4C02-B1DA-F6C41FAED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43" y="2283838"/>
            <a:ext cx="1663862" cy="1106254"/>
          </a:xfrm>
          <a:prstGeom prst="rect">
            <a:avLst/>
          </a:prstGeom>
        </p:spPr>
      </p:pic>
      <p:pic>
        <p:nvPicPr>
          <p:cNvPr id="20" name="Picture 19">
            <a:extLst>
              <a:ext uri="{FF2B5EF4-FFF2-40B4-BE49-F238E27FC236}">
                <a16:creationId xmlns:a16="http://schemas.microsoft.com/office/drawing/2014/main" id="{70360741-BFF4-4594-A300-AF966AD2B565}"/>
              </a:ext>
            </a:extLst>
          </p:cNvPr>
          <p:cNvPicPr>
            <a:picLocks noChangeAspect="1"/>
          </p:cNvPicPr>
          <p:nvPr/>
        </p:nvPicPr>
        <p:blipFill>
          <a:blip r:embed="rId4"/>
          <a:stretch>
            <a:fillRect/>
          </a:stretch>
        </p:blipFill>
        <p:spPr>
          <a:xfrm>
            <a:off x="3013185" y="2254985"/>
            <a:ext cx="1676400" cy="1143000"/>
          </a:xfrm>
          <a:prstGeom prst="rect">
            <a:avLst/>
          </a:prstGeom>
        </p:spPr>
      </p:pic>
      <p:pic>
        <p:nvPicPr>
          <p:cNvPr id="29" name="Picture 28">
            <a:extLst>
              <a:ext uri="{FF2B5EF4-FFF2-40B4-BE49-F238E27FC236}">
                <a16:creationId xmlns:a16="http://schemas.microsoft.com/office/drawing/2014/main" id="{C99DCF40-407F-4958-892E-E8B0C5FCFD70}"/>
              </a:ext>
            </a:extLst>
          </p:cNvPr>
          <p:cNvPicPr>
            <a:picLocks noChangeAspect="1"/>
          </p:cNvPicPr>
          <p:nvPr/>
        </p:nvPicPr>
        <p:blipFill>
          <a:blip r:embed="rId5"/>
          <a:stretch>
            <a:fillRect/>
          </a:stretch>
        </p:blipFill>
        <p:spPr>
          <a:xfrm>
            <a:off x="7081288" y="2247092"/>
            <a:ext cx="1704975" cy="1143000"/>
          </a:xfrm>
          <a:prstGeom prst="rect">
            <a:avLst/>
          </a:prstGeom>
        </p:spPr>
      </p:pic>
      <p:pic>
        <p:nvPicPr>
          <p:cNvPr id="21" name="Picture 2" descr="A picture containing diagram&#10;&#10;Description automatically generated">
            <a:extLst>
              <a:ext uri="{FF2B5EF4-FFF2-40B4-BE49-F238E27FC236}">
                <a16:creationId xmlns:a16="http://schemas.microsoft.com/office/drawing/2014/main" id="{975A5D09-BEB7-4874-964B-28F86BE3EC70}"/>
              </a:ext>
            </a:extLst>
          </p:cNvPr>
          <p:cNvPicPr>
            <a:picLocks noChangeAspect="1"/>
          </p:cNvPicPr>
          <p:nvPr/>
        </p:nvPicPr>
        <p:blipFill>
          <a:blip r:embed="rId6"/>
          <a:stretch>
            <a:fillRect/>
          </a:stretch>
        </p:blipFill>
        <p:spPr>
          <a:xfrm>
            <a:off x="10907089" y="46813"/>
            <a:ext cx="1266828" cy="962021"/>
          </a:xfrm>
          <a:prstGeom prst="rect">
            <a:avLst/>
          </a:prstGeom>
          <a:noFill/>
          <a:ln cap="flat">
            <a:noFill/>
          </a:ln>
        </p:spPr>
      </p:pic>
    </p:spTree>
    <p:extLst>
      <p:ext uri="{BB962C8B-B14F-4D97-AF65-F5344CB8AC3E}">
        <p14:creationId xmlns:p14="http://schemas.microsoft.com/office/powerpoint/2010/main" val="4107391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82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Graphical user interface&#10;&#10;Description automatically generated">
            <a:extLst>
              <a:ext uri="{FF2B5EF4-FFF2-40B4-BE49-F238E27FC236}">
                <a16:creationId xmlns:a16="http://schemas.microsoft.com/office/drawing/2014/main" id="{021C5A86-DE68-43B1-AC03-646366DE9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365" y="2281640"/>
            <a:ext cx="1663862" cy="1106254"/>
          </a:xfrm>
          <a:prstGeom prst="rect">
            <a:avLst/>
          </a:prstGeom>
        </p:spPr>
      </p:pic>
      <p:pic>
        <p:nvPicPr>
          <p:cNvPr id="21" name="Picture 20">
            <a:extLst>
              <a:ext uri="{FF2B5EF4-FFF2-40B4-BE49-F238E27FC236}">
                <a16:creationId xmlns:a16="http://schemas.microsoft.com/office/drawing/2014/main" id="{BC638DB0-9EE7-4F1F-BF6D-539494C017B3}"/>
              </a:ext>
            </a:extLst>
          </p:cNvPr>
          <p:cNvPicPr>
            <a:picLocks noChangeAspect="1"/>
          </p:cNvPicPr>
          <p:nvPr/>
        </p:nvPicPr>
        <p:blipFill>
          <a:blip r:embed="rId3"/>
          <a:stretch>
            <a:fillRect/>
          </a:stretch>
        </p:blipFill>
        <p:spPr>
          <a:xfrm>
            <a:off x="873874" y="2263267"/>
            <a:ext cx="1676400" cy="1143000"/>
          </a:xfrm>
          <a:prstGeom prst="rect">
            <a:avLst/>
          </a:prstGeom>
        </p:spPr>
      </p:pic>
      <p:pic>
        <p:nvPicPr>
          <p:cNvPr id="23" name="Picture 22" descr="Chart, scatter chart&#10;&#10;Description automatically generated">
            <a:extLst>
              <a:ext uri="{FF2B5EF4-FFF2-40B4-BE49-F238E27FC236}">
                <a16:creationId xmlns:a16="http://schemas.microsoft.com/office/drawing/2014/main" id="{79143A44-BB8D-4630-B0EA-1EC4FA8ED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75" y="2242132"/>
            <a:ext cx="1663862" cy="1132626"/>
          </a:xfrm>
          <a:prstGeom prst="rect">
            <a:avLst/>
          </a:prstGeom>
        </p:spPr>
      </p:pic>
      <p:pic>
        <p:nvPicPr>
          <p:cNvPr id="9" name="Picture 8">
            <a:extLst>
              <a:ext uri="{FF2B5EF4-FFF2-40B4-BE49-F238E27FC236}">
                <a16:creationId xmlns:a16="http://schemas.microsoft.com/office/drawing/2014/main" id="{0FF1BEB5-5EF1-413E-965C-5DAF0B258264}"/>
              </a:ext>
            </a:extLst>
          </p:cNvPr>
          <p:cNvPicPr>
            <a:picLocks noChangeAspect="1"/>
          </p:cNvPicPr>
          <p:nvPr/>
        </p:nvPicPr>
        <p:blipFill>
          <a:blip r:embed="rId5"/>
          <a:stretch>
            <a:fillRect/>
          </a:stretch>
        </p:blipFill>
        <p:spPr>
          <a:xfrm>
            <a:off x="2947460" y="2292518"/>
            <a:ext cx="1695450" cy="1133475"/>
          </a:xfrm>
          <a:prstGeom prst="rect">
            <a:avLst/>
          </a:prstGeom>
        </p:spPr>
      </p:pic>
      <p:pic>
        <p:nvPicPr>
          <p:cNvPr id="18" name="Picture 2" descr="A picture containing diagram&#10;&#10;Description automatically generated">
            <a:extLst>
              <a:ext uri="{FF2B5EF4-FFF2-40B4-BE49-F238E27FC236}">
                <a16:creationId xmlns:a16="http://schemas.microsoft.com/office/drawing/2014/main" id="{570BC6AB-FC24-4CDA-9FDB-DF2FBA3AB2C7}"/>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1795714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82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Chart, scatter chart&#10;&#10;Description automatically generated">
            <a:extLst>
              <a:ext uri="{FF2B5EF4-FFF2-40B4-BE49-F238E27FC236}">
                <a16:creationId xmlns:a16="http://schemas.microsoft.com/office/drawing/2014/main" id="{79143A44-BB8D-4630-B0EA-1EC4FA8ED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44" y="2284646"/>
            <a:ext cx="1663862" cy="1132626"/>
          </a:xfrm>
          <a:prstGeom prst="rect">
            <a:avLst/>
          </a:prstGeom>
        </p:spPr>
      </p:pic>
      <p:pic>
        <p:nvPicPr>
          <p:cNvPr id="3" name="Picture 2" descr="A picture containing text, clock, device&#10;&#10;Description automatically generated">
            <a:extLst>
              <a:ext uri="{FF2B5EF4-FFF2-40B4-BE49-F238E27FC236}">
                <a16:creationId xmlns:a16="http://schemas.microsoft.com/office/drawing/2014/main" id="{98546ED6-41D2-46C1-8214-E54FBAB7B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522" y="2267027"/>
            <a:ext cx="1641326" cy="1082835"/>
          </a:xfrm>
          <a:prstGeom prst="rect">
            <a:avLst/>
          </a:prstGeom>
        </p:spPr>
      </p:pic>
      <p:pic>
        <p:nvPicPr>
          <p:cNvPr id="11" name="Picture 10">
            <a:extLst>
              <a:ext uri="{FF2B5EF4-FFF2-40B4-BE49-F238E27FC236}">
                <a16:creationId xmlns:a16="http://schemas.microsoft.com/office/drawing/2014/main" id="{B0010FCC-192E-41ED-818F-9D3F88D5A09C}"/>
              </a:ext>
            </a:extLst>
          </p:cNvPr>
          <p:cNvPicPr>
            <a:picLocks noChangeAspect="1"/>
          </p:cNvPicPr>
          <p:nvPr/>
        </p:nvPicPr>
        <p:blipFill>
          <a:blip r:embed="rId4"/>
          <a:stretch>
            <a:fillRect/>
          </a:stretch>
        </p:blipFill>
        <p:spPr>
          <a:xfrm>
            <a:off x="7129848" y="2267026"/>
            <a:ext cx="1657350" cy="1150245"/>
          </a:xfrm>
          <a:prstGeom prst="rect">
            <a:avLst/>
          </a:prstGeom>
        </p:spPr>
      </p:pic>
      <p:pic>
        <p:nvPicPr>
          <p:cNvPr id="29" name="Picture 28">
            <a:extLst>
              <a:ext uri="{FF2B5EF4-FFF2-40B4-BE49-F238E27FC236}">
                <a16:creationId xmlns:a16="http://schemas.microsoft.com/office/drawing/2014/main" id="{ACA196EB-B860-42AF-A492-D2676BC53E05}"/>
              </a:ext>
            </a:extLst>
          </p:cNvPr>
          <p:cNvPicPr>
            <a:picLocks noChangeAspect="1"/>
          </p:cNvPicPr>
          <p:nvPr/>
        </p:nvPicPr>
        <p:blipFill>
          <a:blip r:embed="rId5"/>
          <a:stretch>
            <a:fillRect/>
          </a:stretch>
        </p:blipFill>
        <p:spPr>
          <a:xfrm>
            <a:off x="5053184" y="2226572"/>
            <a:ext cx="1647825" cy="1143000"/>
          </a:xfrm>
          <a:prstGeom prst="rect">
            <a:avLst/>
          </a:prstGeom>
        </p:spPr>
      </p:pic>
      <p:pic>
        <p:nvPicPr>
          <p:cNvPr id="18" name="Picture 2" descr="A picture containing diagram&#10;&#10;Description automatically generated">
            <a:extLst>
              <a:ext uri="{FF2B5EF4-FFF2-40B4-BE49-F238E27FC236}">
                <a16:creationId xmlns:a16="http://schemas.microsoft.com/office/drawing/2014/main" id="{283D78C0-5BF6-4AAD-930A-2E2F63539BDC}"/>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2900559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12" y="923330"/>
            <a:ext cx="6120769" cy="2575038"/>
          </a:xfrm>
          <a:prstGeom prst="rect">
            <a:avLst/>
          </a:prstGeom>
        </p:spPr>
      </p:pic>
      <p:sp>
        <p:nvSpPr>
          <p:cNvPr id="5" name="Rectangle 4"/>
          <p:cNvSpPr/>
          <p:nvPr/>
        </p:nvSpPr>
        <p:spPr>
          <a:xfrm>
            <a:off x="3473069" y="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cxnSp>
        <p:nvCxnSpPr>
          <p:cNvPr id="7" name="Straight Connector 6"/>
          <p:cNvCxnSpPr/>
          <p:nvPr/>
        </p:nvCxnSpPr>
        <p:spPr>
          <a:xfrm>
            <a:off x="0" y="408867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4598126"/>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5094515"/>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5577841"/>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604810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0" y="6505304"/>
            <a:ext cx="12192000" cy="13063"/>
          </a:xfrm>
          <a:prstGeom prst="line">
            <a:avLst/>
          </a:prstGeom>
          <a:ln w="19050"/>
        </p:spPr>
        <p:style>
          <a:lnRef idx="1">
            <a:schemeClr val="dk1"/>
          </a:lnRef>
          <a:fillRef idx="0">
            <a:schemeClr val="dk1"/>
          </a:fillRef>
          <a:effectRef idx="0">
            <a:schemeClr val="dk1"/>
          </a:effectRef>
          <a:fontRef idx="minor">
            <a:schemeClr val="tx1"/>
          </a:fontRef>
        </p:style>
      </p:cxnSp>
      <p:sp>
        <p:nvSpPr>
          <p:cNvPr id="13" name="Cloud 12"/>
          <p:cNvSpPr/>
          <p:nvPr/>
        </p:nvSpPr>
        <p:spPr>
          <a:xfrm>
            <a:off x="7184571" y="1227909"/>
            <a:ext cx="4506686" cy="2063931"/>
          </a:xfrm>
          <a:prstGeom prst="cloud">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write your sentences neatly on a piece of paper or type them on the lines below. </a:t>
            </a:r>
          </a:p>
        </p:txBody>
      </p:sp>
      <p:pic>
        <p:nvPicPr>
          <p:cNvPr id="14" name="Picture 2" descr="A picture containing diagram&#10;&#10;Description automatically generated">
            <a:extLst>
              <a:ext uri="{FF2B5EF4-FFF2-40B4-BE49-F238E27FC236}">
                <a16:creationId xmlns:a16="http://schemas.microsoft.com/office/drawing/2014/main" id="{E85DD26D-4BD2-4584-80C5-5740F65921D0}"/>
              </a:ext>
            </a:extLst>
          </p:cNvPr>
          <p:cNvPicPr>
            <a:picLocks noChangeAspect="1"/>
          </p:cNvPicPr>
          <p:nvPr/>
        </p:nvPicPr>
        <p:blipFill>
          <a:blip r:embed="rId3"/>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626892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2510217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2nd July</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write an advert for the latest Iphone.</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2722609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1361FA-8214-4418-BA1A-9BEFCD74D57E}"/>
              </a:ext>
            </a:extLst>
          </p:cNvPr>
          <p:cNvSpPr/>
          <p:nvPr/>
        </p:nvSpPr>
        <p:spPr>
          <a:xfrm>
            <a:off x="2023704" y="433410"/>
            <a:ext cx="8925650"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Immense Iconic Iphone 12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2" descr="See the source image">
            <a:extLst>
              <a:ext uri="{FF2B5EF4-FFF2-40B4-BE49-F238E27FC236}">
                <a16:creationId xmlns:a16="http://schemas.microsoft.com/office/drawing/2014/main" id="{B962D166-2776-4E32-B98E-60E0C9046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0" y="1356741"/>
            <a:ext cx="3126020" cy="2072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8ADCDF95-B018-45BC-8484-11D4384C6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970" y="1356741"/>
            <a:ext cx="3608687" cy="2072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AB45F922-B98D-4E21-AF71-05EBE9835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427" y="1356740"/>
            <a:ext cx="3789595" cy="20722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8C64D2-AD66-457D-B3E2-E898906311BF}"/>
              </a:ext>
            </a:extLst>
          </p:cNvPr>
          <p:cNvSpPr txBox="1"/>
          <p:nvPr/>
        </p:nvSpPr>
        <p:spPr>
          <a:xfrm>
            <a:off x="0" y="3682225"/>
            <a:ext cx="12068175" cy="2862322"/>
          </a:xfrm>
          <a:prstGeom prst="rect">
            <a:avLst/>
          </a:prstGeom>
          <a:noFill/>
        </p:spPr>
        <p:txBody>
          <a:bodyPr wrap="square" rtlCol="0">
            <a:spAutoFit/>
          </a:bodyPr>
          <a:lstStyle/>
          <a:p>
            <a:pPr algn="ctr"/>
            <a:r>
              <a:rPr lang="en-GB" dirty="0"/>
              <a:t>This immense iPhone 12, is the latest piece of ground breaking technology that will enhance your life for the better!</a:t>
            </a:r>
          </a:p>
          <a:p>
            <a:pPr algn="ctr"/>
            <a:r>
              <a:rPr lang="en-GB" dirty="0"/>
              <a:t> This phone’s technology and software has been upgraded since the last phone was released, meaning the phone will run quicker, has more storage and a better battery life so that you can use your phone for longer! The appearance of the iphone12 has been improved making the phone slimmer and the screen size larger. The iPhone 12 has a fantastic camera. You can record high quality videos and can take live shot photos. This way you can capture all of your favourite memories. You can use your amazing new phone to socialise with friends, for work and to relax listening to your favourite music. You can personalise the phone to ensure it meets all of your needs. You can download fun games. You can listen to relaxing music. You can chat with your friends on social media and you can even use the clever map if you get lost!</a:t>
            </a:r>
          </a:p>
          <a:p>
            <a:pPr algn="ctr"/>
            <a:r>
              <a:rPr lang="en-GB" dirty="0"/>
              <a:t>What are you waiting for? Buy your iPhone 12 today, you won’t regret it!</a:t>
            </a:r>
          </a:p>
          <a:p>
            <a:pPr algn="ctr"/>
            <a:r>
              <a:rPr lang="en-GB" dirty="0"/>
              <a:t>Enhance your life, with a device small enough to fit in your pocket!</a:t>
            </a:r>
          </a:p>
        </p:txBody>
      </p:sp>
      <p:pic>
        <p:nvPicPr>
          <p:cNvPr id="10" name="Picture 2" descr="A picture containing shape&#10;&#10;Description automatically generated">
            <a:extLst>
              <a:ext uri="{FF2B5EF4-FFF2-40B4-BE49-F238E27FC236}">
                <a16:creationId xmlns:a16="http://schemas.microsoft.com/office/drawing/2014/main" id="{5E062344-CC39-4201-A9A5-606F787CAD66}"/>
              </a:ext>
            </a:extLst>
          </p:cNvPr>
          <p:cNvPicPr>
            <a:picLocks noChangeAspect="1"/>
          </p:cNvPicPr>
          <p:nvPr/>
        </p:nvPicPr>
        <p:blipFill>
          <a:blip r:embed="rId5"/>
          <a:stretch>
            <a:fillRect/>
          </a:stretch>
        </p:blipFill>
        <p:spPr>
          <a:xfrm>
            <a:off x="10810960" y="75143"/>
            <a:ext cx="1266828" cy="962021"/>
          </a:xfrm>
          <a:prstGeom prst="rect">
            <a:avLst/>
          </a:prstGeom>
          <a:noFill/>
          <a:ln cap="flat">
            <a:noFill/>
          </a:ln>
        </p:spPr>
      </p:pic>
      <p:sp>
        <p:nvSpPr>
          <p:cNvPr id="9" name="Cloud 8">
            <a:extLst>
              <a:ext uri="{FF2B5EF4-FFF2-40B4-BE49-F238E27FC236}">
                <a16:creationId xmlns:a16="http://schemas.microsoft.com/office/drawing/2014/main" id="{900DE357-2C82-4941-B2DF-ACF1B04F5CF6}"/>
              </a:ext>
            </a:extLst>
          </p:cNvPr>
          <p:cNvSpPr/>
          <p:nvPr/>
        </p:nvSpPr>
        <p:spPr>
          <a:xfrm rot="20306646">
            <a:off x="-154931" y="49317"/>
            <a:ext cx="2295525" cy="1497563"/>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 read my advert to get it back in your head!</a:t>
            </a:r>
          </a:p>
        </p:txBody>
      </p:sp>
    </p:spTree>
    <p:extLst>
      <p:ext uri="{BB962C8B-B14F-4D97-AF65-F5344CB8AC3E}">
        <p14:creationId xmlns:p14="http://schemas.microsoft.com/office/powerpoint/2010/main" val="2636554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67C60-47FF-412F-A103-E15B5EFFC44B}"/>
              </a:ext>
            </a:extLst>
          </p:cNvPr>
          <p:cNvSpPr/>
          <p:nvPr/>
        </p:nvSpPr>
        <p:spPr>
          <a:xfrm>
            <a:off x="1189208" y="68768"/>
            <a:ext cx="770576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Immense Iconic Iphone 12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angle 2">
            <a:extLst>
              <a:ext uri="{FF2B5EF4-FFF2-40B4-BE49-F238E27FC236}">
                <a16:creationId xmlns:a16="http://schemas.microsoft.com/office/drawing/2014/main" id="{5274C6A6-37D5-43A4-AD1B-CDF4D25DAB8F}"/>
              </a:ext>
            </a:extLst>
          </p:cNvPr>
          <p:cNvSpPr/>
          <p:nvPr/>
        </p:nvSpPr>
        <p:spPr>
          <a:xfrm>
            <a:off x="0" y="974950"/>
            <a:ext cx="12192000" cy="101566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Before you write your advert, click on the links to watch the adverts created by Apple to try and sell their latest phone. This will help you get some ideas of what to include in your advert!</a:t>
            </a:r>
          </a:p>
        </p:txBody>
      </p:sp>
      <p:sp>
        <p:nvSpPr>
          <p:cNvPr id="5" name="TextBox 4">
            <a:extLst>
              <a:ext uri="{FF2B5EF4-FFF2-40B4-BE49-F238E27FC236}">
                <a16:creationId xmlns:a16="http://schemas.microsoft.com/office/drawing/2014/main" id="{5C586BDA-DCE2-49E1-B139-9BD2B7C8DF08}"/>
              </a:ext>
            </a:extLst>
          </p:cNvPr>
          <p:cNvSpPr txBox="1"/>
          <p:nvPr/>
        </p:nvSpPr>
        <p:spPr>
          <a:xfrm>
            <a:off x="269508" y="2258944"/>
            <a:ext cx="9240252" cy="461665"/>
          </a:xfrm>
          <a:prstGeom prst="rect">
            <a:avLst/>
          </a:prstGeom>
          <a:noFill/>
        </p:spPr>
        <p:txBody>
          <a:bodyPr wrap="square">
            <a:spAutoFit/>
          </a:bodyPr>
          <a:lstStyle/>
          <a:p>
            <a:r>
              <a:rPr lang="en-GB" sz="2400" dirty="0">
                <a:hlinkClick r:id="rId2"/>
              </a:rPr>
              <a:t>Meet iPhone 12 — Apple - YouTube</a:t>
            </a:r>
            <a:endParaRPr lang="en-GB" sz="2400" b="1" dirty="0"/>
          </a:p>
        </p:txBody>
      </p:sp>
      <p:sp>
        <p:nvSpPr>
          <p:cNvPr id="8" name="TextBox 7">
            <a:extLst>
              <a:ext uri="{FF2B5EF4-FFF2-40B4-BE49-F238E27FC236}">
                <a16:creationId xmlns:a16="http://schemas.microsoft.com/office/drawing/2014/main" id="{2BC9041A-6028-424B-AB6C-9968E07F7A3D}"/>
              </a:ext>
            </a:extLst>
          </p:cNvPr>
          <p:cNvSpPr txBox="1"/>
          <p:nvPr/>
        </p:nvSpPr>
        <p:spPr>
          <a:xfrm>
            <a:off x="3991978" y="3675727"/>
            <a:ext cx="9047747" cy="461665"/>
          </a:xfrm>
          <a:prstGeom prst="rect">
            <a:avLst/>
          </a:prstGeom>
          <a:noFill/>
        </p:spPr>
        <p:txBody>
          <a:bodyPr wrap="square">
            <a:spAutoFit/>
          </a:bodyPr>
          <a:lstStyle/>
          <a:p>
            <a:r>
              <a:rPr lang="en-GB" sz="2400" dirty="0">
                <a:hlinkClick r:id="rId3"/>
              </a:rPr>
              <a:t>This is iPhone 12 Pro — Apple - YouTube</a:t>
            </a:r>
            <a:endParaRPr lang="en-GB" sz="2400" b="1" dirty="0"/>
          </a:p>
        </p:txBody>
      </p:sp>
      <p:pic>
        <p:nvPicPr>
          <p:cNvPr id="11" name="Picture 2" descr="A picture containing shape&#10;&#10;Description automatically generated">
            <a:extLst>
              <a:ext uri="{FF2B5EF4-FFF2-40B4-BE49-F238E27FC236}">
                <a16:creationId xmlns:a16="http://schemas.microsoft.com/office/drawing/2014/main" id="{8002C635-8CF5-4753-8608-8207E3A9BF7C}"/>
              </a:ext>
            </a:extLst>
          </p:cNvPr>
          <p:cNvPicPr>
            <a:picLocks noChangeAspect="1"/>
          </p:cNvPicPr>
          <p:nvPr/>
        </p:nvPicPr>
        <p:blipFill>
          <a:blip r:embed="rId4"/>
          <a:stretch>
            <a:fillRect/>
          </a:stretch>
        </p:blipFill>
        <p:spPr>
          <a:xfrm>
            <a:off x="10810960" y="75143"/>
            <a:ext cx="1266828" cy="962021"/>
          </a:xfrm>
          <a:prstGeom prst="rect">
            <a:avLst/>
          </a:prstGeom>
          <a:noFill/>
          <a:ln cap="flat">
            <a:noFill/>
          </a:ln>
        </p:spPr>
      </p:pic>
      <p:pic>
        <p:nvPicPr>
          <p:cNvPr id="4" name="Picture 2" descr="See the source image">
            <a:extLst>
              <a:ext uri="{FF2B5EF4-FFF2-40B4-BE49-F238E27FC236}">
                <a16:creationId xmlns:a16="http://schemas.microsoft.com/office/drawing/2014/main" id="{BA803448-D01D-4ACF-A1A4-349E8FA56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6" y="4267200"/>
            <a:ext cx="3733800" cy="2522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3BE27853-C6CD-46A8-8F32-02A9F089D0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474" y="2262486"/>
            <a:ext cx="2867025" cy="4275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400A4D04-7EC3-4FD9-A504-1671097C01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2090" y="4532909"/>
            <a:ext cx="2984537" cy="19906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5DB065E6-2231-4BC8-B84C-7F1EBE6A46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7850" y="2365162"/>
            <a:ext cx="1382885" cy="103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7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D87E73-51C3-4ED9-A876-E0718C375D1F}"/>
              </a:ext>
            </a:extLst>
          </p:cNvPr>
          <p:cNvSpPr/>
          <p:nvPr/>
        </p:nvSpPr>
        <p:spPr>
          <a:xfrm>
            <a:off x="3486790" y="104503"/>
            <a:ext cx="5218416"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Writing an advert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a:extLst>
              <a:ext uri="{FF2B5EF4-FFF2-40B4-BE49-F238E27FC236}">
                <a16:creationId xmlns:a16="http://schemas.microsoft.com/office/drawing/2014/main" id="{317A7596-6954-4E5F-AAA7-E80CE5A16869}"/>
              </a:ext>
            </a:extLst>
          </p:cNvPr>
          <p:cNvSpPr/>
          <p:nvPr/>
        </p:nvSpPr>
        <p:spPr>
          <a:xfrm>
            <a:off x="-1" y="1013056"/>
            <a:ext cx="12192000" cy="58984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Today you are going to write an advert for the latest Iphone.</a:t>
            </a:r>
          </a:p>
        </p:txBody>
      </p:sp>
      <p:sp>
        <p:nvSpPr>
          <p:cNvPr id="7" name="TextBox 6">
            <a:extLst>
              <a:ext uri="{FF2B5EF4-FFF2-40B4-BE49-F238E27FC236}">
                <a16:creationId xmlns:a16="http://schemas.microsoft.com/office/drawing/2014/main" id="{AC5A75E8-8566-4BB3-AFDE-05460477319E}"/>
              </a:ext>
            </a:extLst>
          </p:cNvPr>
          <p:cNvSpPr txBox="1"/>
          <p:nvPr/>
        </p:nvSpPr>
        <p:spPr>
          <a:xfrm>
            <a:off x="-2666" y="3081743"/>
            <a:ext cx="8380497" cy="2554545"/>
          </a:xfrm>
          <a:prstGeom prst="rect">
            <a:avLst/>
          </a:prstGeom>
          <a:noFill/>
        </p:spPr>
        <p:txBody>
          <a:bodyPr wrap="square">
            <a:spAutoFit/>
          </a:bodyPr>
          <a:lstStyle/>
          <a:p>
            <a:r>
              <a:rPr lang="en-GB" sz="2000" b="1" u="sng" dirty="0"/>
              <a:t>Your advert must include:</a:t>
            </a:r>
          </a:p>
          <a:p>
            <a:pPr marL="285750" indent="-285750">
              <a:buFont typeface="Arial" panose="020B0604020202020204" pitchFamily="34" charset="0"/>
              <a:buChar char="•"/>
            </a:pPr>
            <a:r>
              <a:rPr lang="en-GB" sz="2000" dirty="0"/>
              <a:t>At least 6 sentences</a:t>
            </a:r>
          </a:p>
          <a:p>
            <a:pPr marL="285750" indent="-285750">
              <a:buFont typeface="Arial" panose="020B0604020202020204" pitchFamily="34" charset="0"/>
              <a:buChar char="•"/>
            </a:pPr>
            <a:r>
              <a:rPr lang="en-GB" sz="2000" dirty="0"/>
              <a:t>Present tense language</a:t>
            </a:r>
          </a:p>
          <a:p>
            <a:pPr marL="285750" indent="-285750">
              <a:buFont typeface="Arial" panose="020B0604020202020204" pitchFamily="34" charset="0"/>
              <a:buChar char="•"/>
            </a:pPr>
            <a:r>
              <a:rPr lang="en-GB" sz="2000" dirty="0"/>
              <a:t>Adjectives (at least 5) </a:t>
            </a:r>
          </a:p>
          <a:p>
            <a:pPr marL="285750" indent="-285750">
              <a:buFont typeface="Arial" panose="020B0604020202020204" pitchFamily="34" charset="0"/>
              <a:buChar char="•"/>
            </a:pPr>
            <a:r>
              <a:rPr lang="en-GB" sz="2000" dirty="0"/>
              <a:t>Exclamations (at least 2)</a:t>
            </a:r>
          </a:p>
          <a:p>
            <a:pPr marL="285750" indent="-285750">
              <a:buFont typeface="Arial" panose="020B0604020202020204" pitchFamily="34" charset="0"/>
              <a:buChar char="•"/>
            </a:pPr>
            <a:r>
              <a:rPr lang="en-GB" sz="2000" dirty="0"/>
              <a:t>Questions (at least 1)</a:t>
            </a:r>
          </a:p>
          <a:p>
            <a:pPr marL="285750" indent="-285750">
              <a:buFont typeface="Arial" panose="020B0604020202020204" pitchFamily="34" charset="0"/>
              <a:buChar char="•"/>
            </a:pPr>
            <a:r>
              <a:rPr lang="en-GB" sz="2000" dirty="0"/>
              <a:t>Pictures </a:t>
            </a:r>
          </a:p>
          <a:p>
            <a:pPr marL="285750" indent="-285750">
              <a:buFont typeface="Arial" panose="020B0604020202020204" pitchFamily="34" charset="0"/>
              <a:buChar char="•"/>
            </a:pPr>
            <a:r>
              <a:rPr lang="en-GB" sz="2000" dirty="0"/>
              <a:t>A title</a:t>
            </a:r>
          </a:p>
        </p:txBody>
      </p:sp>
      <p:pic>
        <p:nvPicPr>
          <p:cNvPr id="8" name="Picture 7">
            <a:extLst>
              <a:ext uri="{FF2B5EF4-FFF2-40B4-BE49-F238E27FC236}">
                <a16:creationId xmlns:a16="http://schemas.microsoft.com/office/drawing/2014/main" id="{59A2E3EF-5CB2-4160-9E20-CD4FAC124BEB}"/>
              </a:ext>
            </a:extLst>
          </p:cNvPr>
          <p:cNvPicPr>
            <a:picLocks noChangeAspect="1"/>
          </p:cNvPicPr>
          <p:nvPr/>
        </p:nvPicPr>
        <p:blipFill>
          <a:blip r:embed="rId2"/>
          <a:stretch>
            <a:fillRect/>
          </a:stretch>
        </p:blipFill>
        <p:spPr>
          <a:xfrm>
            <a:off x="18753" y="5568444"/>
            <a:ext cx="801388" cy="613110"/>
          </a:xfrm>
          <a:prstGeom prst="rect">
            <a:avLst/>
          </a:prstGeom>
        </p:spPr>
      </p:pic>
      <p:pic>
        <p:nvPicPr>
          <p:cNvPr id="9" name="Picture 8">
            <a:extLst>
              <a:ext uri="{FF2B5EF4-FFF2-40B4-BE49-F238E27FC236}">
                <a16:creationId xmlns:a16="http://schemas.microsoft.com/office/drawing/2014/main" id="{39F8982A-7CA7-462A-AE46-4428FFCBE681}"/>
              </a:ext>
            </a:extLst>
          </p:cNvPr>
          <p:cNvPicPr>
            <a:picLocks noChangeAspect="1"/>
          </p:cNvPicPr>
          <p:nvPr/>
        </p:nvPicPr>
        <p:blipFill>
          <a:blip r:embed="rId3"/>
          <a:stretch>
            <a:fillRect/>
          </a:stretch>
        </p:blipFill>
        <p:spPr>
          <a:xfrm>
            <a:off x="904627" y="5561649"/>
            <a:ext cx="801388" cy="630458"/>
          </a:xfrm>
          <a:prstGeom prst="rect">
            <a:avLst/>
          </a:prstGeom>
        </p:spPr>
      </p:pic>
      <p:pic>
        <p:nvPicPr>
          <p:cNvPr id="11" name="Picture 10">
            <a:extLst>
              <a:ext uri="{FF2B5EF4-FFF2-40B4-BE49-F238E27FC236}">
                <a16:creationId xmlns:a16="http://schemas.microsoft.com/office/drawing/2014/main" id="{B4FE4AA1-BEA5-43AB-A0CA-D8437C69B01A}"/>
              </a:ext>
            </a:extLst>
          </p:cNvPr>
          <p:cNvPicPr>
            <a:picLocks noChangeAspect="1"/>
          </p:cNvPicPr>
          <p:nvPr/>
        </p:nvPicPr>
        <p:blipFill>
          <a:blip r:embed="rId4"/>
          <a:stretch>
            <a:fillRect/>
          </a:stretch>
        </p:blipFill>
        <p:spPr>
          <a:xfrm>
            <a:off x="1776021" y="5561649"/>
            <a:ext cx="801388" cy="605565"/>
          </a:xfrm>
          <a:prstGeom prst="rect">
            <a:avLst/>
          </a:prstGeom>
        </p:spPr>
      </p:pic>
      <p:pic>
        <p:nvPicPr>
          <p:cNvPr id="12" name="Picture 11">
            <a:extLst>
              <a:ext uri="{FF2B5EF4-FFF2-40B4-BE49-F238E27FC236}">
                <a16:creationId xmlns:a16="http://schemas.microsoft.com/office/drawing/2014/main" id="{A8E983B9-20C0-4450-96B5-AFBD27CFE537}"/>
              </a:ext>
            </a:extLst>
          </p:cNvPr>
          <p:cNvPicPr>
            <a:picLocks noChangeAspect="1"/>
          </p:cNvPicPr>
          <p:nvPr/>
        </p:nvPicPr>
        <p:blipFill>
          <a:blip r:embed="rId5"/>
          <a:stretch>
            <a:fillRect/>
          </a:stretch>
        </p:blipFill>
        <p:spPr>
          <a:xfrm>
            <a:off x="31214" y="6223896"/>
            <a:ext cx="776465" cy="630459"/>
          </a:xfrm>
          <a:prstGeom prst="rect">
            <a:avLst/>
          </a:prstGeom>
        </p:spPr>
      </p:pic>
      <p:sp>
        <p:nvSpPr>
          <p:cNvPr id="13" name="Rectangle 12">
            <a:extLst>
              <a:ext uri="{FF2B5EF4-FFF2-40B4-BE49-F238E27FC236}">
                <a16:creationId xmlns:a16="http://schemas.microsoft.com/office/drawing/2014/main" id="{7E3BBCA5-A369-4DF3-8DE2-7814E7AEEA03}"/>
              </a:ext>
            </a:extLst>
          </p:cNvPr>
          <p:cNvSpPr/>
          <p:nvPr/>
        </p:nvSpPr>
        <p:spPr>
          <a:xfrm>
            <a:off x="2696672" y="6311423"/>
            <a:ext cx="5011213" cy="49935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This piece of writing should take approximately 45 minutes</a:t>
            </a:r>
          </a:p>
        </p:txBody>
      </p:sp>
      <p:sp>
        <p:nvSpPr>
          <p:cNvPr id="14" name="Thought Bubble: Cloud 7">
            <a:extLst>
              <a:ext uri="{FF2B5EF4-FFF2-40B4-BE49-F238E27FC236}">
                <a16:creationId xmlns:a16="http://schemas.microsoft.com/office/drawing/2014/main" id="{EF233DEE-013D-49F9-B567-EEAC3F976E65}"/>
              </a:ext>
            </a:extLst>
          </p:cNvPr>
          <p:cNvSpPr/>
          <p:nvPr/>
        </p:nvSpPr>
        <p:spPr>
          <a:xfrm>
            <a:off x="5754105" y="3764095"/>
            <a:ext cx="4576562" cy="1333863"/>
          </a:xfrm>
          <a:prstGeom prst="cloudCallout">
            <a:avLst>
              <a:gd name="adj1" fmla="val 58647"/>
              <a:gd name="adj2" fmla="val 37446"/>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97C8729-7683-43FA-9083-785D8B2C4E24}"/>
              </a:ext>
            </a:extLst>
          </p:cNvPr>
          <p:cNvSpPr txBox="1"/>
          <p:nvPr/>
        </p:nvSpPr>
        <p:spPr>
          <a:xfrm>
            <a:off x="6157730" y="4022278"/>
            <a:ext cx="3833539" cy="923330"/>
          </a:xfrm>
          <a:prstGeom prst="rect">
            <a:avLst/>
          </a:prstGeom>
          <a:noFill/>
        </p:spPr>
        <p:txBody>
          <a:bodyPr wrap="square">
            <a:spAutoFit/>
          </a:bodyPr>
          <a:lstStyle/>
          <a:p>
            <a:pPr algn="ctr"/>
            <a:r>
              <a:rPr lang="en-GB" dirty="0"/>
              <a:t>You can use the blank template on the next slide to type your advert or you can write your advert on paper.</a:t>
            </a:r>
          </a:p>
        </p:txBody>
      </p:sp>
      <p:pic>
        <p:nvPicPr>
          <p:cNvPr id="23" name="Picture 2" descr="A picture containing diagram&#10;&#10;Description automatically generated">
            <a:extLst>
              <a:ext uri="{FF2B5EF4-FFF2-40B4-BE49-F238E27FC236}">
                <a16:creationId xmlns:a16="http://schemas.microsoft.com/office/drawing/2014/main" id="{F7960DC7-2D90-42F6-A5DF-3A8A54952285}"/>
              </a:ext>
            </a:extLst>
          </p:cNvPr>
          <p:cNvPicPr>
            <a:picLocks noChangeAspect="1"/>
          </p:cNvPicPr>
          <p:nvPr/>
        </p:nvPicPr>
        <p:blipFill>
          <a:blip r:embed="rId6"/>
          <a:stretch>
            <a:fillRect/>
          </a:stretch>
        </p:blipFill>
        <p:spPr>
          <a:xfrm>
            <a:off x="10895533" y="47219"/>
            <a:ext cx="1266828" cy="962021"/>
          </a:xfrm>
          <a:prstGeom prst="rect">
            <a:avLst/>
          </a:prstGeom>
          <a:noFill/>
          <a:ln cap="flat">
            <a:noFill/>
          </a:ln>
        </p:spPr>
      </p:pic>
      <p:sp>
        <p:nvSpPr>
          <p:cNvPr id="2" name="Rectangle 1">
            <a:extLst>
              <a:ext uri="{FF2B5EF4-FFF2-40B4-BE49-F238E27FC236}">
                <a16:creationId xmlns:a16="http://schemas.microsoft.com/office/drawing/2014/main" id="{6A8B21DF-9E3D-4568-8E54-68DE2E30BA82}"/>
              </a:ext>
            </a:extLst>
          </p:cNvPr>
          <p:cNvSpPr/>
          <p:nvPr/>
        </p:nvSpPr>
        <p:spPr>
          <a:xfrm>
            <a:off x="7999672" y="1687553"/>
            <a:ext cx="4043054" cy="187928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Your aim is to make people want to buy the phone! Describe all of the benefits, the different apps and what you can use the phone for.</a:t>
            </a:r>
          </a:p>
        </p:txBody>
      </p:sp>
      <p:pic>
        <p:nvPicPr>
          <p:cNvPr id="29" name="Picture 28">
            <a:extLst>
              <a:ext uri="{FF2B5EF4-FFF2-40B4-BE49-F238E27FC236}">
                <a16:creationId xmlns:a16="http://schemas.microsoft.com/office/drawing/2014/main" id="{F0884286-438F-465B-B564-1CF5B796C125}"/>
              </a:ext>
            </a:extLst>
          </p:cNvPr>
          <p:cNvPicPr>
            <a:picLocks noChangeAspect="1"/>
          </p:cNvPicPr>
          <p:nvPr/>
        </p:nvPicPr>
        <p:blipFill>
          <a:blip r:embed="rId7"/>
          <a:stretch>
            <a:fillRect/>
          </a:stretch>
        </p:blipFill>
        <p:spPr>
          <a:xfrm>
            <a:off x="917676" y="6219830"/>
            <a:ext cx="798126" cy="630458"/>
          </a:xfrm>
          <a:prstGeom prst="rect">
            <a:avLst/>
          </a:prstGeom>
        </p:spPr>
      </p:pic>
      <p:pic>
        <p:nvPicPr>
          <p:cNvPr id="30" name="Picture 29">
            <a:extLst>
              <a:ext uri="{FF2B5EF4-FFF2-40B4-BE49-F238E27FC236}">
                <a16:creationId xmlns:a16="http://schemas.microsoft.com/office/drawing/2014/main" id="{A6796D49-E11F-43A2-BFB6-821F22534A8F}"/>
              </a:ext>
            </a:extLst>
          </p:cNvPr>
          <p:cNvPicPr>
            <a:picLocks noChangeAspect="1"/>
          </p:cNvPicPr>
          <p:nvPr/>
        </p:nvPicPr>
        <p:blipFill>
          <a:blip r:embed="rId8"/>
          <a:stretch>
            <a:fillRect/>
          </a:stretch>
        </p:blipFill>
        <p:spPr>
          <a:xfrm>
            <a:off x="1776022" y="6216424"/>
            <a:ext cx="798126" cy="656656"/>
          </a:xfrm>
          <a:prstGeom prst="rect">
            <a:avLst/>
          </a:prstGeom>
        </p:spPr>
      </p:pic>
      <p:sp>
        <p:nvSpPr>
          <p:cNvPr id="15" name="TextBox 14">
            <a:extLst>
              <a:ext uri="{FF2B5EF4-FFF2-40B4-BE49-F238E27FC236}">
                <a16:creationId xmlns:a16="http://schemas.microsoft.com/office/drawing/2014/main" id="{4DD32C93-D856-4F32-8345-5E7DAA309450}"/>
              </a:ext>
            </a:extLst>
          </p:cNvPr>
          <p:cNvSpPr txBox="1"/>
          <p:nvPr/>
        </p:nvSpPr>
        <p:spPr>
          <a:xfrm>
            <a:off x="10508923" y="4336138"/>
            <a:ext cx="659155" cy="369332"/>
          </a:xfrm>
          <a:prstGeom prst="rect">
            <a:avLst/>
          </a:prstGeom>
          <a:noFill/>
        </p:spPr>
        <p:txBody>
          <a:bodyPr wrap="none" rtlCol="0">
            <a:spAutoFit/>
          </a:bodyPr>
          <a:lstStyle/>
          <a:p>
            <a:r>
              <a:rPr lang="en-GB" b="1" dirty="0"/>
              <a:t>Title </a:t>
            </a:r>
          </a:p>
        </p:txBody>
      </p:sp>
      <p:sp>
        <p:nvSpPr>
          <p:cNvPr id="31" name="TextBox 30">
            <a:extLst>
              <a:ext uri="{FF2B5EF4-FFF2-40B4-BE49-F238E27FC236}">
                <a16:creationId xmlns:a16="http://schemas.microsoft.com/office/drawing/2014/main" id="{9F8DB23F-5489-4E7B-8FA6-5065A23C0676}"/>
              </a:ext>
            </a:extLst>
          </p:cNvPr>
          <p:cNvSpPr txBox="1"/>
          <p:nvPr/>
        </p:nvSpPr>
        <p:spPr>
          <a:xfrm>
            <a:off x="7092447" y="5350785"/>
            <a:ext cx="949940" cy="369332"/>
          </a:xfrm>
          <a:prstGeom prst="rect">
            <a:avLst/>
          </a:prstGeom>
          <a:noFill/>
        </p:spPr>
        <p:txBody>
          <a:bodyPr wrap="none" rtlCol="0">
            <a:spAutoFit/>
          </a:bodyPr>
          <a:lstStyle/>
          <a:p>
            <a:r>
              <a:rPr lang="en-GB" b="1" dirty="0"/>
              <a:t>Pictures</a:t>
            </a:r>
          </a:p>
        </p:txBody>
      </p:sp>
      <p:sp>
        <p:nvSpPr>
          <p:cNvPr id="32" name="TextBox 31">
            <a:extLst>
              <a:ext uri="{FF2B5EF4-FFF2-40B4-BE49-F238E27FC236}">
                <a16:creationId xmlns:a16="http://schemas.microsoft.com/office/drawing/2014/main" id="{C0000940-4F9C-4B2D-AFC6-222F4DD123EE}"/>
              </a:ext>
            </a:extLst>
          </p:cNvPr>
          <p:cNvSpPr txBox="1"/>
          <p:nvPr/>
        </p:nvSpPr>
        <p:spPr>
          <a:xfrm>
            <a:off x="7199303" y="6354460"/>
            <a:ext cx="1686167" cy="369332"/>
          </a:xfrm>
          <a:prstGeom prst="rect">
            <a:avLst/>
          </a:prstGeom>
          <a:noFill/>
        </p:spPr>
        <p:txBody>
          <a:bodyPr wrap="none" rtlCol="0">
            <a:spAutoFit/>
          </a:bodyPr>
          <a:lstStyle/>
          <a:p>
            <a:r>
              <a:rPr lang="en-GB" b="1" dirty="0"/>
              <a:t>Advert - writing</a:t>
            </a:r>
          </a:p>
        </p:txBody>
      </p:sp>
      <p:cxnSp>
        <p:nvCxnSpPr>
          <p:cNvPr id="34" name="Straight Arrow Connector 33">
            <a:extLst>
              <a:ext uri="{FF2B5EF4-FFF2-40B4-BE49-F238E27FC236}">
                <a16:creationId xmlns:a16="http://schemas.microsoft.com/office/drawing/2014/main" id="{1C3A94F1-06CB-4C91-8B58-C550E00B5871}"/>
              </a:ext>
            </a:extLst>
          </p:cNvPr>
          <p:cNvCxnSpPr>
            <a:cxnSpLocks/>
          </p:cNvCxnSpPr>
          <p:nvPr/>
        </p:nvCxnSpPr>
        <p:spPr>
          <a:xfrm flipH="1">
            <a:off x="10365445" y="4682473"/>
            <a:ext cx="380408" cy="4168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7578EC5-3918-4CAC-8264-50BDF56241CE}"/>
              </a:ext>
            </a:extLst>
          </p:cNvPr>
          <p:cNvCxnSpPr>
            <a:stCxn id="31" idx="3"/>
          </p:cNvCxnSpPr>
          <p:nvPr/>
        </p:nvCxnSpPr>
        <p:spPr>
          <a:xfrm>
            <a:off x="8042387" y="5535451"/>
            <a:ext cx="66281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6D680FE7-C558-4A77-BBCA-CDF64ADDB108}"/>
              </a:ext>
            </a:extLst>
          </p:cNvPr>
          <p:cNvCxnSpPr>
            <a:cxnSpLocks/>
          </p:cNvCxnSpPr>
          <p:nvPr/>
        </p:nvCxnSpPr>
        <p:spPr>
          <a:xfrm flipV="1">
            <a:off x="7950099" y="6181554"/>
            <a:ext cx="755107" cy="2136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6" name="Picture 2" descr="See the source image">
            <a:extLst>
              <a:ext uri="{FF2B5EF4-FFF2-40B4-BE49-F238E27FC236}">
                <a16:creationId xmlns:a16="http://schemas.microsoft.com/office/drawing/2014/main" id="{68237D88-B90E-4014-9A18-C4CAD914EE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996" y="1668837"/>
            <a:ext cx="3160945" cy="2095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ee the source image">
            <a:extLst>
              <a:ext uri="{FF2B5EF4-FFF2-40B4-BE49-F238E27FC236}">
                <a16:creationId xmlns:a16="http://schemas.microsoft.com/office/drawing/2014/main" id="{B5F72278-E8F3-4B90-AA31-B8E3F725A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14" y="1702968"/>
            <a:ext cx="3608687" cy="1378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F0E53CC-9A00-4AB7-9D4D-5C9DDBB86B32}"/>
              </a:ext>
            </a:extLst>
          </p:cNvPr>
          <p:cNvPicPr>
            <a:picLocks noChangeAspect="1"/>
          </p:cNvPicPr>
          <p:nvPr/>
        </p:nvPicPr>
        <p:blipFill>
          <a:blip r:embed="rId11"/>
          <a:stretch>
            <a:fillRect/>
          </a:stretch>
        </p:blipFill>
        <p:spPr>
          <a:xfrm>
            <a:off x="8995600" y="5170447"/>
            <a:ext cx="3139254" cy="1633488"/>
          </a:xfrm>
          <a:prstGeom prst="rect">
            <a:avLst/>
          </a:prstGeom>
          <a:ln w="38100">
            <a:solidFill>
              <a:schemeClr val="tx1"/>
            </a:solidFill>
          </a:ln>
        </p:spPr>
      </p:pic>
      <p:sp>
        <p:nvSpPr>
          <p:cNvPr id="25" name="Rectangle 24">
            <a:extLst>
              <a:ext uri="{FF2B5EF4-FFF2-40B4-BE49-F238E27FC236}">
                <a16:creationId xmlns:a16="http://schemas.microsoft.com/office/drawing/2014/main" id="{C07215C3-B172-45CB-B5C0-94C9E9BB1CCC}"/>
              </a:ext>
            </a:extLst>
          </p:cNvPr>
          <p:cNvSpPr/>
          <p:nvPr/>
        </p:nvSpPr>
        <p:spPr>
          <a:xfrm>
            <a:off x="2837746" y="4663282"/>
            <a:ext cx="3505200" cy="120114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If you are finding this task a bit tricky, you can have a go at the sentence building activity on slides 58 - 63.</a:t>
            </a:r>
          </a:p>
        </p:txBody>
      </p:sp>
      <p:sp>
        <p:nvSpPr>
          <p:cNvPr id="3" name="Rectangle 2">
            <a:extLst>
              <a:ext uri="{FF2B5EF4-FFF2-40B4-BE49-F238E27FC236}">
                <a16:creationId xmlns:a16="http://schemas.microsoft.com/office/drawing/2014/main" id="{F2384361-12F6-41FC-BD66-DCF860E543B5}"/>
              </a:ext>
            </a:extLst>
          </p:cNvPr>
          <p:cNvSpPr/>
          <p:nvPr/>
        </p:nvSpPr>
        <p:spPr>
          <a:xfrm>
            <a:off x="2837746" y="4663282"/>
            <a:ext cx="3591203" cy="13088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3170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3383280"/>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0" y="3871126"/>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0" y="4345908"/>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0" y="4820690"/>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0" y="5295472"/>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0" y="5770254"/>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0" y="6245036"/>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0" y="6719818"/>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0" y="2895434"/>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4F7C345-BFA2-49BE-AC71-28E367862866}"/>
              </a:ext>
            </a:extLst>
          </p:cNvPr>
          <p:cNvCxnSpPr/>
          <p:nvPr/>
        </p:nvCxnSpPr>
        <p:spPr>
          <a:xfrm flipV="1">
            <a:off x="0" y="2378576"/>
            <a:ext cx="12192000" cy="13064"/>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629CF0B-DDA1-4F99-B6C8-00687304B4DB}"/>
              </a:ext>
            </a:extLst>
          </p:cNvPr>
          <p:cNvCxnSpPr/>
          <p:nvPr/>
        </p:nvCxnSpPr>
        <p:spPr>
          <a:xfrm flipV="1">
            <a:off x="0" y="759928"/>
            <a:ext cx="12192000" cy="13064"/>
          </a:xfrm>
          <a:prstGeom prst="line">
            <a:avLst/>
          </a:prstGeom>
          <a:ln w="28575"/>
        </p:spPr>
        <p:style>
          <a:lnRef idx="1">
            <a:schemeClr val="dk1"/>
          </a:lnRef>
          <a:fillRef idx="0">
            <a:schemeClr val="dk1"/>
          </a:fillRef>
          <a:effectRef idx="0">
            <a:schemeClr val="dk1"/>
          </a:effectRef>
          <a:fontRef idx="minor">
            <a:schemeClr val="tx1"/>
          </a:fontRef>
        </p:style>
      </p:cxnSp>
      <p:pic>
        <p:nvPicPr>
          <p:cNvPr id="17" name="Picture 2" descr="See the source image">
            <a:extLst>
              <a:ext uri="{FF2B5EF4-FFF2-40B4-BE49-F238E27FC236}">
                <a16:creationId xmlns:a16="http://schemas.microsoft.com/office/drawing/2014/main" id="{0AD21E48-9F05-4234-8A13-5B28A63EC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05" y="836239"/>
            <a:ext cx="3126020" cy="14900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ee the source image">
            <a:extLst>
              <a:ext uri="{FF2B5EF4-FFF2-40B4-BE49-F238E27FC236}">
                <a16:creationId xmlns:a16="http://schemas.microsoft.com/office/drawing/2014/main" id="{3B66B5FF-8ED5-456D-BDC8-0926C9E11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920" y="819299"/>
            <a:ext cx="3608687" cy="15070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ee the source image">
            <a:extLst>
              <a:ext uri="{FF2B5EF4-FFF2-40B4-BE49-F238E27FC236}">
                <a16:creationId xmlns:a16="http://schemas.microsoft.com/office/drawing/2014/main" id="{43E5D720-DB57-482E-A794-4CB56B5B5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702" y="819299"/>
            <a:ext cx="3789595" cy="150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3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423F0-5BA3-4066-BFEE-59B6DE914EAF}"/>
              </a:ext>
            </a:extLst>
          </p:cNvPr>
          <p:cNvPicPr>
            <a:picLocks noChangeAspect="1"/>
          </p:cNvPicPr>
          <p:nvPr/>
        </p:nvPicPr>
        <p:blipFill>
          <a:blip r:embed="rId2"/>
          <a:stretch>
            <a:fillRect/>
          </a:stretch>
        </p:blipFill>
        <p:spPr>
          <a:xfrm>
            <a:off x="5199868" y="0"/>
            <a:ext cx="5610372" cy="6858000"/>
          </a:xfrm>
          <a:prstGeom prst="rect">
            <a:avLst/>
          </a:prstGeom>
        </p:spPr>
      </p:pic>
      <p:sp>
        <p:nvSpPr>
          <p:cNvPr id="6" name="Rectangle 5">
            <a:extLst>
              <a:ext uri="{FF2B5EF4-FFF2-40B4-BE49-F238E27FC236}">
                <a16:creationId xmlns:a16="http://schemas.microsoft.com/office/drawing/2014/main" id="{6489B94F-42A2-4585-9855-6C846BD41833}"/>
              </a:ext>
            </a:extLst>
          </p:cNvPr>
          <p:cNvSpPr/>
          <p:nvPr/>
        </p:nvSpPr>
        <p:spPr>
          <a:xfrm>
            <a:off x="74884" y="0"/>
            <a:ext cx="4520212" cy="1015663"/>
          </a:xfrm>
          <a:prstGeom prst="rect">
            <a:avLst/>
          </a:prstGeom>
          <a:noFill/>
        </p:spPr>
        <p:txBody>
          <a:bodyPr wrap="none" lIns="91440" tIns="45720" rIns="91440" bIns="45720">
            <a:spAutoFit/>
          </a:bodyPr>
          <a:lstStyle/>
          <a:p>
            <a:pPr algn="ctr"/>
            <a:r>
              <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Reading Task:</a:t>
            </a:r>
          </a:p>
        </p:txBody>
      </p:sp>
      <p:sp>
        <p:nvSpPr>
          <p:cNvPr id="7" name="TextBox 6">
            <a:extLst>
              <a:ext uri="{FF2B5EF4-FFF2-40B4-BE49-F238E27FC236}">
                <a16:creationId xmlns:a16="http://schemas.microsoft.com/office/drawing/2014/main" id="{32D418F1-492F-408A-8CCA-121826DE134D}"/>
              </a:ext>
            </a:extLst>
          </p:cNvPr>
          <p:cNvSpPr txBox="1"/>
          <p:nvPr/>
        </p:nvSpPr>
        <p:spPr>
          <a:xfrm>
            <a:off x="126819" y="1258570"/>
            <a:ext cx="4971143" cy="3416320"/>
          </a:xfrm>
          <a:prstGeom prst="rect">
            <a:avLst/>
          </a:prstGeom>
          <a:noFill/>
        </p:spPr>
        <p:txBody>
          <a:bodyPr wrap="square" rtlCol="0">
            <a:spAutoFit/>
          </a:bodyPr>
          <a:lstStyle/>
          <a:p>
            <a:pPr algn="just"/>
            <a:r>
              <a:rPr lang="en-GB" sz="2400" b="1" dirty="0"/>
              <a:t>To help you learn more about the first ever phone, read the information about Alexander Graham Bell. He was the inventor who created the first ever phone. </a:t>
            </a:r>
          </a:p>
          <a:p>
            <a:pPr algn="just"/>
            <a:endParaRPr lang="en-GB" sz="2400" b="1" dirty="0"/>
          </a:p>
          <a:p>
            <a:pPr algn="just"/>
            <a:endParaRPr lang="en-GB" sz="2400" b="1" dirty="0"/>
          </a:p>
          <a:p>
            <a:pPr algn="just"/>
            <a:r>
              <a:rPr lang="en-GB" sz="2400" b="1" dirty="0"/>
              <a:t>Once you have read the text, answer the questions on the next slide.</a:t>
            </a:r>
          </a:p>
        </p:txBody>
      </p:sp>
      <p:pic>
        <p:nvPicPr>
          <p:cNvPr id="8" name="Picture 2" descr="A picture containing diagram&#10;&#10;Description automatically generated">
            <a:extLst>
              <a:ext uri="{FF2B5EF4-FFF2-40B4-BE49-F238E27FC236}">
                <a16:creationId xmlns:a16="http://schemas.microsoft.com/office/drawing/2014/main" id="{863D15D1-96C7-47AE-BB6F-FC2F65984D92}"/>
              </a:ext>
            </a:extLst>
          </p:cNvPr>
          <p:cNvPicPr>
            <a:picLocks noChangeAspect="1"/>
          </p:cNvPicPr>
          <p:nvPr/>
        </p:nvPicPr>
        <p:blipFill>
          <a:blip r:embed="rId3"/>
          <a:stretch>
            <a:fillRect/>
          </a:stretch>
        </p:blipFill>
        <p:spPr>
          <a:xfrm>
            <a:off x="10865937" y="80765"/>
            <a:ext cx="1266828" cy="962021"/>
          </a:xfrm>
          <a:prstGeom prst="rect">
            <a:avLst/>
          </a:prstGeom>
          <a:noFill/>
          <a:ln cap="flat">
            <a:noFill/>
          </a:ln>
        </p:spPr>
      </p:pic>
    </p:spTree>
    <p:extLst>
      <p:ext uri="{BB962C8B-B14F-4D97-AF65-F5344CB8AC3E}">
        <p14:creationId xmlns:p14="http://schemas.microsoft.com/office/powerpoint/2010/main" val="2328949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8844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3" name="Picture 2" descr="A picture containing graphical user interface&#10;&#10;Description automatically generated">
            <a:extLst>
              <a:ext uri="{FF2B5EF4-FFF2-40B4-BE49-F238E27FC236}">
                <a16:creationId xmlns:a16="http://schemas.microsoft.com/office/drawing/2014/main" id="{699884C5-4BA8-4AD6-95DB-910EC6F23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238792-C55D-4907-9C9F-5795390E9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18" name="Picture 17" descr="Chart, scatter chart&#10;&#10;Description automatically generated">
            <a:extLst>
              <a:ext uri="{FF2B5EF4-FFF2-40B4-BE49-F238E27FC236}">
                <a16:creationId xmlns:a16="http://schemas.microsoft.com/office/drawing/2014/main" id="{3E289D55-5AC6-40E2-B442-54C0F361C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26" name="Picture 25" descr="Shape&#10;&#10;Description automatically generated">
            <a:extLst>
              <a:ext uri="{FF2B5EF4-FFF2-40B4-BE49-F238E27FC236}">
                <a16:creationId xmlns:a16="http://schemas.microsoft.com/office/drawing/2014/main" id="{65FC1ADA-FFAC-453F-8561-C2A7075E0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spTree>
    <p:extLst>
      <p:ext uri="{BB962C8B-B14F-4D97-AF65-F5344CB8AC3E}">
        <p14:creationId xmlns:p14="http://schemas.microsoft.com/office/powerpoint/2010/main" val="329294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22587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2" name="Rectangle 1"/>
          <p:cNvSpPr/>
          <p:nvPr/>
        </p:nvSpPr>
        <p:spPr>
          <a:xfrm>
            <a:off x="266938" y="3736636"/>
            <a:ext cx="8364749" cy="57476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Once you have ordered the sentence cards, copy the words to write your sentence.</a:t>
            </a:r>
          </a:p>
          <a:p>
            <a:pPr algn="ctr"/>
            <a:r>
              <a:rPr lang="en-GB" b="1" dirty="0"/>
              <a:t> For example: </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66331" y="5973391"/>
            <a:ext cx="4909549" cy="523220"/>
          </a:xfrm>
          <a:prstGeom prst="rect">
            <a:avLst/>
          </a:prstGeom>
          <a:noFill/>
        </p:spPr>
        <p:txBody>
          <a:bodyPr wrap="none" rtlCol="0">
            <a:spAutoFit/>
          </a:bodyPr>
          <a:lstStyle/>
          <a:p>
            <a:r>
              <a:rPr lang="en-GB" sz="2800" dirty="0"/>
              <a:t>The phone can ring your friends.</a:t>
            </a:r>
          </a:p>
        </p:txBody>
      </p:sp>
      <p:pic>
        <p:nvPicPr>
          <p:cNvPr id="28" name="Picture 2" descr="A picture containing shape&#10;&#10;Description automatically generated"/>
          <p:cNvPicPr>
            <a:picLocks noChangeAspect="1"/>
          </p:cNvPicPr>
          <p:nvPr/>
        </p:nvPicPr>
        <p:blipFill>
          <a:blip r:embed="rId2"/>
          <a:stretch>
            <a:fillRect/>
          </a:stretch>
        </p:blipFill>
        <p:spPr>
          <a:xfrm>
            <a:off x="10914152" y="0"/>
            <a:ext cx="1266828" cy="962021"/>
          </a:xfrm>
          <a:prstGeom prst="rect">
            <a:avLst/>
          </a:prstGeom>
          <a:noFill/>
          <a:ln cap="flat">
            <a:noFill/>
          </a:ln>
        </p:spPr>
      </p:pic>
      <p:pic>
        <p:nvPicPr>
          <p:cNvPr id="26" name="Picture 25" descr="A picture containing graphical user interface&#10;&#10;Description automatically generated">
            <a:extLst>
              <a:ext uri="{FF2B5EF4-FFF2-40B4-BE49-F238E27FC236}">
                <a16:creationId xmlns:a16="http://schemas.microsoft.com/office/drawing/2014/main" id="{59246957-6566-4392-91A1-044187AB9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42" y="2305837"/>
            <a:ext cx="1663863" cy="1093398"/>
          </a:xfrm>
          <a:prstGeom prst="rect">
            <a:avLst/>
          </a:prstGeom>
        </p:spPr>
      </p:pic>
      <p:pic>
        <p:nvPicPr>
          <p:cNvPr id="27" name="Picture 26" descr="Chart, scatter chart&#10;&#10;Description automatically generated">
            <a:extLst>
              <a:ext uri="{FF2B5EF4-FFF2-40B4-BE49-F238E27FC236}">
                <a16:creationId xmlns:a16="http://schemas.microsoft.com/office/drawing/2014/main" id="{90C4E66E-C35E-4C4D-BC09-A2D5315A5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703" y="2266609"/>
            <a:ext cx="1663862" cy="1132626"/>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7AA08A3-48D6-41F5-9D75-B969B8285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374" y="2297325"/>
            <a:ext cx="1663863" cy="1075538"/>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311E0C4B-48CA-4B63-B8A2-0734431F6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3" y="4533210"/>
            <a:ext cx="1663863" cy="1093398"/>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70374A67-3C49-4ECF-A3E7-E66D8C3DB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21" y="4522134"/>
            <a:ext cx="1663863" cy="1075538"/>
          </a:xfrm>
          <a:prstGeom prst="rect">
            <a:avLst/>
          </a:prstGeom>
        </p:spPr>
      </p:pic>
      <p:pic>
        <p:nvPicPr>
          <p:cNvPr id="34" name="Picture 33" descr="Chart, scatter chart&#10;&#10;Description automatically generated">
            <a:extLst>
              <a:ext uri="{FF2B5EF4-FFF2-40B4-BE49-F238E27FC236}">
                <a16:creationId xmlns:a16="http://schemas.microsoft.com/office/drawing/2014/main" id="{5011D0D2-8939-4C86-83B8-9DAE078BC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71" y="4513596"/>
            <a:ext cx="1663862" cy="1132626"/>
          </a:xfrm>
          <a:prstGeom prst="rect">
            <a:avLst/>
          </a:prstGeom>
        </p:spPr>
      </p:pic>
      <p:pic>
        <p:nvPicPr>
          <p:cNvPr id="9" name="Picture 8" descr="Shape&#10;&#10;Description automatically generated">
            <a:extLst>
              <a:ext uri="{FF2B5EF4-FFF2-40B4-BE49-F238E27FC236}">
                <a16:creationId xmlns:a16="http://schemas.microsoft.com/office/drawing/2014/main" id="{7E0BA916-8F1C-4E42-BEF5-4297F071F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98" y="2266609"/>
            <a:ext cx="1630650" cy="1075538"/>
          </a:xfrm>
          <a:prstGeom prst="rect">
            <a:avLst/>
          </a:prstGeom>
        </p:spPr>
      </p:pic>
      <p:pic>
        <p:nvPicPr>
          <p:cNvPr id="35" name="Picture 34" descr="Shape&#10;&#10;Description automatically generated">
            <a:extLst>
              <a:ext uri="{FF2B5EF4-FFF2-40B4-BE49-F238E27FC236}">
                <a16:creationId xmlns:a16="http://schemas.microsoft.com/office/drawing/2014/main" id="{2253B802-D07F-4B45-AD4F-5F6A42DD7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2963" y="4513596"/>
            <a:ext cx="1630650" cy="1075538"/>
          </a:xfrm>
          <a:prstGeom prst="rect">
            <a:avLst/>
          </a:prstGeom>
        </p:spPr>
      </p:pic>
    </p:spTree>
    <p:extLst>
      <p:ext uri="{BB962C8B-B14F-4D97-AF65-F5344CB8AC3E}">
        <p14:creationId xmlns:p14="http://schemas.microsoft.com/office/powerpoint/2010/main" val="792051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Chart, scatter chart&#10;&#10;Description automatically generated">
            <a:extLst>
              <a:ext uri="{FF2B5EF4-FFF2-40B4-BE49-F238E27FC236}">
                <a16:creationId xmlns:a16="http://schemas.microsoft.com/office/drawing/2014/main" id="{3E289D55-5AC6-40E2-B442-54C0F361C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138" y="2242133"/>
            <a:ext cx="1663862" cy="1132626"/>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CE2B81A1-F001-4155-9442-14EFF6AF4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557" y="2256841"/>
            <a:ext cx="1797255" cy="1155852"/>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CE33745A-4FF0-4436-ABDD-C35465B54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31" y="2275808"/>
            <a:ext cx="1648375" cy="1117918"/>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94AB268E-3460-416B-8757-A0571E754E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2779" y="2238869"/>
            <a:ext cx="1769626" cy="1162717"/>
          </a:xfrm>
          <a:prstGeom prst="rect">
            <a:avLst/>
          </a:prstGeom>
        </p:spPr>
      </p:pic>
      <p:pic>
        <p:nvPicPr>
          <p:cNvPr id="20" name="Picture 2" descr="A picture containing diagram&#10;&#10;Description automatically generated">
            <a:extLst>
              <a:ext uri="{FF2B5EF4-FFF2-40B4-BE49-F238E27FC236}">
                <a16:creationId xmlns:a16="http://schemas.microsoft.com/office/drawing/2014/main" id="{120BC0BB-FC7F-4EDF-A0FA-B3C32389DDAF}"/>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1976346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Chart, scatter chart&#10;&#10;Description automatically generated">
            <a:extLst>
              <a:ext uri="{FF2B5EF4-FFF2-40B4-BE49-F238E27FC236}">
                <a16:creationId xmlns:a16="http://schemas.microsoft.com/office/drawing/2014/main" id="{3E289D55-5AC6-40E2-B442-54C0F361C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659" y="2253025"/>
            <a:ext cx="1663862" cy="1132626"/>
          </a:xfrm>
          <a:prstGeom prst="rect">
            <a:avLst/>
          </a:prstGeom>
        </p:spPr>
      </p:pic>
      <p:pic>
        <p:nvPicPr>
          <p:cNvPr id="6" name="Picture 5" descr="Diagram&#10;&#10;Description automatically generated">
            <a:extLst>
              <a:ext uri="{FF2B5EF4-FFF2-40B4-BE49-F238E27FC236}">
                <a16:creationId xmlns:a16="http://schemas.microsoft.com/office/drawing/2014/main" id="{424937BA-0A7F-4ED0-BD62-95146614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63" y="2280067"/>
            <a:ext cx="1661354" cy="1132626"/>
          </a:xfrm>
          <a:prstGeom prst="rect">
            <a:avLst/>
          </a:prstGeom>
        </p:spPr>
      </p:pic>
      <p:pic>
        <p:nvPicPr>
          <p:cNvPr id="8" name="Picture 7" descr="Diagram, text&#10;&#10;Description automatically generated">
            <a:extLst>
              <a:ext uri="{FF2B5EF4-FFF2-40B4-BE49-F238E27FC236}">
                <a16:creationId xmlns:a16="http://schemas.microsoft.com/office/drawing/2014/main" id="{97FFFE19-58AA-492F-A850-E45056EFB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066" y="2238869"/>
            <a:ext cx="1676314" cy="1132626"/>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9E51C996-4D05-40C5-BC7C-6DB9CC7F4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868" y="2275858"/>
            <a:ext cx="1696876" cy="1118470"/>
          </a:xfrm>
          <a:prstGeom prst="rect">
            <a:avLst/>
          </a:prstGeom>
        </p:spPr>
      </p:pic>
      <p:pic>
        <p:nvPicPr>
          <p:cNvPr id="20" name="Picture 2" descr="A picture containing diagram&#10;&#10;Description automatically generated">
            <a:extLst>
              <a:ext uri="{FF2B5EF4-FFF2-40B4-BE49-F238E27FC236}">
                <a16:creationId xmlns:a16="http://schemas.microsoft.com/office/drawing/2014/main" id="{17CD0988-67B9-4423-9993-A38824BEBD06}"/>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1285431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560" y="-5612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sp>
        <p:nvSpPr>
          <p:cNvPr id="5" name="Rectangle 4"/>
          <p:cNvSpPr/>
          <p:nvPr/>
        </p:nvSpPr>
        <p:spPr>
          <a:xfrm>
            <a:off x="182880" y="923330"/>
            <a:ext cx="11364686" cy="96665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Read and order the cards to build the sentence. Remember the capital letter goes at the start of the sentence and the full stop goes at the end. Use the symbols to help you work out the word if you are finding it tricky to read. </a:t>
            </a:r>
          </a:p>
        </p:txBody>
      </p:sp>
      <p:sp>
        <p:nvSpPr>
          <p:cNvPr id="12" name="Rectangle 11"/>
          <p:cNvSpPr/>
          <p:nvPr/>
        </p:nvSpPr>
        <p:spPr>
          <a:xfrm>
            <a:off x="803380" y="219061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86491" y="2190618"/>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69602" y="2168833"/>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3612" y="2168832"/>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rot="20755705">
            <a:off x="8804316" y="2167969"/>
            <a:ext cx="3378332" cy="2528435"/>
          </a:xfrm>
          <a:prstGeom prst="cloudCallout">
            <a:avLst>
              <a:gd name="adj1" fmla="val -51969"/>
              <a:gd name="adj2" fmla="val 6485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cut and stick the pictures in the correct order or drag them into the correct boxes on your computer.</a:t>
            </a:r>
          </a:p>
        </p:txBody>
      </p:sp>
      <p:sp>
        <p:nvSpPr>
          <p:cNvPr id="17" name="Rectangle 16"/>
          <p:cNvSpPr/>
          <p:nvPr/>
        </p:nvSpPr>
        <p:spPr>
          <a:xfrm>
            <a:off x="414361" y="4424685"/>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35606" y="4424684"/>
            <a:ext cx="1817388" cy="1288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84826"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88224" y="4424357"/>
            <a:ext cx="1817388" cy="12889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hape&#10;&#10;Description automatically generated">
            <a:extLst>
              <a:ext uri="{FF2B5EF4-FFF2-40B4-BE49-F238E27FC236}">
                <a16:creationId xmlns:a16="http://schemas.microsoft.com/office/drawing/2014/main" id="{866C0838-8C44-4322-A80E-8530A7F79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064" y="2261852"/>
            <a:ext cx="1676314" cy="1132626"/>
          </a:xfrm>
          <a:prstGeom prst="rect">
            <a:avLst/>
          </a:prstGeom>
        </p:spPr>
      </p:pic>
      <p:pic>
        <p:nvPicPr>
          <p:cNvPr id="9" name="Picture 8" descr="A picture containing text, clock&#10;&#10;Description automatically generated">
            <a:extLst>
              <a:ext uri="{FF2B5EF4-FFF2-40B4-BE49-F238E27FC236}">
                <a16:creationId xmlns:a16="http://schemas.microsoft.com/office/drawing/2014/main" id="{ADADE43F-AD70-4BFE-9190-08C6C9996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5" y="2268960"/>
            <a:ext cx="1715778" cy="1125518"/>
          </a:xfrm>
          <a:prstGeom prst="rect">
            <a:avLst/>
          </a:prstGeom>
        </p:spPr>
      </p:pic>
      <p:pic>
        <p:nvPicPr>
          <p:cNvPr id="20" name="Picture 19" descr="A clock on a wall&#10;&#10;Description automatically generated">
            <a:extLst>
              <a:ext uri="{FF2B5EF4-FFF2-40B4-BE49-F238E27FC236}">
                <a16:creationId xmlns:a16="http://schemas.microsoft.com/office/drawing/2014/main" id="{2261DF9D-4AD8-4293-B659-7C3C54E03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118" y="2268960"/>
            <a:ext cx="1597255" cy="1122206"/>
          </a:xfrm>
          <a:prstGeom prst="rect">
            <a:avLst/>
          </a:prstGeom>
        </p:spPr>
      </p:pic>
      <p:pic>
        <p:nvPicPr>
          <p:cNvPr id="23" name="Picture 22" descr="Icon&#10;&#10;Description automatically generated">
            <a:extLst>
              <a:ext uri="{FF2B5EF4-FFF2-40B4-BE49-F238E27FC236}">
                <a16:creationId xmlns:a16="http://schemas.microsoft.com/office/drawing/2014/main" id="{E797F4C6-E3A4-477C-9358-8ACCE7E43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49" y="2268960"/>
            <a:ext cx="1676314" cy="1098068"/>
          </a:xfrm>
          <a:prstGeom prst="rect">
            <a:avLst/>
          </a:prstGeom>
        </p:spPr>
      </p:pic>
      <p:pic>
        <p:nvPicPr>
          <p:cNvPr id="18" name="Picture 2" descr="A picture containing diagram&#10;&#10;Description automatically generated">
            <a:extLst>
              <a:ext uri="{FF2B5EF4-FFF2-40B4-BE49-F238E27FC236}">
                <a16:creationId xmlns:a16="http://schemas.microsoft.com/office/drawing/2014/main" id="{1D7FD4D7-9517-4E8C-9DDF-3538E7FCEB70}"/>
              </a:ext>
            </a:extLst>
          </p:cNvPr>
          <p:cNvPicPr>
            <a:picLocks noChangeAspect="1"/>
          </p:cNvPicPr>
          <p:nvPr/>
        </p:nvPicPr>
        <p:blipFill>
          <a:blip r:embed="rId6"/>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338931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12" y="923330"/>
            <a:ext cx="6120769" cy="2575038"/>
          </a:xfrm>
          <a:prstGeom prst="rect">
            <a:avLst/>
          </a:prstGeom>
        </p:spPr>
      </p:pic>
      <p:sp>
        <p:nvSpPr>
          <p:cNvPr id="5" name="Rectangle 4"/>
          <p:cNvSpPr/>
          <p:nvPr/>
        </p:nvSpPr>
        <p:spPr>
          <a:xfrm>
            <a:off x="3473069" y="0"/>
            <a:ext cx="545489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Sentence building </a:t>
            </a:r>
          </a:p>
        </p:txBody>
      </p:sp>
      <p:cxnSp>
        <p:nvCxnSpPr>
          <p:cNvPr id="7" name="Straight Connector 6"/>
          <p:cNvCxnSpPr/>
          <p:nvPr/>
        </p:nvCxnSpPr>
        <p:spPr>
          <a:xfrm>
            <a:off x="0" y="408867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4598126"/>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5094515"/>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5577841"/>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6048104"/>
            <a:ext cx="12192000" cy="13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0" y="6505304"/>
            <a:ext cx="12192000" cy="13063"/>
          </a:xfrm>
          <a:prstGeom prst="line">
            <a:avLst/>
          </a:prstGeom>
          <a:ln w="19050"/>
        </p:spPr>
        <p:style>
          <a:lnRef idx="1">
            <a:schemeClr val="dk1"/>
          </a:lnRef>
          <a:fillRef idx="0">
            <a:schemeClr val="dk1"/>
          </a:fillRef>
          <a:effectRef idx="0">
            <a:schemeClr val="dk1"/>
          </a:effectRef>
          <a:fontRef idx="minor">
            <a:schemeClr val="tx1"/>
          </a:fontRef>
        </p:style>
      </p:cxnSp>
      <p:sp>
        <p:nvSpPr>
          <p:cNvPr id="13" name="Cloud 12"/>
          <p:cNvSpPr/>
          <p:nvPr/>
        </p:nvSpPr>
        <p:spPr>
          <a:xfrm>
            <a:off x="7184571" y="1227909"/>
            <a:ext cx="4506686" cy="2063931"/>
          </a:xfrm>
          <a:prstGeom prst="cloud">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 can write your sentences neatly on a piece of paper or type them on the lines below. </a:t>
            </a:r>
          </a:p>
        </p:txBody>
      </p:sp>
      <p:pic>
        <p:nvPicPr>
          <p:cNvPr id="14" name="Picture 2" descr="A picture containing diagram&#10;&#10;Description automatically generated">
            <a:extLst>
              <a:ext uri="{FF2B5EF4-FFF2-40B4-BE49-F238E27FC236}">
                <a16:creationId xmlns:a16="http://schemas.microsoft.com/office/drawing/2014/main" id="{E85DD26D-4BD2-4584-80C5-5740F65921D0}"/>
              </a:ext>
            </a:extLst>
          </p:cNvPr>
          <p:cNvPicPr>
            <a:picLocks noChangeAspect="1"/>
          </p:cNvPicPr>
          <p:nvPr/>
        </p:nvPicPr>
        <p:blipFill>
          <a:blip r:embed="rId3"/>
          <a:stretch>
            <a:fillRect/>
          </a:stretch>
        </p:blipFill>
        <p:spPr>
          <a:xfrm>
            <a:off x="10907089" y="37288"/>
            <a:ext cx="1266828" cy="962021"/>
          </a:xfrm>
          <a:prstGeom prst="rect">
            <a:avLst/>
          </a:prstGeom>
          <a:noFill/>
          <a:ln cap="flat">
            <a:noFill/>
          </a:ln>
        </p:spPr>
      </p:pic>
    </p:spTree>
    <p:extLst>
      <p:ext uri="{BB962C8B-B14F-4D97-AF65-F5344CB8AC3E}">
        <p14:creationId xmlns:p14="http://schemas.microsoft.com/office/powerpoint/2010/main" val="1547322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386873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8028DA-A2F6-4E01-8D8B-B79B6122755F}"/>
              </a:ext>
            </a:extLst>
          </p:cNvPr>
          <p:cNvSpPr/>
          <p:nvPr/>
        </p:nvSpPr>
        <p:spPr>
          <a:xfrm>
            <a:off x="74884" y="0"/>
            <a:ext cx="4520212" cy="1015663"/>
          </a:xfrm>
          <a:prstGeom prst="rect">
            <a:avLst/>
          </a:prstGeom>
          <a:noFill/>
        </p:spPr>
        <p:txBody>
          <a:bodyPr wrap="none" lIns="91440" tIns="45720" rIns="91440" bIns="45720">
            <a:spAutoFit/>
          </a:bodyPr>
          <a:lstStyle/>
          <a:p>
            <a:pPr algn="ctr"/>
            <a:r>
              <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Reading Task:</a:t>
            </a:r>
          </a:p>
        </p:txBody>
      </p:sp>
      <p:pic>
        <p:nvPicPr>
          <p:cNvPr id="7" name="Picture 2" descr="A picture containing diagram&#10;&#10;Description automatically generated">
            <a:extLst>
              <a:ext uri="{FF2B5EF4-FFF2-40B4-BE49-F238E27FC236}">
                <a16:creationId xmlns:a16="http://schemas.microsoft.com/office/drawing/2014/main" id="{BE4568EB-6228-4C8C-8AAB-7E825172D95B}"/>
              </a:ext>
            </a:extLst>
          </p:cNvPr>
          <p:cNvPicPr>
            <a:picLocks noChangeAspect="1"/>
          </p:cNvPicPr>
          <p:nvPr/>
        </p:nvPicPr>
        <p:blipFill>
          <a:blip r:embed="rId2"/>
          <a:stretch>
            <a:fillRect/>
          </a:stretch>
        </p:blipFill>
        <p:spPr>
          <a:xfrm>
            <a:off x="10850288" y="53642"/>
            <a:ext cx="1266828" cy="962021"/>
          </a:xfrm>
          <a:prstGeom prst="rect">
            <a:avLst/>
          </a:prstGeom>
          <a:noFill/>
          <a:ln cap="flat">
            <a:noFill/>
          </a:ln>
        </p:spPr>
      </p:pic>
      <p:pic>
        <p:nvPicPr>
          <p:cNvPr id="3" name="Picture 2">
            <a:extLst>
              <a:ext uri="{FF2B5EF4-FFF2-40B4-BE49-F238E27FC236}">
                <a16:creationId xmlns:a16="http://schemas.microsoft.com/office/drawing/2014/main" id="{093DF591-343F-44DE-9AF2-17A86DFB9F8E}"/>
              </a:ext>
            </a:extLst>
          </p:cNvPr>
          <p:cNvPicPr>
            <a:picLocks noChangeAspect="1"/>
          </p:cNvPicPr>
          <p:nvPr/>
        </p:nvPicPr>
        <p:blipFill>
          <a:blip r:embed="rId3"/>
          <a:stretch>
            <a:fillRect/>
          </a:stretch>
        </p:blipFill>
        <p:spPr>
          <a:xfrm>
            <a:off x="4839418" y="132397"/>
            <a:ext cx="5899702" cy="6603683"/>
          </a:xfrm>
          <a:prstGeom prst="rect">
            <a:avLst/>
          </a:prstGeom>
        </p:spPr>
      </p:pic>
      <p:sp>
        <p:nvSpPr>
          <p:cNvPr id="5" name="TextBox 4">
            <a:extLst>
              <a:ext uri="{FF2B5EF4-FFF2-40B4-BE49-F238E27FC236}">
                <a16:creationId xmlns:a16="http://schemas.microsoft.com/office/drawing/2014/main" id="{E54CACA1-3255-4E01-A6B8-2E517F2FD6A7}"/>
              </a:ext>
            </a:extLst>
          </p:cNvPr>
          <p:cNvSpPr txBox="1"/>
          <p:nvPr/>
        </p:nvSpPr>
        <p:spPr>
          <a:xfrm rot="20619938">
            <a:off x="126819" y="1258570"/>
            <a:ext cx="4971143" cy="461665"/>
          </a:xfrm>
          <a:prstGeom prst="rect">
            <a:avLst/>
          </a:prstGeom>
          <a:noFill/>
        </p:spPr>
        <p:txBody>
          <a:bodyPr wrap="square" rtlCol="0">
            <a:spAutoFit/>
          </a:bodyPr>
          <a:lstStyle/>
          <a:p>
            <a:pPr algn="just"/>
            <a:r>
              <a:rPr lang="en-GB" sz="2400" b="1" dirty="0"/>
              <a:t>Answer the questions</a:t>
            </a:r>
          </a:p>
        </p:txBody>
      </p:sp>
    </p:spTree>
    <p:extLst>
      <p:ext uri="{BB962C8B-B14F-4D97-AF65-F5344CB8AC3E}">
        <p14:creationId xmlns:p14="http://schemas.microsoft.com/office/powerpoint/2010/main" val="86582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98311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29</a:t>
            </a:r>
            <a:r>
              <a:rPr lang="en-GB" sz="3200" baseline="30000" dirty="0"/>
              <a:t>th</a:t>
            </a:r>
            <a:r>
              <a:rPr lang="en-GB" sz="3200" dirty="0"/>
              <a:t> June</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use present tense verbs.</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4052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4603</Words>
  <Application>Microsoft Office PowerPoint</Application>
  <PresentationFormat>Widescreen</PresentationFormat>
  <Paragraphs>318</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Verbs are doing words</vt:lpstr>
      <vt:lpstr>Verbs are doing words</vt:lpstr>
      <vt:lpstr>PowerPoint Presentation</vt:lpstr>
      <vt:lpstr>PowerPoint Presentation</vt:lpstr>
      <vt:lpstr>PowerPoint Presentation</vt:lpstr>
      <vt:lpstr>PowerPoint Presentation</vt:lpstr>
      <vt:lpstr>PowerPoint Presentation</vt:lpstr>
      <vt:lpstr>Sentences using present tense 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Adjectives are describing words…</vt:lpstr>
      <vt:lpstr>Adjectives are    describing words…</vt:lpstr>
      <vt:lpstr>PowerPoint Presentation</vt:lpstr>
      <vt:lpstr>Using adjectives…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nixon</dc:creator>
  <cp:lastModifiedBy>jennifer nixon</cp:lastModifiedBy>
  <cp:revision>17</cp:revision>
  <dcterms:created xsi:type="dcterms:W3CDTF">2021-06-26T11:20:11Z</dcterms:created>
  <dcterms:modified xsi:type="dcterms:W3CDTF">2021-06-26T15:25:41Z</dcterms:modified>
</cp:coreProperties>
</file>