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87" r:id="rId4"/>
    <p:sldId id="288" r:id="rId5"/>
    <p:sldId id="289" r:id="rId6"/>
    <p:sldId id="290" r:id="rId7"/>
    <p:sldId id="291" r:id="rId8"/>
    <p:sldId id="292" r:id="rId9"/>
    <p:sldId id="293" r:id="rId10"/>
    <p:sldId id="294" r:id="rId11"/>
    <p:sldId id="271" r:id="rId12"/>
    <p:sldId id="295" r:id="rId13"/>
    <p:sldId id="296" r:id="rId14"/>
    <p:sldId id="297" r:id="rId15"/>
    <p:sldId id="298" r:id="rId16"/>
    <p:sldId id="299" r:id="rId17"/>
    <p:sldId id="300" r:id="rId18"/>
    <p:sldId id="302" r:id="rId19"/>
    <p:sldId id="303" r:id="rId20"/>
    <p:sldId id="305" r:id="rId21"/>
    <p:sldId id="306" r:id="rId22"/>
    <p:sldId id="311" r:id="rId23"/>
    <p:sldId id="307" r:id="rId24"/>
    <p:sldId id="308" r:id="rId25"/>
    <p:sldId id="310" r:id="rId26"/>
    <p:sldId id="309" r:id="rId27"/>
    <p:sldId id="312" r:id="rId28"/>
    <p:sldId id="313"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05DB"/>
    <a:srgbClr val="9999FF"/>
    <a:srgbClr val="615E4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691" autoAdjust="0"/>
    <p:restoredTop sz="94660"/>
  </p:normalViewPr>
  <p:slideViewPr>
    <p:cSldViewPr snapToGrid="0">
      <p:cViewPr varScale="1">
        <p:scale>
          <a:sx n="67" d="100"/>
          <a:sy n="67" d="100"/>
        </p:scale>
        <p:origin x="580" y="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A86F8-713D-4DE2-9DB6-D09567B5E5E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24F5F5E5-1678-4D1B-A603-972D98163ED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2E321418-98E7-42C0-8E2C-1B5359F9DA59}"/>
              </a:ext>
            </a:extLst>
          </p:cNvPr>
          <p:cNvSpPr>
            <a:spLocks noGrp="1"/>
          </p:cNvSpPr>
          <p:nvPr>
            <p:ph type="dt" sz="half" idx="10"/>
          </p:nvPr>
        </p:nvSpPr>
        <p:spPr/>
        <p:txBody>
          <a:bodyPr/>
          <a:lstStyle/>
          <a:p>
            <a:fld id="{6383E375-2EFF-4C74-B748-AF73AE78D5AE}" type="datetimeFigureOut">
              <a:rPr lang="en-GB" smtClean="0"/>
              <a:t>08/01/2021</a:t>
            </a:fld>
            <a:endParaRPr lang="en-GB"/>
          </a:p>
        </p:txBody>
      </p:sp>
      <p:sp>
        <p:nvSpPr>
          <p:cNvPr id="5" name="Footer Placeholder 4">
            <a:extLst>
              <a:ext uri="{FF2B5EF4-FFF2-40B4-BE49-F238E27FC236}">
                <a16:creationId xmlns:a16="http://schemas.microsoft.com/office/drawing/2014/main" id="{3977EF93-0756-463B-894B-ABAB83EC49D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6857774-2BC6-4EB5-BF3A-708C36309585}"/>
              </a:ext>
            </a:extLst>
          </p:cNvPr>
          <p:cNvSpPr>
            <a:spLocks noGrp="1"/>
          </p:cNvSpPr>
          <p:nvPr>
            <p:ph type="sldNum" sz="quarter" idx="12"/>
          </p:nvPr>
        </p:nvSpPr>
        <p:spPr/>
        <p:txBody>
          <a:bodyPr/>
          <a:lstStyle/>
          <a:p>
            <a:fld id="{12B4388F-67C1-4CD6-8B28-F88125DD70A1}" type="slidenum">
              <a:rPr lang="en-GB" smtClean="0"/>
              <a:t>‹#›</a:t>
            </a:fld>
            <a:endParaRPr lang="en-GB"/>
          </a:p>
        </p:txBody>
      </p:sp>
    </p:spTree>
    <p:extLst>
      <p:ext uri="{BB962C8B-B14F-4D97-AF65-F5344CB8AC3E}">
        <p14:creationId xmlns:p14="http://schemas.microsoft.com/office/powerpoint/2010/main" val="29713311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25AF0B-C776-4E3D-9B8C-2E1970898454}"/>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C4AA440-30F8-42DA-8911-A8ECC0DAE83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52DBFF0-4634-49C9-909F-A83E04CC4F08}"/>
              </a:ext>
            </a:extLst>
          </p:cNvPr>
          <p:cNvSpPr>
            <a:spLocks noGrp="1"/>
          </p:cNvSpPr>
          <p:nvPr>
            <p:ph type="dt" sz="half" idx="10"/>
          </p:nvPr>
        </p:nvSpPr>
        <p:spPr/>
        <p:txBody>
          <a:bodyPr/>
          <a:lstStyle/>
          <a:p>
            <a:fld id="{6383E375-2EFF-4C74-B748-AF73AE78D5AE}" type="datetimeFigureOut">
              <a:rPr lang="en-GB" smtClean="0"/>
              <a:t>08/01/2021</a:t>
            </a:fld>
            <a:endParaRPr lang="en-GB"/>
          </a:p>
        </p:txBody>
      </p:sp>
      <p:sp>
        <p:nvSpPr>
          <p:cNvPr id="5" name="Footer Placeholder 4">
            <a:extLst>
              <a:ext uri="{FF2B5EF4-FFF2-40B4-BE49-F238E27FC236}">
                <a16:creationId xmlns:a16="http://schemas.microsoft.com/office/drawing/2014/main" id="{FB4E1E01-6CD0-4941-BABA-D649B557714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D59CB2A-5100-4292-88AA-E6DB28B44B70}"/>
              </a:ext>
            </a:extLst>
          </p:cNvPr>
          <p:cNvSpPr>
            <a:spLocks noGrp="1"/>
          </p:cNvSpPr>
          <p:nvPr>
            <p:ph type="sldNum" sz="quarter" idx="12"/>
          </p:nvPr>
        </p:nvSpPr>
        <p:spPr/>
        <p:txBody>
          <a:bodyPr/>
          <a:lstStyle/>
          <a:p>
            <a:fld id="{12B4388F-67C1-4CD6-8B28-F88125DD70A1}" type="slidenum">
              <a:rPr lang="en-GB" smtClean="0"/>
              <a:t>‹#›</a:t>
            </a:fld>
            <a:endParaRPr lang="en-GB"/>
          </a:p>
        </p:txBody>
      </p:sp>
    </p:spTree>
    <p:extLst>
      <p:ext uri="{BB962C8B-B14F-4D97-AF65-F5344CB8AC3E}">
        <p14:creationId xmlns:p14="http://schemas.microsoft.com/office/powerpoint/2010/main" val="42373804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E6DDE92-F301-49CB-8781-FF593E5D44E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D0CDA00-6CF0-4BBD-BA07-B9A74C812F3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1288FFA-148D-42FD-BD59-80F7D5FEC84C}"/>
              </a:ext>
            </a:extLst>
          </p:cNvPr>
          <p:cNvSpPr>
            <a:spLocks noGrp="1"/>
          </p:cNvSpPr>
          <p:nvPr>
            <p:ph type="dt" sz="half" idx="10"/>
          </p:nvPr>
        </p:nvSpPr>
        <p:spPr/>
        <p:txBody>
          <a:bodyPr/>
          <a:lstStyle/>
          <a:p>
            <a:fld id="{6383E375-2EFF-4C74-B748-AF73AE78D5AE}" type="datetimeFigureOut">
              <a:rPr lang="en-GB" smtClean="0"/>
              <a:t>08/01/2021</a:t>
            </a:fld>
            <a:endParaRPr lang="en-GB"/>
          </a:p>
        </p:txBody>
      </p:sp>
      <p:sp>
        <p:nvSpPr>
          <p:cNvPr id="5" name="Footer Placeholder 4">
            <a:extLst>
              <a:ext uri="{FF2B5EF4-FFF2-40B4-BE49-F238E27FC236}">
                <a16:creationId xmlns:a16="http://schemas.microsoft.com/office/drawing/2014/main" id="{5798CA7C-A815-4007-A484-9CD309990A8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3464177-5F47-4FD2-8A0E-DEBD85DDEE62}"/>
              </a:ext>
            </a:extLst>
          </p:cNvPr>
          <p:cNvSpPr>
            <a:spLocks noGrp="1"/>
          </p:cNvSpPr>
          <p:nvPr>
            <p:ph type="sldNum" sz="quarter" idx="12"/>
          </p:nvPr>
        </p:nvSpPr>
        <p:spPr/>
        <p:txBody>
          <a:bodyPr/>
          <a:lstStyle/>
          <a:p>
            <a:fld id="{12B4388F-67C1-4CD6-8B28-F88125DD70A1}" type="slidenum">
              <a:rPr lang="en-GB" smtClean="0"/>
              <a:t>‹#›</a:t>
            </a:fld>
            <a:endParaRPr lang="en-GB"/>
          </a:p>
        </p:txBody>
      </p:sp>
    </p:spTree>
    <p:extLst>
      <p:ext uri="{BB962C8B-B14F-4D97-AF65-F5344CB8AC3E}">
        <p14:creationId xmlns:p14="http://schemas.microsoft.com/office/powerpoint/2010/main" val="8412417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A90D26-B739-44FF-807B-5D4158F31D6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D93F1C2-07C8-4332-B8CF-DE36A971FB9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279B1AE-8C40-4D90-A4D9-DB547A940ADB}"/>
              </a:ext>
            </a:extLst>
          </p:cNvPr>
          <p:cNvSpPr>
            <a:spLocks noGrp="1"/>
          </p:cNvSpPr>
          <p:nvPr>
            <p:ph type="dt" sz="half" idx="10"/>
          </p:nvPr>
        </p:nvSpPr>
        <p:spPr/>
        <p:txBody>
          <a:bodyPr/>
          <a:lstStyle/>
          <a:p>
            <a:fld id="{6383E375-2EFF-4C74-B748-AF73AE78D5AE}" type="datetimeFigureOut">
              <a:rPr lang="en-GB" smtClean="0"/>
              <a:t>08/01/2021</a:t>
            </a:fld>
            <a:endParaRPr lang="en-GB"/>
          </a:p>
        </p:txBody>
      </p:sp>
      <p:sp>
        <p:nvSpPr>
          <p:cNvPr id="5" name="Footer Placeholder 4">
            <a:extLst>
              <a:ext uri="{FF2B5EF4-FFF2-40B4-BE49-F238E27FC236}">
                <a16:creationId xmlns:a16="http://schemas.microsoft.com/office/drawing/2014/main" id="{20E29CFB-6586-4618-8D9F-6C6991D3DFF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C7A4640-2EC0-4A98-B860-FB626B9C3E4D}"/>
              </a:ext>
            </a:extLst>
          </p:cNvPr>
          <p:cNvSpPr>
            <a:spLocks noGrp="1"/>
          </p:cNvSpPr>
          <p:nvPr>
            <p:ph type="sldNum" sz="quarter" idx="12"/>
          </p:nvPr>
        </p:nvSpPr>
        <p:spPr/>
        <p:txBody>
          <a:bodyPr/>
          <a:lstStyle/>
          <a:p>
            <a:fld id="{12B4388F-67C1-4CD6-8B28-F88125DD70A1}" type="slidenum">
              <a:rPr lang="en-GB" smtClean="0"/>
              <a:t>‹#›</a:t>
            </a:fld>
            <a:endParaRPr lang="en-GB"/>
          </a:p>
        </p:txBody>
      </p:sp>
    </p:spTree>
    <p:extLst>
      <p:ext uri="{BB962C8B-B14F-4D97-AF65-F5344CB8AC3E}">
        <p14:creationId xmlns:p14="http://schemas.microsoft.com/office/powerpoint/2010/main" val="13510878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6B222-8E55-4D15-8256-7A57711B1A3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43E0584F-7CE6-4358-B1E9-10C423A7A8B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A5BC575-6A7C-4AD1-8B88-D4846AD88CB4}"/>
              </a:ext>
            </a:extLst>
          </p:cNvPr>
          <p:cNvSpPr>
            <a:spLocks noGrp="1"/>
          </p:cNvSpPr>
          <p:nvPr>
            <p:ph type="dt" sz="half" idx="10"/>
          </p:nvPr>
        </p:nvSpPr>
        <p:spPr/>
        <p:txBody>
          <a:bodyPr/>
          <a:lstStyle/>
          <a:p>
            <a:fld id="{6383E375-2EFF-4C74-B748-AF73AE78D5AE}" type="datetimeFigureOut">
              <a:rPr lang="en-GB" smtClean="0"/>
              <a:t>08/01/2021</a:t>
            </a:fld>
            <a:endParaRPr lang="en-GB"/>
          </a:p>
        </p:txBody>
      </p:sp>
      <p:sp>
        <p:nvSpPr>
          <p:cNvPr id="5" name="Footer Placeholder 4">
            <a:extLst>
              <a:ext uri="{FF2B5EF4-FFF2-40B4-BE49-F238E27FC236}">
                <a16:creationId xmlns:a16="http://schemas.microsoft.com/office/drawing/2014/main" id="{F3241A9D-2DC1-4C89-B93A-F386A1A3B2C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90E061D-ED6C-44EA-A7CD-E50E941C0DD2}"/>
              </a:ext>
            </a:extLst>
          </p:cNvPr>
          <p:cNvSpPr>
            <a:spLocks noGrp="1"/>
          </p:cNvSpPr>
          <p:nvPr>
            <p:ph type="sldNum" sz="quarter" idx="12"/>
          </p:nvPr>
        </p:nvSpPr>
        <p:spPr/>
        <p:txBody>
          <a:bodyPr/>
          <a:lstStyle/>
          <a:p>
            <a:fld id="{12B4388F-67C1-4CD6-8B28-F88125DD70A1}" type="slidenum">
              <a:rPr lang="en-GB" smtClean="0"/>
              <a:t>‹#›</a:t>
            </a:fld>
            <a:endParaRPr lang="en-GB"/>
          </a:p>
        </p:txBody>
      </p:sp>
    </p:spTree>
    <p:extLst>
      <p:ext uri="{BB962C8B-B14F-4D97-AF65-F5344CB8AC3E}">
        <p14:creationId xmlns:p14="http://schemas.microsoft.com/office/powerpoint/2010/main" val="18211607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723DDF-E884-4955-84D1-BDBE219EEB6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32D30FD-79A4-442C-85E2-B299D6EF352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58085033-841F-4926-85C3-21A0394948A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3A55CE7E-5C88-45A7-B8B4-77F135A63851}"/>
              </a:ext>
            </a:extLst>
          </p:cNvPr>
          <p:cNvSpPr>
            <a:spLocks noGrp="1"/>
          </p:cNvSpPr>
          <p:nvPr>
            <p:ph type="dt" sz="half" idx="10"/>
          </p:nvPr>
        </p:nvSpPr>
        <p:spPr/>
        <p:txBody>
          <a:bodyPr/>
          <a:lstStyle/>
          <a:p>
            <a:fld id="{6383E375-2EFF-4C74-B748-AF73AE78D5AE}" type="datetimeFigureOut">
              <a:rPr lang="en-GB" smtClean="0"/>
              <a:t>08/01/2021</a:t>
            </a:fld>
            <a:endParaRPr lang="en-GB"/>
          </a:p>
        </p:txBody>
      </p:sp>
      <p:sp>
        <p:nvSpPr>
          <p:cNvPr id="6" name="Footer Placeholder 5">
            <a:extLst>
              <a:ext uri="{FF2B5EF4-FFF2-40B4-BE49-F238E27FC236}">
                <a16:creationId xmlns:a16="http://schemas.microsoft.com/office/drawing/2014/main" id="{3E564008-271C-47C8-A40A-4C2F9BEAE34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314C3F0-4D6D-4946-9965-F492022D6A26}"/>
              </a:ext>
            </a:extLst>
          </p:cNvPr>
          <p:cNvSpPr>
            <a:spLocks noGrp="1"/>
          </p:cNvSpPr>
          <p:nvPr>
            <p:ph type="sldNum" sz="quarter" idx="12"/>
          </p:nvPr>
        </p:nvSpPr>
        <p:spPr/>
        <p:txBody>
          <a:bodyPr/>
          <a:lstStyle/>
          <a:p>
            <a:fld id="{12B4388F-67C1-4CD6-8B28-F88125DD70A1}" type="slidenum">
              <a:rPr lang="en-GB" smtClean="0"/>
              <a:t>‹#›</a:t>
            </a:fld>
            <a:endParaRPr lang="en-GB"/>
          </a:p>
        </p:txBody>
      </p:sp>
    </p:spTree>
    <p:extLst>
      <p:ext uri="{BB962C8B-B14F-4D97-AF65-F5344CB8AC3E}">
        <p14:creationId xmlns:p14="http://schemas.microsoft.com/office/powerpoint/2010/main" val="31215415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261AD9-F475-4390-92B5-0CDC3DB71A56}"/>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6535C32-0C06-4F1A-BCD5-E951D01B30B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734522F-46B3-493D-B999-6A4EFF28D70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57045698-A701-4F4D-9B09-9598A49CA68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144B80-09C7-4043-9A9F-92C96FCF0AD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DD0317DE-90F3-4F2B-8B9D-97FABEA6D9E0}"/>
              </a:ext>
            </a:extLst>
          </p:cNvPr>
          <p:cNvSpPr>
            <a:spLocks noGrp="1"/>
          </p:cNvSpPr>
          <p:nvPr>
            <p:ph type="dt" sz="half" idx="10"/>
          </p:nvPr>
        </p:nvSpPr>
        <p:spPr/>
        <p:txBody>
          <a:bodyPr/>
          <a:lstStyle/>
          <a:p>
            <a:fld id="{6383E375-2EFF-4C74-B748-AF73AE78D5AE}" type="datetimeFigureOut">
              <a:rPr lang="en-GB" smtClean="0"/>
              <a:t>08/01/2021</a:t>
            </a:fld>
            <a:endParaRPr lang="en-GB"/>
          </a:p>
        </p:txBody>
      </p:sp>
      <p:sp>
        <p:nvSpPr>
          <p:cNvPr id="8" name="Footer Placeholder 7">
            <a:extLst>
              <a:ext uri="{FF2B5EF4-FFF2-40B4-BE49-F238E27FC236}">
                <a16:creationId xmlns:a16="http://schemas.microsoft.com/office/drawing/2014/main" id="{D8AE60A4-55EC-4320-99AD-DAF61C4B8DC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5D860FAE-4BF2-491D-8DF9-E59C5664A398}"/>
              </a:ext>
            </a:extLst>
          </p:cNvPr>
          <p:cNvSpPr>
            <a:spLocks noGrp="1"/>
          </p:cNvSpPr>
          <p:nvPr>
            <p:ph type="sldNum" sz="quarter" idx="12"/>
          </p:nvPr>
        </p:nvSpPr>
        <p:spPr/>
        <p:txBody>
          <a:bodyPr/>
          <a:lstStyle/>
          <a:p>
            <a:fld id="{12B4388F-67C1-4CD6-8B28-F88125DD70A1}" type="slidenum">
              <a:rPr lang="en-GB" smtClean="0"/>
              <a:t>‹#›</a:t>
            </a:fld>
            <a:endParaRPr lang="en-GB"/>
          </a:p>
        </p:txBody>
      </p:sp>
    </p:spTree>
    <p:extLst>
      <p:ext uri="{BB962C8B-B14F-4D97-AF65-F5344CB8AC3E}">
        <p14:creationId xmlns:p14="http://schemas.microsoft.com/office/powerpoint/2010/main" val="15974283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14B335-1C55-4C5D-A4FC-5A53E8B8DA02}"/>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08E26138-6D09-4131-B64B-41DAF639B637}"/>
              </a:ext>
            </a:extLst>
          </p:cNvPr>
          <p:cNvSpPr>
            <a:spLocks noGrp="1"/>
          </p:cNvSpPr>
          <p:nvPr>
            <p:ph type="dt" sz="half" idx="10"/>
          </p:nvPr>
        </p:nvSpPr>
        <p:spPr/>
        <p:txBody>
          <a:bodyPr/>
          <a:lstStyle/>
          <a:p>
            <a:fld id="{6383E375-2EFF-4C74-B748-AF73AE78D5AE}" type="datetimeFigureOut">
              <a:rPr lang="en-GB" smtClean="0"/>
              <a:t>08/01/2021</a:t>
            </a:fld>
            <a:endParaRPr lang="en-GB"/>
          </a:p>
        </p:txBody>
      </p:sp>
      <p:sp>
        <p:nvSpPr>
          <p:cNvPr id="4" name="Footer Placeholder 3">
            <a:extLst>
              <a:ext uri="{FF2B5EF4-FFF2-40B4-BE49-F238E27FC236}">
                <a16:creationId xmlns:a16="http://schemas.microsoft.com/office/drawing/2014/main" id="{845BB4BE-7539-4FAD-9C71-D143063E155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C8959F3B-2446-4A90-86CB-720064A625F6}"/>
              </a:ext>
            </a:extLst>
          </p:cNvPr>
          <p:cNvSpPr>
            <a:spLocks noGrp="1"/>
          </p:cNvSpPr>
          <p:nvPr>
            <p:ph type="sldNum" sz="quarter" idx="12"/>
          </p:nvPr>
        </p:nvSpPr>
        <p:spPr/>
        <p:txBody>
          <a:bodyPr/>
          <a:lstStyle/>
          <a:p>
            <a:fld id="{12B4388F-67C1-4CD6-8B28-F88125DD70A1}" type="slidenum">
              <a:rPr lang="en-GB" smtClean="0"/>
              <a:t>‹#›</a:t>
            </a:fld>
            <a:endParaRPr lang="en-GB"/>
          </a:p>
        </p:txBody>
      </p:sp>
    </p:spTree>
    <p:extLst>
      <p:ext uri="{BB962C8B-B14F-4D97-AF65-F5344CB8AC3E}">
        <p14:creationId xmlns:p14="http://schemas.microsoft.com/office/powerpoint/2010/main" val="18068831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30C8AED-B9B5-4C1B-B57A-8F6343A479AB}"/>
              </a:ext>
            </a:extLst>
          </p:cNvPr>
          <p:cNvSpPr>
            <a:spLocks noGrp="1"/>
          </p:cNvSpPr>
          <p:nvPr>
            <p:ph type="dt" sz="half" idx="10"/>
          </p:nvPr>
        </p:nvSpPr>
        <p:spPr/>
        <p:txBody>
          <a:bodyPr/>
          <a:lstStyle/>
          <a:p>
            <a:fld id="{6383E375-2EFF-4C74-B748-AF73AE78D5AE}" type="datetimeFigureOut">
              <a:rPr lang="en-GB" smtClean="0"/>
              <a:t>08/01/2021</a:t>
            </a:fld>
            <a:endParaRPr lang="en-GB"/>
          </a:p>
        </p:txBody>
      </p:sp>
      <p:sp>
        <p:nvSpPr>
          <p:cNvPr id="3" name="Footer Placeholder 2">
            <a:extLst>
              <a:ext uri="{FF2B5EF4-FFF2-40B4-BE49-F238E27FC236}">
                <a16:creationId xmlns:a16="http://schemas.microsoft.com/office/drawing/2014/main" id="{D1554082-9369-4554-A499-64542F154A29}"/>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937A2E1F-A602-46F4-A642-F2410CACF2B2}"/>
              </a:ext>
            </a:extLst>
          </p:cNvPr>
          <p:cNvSpPr>
            <a:spLocks noGrp="1"/>
          </p:cNvSpPr>
          <p:nvPr>
            <p:ph type="sldNum" sz="quarter" idx="12"/>
          </p:nvPr>
        </p:nvSpPr>
        <p:spPr/>
        <p:txBody>
          <a:bodyPr/>
          <a:lstStyle/>
          <a:p>
            <a:fld id="{12B4388F-67C1-4CD6-8B28-F88125DD70A1}" type="slidenum">
              <a:rPr lang="en-GB" smtClean="0"/>
              <a:t>‹#›</a:t>
            </a:fld>
            <a:endParaRPr lang="en-GB"/>
          </a:p>
        </p:txBody>
      </p:sp>
    </p:spTree>
    <p:extLst>
      <p:ext uri="{BB962C8B-B14F-4D97-AF65-F5344CB8AC3E}">
        <p14:creationId xmlns:p14="http://schemas.microsoft.com/office/powerpoint/2010/main" val="33617298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BDCFE-C4AC-4935-83BB-0E7F6741230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2607D270-CD47-434F-BEC8-22A45B50B45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EEC830A5-8E70-4D7A-9C17-B312F12BD2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74EF6E6-89ED-4100-B8E7-1804747D538E}"/>
              </a:ext>
            </a:extLst>
          </p:cNvPr>
          <p:cNvSpPr>
            <a:spLocks noGrp="1"/>
          </p:cNvSpPr>
          <p:nvPr>
            <p:ph type="dt" sz="half" idx="10"/>
          </p:nvPr>
        </p:nvSpPr>
        <p:spPr/>
        <p:txBody>
          <a:bodyPr/>
          <a:lstStyle/>
          <a:p>
            <a:fld id="{6383E375-2EFF-4C74-B748-AF73AE78D5AE}" type="datetimeFigureOut">
              <a:rPr lang="en-GB" smtClean="0"/>
              <a:t>08/01/2021</a:t>
            </a:fld>
            <a:endParaRPr lang="en-GB"/>
          </a:p>
        </p:txBody>
      </p:sp>
      <p:sp>
        <p:nvSpPr>
          <p:cNvPr id="6" name="Footer Placeholder 5">
            <a:extLst>
              <a:ext uri="{FF2B5EF4-FFF2-40B4-BE49-F238E27FC236}">
                <a16:creationId xmlns:a16="http://schemas.microsoft.com/office/drawing/2014/main" id="{FB8E6254-B6AD-4E03-817D-DD1B2DCFCF1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584967C-D602-48AC-BAF9-4115196E8108}"/>
              </a:ext>
            </a:extLst>
          </p:cNvPr>
          <p:cNvSpPr>
            <a:spLocks noGrp="1"/>
          </p:cNvSpPr>
          <p:nvPr>
            <p:ph type="sldNum" sz="quarter" idx="12"/>
          </p:nvPr>
        </p:nvSpPr>
        <p:spPr/>
        <p:txBody>
          <a:bodyPr/>
          <a:lstStyle/>
          <a:p>
            <a:fld id="{12B4388F-67C1-4CD6-8B28-F88125DD70A1}" type="slidenum">
              <a:rPr lang="en-GB" smtClean="0"/>
              <a:t>‹#›</a:t>
            </a:fld>
            <a:endParaRPr lang="en-GB"/>
          </a:p>
        </p:txBody>
      </p:sp>
    </p:spTree>
    <p:extLst>
      <p:ext uri="{BB962C8B-B14F-4D97-AF65-F5344CB8AC3E}">
        <p14:creationId xmlns:p14="http://schemas.microsoft.com/office/powerpoint/2010/main" val="20483886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4E86D2-25FB-4E9B-AB8A-A144FAE89A9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C5ED8B33-F4A9-454A-BE16-A03D570306A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D09035D5-F917-48DD-9F53-0CECD98F89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5074322-1661-4706-B6FB-5E2BCBDB5CA1}"/>
              </a:ext>
            </a:extLst>
          </p:cNvPr>
          <p:cNvSpPr>
            <a:spLocks noGrp="1"/>
          </p:cNvSpPr>
          <p:nvPr>
            <p:ph type="dt" sz="half" idx="10"/>
          </p:nvPr>
        </p:nvSpPr>
        <p:spPr/>
        <p:txBody>
          <a:bodyPr/>
          <a:lstStyle/>
          <a:p>
            <a:fld id="{6383E375-2EFF-4C74-B748-AF73AE78D5AE}" type="datetimeFigureOut">
              <a:rPr lang="en-GB" smtClean="0"/>
              <a:t>08/01/2021</a:t>
            </a:fld>
            <a:endParaRPr lang="en-GB"/>
          </a:p>
        </p:txBody>
      </p:sp>
      <p:sp>
        <p:nvSpPr>
          <p:cNvPr id="6" name="Footer Placeholder 5">
            <a:extLst>
              <a:ext uri="{FF2B5EF4-FFF2-40B4-BE49-F238E27FC236}">
                <a16:creationId xmlns:a16="http://schemas.microsoft.com/office/drawing/2014/main" id="{BFCB4626-4BC1-46AD-A247-066BA99AF7A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B7986F8-DDE6-41FE-B5AD-08E94489513B}"/>
              </a:ext>
            </a:extLst>
          </p:cNvPr>
          <p:cNvSpPr>
            <a:spLocks noGrp="1"/>
          </p:cNvSpPr>
          <p:nvPr>
            <p:ph type="sldNum" sz="quarter" idx="12"/>
          </p:nvPr>
        </p:nvSpPr>
        <p:spPr/>
        <p:txBody>
          <a:bodyPr/>
          <a:lstStyle/>
          <a:p>
            <a:fld id="{12B4388F-67C1-4CD6-8B28-F88125DD70A1}" type="slidenum">
              <a:rPr lang="en-GB" smtClean="0"/>
              <a:t>‹#›</a:t>
            </a:fld>
            <a:endParaRPr lang="en-GB"/>
          </a:p>
        </p:txBody>
      </p:sp>
    </p:spTree>
    <p:extLst>
      <p:ext uri="{BB962C8B-B14F-4D97-AF65-F5344CB8AC3E}">
        <p14:creationId xmlns:p14="http://schemas.microsoft.com/office/powerpoint/2010/main" val="31619591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9999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A8F1C8A-9E83-4B2D-BCF2-EEED1E2209D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79F8023-3404-43A1-9A44-0B1350F1312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922F37F-4477-40DB-901C-AB990776E9B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83E375-2EFF-4C74-B748-AF73AE78D5AE}" type="datetimeFigureOut">
              <a:rPr lang="en-GB" smtClean="0"/>
              <a:t>08/01/2021</a:t>
            </a:fld>
            <a:endParaRPr lang="en-GB"/>
          </a:p>
        </p:txBody>
      </p:sp>
      <p:sp>
        <p:nvSpPr>
          <p:cNvPr id="5" name="Footer Placeholder 4">
            <a:extLst>
              <a:ext uri="{FF2B5EF4-FFF2-40B4-BE49-F238E27FC236}">
                <a16:creationId xmlns:a16="http://schemas.microsoft.com/office/drawing/2014/main" id="{919D2A0B-16BC-4169-A06A-49FAEDFBC78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B36CD214-2699-471B-8481-C994957B7CC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B4388F-67C1-4CD6-8B28-F88125DD70A1}" type="slidenum">
              <a:rPr lang="en-GB" smtClean="0"/>
              <a:t>‹#›</a:t>
            </a:fld>
            <a:endParaRPr lang="en-GB"/>
          </a:p>
        </p:txBody>
      </p:sp>
    </p:spTree>
    <p:extLst>
      <p:ext uri="{BB962C8B-B14F-4D97-AF65-F5344CB8AC3E}">
        <p14:creationId xmlns:p14="http://schemas.microsoft.com/office/powerpoint/2010/main" val="16287760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image" Target="../media/image13.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2.jpeg"/><Relationship Id="rId7" Type="http://schemas.openxmlformats.org/officeDocument/2006/relationships/image" Target="../media/image6.png"/><Relationship Id="rId2" Type="http://schemas.openxmlformats.org/officeDocument/2006/relationships/image" Target="../media/image11.jpeg"/><Relationship Id="rId1" Type="http://schemas.openxmlformats.org/officeDocument/2006/relationships/slideLayout" Target="../slideLayouts/slideLayout2.xml"/><Relationship Id="rId6" Type="http://schemas.openxmlformats.org/officeDocument/2006/relationships/image" Target="../media/image15.jpeg"/><Relationship Id="rId11" Type="http://schemas.openxmlformats.org/officeDocument/2006/relationships/image" Target="../media/image9.png"/><Relationship Id="rId5" Type="http://schemas.openxmlformats.org/officeDocument/2006/relationships/image" Target="../media/image14.png"/><Relationship Id="rId10" Type="http://schemas.openxmlformats.org/officeDocument/2006/relationships/image" Target="../media/image10.png"/><Relationship Id="rId4" Type="http://schemas.openxmlformats.org/officeDocument/2006/relationships/image" Target="../media/image13.jpeg"/><Relationship Id="rId9"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www.youtube.com/watch?v=D5YE4rxQJhg" TargetMode="External"/><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7.png"/><Relationship Id="rId7" Type="http://schemas.openxmlformats.org/officeDocument/2006/relationships/image" Target="../media/image16.jpe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20.jpeg"/><Relationship Id="rId5" Type="http://schemas.openxmlformats.org/officeDocument/2006/relationships/image" Target="../media/image10.png"/><Relationship Id="rId10" Type="http://schemas.openxmlformats.org/officeDocument/2006/relationships/image" Target="../media/image19.jpeg"/><Relationship Id="rId4" Type="http://schemas.openxmlformats.org/officeDocument/2006/relationships/image" Target="../media/image8.png"/><Relationship Id="rId9" Type="http://schemas.openxmlformats.org/officeDocument/2006/relationships/image" Target="../media/image18.jpe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7.png"/></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hyperlink" Target="http://www.ictgames.com/littleBirdSpelling/"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mailto:Pioneerspupils@gmail.com" TargetMode="External"/><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2394F-A873-42DB-B467-C1DAED12EA66}"/>
              </a:ext>
            </a:extLst>
          </p:cNvPr>
          <p:cNvSpPr>
            <a:spLocks noGrp="1"/>
          </p:cNvSpPr>
          <p:nvPr>
            <p:ph type="ctrTitle"/>
          </p:nvPr>
        </p:nvSpPr>
        <p:spPr/>
        <p:txBody>
          <a:bodyPr/>
          <a:lstStyle/>
          <a:p>
            <a:endParaRPr lang="en-GB"/>
          </a:p>
        </p:txBody>
      </p:sp>
      <p:sp>
        <p:nvSpPr>
          <p:cNvPr id="3" name="Subtitle 2">
            <a:extLst>
              <a:ext uri="{FF2B5EF4-FFF2-40B4-BE49-F238E27FC236}">
                <a16:creationId xmlns:a16="http://schemas.microsoft.com/office/drawing/2014/main" id="{B5DD90B2-93BF-4E4C-84B7-170C7F489311}"/>
              </a:ext>
            </a:extLst>
          </p:cNvPr>
          <p:cNvSpPr>
            <a:spLocks noGrp="1"/>
          </p:cNvSpPr>
          <p:nvPr>
            <p:ph type="subTitle" idx="1"/>
          </p:nvPr>
        </p:nvSpPr>
        <p:spPr/>
        <p:txBody>
          <a:bodyPr/>
          <a:lstStyle/>
          <a:p>
            <a:endParaRPr lang="en-GB"/>
          </a:p>
        </p:txBody>
      </p:sp>
      <p:sp>
        <p:nvSpPr>
          <p:cNvPr id="5" name="Rectangle 4">
            <a:extLst>
              <a:ext uri="{FF2B5EF4-FFF2-40B4-BE49-F238E27FC236}">
                <a16:creationId xmlns:a16="http://schemas.microsoft.com/office/drawing/2014/main" id="{6CB3617B-CF19-4CB3-B93E-363E77692E4D}"/>
              </a:ext>
            </a:extLst>
          </p:cNvPr>
          <p:cNvSpPr/>
          <p:nvPr/>
        </p:nvSpPr>
        <p:spPr>
          <a:xfrm>
            <a:off x="107092" y="29134"/>
            <a:ext cx="11977816" cy="6647935"/>
          </a:xfrm>
          <a:prstGeom prst="rect">
            <a:avLst/>
          </a:prstGeom>
          <a:solidFill>
            <a:srgbClr val="9999FF"/>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CC50D494-36E0-4CAA-BDF2-DF4F969B893B}"/>
              </a:ext>
            </a:extLst>
          </p:cNvPr>
          <p:cNvSpPr/>
          <p:nvPr/>
        </p:nvSpPr>
        <p:spPr>
          <a:xfrm>
            <a:off x="189471" y="5858142"/>
            <a:ext cx="5473098" cy="73729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9D6EC816-606F-4CDF-83B9-8B00337F4F5F}"/>
              </a:ext>
            </a:extLst>
          </p:cNvPr>
          <p:cNvSpPr txBox="1"/>
          <p:nvPr/>
        </p:nvSpPr>
        <p:spPr>
          <a:xfrm>
            <a:off x="864066" y="5986095"/>
            <a:ext cx="4028302" cy="461665"/>
          </a:xfrm>
          <a:prstGeom prst="rect">
            <a:avLst/>
          </a:prstGeom>
          <a:noFill/>
        </p:spPr>
        <p:txBody>
          <a:bodyPr wrap="square" rtlCol="0">
            <a:spAutoFit/>
          </a:bodyPr>
          <a:lstStyle/>
          <a:p>
            <a:r>
              <a:rPr lang="en-GB" sz="2400" dirty="0"/>
              <a:t>Subject</a:t>
            </a:r>
            <a:r>
              <a:rPr lang="en-GB" dirty="0"/>
              <a:t>: </a:t>
            </a:r>
            <a:r>
              <a:rPr lang="en-GB" sz="2400" dirty="0"/>
              <a:t>English </a:t>
            </a:r>
            <a:endParaRPr lang="en-GB" dirty="0"/>
          </a:p>
        </p:txBody>
      </p:sp>
      <p:sp>
        <p:nvSpPr>
          <p:cNvPr id="8" name="Rectangle 7">
            <a:extLst>
              <a:ext uri="{FF2B5EF4-FFF2-40B4-BE49-F238E27FC236}">
                <a16:creationId xmlns:a16="http://schemas.microsoft.com/office/drawing/2014/main" id="{3BF00CD2-479E-4C56-91BA-A1E727661121}"/>
              </a:ext>
            </a:extLst>
          </p:cNvPr>
          <p:cNvSpPr/>
          <p:nvPr/>
        </p:nvSpPr>
        <p:spPr>
          <a:xfrm>
            <a:off x="189471" y="117047"/>
            <a:ext cx="7594114" cy="70021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C1FBEB69-A9BA-4EB5-B669-DDFA76D48D5E}"/>
              </a:ext>
            </a:extLst>
          </p:cNvPr>
          <p:cNvSpPr txBox="1"/>
          <p:nvPr/>
        </p:nvSpPr>
        <p:spPr>
          <a:xfrm>
            <a:off x="273361" y="174767"/>
            <a:ext cx="7426334" cy="584775"/>
          </a:xfrm>
          <a:prstGeom prst="rect">
            <a:avLst/>
          </a:prstGeom>
          <a:noFill/>
        </p:spPr>
        <p:txBody>
          <a:bodyPr wrap="square" rtlCol="0">
            <a:spAutoFit/>
          </a:bodyPr>
          <a:lstStyle/>
          <a:p>
            <a:r>
              <a:rPr lang="en-GB" sz="3200" dirty="0"/>
              <a:t>Date</a:t>
            </a:r>
            <a:r>
              <a:rPr lang="en-GB" dirty="0"/>
              <a:t>:   </a:t>
            </a:r>
            <a:r>
              <a:rPr lang="en-GB" sz="3200" dirty="0"/>
              <a:t>Monday 11</a:t>
            </a:r>
            <a:r>
              <a:rPr lang="en-GB" sz="3200" baseline="30000" dirty="0"/>
              <a:t>th</a:t>
            </a:r>
            <a:r>
              <a:rPr lang="en-GB" sz="3200" dirty="0"/>
              <a:t> January </a:t>
            </a:r>
            <a:endParaRPr lang="en-GB" dirty="0"/>
          </a:p>
        </p:txBody>
      </p:sp>
      <p:pic>
        <p:nvPicPr>
          <p:cNvPr id="10" name="Picture 9">
            <a:extLst>
              <a:ext uri="{FF2B5EF4-FFF2-40B4-BE49-F238E27FC236}">
                <a16:creationId xmlns:a16="http://schemas.microsoft.com/office/drawing/2014/main" id="{BAC8183C-BAA0-4C94-A4F0-AFCA7679ABA3}"/>
              </a:ext>
            </a:extLst>
          </p:cNvPr>
          <p:cNvPicPr>
            <a:picLocks noChangeAspect="1"/>
          </p:cNvPicPr>
          <p:nvPr/>
        </p:nvPicPr>
        <p:blipFill>
          <a:blip r:embed="rId2"/>
          <a:stretch>
            <a:fillRect/>
          </a:stretch>
        </p:blipFill>
        <p:spPr>
          <a:xfrm>
            <a:off x="553093" y="1680352"/>
            <a:ext cx="2219325" cy="1104900"/>
          </a:xfrm>
          <a:prstGeom prst="rect">
            <a:avLst/>
          </a:prstGeom>
        </p:spPr>
      </p:pic>
      <p:sp>
        <p:nvSpPr>
          <p:cNvPr id="11" name="Rectangle 10">
            <a:extLst>
              <a:ext uri="{FF2B5EF4-FFF2-40B4-BE49-F238E27FC236}">
                <a16:creationId xmlns:a16="http://schemas.microsoft.com/office/drawing/2014/main" id="{321B0E8B-34D4-4ABF-AA83-725EE25D968F}"/>
              </a:ext>
            </a:extLst>
          </p:cNvPr>
          <p:cNvSpPr/>
          <p:nvPr/>
        </p:nvSpPr>
        <p:spPr>
          <a:xfrm>
            <a:off x="569871" y="2788274"/>
            <a:ext cx="10612654" cy="1752795"/>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7B59A686-26E2-40E6-A962-30D462E7E297}"/>
              </a:ext>
            </a:extLst>
          </p:cNvPr>
          <p:cNvSpPr txBox="1"/>
          <p:nvPr/>
        </p:nvSpPr>
        <p:spPr>
          <a:xfrm>
            <a:off x="569871" y="2789668"/>
            <a:ext cx="10429593" cy="707886"/>
          </a:xfrm>
          <a:prstGeom prst="rect">
            <a:avLst/>
          </a:prstGeom>
          <a:noFill/>
        </p:spPr>
        <p:txBody>
          <a:bodyPr wrap="square" rtlCol="0">
            <a:spAutoFit/>
          </a:bodyPr>
          <a:lstStyle/>
          <a:p>
            <a:r>
              <a:rPr lang="en-GB" sz="4000" dirty="0"/>
              <a:t>LO To be able to identify features of a story. </a:t>
            </a:r>
          </a:p>
        </p:txBody>
      </p:sp>
      <p:pic>
        <p:nvPicPr>
          <p:cNvPr id="13" name="Picture 12">
            <a:extLst>
              <a:ext uri="{FF2B5EF4-FFF2-40B4-BE49-F238E27FC236}">
                <a16:creationId xmlns:a16="http://schemas.microsoft.com/office/drawing/2014/main" id="{1E784D4E-1643-4C19-881C-458674B55174}"/>
              </a:ext>
            </a:extLst>
          </p:cNvPr>
          <p:cNvPicPr>
            <a:picLocks noChangeAspect="1"/>
          </p:cNvPicPr>
          <p:nvPr/>
        </p:nvPicPr>
        <p:blipFill>
          <a:blip r:embed="rId3"/>
          <a:stretch>
            <a:fillRect/>
          </a:stretch>
        </p:blipFill>
        <p:spPr>
          <a:xfrm>
            <a:off x="4646197" y="5915432"/>
            <a:ext cx="834561" cy="640100"/>
          </a:xfrm>
          <a:prstGeom prst="rect">
            <a:avLst/>
          </a:prstGeom>
        </p:spPr>
      </p:pic>
      <p:pic>
        <p:nvPicPr>
          <p:cNvPr id="14" name="Picture 13">
            <a:extLst>
              <a:ext uri="{FF2B5EF4-FFF2-40B4-BE49-F238E27FC236}">
                <a16:creationId xmlns:a16="http://schemas.microsoft.com/office/drawing/2014/main" id="{BB384053-BE67-4253-98E6-4691BA8BA0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5703" y="5922732"/>
            <a:ext cx="588390" cy="588390"/>
          </a:xfrm>
          <a:prstGeom prst="rect">
            <a:avLst/>
          </a:prstGeom>
        </p:spPr>
      </p:pic>
    </p:spTree>
    <p:extLst>
      <p:ext uri="{BB962C8B-B14F-4D97-AF65-F5344CB8AC3E}">
        <p14:creationId xmlns:p14="http://schemas.microsoft.com/office/powerpoint/2010/main" val="40079684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2251" y="376233"/>
            <a:ext cx="7162795" cy="923330"/>
          </a:xfrm>
          <a:prstGeom prst="rect">
            <a:avLst/>
          </a:prstGeom>
          <a:noFill/>
        </p:spPr>
        <p:txBody>
          <a:bodyPr wrap="none" lIns="91440" tIns="45720" rIns="91440" bIns="45720">
            <a:spAutoFit/>
          </a:bodyPr>
          <a:lstStyle/>
          <a:p>
            <a:pPr algn="ctr"/>
            <a:r>
              <a:rPr lang="en-US" sz="54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Identify c</a:t>
            </a:r>
            <a:r>
              <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ommas in a list</a:t>
            </a:r>
          </a:p>
        </p:txBody>
      </p:sp>
      <p:sp>
        <p:nvSpPr>
          <p:cNvPr id="5" name="Rectangle 4"/>
          <p:cNvSpPr/>
          <p:nvPr/>
        </p:nvSpPr>
        <p:spPr>
          <a:xfrm>
            <a:off x="52251" y="1675796"/>
            <a:ext cx="11939452" cy="5078313"/>
          </a:xfrm>
          <a:prstGeom prst="rect">
            <a:avLst/>
          </a:prstGeom>
        </p:spPr>
        <p:txBody>
          <a:bodyPr wrap="square">
            <a:spAutoFit/>
          </a:bodyPr>
          <a:lstStyle/>
          <a:p>
            <a:pPr algn="just"/>
            <a:r>
              <a:rPr lang="en-GB" dirty="0"/>
              <a:t>One summers day, Winnie and Wilbur packed their suitcase ready for a holiday on a remote desert island surrounded by shark infested waters. Winnie packed her colourful swimsuit, blue flippers and her snorkel so that she could practice her swimming in the deep, cold sea. </a:t>
            </a:r>
          </a:p>
          <a:p>
            <a:endParaRPr lang="en-GB" dirty="0"/>
          </a:p>
          <a:p>
            <a:pPr algn="just"/>
            <a:r>
              <a:rPr lang="en-GB" dirty="0"/>
              <a:t>Wilbur was terrified of the water and sat on the broken, wooden jetty watching Winnie as she swam. He could see all of the delicious, colourful fish as they swam by and wished he could catch one for his lunch. He slowly reached out his paw to test the water but he thought it was nasty and wet! Suddenly, Winnie had an idea. She waved her magic wand in a gigantic circle, shouted abracadabra and WHOOSH Wilbur turned into a cat-fish!  </a:t>
            </a:r>
          </a:p>
          <a:p>
            <a:endParaRPr lang="en-GB" dirty="0"/>
          </a:p>
          <a:p>
            <a:pPr algn="just"/>
            <a:r>
              <a:rPr lang="en-GB" dirty="0"/>
              <a:t>Wilbur loved being a cat-fish! He spent the day chasing little fish, hiding behind sea weed and swimming through secret tunnels under the water. Winnie watched Wilbur having so much fun and wished she could become a fish too! Winnie thought long and hard about the spell she would need. Then with a wave of her magic wand she turned into a huge, yellow octopus with pink, slimy tentacles!   </a:t>
            </a:r>
          </a:p>
          <a:p>
            <a:pPr algn="just"/>
            <a:endParaRPr lang="en-GB" dirty="0"/>
          </a:p>
          <a:p>
            <a:pPr algn="just"/>
            <a:r>
              <a:rPr lang="en-GB" dirty="0"/>
              <a:t>All of a sudden, a giant, black sea lion with long, grey whiskers swam past knocking Winnie’s want out of her hand! She tried to catch it but she missed. The wand tumbled quickly down to the bottom of the ocean and landed in the wreck of an old sailing ship. They searched under the ropes, under the anchor and behind the crab but it was nowhere to be seen! Eventually, they found the want inside an old, rusty treasure chest and cast a spell to turn back to normal.</a:t>
            </a:r>
          </a:p>
        </p:txBody>
      </p:sp>
      <p:sp>
        <p:nvSpPr>
          <p:cNvPr id="6" name="Rectangle 5">
            <a:extLst>
              <a:ext uri="{FF2B5EF4-FFF2-40B4-BE49-F238E27FC236}">
                <a16:creationId xmlns:a16="http://schemas.microsoft.com/office/drawing/2014/main" id="{0E79FA12-E9B7-43BE-851D-028871020937}"/>
              </a:ext>
            </a:extLst>
          </p:cNvPr>
          <p:cNvSpPr/>
          <p:nvPr/>
        </p:nvSpPr>
        <p:spPr>
          <a:xfrm>
            <a:off x="7365543" y="216491"/>
            <a:ext cx="4626160" cy="1083072"/>
          </a:xfrm>
          <a:prstGeom prst="rect">
            <a:avLst/>
          </a:prstGeom>
          <a:solidFill>
            <a:schemeClr val="bg1">
              <a:lumMod val="65000"/>
            </a:schemeClr>
          </a:solidFill>
          <a:ln>
            <a:solidFill>
              <a:schemeClr val="bg1">
                <a:lumMod val="6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Re read my story and highlight/underline the commas in a list.</a:t>
            </a:r>
          </a:p>
        </p:txBody>
      </p:sp>
    </p:spTree>
    <p:extLst>
      <p:ext uri="{BB962C8B-B14F-4D97-AF65-F5344CB8AC3E}">
        <p14:creationId xmlns:p14="http://schemas.microsoft.com/office/powerpoint/2010/main" val="19631438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A0098CD-FD97-449B-82F9-B027468626C2}"/>
              </a:ext>
            </a:extLst>
          </p:cNvPr>
          <p:cNvSpPr/>
          <p:nvPr/>
        </p:nvSpPr>
        <p:spPr>
          <a:xfrm>
            <a:off x="107092" y="29134"/>
            <a:ext cx="11977816" cy="6647935"/>
          </a:xfrm>
          <a:prstGeom prst="rect">
            <a:avLst/>
          </a:prstGeom>
          <a:solidFill>
            <a:srgbClr val="9999FF"/>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49A1B43B-C3C3-4B73-B573-EEB1D31D101E}"/>
              </a:ext>
            </a:extLst>
          </p:cNvPr>
          <p:cNvSpPr/>
          <p:nvPr/>
        </p:nvSpPr>
        <p:spPr>
          <a:xfrm>
            <a:off x="189471" y="5858142"/>
            <a:ext cx="5473098" cy="73729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AF901C76-9E5D-4B3C-A894-C1A324956BBC}"/>
              </a:ext>
            </a:extLst>
          </p:cNvPr>
          <p:cNvSpPr txBox="1"/>
          <p:nvPr/>
        </p:nvSpPr>
        <p:spPr>
          <a:xfrm>
            <a:off x="864066" y="5986095"/>
            <a:ext cx="4028302" cy="461665"/>
          </a:xfrm>
          <a:prstGeom prst="rect">
            <a:avLst/>
          </a:prstGeom>
          <a:noFill/>
        </p:spPr>
        <p:txBody>
          <a:bodyPr wrap="square" rtlCol="0">
            <a:spAutoFit/>
          </a:bodyPr>
          <a:lstStyle/>
          <a:p>
            <a:r>
              <a:rPr lang="en-GB" sz="2400" dirty="0"/>
              <a:t>Subject</a:t>
            </a:r>
            <a:r>
              <a:rPr lang="en-GB" dirty="0"/>
              <a:t>: </a:t>
            </a:r>
            <a:r>
              <a:rPr lang="en-GB" sz="2400" dirty="0"/>
              <a:t>English </a:t>
            </a:r>
            <a:endParaRPr lang="en-GB" dirty="0"/>
          </a:p>
        </p:txBody>
      </p:sp>
      <p:sp>
        <p:nvSpPr>
          <p:cNvPr id="7" name="Rectangle 6">
            <a:extLst>
              <a:ext uri="{FF2B5EF4-FFF2-40B4-BE49-F238E27FC236}">
                <a16:creationId xmlns:a16="http://schemas.microsoft.com/office/drawing/2014/main" id="{84DCDBAC-84E4-4205-A000-69749D158605}"/>
              </a:ext>
            </a:extLst>
          </p:cNvPr>
          <p:cNvSpPr/>
          <p:nvPr/>
        </p:nvSpPr>
        <p:spPr>
          <a:xfrm>
            <a:off x="189471" y="117047"/>
            <a:ext cx="7594114" cy="70021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DA36FC78-5849-41E9-A823-A50B3F991A6F}"/>
              </a:ext>
            </a:extLst>
          </p:cNvPr>
          <p:cNvSpPr txBox="1"/>
          <p:nvPr/>
        </p:nvSpPr>
        <p:spPr>
          <a:xfrm>
            <a:off x="273361" y="174767"/>
            <a:ext cx="7426334" cy="584775"/>
          </a:xfrm>
          <a:prstGeom prst="rect">
            <a:avLst/>
          </a:prstGeom>
          <a:noFill/>
        </p:spPr>
        <p:txBody>
          <a:bodyPr wrap="square" rtlCol="0">
            <a:spAutoFit/>
          </a:bodyPr>
          <a:lstStyle/>
          <a:p>
            <a:r>
              <a:rPr lang="en-GB" sz="3200" dirty="0"/>
              <a:t>Date</a:t>
            </a:r>
            <a:r>
              <a:rPr lang="en-GB" dirty="0"/>
              <a:t>:   </a:t>
            </a:r>
            <a:r>
              <a:rPr lang="en-GB" sz="3200" dirty="0"/>
              <a:t>Wednesday 13</a:t>
            </a:r>
            <a:r>
              <a:rPr lang="en-GB" sz="3200" baseline="30000" dirty="0"/>
              <a:t>th</a:t>
            </a:r>
            <a:r>
              <a:rPr lang="en-GB" sz="3200" dirty="0"/>
              <a:t> January </a:t>
            </a:r>
            <a:endParaRPr lang="en-GB" dirty="0"/>
          </a:p>
        </p:txBody>
      </p:sp>
      <p:pic>
        <p:nvPicPr>
          <p:cNvPr id="9" name="Picture 8">
            <a:extLst>
              <a:ext uri="{FF2B5EF4-FFF2-40B4-BE49-F238E27FC236}">
                <a16:creationId xmlns:a16="http://schemas.microsoft.com/office/drawing/2014/main" id="{189E6751-34BC-403B-AD7E-854FFBE07E9B}"/>
              </a:ext>
            </a:extLst>
          </p:cNvPr>
          <p:cNvPicPr>
            <a:picLocks noChangeAspect="1"/>
          </p:cNvPicPr>
          <p:nvPr/>
        </p:nvPicPr>
        <p:blipFill>
          <a:blip r:embed="rId2"/>
          <a:stretch>
            <a:fillRect/>
          </a:stretch>
        </p:blipFill>
        <p:spPr>
          <a:xfrm>
            <a:off x="553093" y="1680352"/>
            <a:ext cx="2219325" cy="1104900"/>
          </a:xfrm>
          <a:prstGeom prst="rect">
            <a:avLst/>
          </a:prstGeom>
        </p:spPr>
      </p:pic>
      <p:sp>
        <p:nvSpPr>
          <p:cNvPr id="10" name="Rectangle 9">
            <a:extLst>
              <a:ext uri="{FF2B5EF4-FFF2-40B4-BE49-F238E27FC236}">
                <a16:creationId xmlns:a16="http://schemas.microsoft.com/office/drawing/2014/main" id="{A1D55E07-2A59-4AC0-B0FE-2797609A1186}"/>
              </a:ext>
            </a:extLst>
          </p:cNvPr>
          <p:cNvSpPr/>
          <p:nvPr/>
        </p:nvSpPr>
        <p:spPr>
          <a:xfrm>
            <a:off x="569871" y="2788274"/>
            <a:ext cx="10612654" cy="1752795"/>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0375BF89-92FE-43A5-9B69-3D83BBF4E7E5}"/>
              </a:ext>
            </a:extLst>
          </p:cNvPr>
          <p:cNvSpPr txBox="1"/>
          <p:nvPr/>
        </p:nvSpPr>
        <p:spPr>
          <a:xfrm>
            <a:off x="569871" y="2789668"/>
            <a:ext cx="10429593" cy="1323439"/>
          </a:xfrm>
          <a:prstGeom prst="rect">
            <a:avLst/>
          </a:prstGeom>
          <a:noFill/>
        </p:spPr>
        <p:txBody>
          <a:bodyPr wrap="square" rtlCol="0">
            <a:spAutoFit/>
          </a:bodyPr>
          <a:lstStyle/>
          <a:p>
            <a:r>
              <a:rPr lang="en-GB" sz="4000" dirty="0"/>
              <a:t>LO To be able to retell the beginning of ‘Winnie and Wilbur under the sea’.</a:t>
            </a:r>
          </a:p>
        </p:txBody>
      </p:sp>
      <p:pic>
        <p:nvPicPr>
          <p:cNvPr id="12" name="Picture 11">
            <a:extLst>
              <a:ext uri="{FF2B5EF4-FFF2-40B4-BE49-F238E27FC236}">
                <a16:creationId xmlns:a16="http://schemas.microsoft.com/office/drawing/2014/main" id="{48B5D287-2ACA-4B51-9CB9-6CE21CEB8AB3}"/>
              </a:ext>
            </a:extLst>
          </p:cNvPr>
          <p:cNvPicPr>
            <a:picLocks noChangeAspect="1"/>
          </p:cNvPicPr>
          <p:nvPr/>
        </p:nvPicPr>
        <p:blipFill>
          <a:blip r:embed="rId3"/>
          <a:stretch>
            <a:fillRect/>
          </a:stretch>
        </p:blipFill>
        <p:spPr>
          <a:xfrm>
            <a:off x="4646197" y="5915432"/>
            <a:ext cx="834561" cy="640100"/>
          </a:xfrm>
          <a:prstGeom prst="rect">
            <a:avLst/>
          </a:prstGeom>
        </p:spPr>
      </p:pic>
      <p:pic>
        <p:nvPicPr>
          <p:cNvPr id="13" name="Picture 12">
            <a:extLst>
              <a:ext uri="{FF2B5EF4-FFF2-40B4-BE49-F238E27FC236}">
                <a16:creationId xmlns:a16="http://schemas.microsoft.com/office/drawing/2014/main" id="{366C966A-78C3-4230-972B-6BE05789EBE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5703" y="5922732"/>
            <a:ext cx="588390" cy="588390"/>
          </a:xfrm>
          <a:prstGeom prst="rect">
            <a:avLst/>
          </a:prstGeom>
        </p:spPr>
      </p:pic>
    </p:spTree>
    <p:extLst>
      <p:ext uri="{BB962C8B-B14F-4D97-AF65-F5344CB8AC3E}">
        <p14:creationId xmlns:p14="http://schemas.microsoft.com/office/powerpoint/2010/main" val="4340528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186367" y="0"/>
            <a:ext cx="7218386" cy="923330"/>
          </a:xfrm>
          <a:prstGeom prst="rect">
            <a:avLst/>
          </a:prstGeom>
          <a:noFill/>
        </p:spPr>
        <p:txBody>
          <a:bodyPr wrap="none" lIns="91440" tIns="45720" rIns="91440" bIns="45720">
            <a:spAutoFit/>
          </a:bodyPr>
          <a:lstStyle/>
          <a:p>
            <a:pPr algn="ctr"/>
            <a:r>
              <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Beginning of the story …</a:t>
            </a:r>
          </a:p>
        </p:txBody>
      </p:sp>
      <p:sp>
        <p:nvSpPr>
          <p:cNvPr id="5" name="Rectangle 4"/>
          <p:cNvSpPr/>
          <p:nvPr/>
        </p:nvSpPr>
        <p:spPr>
          <a:xfrm>
            <a:off x="-1" y="1737598"/>
            <a:ext cx="12192001" cy="2308324"/>
          </a:xfrm>
          <a:prstGeom prst="rect">
            <a:avLst/>
          </a:prstGeom>
        </p:spPr>
        <p:txBody>
          <a:bodyPr wrap="square">
            <a:spAutoFit/>
          </a:bodyPr>
          <a:lstStyle/>
          <a:p>
            <a:pPr algn="just"/>
            <a:r>
              <a:rPr lang="en-GB" dirty="0"/>
              <a:t>One summers day, Winnie and Wilbur packed their suitcase ready for a holiday on a remote desert island surrounded by shark infested waters. Winnie packed her colourful swimsuit, blue flippers and her snorkel so that she could practice her swimming in the deep, cold sea. </a:t>
            </a:r>
          </a:p>
          <a:p>
            <a:endParaRPr lang="en-GB" dirty="0"/>
          </a:p>
          <a:p>
            <a:pPr algn="just"/>
            <a:r>
              <a:rPr lang="en-GB" dirty="0"/>
              <a:t>Wilbur was terrified of the water and sat on the broken, wooden jetty watching Winnie as she swam. He could see all of the delicious, colourful fish as they swam by and wished he could catch one for his lunch. He slowly reached out his paw to test the water but he thought it was nasty and wet! Suddenly, Winnie had an idea. She waved her magic wand in a gigantic circle, shouted abracadabra and WHOOSH Wilbur turned into a cat-fish!  </a:t>
            </a:r>
          </a:p>
        </p:txBody>
      </p:sp>
      <p:sp>
        <p:nvSpPr>
          <p:cNvPr id="7" name="Cloud 6">
            <a:extLst>
              <a:ext uri="{FF2B5EF4-FFF2-40B4-BE49-F238E27FC236}">
                <a16:creationId xmlns:a16="http://schemas.microsoft.com/office/drawing/2014/main" id="{B7BE1743-208B-4585-85D7-7BE6AB8437D1}"/>
              </a:ext>
            </a:extLst>
          </p:cNvPr>
          <p:cNvSpPr/>
          <p:nvPr/>
        </p:nvSpPr>
        <p:spPr>
          <a:xfrm>
            <a:off x="9627894" y="123943"/>
            <a:ext cx="2456953" cy="1502797"/>
          </a:xfrm>
          <a:prstGeom prst="cloud">
            <a:avLst/>
          </a:prstGeom>
          <a:solidFill>
            <a:schemeClr val="bg1">
              <a:lumMod val="65000"/>
            </a:schemeClr>
          </a:solidFill>
          <a:ln>
            <a:solidFill>
              <a:schemeClr val="bg1">
                <a:lumMod val="6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Read my beginning of the story.</a:t>
            </a:r>
          </a:p>
        </p:txBody>
      </p:sp>
      <p:pic>
        <p:nvPicPr>
          <p:cNvPr id="9" name="Picture 8"/>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96587" y="4156781"/>
            <a:ext cx="2047024" cy="2505273"/>
          </a:xfrm>
          <a:prstGeom prst="rect">
            <a:avLst/>
          </a:prstGeom>
        </p:spPr>
      </p:pic>
      <p:pic>
        <p:nvPicPr>
          <p:cNvPr id="10" name="Picture 9"/>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840198" y="4156782"/>
            <a:ext cx="2047024" cy="2505273"/>
          </a:xfrm>
          <a:prstGeom prst="rect">
            <a:avLst/>
          </a:prstGeom>
        </p:spPr>
      </p:pic>
      <p:pic>
        <p:nvPicPr>
          <p:cNvPr id="11" name="Picture 10"/>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16200000">
            <a:off x="4981409" y="4385906"/>
            <a:ext cx="2505273" cy="2047024"/>
          </a:xfrm>
          <a:prstGeom prst="rect">
            <a:avLst/>
          </a:prstGeom>
        </p:spPr>
      </p:pic>
      <p:pic>
        <p:nvPicPr>
          <p:cNvPr id="12" name="Picture 11"/>
          <p:cNvPicPr>
            <a:picLocks noChangeAspect="1"/>
          </p:cNvPicPr>
          <p:nvPr/>
        </p:nvPicPr>
        <p:blipFill>
          <a:blip r:embed="rId5"/>
          <a:stretch>
            <a:fillRect/>
          </a:stretch>
        </p:blipFill>
        <p:spPr>
          <a:xfrm>
            <a:off x="7580868" y="4156781"/>
            <a:ext cx="2047026" cy="2505274"/>
          </a:xfrm>
          <a:prstGeom prst="rect">
            <a:avLst/>
          </a:prstGeom>
        </p:spPr>
      </p:pic>
      <p:pic>
        <p:nvPicPr>
          <p:cNvPr id="13" name="Picture 12"/>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rot="16200000">
            <a:off x="9722081" y="4385907"/>
            <a:ext cx="2505275" cy="2047026"/>
          </a:xfrm>
          <a:prstGeom prst="rect">
            <a:avLst/>
          </a:prstGeom>
        </p:spPr>
      </p:pic>
    </p:spTree>
    <p:extLst>
      <p:ext uri="{BB962C8B-B14F-4D97-AF65-F5344CB8AC3E}">
        <p14:creationId xmlns:p14="http://schemas.microsoft.com/office/powerpoint/2010/main" val="39800453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661555" y="104503"/>
            <a:ext cx="4868897" cy="923330"/>
          </a:xfrm>
          <a:prstGeom prst="rect">
            <a:avLst/>
          </a:prstGeom>
          <a:noFill/>
        </p:spPr>
        <p:txBody>
          <a:bodyPr wrap="none" lIns="91440" tIns="45720" rIns="91440" bIns="45720">
            <a:spAutoFit/>
          </a:bodyPr>
          <a:lstStyle/>
          <a:p>
            <a:pPr algn="ctr"/>
            <a:r>
              <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Commas in a list</a:t>
            </a:r>
          </a:p>
        </p:txBody>
      </p:sp>
      <p:sp>
        <p:nvSpPr>
          <p:cNvPr id="5" name="Rectangle 4">
            <a:extLst>
              <a:ext uri="{FF2B5EF4-FFF2-40B4-BE49-F238E27FC236}">
                <a16:creationId xmlns:a16="http://schemas.microsoft.com/office/drawing/2014/main" id="{0E79FA12-E9B7-43BE-851D-028871020937}"/>
              </a:ext>
            </a:extLst>
          </p:cNvPr>
          <p:cNvSpPr/>
          <p:nvPr/>
        </p:nvSpPr>
        <p:spPr>
          <a:xfrm>
            <a:off x="132129" y="1236839"/>
            <a:ext cx="5249767" cy="1414921"/>
          </a:xfrm>
          <a:prstGeom prst="rect">
            <a:avLst/>
          </a:prstGeom>
          <a:solidFill>
            <a:schemeClr val="bg1">
              <a:lumMod val="65000"/>
            </a:schemeClr>
          </a:solidFill>
          <a:ln>
            <a:solidFill>
              <a:schemeClr val="bg1">
                <a:lumMod val="6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Remember commas are used to separate things in a list. For example this could include: colours, objects, names and places.</a:t>
            </a:r>
          </a:p>
          <a:p>
            <a:pPr algn="ctr"/>
            <a:endParaRPr lang="en-GB" dirty="0"/>
          </a:p>
        </p:txBody>
      </p:sp>
      <p:sp>
        <p:nvSpPr>
          <p:cNvPr id="6" name="TextBox 5"/>
          <p:cNvSpPr txBox="1"/>
          <p:nvPr/>
        </p:nvSpPr>
        <p:spPr>
          <a:xfrm>
            <a:off x="4289161" y="3151164"/>
            <a:ext cx="6698244" cy="369332"/>
          </a:xfrm>
          <a:prstGeom prst="rect">
            <a:avLst/>
          </a:prstGeom>
          <a:noFill/>
        </p:spPr>
        <p:txBody>
          <a:bodyPr wrap="none" rtlCol="0">
            <a:spAutoFit/>
          </a:bodyPr>
          <a:lstStyle/>
          <a:p>
            <a:r>
              <a:rPr lang="en-GB" dirty="0"/>
              <a:t>Winnie packed her swimsuit, snorkel and flippers in her huge suitcase.</a:t>
            </a:r>
          </a:p>
        </p:txBody>
      </p:sp>
      <p:sp>
        <p:nvSpPr>
          <p:cNvPr id="7" name="Cloud 6">
            <a:extLst>
              <a:ext uri="{FF2B5EF4-FFF2-40B4-BE49-F238E27FC236}">
                <a16:creationId xmlns:a16="http://schemas.microsoft.com/office/drawing/2014/main" id="{B7BE1743-208B-4585-85D7-7BE6AB8437D1}"/>
              </a:ext>
            </a:extLst>
          </p:cNvPr>
          <p:cNvSpPr/>
          <p:nvPr/>
        </p:nvSpPr>
        <p:spPr>
          <a:xfrm>
            <a:off x="8530452" y="1258822"/>
            <a:ext cx="2456953" cy="1502797"/>
          </a:xfrm>
          <a:prstGeom prst="cloud">
            <a:avLst/>
          </a:prstGeom>
          <a:solidFill>
            <a:schemeClr val="bg1">
              <a:lumMod val="65000"/>
            </a:schemeClr>
          </a:solidFill>
          <a:ln>
            <a:solidFill>
              <a:schemeClr val="bg1">
                <a:lumMod val="6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Example</a:t>
            </a:r>
          </a:p>
        </p:txBody>
      </p:sp>
      <p:cxnSp>
        <p:nvCxnSpPr>
          <p:cNvPr id="9" name="Straight Arrow Connector 8"/>
          <p:cNvCxnSpPr/>
          <p:nvPr/>
        </p:nvCxnSpPr>
        <p:spPr>
          <a:xfrm flipH="1">
            <a:off x="8530452" y="2651760"/>
            <a:ext cx="522514" cy="470263"/>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10" name="Rectangle 9">
            <a:extLst>
              <a:ext uri="{FF2B5EF4-FFF2-40B4-BE49-F238E27FC236}">
                <a16:creationId xmlns:a16="http://schemas.microsoft.com/office/drawing/2014/main" id="{0E79FA12-E9B7-43BE-851D-028871020937}"/>
              </a:ext>
            </a:extLst>
          </p:cNvPr>
          <p:cNvSpPr/>
          <p:nvPr/>
        </p:nvSpPr>
        <p:spPr>
          <a:xfrm>
            <a:off x="132129" y="3910041"/>
            <a:ext cx="5249767" cy="675695"/>
          </a:xfrm>
          <a:prstGeom prst="rect">
            <a:avLst/>
          </a:prstGeom>
          <a:solidFill>
            <a:schemeClr val="bg1">
              <a:lumMod val="65000"/>
            </a:schemeClr>
          </a:solidFill>
          <a:ln>
            <a:solidFill>
              <a:schemeClr val="bg1">
                <a:lumMod val="6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Now it is your turn…</a:t>
            </a:r>
          </a:p>
          <a:p>
            <a:pPr algn="ctr"/>
            <a:endParaRPr lang="en-GB" dirty="0"/>
          </a:p>
        </p:txBody>
      </p:sp>
      <p:sp>
        <p:nvSpPr>
          <p:cNvPr id="11" name="TextBox 10"/>
          <p:cNvSpPr txBox="1"/>
          <p:nvPr/>
        </p:nvSpPr>
        <p:spPr>
          <a:xfrm>
            <a:off x="441889" y="4975281"/>
            <a:ext cx="7689349" cy="830997"/>
          </a:xfrm>
          <a:prstGeom prst="rect">
            <a:avLst/>
          </a:prstGeom>
          <a:noFill/>
        </p:spPr>
        <p:txBody>
          <a:bodyPr wrap="none" rtlCol="0">
            <a:spAutoFit/>
          </a:bodyPr>
          <a:lstStyle/>
          <a:p>
            <a:r>
              <a:rPr lang="en-GB" sz="2400" dirty="0"/>
              <a:t>1. Wilbur has black fur ___ sharp claws ________ a long tail.</a:t>
            </a:r>
          </a:p>
          <a:p>
            <a:r>
              <a:rPr lang="en-GB" sz="2400" dirty="0"/>
              <a:t>2. The island has trees ___ sand ________ a wooden hut.</a:t>
            </a:r>
          </a:p>
        </p:txBody>
      </p:sp>
      <p:sp>
        <p:nvSpPr>
          <p:cNvPr id="12" name="Cloud 11">
            <a:extLst>
              <a:ext uri="{FF2B5EF4-FFF2-40B4-BE49-F238E27FC236}">
                <a16:creationId xmlns:a16="http://schemas.microsoft.com/office/drawing/2014/main" id="{B7BE1743-208B-4585-85D7-7BE6AB8437D1}"/>
              </a:ext>
            </a:extLst>
          </p:cNvPr>
          <p:cNvSpPr/>
          <p:nvPr/>
        </p:nvSpPr>
        <p:spPr>
          <a:xfrm>
            <a:off x="8882743" y="4752758"/>
            <a:ext cx="2914560" cy="1502797"/>
          </a:xfrm>
          <a:prstGeom prst="cloud">
            <a:avLst/>
          </a:prstGeom>
          <a:solidFill>
            <a:schemeClr val="bg1">
              <a:lumMod val="65000"/>
            </a:schemeClr>
          </a:solidFill>
          <a:ln>
            <a:solidFill>
              <a:schemeClr val="bg1">
                <a:lumMod val="6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a:p>
            <a:pPr algn="ctr"/>
            <a:r>
              <a:rPr lang="en-GB" dirty="0"/>
              <a:t>Remember </a:t>
            </a:r>
          </a:p>
          <a:p>
            <a:pPr algn="ctr"/>
            <a:r>
              <a:rPr lang="en-GB" dirty="0"/>
              <a:t>First add the </a:t>
            </a:r>
            <a:r>
              <a:rPr lang="en-GB" sz="3600" b="1" dirty="0"/>
              <a:t>,</a:t>
            </a:r>
            <a:r>
              <a:rPr lang="en-GB" dirty="0"/>
              <a:t> then add ‘</a:t>
            </a:r>
            <a:r>
              <a:rPr lang="en-GB" sz="3200" b="1" dirty="0"/>
              <a:t>and</a:t>
            </a:r>
            <a:r>
              <a:rPr lang="en-GB" dirty="0"/>
              <a:t>’</a:t>
            </a:r>
          </a:p>
          <a:p>
            <a:pPr algn="ctr"/>
            <a:endParaRPr lang="en-GB" dirty="0"/>
          </a:p>
        </p:txBody>
      </p:sp>
    </p:spTree>
    <p:extLst>
      <p:ext uri="{BB962C8B-B14F-4D97-AF65-F5344CB8AC3E}">
        <p14:creationId xmlns:p14="http://schemas.microsoft.com/office/powerpoint/2010/main" val="510092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1000"/>
                                        <p:tgtEl>
                                          <p:spTgt spid="12"/>
                                        </p:tgtEl>
                                      </p:cBhvr>
                                    </p:animEffect>
                                    <p:anim calcmode="lin" valueType="num">
                                      <p:cBhvr>
                                        <p:cTn id="36" dur="1000" fill="hold"/>
                                        <p:tgtEl>
                                          <p:spTgt spid="12"/>
                                        </p:tgtEl>
                                        <p:attrNameLst>
                                          <p:attrName>ppt_x</p:attrName>
                                        </p:attrNameLst>
                                      </p:cBhvr>
                                      <p:tavLst>
                                        <p:tav tm="0">
                                          <p:val>
                                            <p:strVal val="#ppt_x"/>
                                          </p:val>
                                        </p:tav>
                                        <p:tav tm="100000">
                                          <p:val>
                                            <p:strVal val="#ppt_x"/>
                                          </p:val>
                                        </p:tav>
                                      </p:tavLst>
                                    </p:anim>
                                    <p:anim calcmode="lin" valueType="num">
                                      <p:cBhvr>
                                        <p:cTn id="3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1000"/>
                                        <p:tgtEl>
                                          <p:spTgt spid="11"/>
                                        </p:tgtEl>
                                      </p:cBhvr>
                                    </p:animEffect>
                                    <p:anim calcmode="lin" valueType="num">
                                      <p:cBhvr>
                                        <p:cTn id="43" dur="1000" fill="hold"/>
                                        <p:tgtEl>
                                          <p:spTgt spid="11"/>
                                        </p:tgtEl>
                                        <p:attrNameLst>
                                          <p:attrName>ppt_x</p:attrName>
                                        </p:attrNameLst>
                                      </p:cBhvr>
                                      <p:tavLst>
                                        <p:tav tm="0">
                                          <p:val>
                                            <p:strVal val="#ppt_x"/>
                                          </p:val>
                                        </p:tav>
                                        <p:tav tm="100000">
                                          <p:val>
                                            <p:strVal val="#ppt_x"/>
                                          </p:val>
                                        </p:tav>
                                      </p:tavLst>
                                    </p:anim>
                                    <p:anim calcmode="lin" valueType="num">
                                      <p:cBhvr>
                                        <p:cTn id="4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10" grpId="0" animBg="1"/>
      <p:bldP spid="11" grpId="0"/>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75374" y="1244399"/>
            <a:ext cx="4187619" cy="5125064"/>
          </a:xfrm>
          <a:prstGeom prst="rect">
            <a:avLst/>
          </a:prstGeom>
        </p:spPr>
      </p:pic>
      <p:sp>
        <p:nvSpPr>
          <p:cNvPr id="5" name="TextBox 4"/>
          <p:cNvSpPr txBox="1"/>
          <p:nvPr/>
        </p:nvSpPr>
        <p:spPr>
          <a:xfrm>
            <a:off x="6230695" y="2348236"/>
            <a:ext cx="4609916" cy="369332"/>
          </a:xfrm>
          <a:prstGeom prst="rect">
            <a:avLst/>
          </a:prstGeom>
          <a:noFill/>
        </p:spPr>
        <p:txBody>
          <a:bodyPr wrap="none" rtlCol="0">
            <a:spAutoFit/>
          </a:bodyPr>
          <a:lstStyle/>
          <a:p>
            <a:r>
              <a:rPr lang="en-GB" dirty="0"/>
              <a:t>The hut is surrounded by trees, sand and water.</a:t>
            </a:r>
          </a:p>
        </p:txBody>
      </p:sp>
      <p:sp>
        <p:nvSpPr>
          <p:cNvPr id="6" name="TextBox 5"/>
          <p:cNvSpPr txBox="1"/>
          <p:nvPr/>
        </p:nvSpPr>
        <p:spPr>
          <a:xfrm>
            <a:off x="5575612" y="3183897"/>
            <a:ext cx="6249018" cy="369332"/>
          </a:xfrm>
          <a:prstGeom prst="rect">
            <a:avLst/>
          </a:prstGeom>
          <a:noFill/>
        </p:spPr>
        <p:txBody>
          <a:bodyPr wrap="none" rtlCol="0">
            <a:spAutoFit/>
          </a:bodyPr>
          <a:lstStyle/>
          <a:p>
            <a:r>
              <a:rPr lang="en-GB" dirty="0"/>
              <a:t>A washing machine, old barrel and brown rocks are on the sand.</a:t>
            </a:r>
          </a:p>
        </p:txBody>
      </p:sp>
      <p:sp>
        <p:nvSpPr>
          <p:cNvPr id="8" name="TextBox 7"/>
          <p:cNvSpPr txBox="1"/>
          <p:nvPr/>
        </p:nvSpPr>
        <p:spPr>
          <a:xfrm>
            <a:off x="6230695" y="4095537"/>
            <a:ext cx="4609916" cy="369332"/>
          </a:xfrm>
          <a:prstGeom prst="rect">
            <a:avLst/>
          </a:prstGeom>
          <a:noFill/>
        </p:spPr>
        <p:txBody>
          <a:bodyPr wrap="none" rtlCol="0">
            <a:spAutoFit/>
          </a:bodyPr>
          <a:lstStyle/>
          <a:p>
            <a:r>
              <a:rPr lang="en-GB" dirty="0"/>
              <a:t>The hut is surrounded by trees, sand and water.</a:t>
            </a:r>
          </a:p>
        </p:txBody>
      </p:sp>
      <p:sp>
        <p:nvSpPr>
          <p:cNvPr id="9" name="TextBox 8"/>
          <p:cNvSpPr txBox="1"/>
          <p:nvPr/>
        </p:nvSpPr>
        <p:spPr>
          <a:xfrm>
            <a:off x="5575612" y="5052692"/>
            <a:ext cx="6139373" cy="369332"/>
          </a:xfrm>
          <a:prstGeom prst="rect">
            <a:avLst/>
          </a:prstGeom>
          <a:noFill/>
        </p:spPr>
        <p:txBody>
          <a:bodyPr wrap="none" rtlCol="0">
            <a:spAutoFit/>
          </a:bodyPr>
          <a:lstStyle/>
          <a:p>
            <a:r>
              <a:rPr lang="en-GB" dirty="0"/>
              <a:t>Winnie is wearing a purple coat, stripy tights and a pointy hat.</a:t>
            </a:r>
          </a:p>
        </p:txBody>
      </p:sp>
      <p:sp>
        <p:nvSpPr>
          <p:cNvPr id="10" name="Rectangle 9"/>
          <p:cNvSpPr/>
          <p:nvPr/>
        </p:nvSpPr>
        <p:spPr>
          <a:xfrm>
            <a:off x="2432091" y="59812"/>
            <a:ext cx="8408520" cy="923330"/>
          </a:xfrm>
          <a:prstGeom prst="rect">
            <a:avLst/>
          </a:prstGeom>
          <a:noFill/>
        </p:spPr>
        <p:txBody>
          <a:bodyPr wrap="none" lIns="91440" tIns="45720" rIns="91440" bIns="45720">
            <a:spAutoFit/>
          </a:bodyPr>
          <a:lstStyle/>
          <a:p>
            <a:pPr algn="ctr"/>
            <a:r>
              <a:rPr lang="en-US" sz="54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Examples of c</a:t>
            </a:r>
            <a:r>
              <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ommas in a list</a:t>
            </a:r>
          </a:p>
        </p:txBody>
      </p:sp>
      <p:sp>
        <p:nvSpPr>
          <p:cNvPr id="11" name="TextBox 10"/>
          <p:cNvSpPr txBox="1"/>
          <p:nvPr/>
        </p:nvSpPr>
        <p:spPr>
          <a:xfrm>
            <a:off x="6397311" y="1405428"/>
            <a:ext cx="4276684" cy="369332"/>
          </a:xfrm>
          <a:prstGeom prst="rect">
            <a:avLst/>
          </a:prstGeom>
          <a:noFill/>
        </p:spPr>
        <p:txBody>
          <a:bodyPr wrap="none" rtlCol="0">
            <a:spAutoFit/>
          </a:bodyPr>
          <a:lstStyle/>
          <a:p>
            <a:r>
              <a:rPr lang="en-GB" dirty="0"/>
              <a:t>Winnie’s suitcase is purple, pink and yellow.</a:t>
            </a:r>
          </a:p>
        </p:txBody>
      </p:sp>
    </p:spTree>
    <p:extLst>
      <p:ext uri="{BB962C8B-B14F-4D97-AF65-F5344CB8AC3E}">
        <p14:creationId xmlns:p14="http://schemas.microsoft.com/office/powerpoint/2010/main" val="16797992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13198" y="-199287"/>
            <a:ext cx="11140037" cy="923330"/>
          </a:xfrm>
          <a:prstGeom prst="rect">
            <a:avLst/>
          </a:prstGeom>
          <a:noFill/>
        </p:spPr>
        <p:txBody>
          <a:bodyPr wrap="none" lIns="91440" tIns="45720" rIns="91440" bIns="45720">
            <a:spAutoFit/>
          </a:bodyPr>
          <a:lstStyle/>
          <a:p>
            <a:pPr algn="ctr"/>
            <a:r>
              <a:rPr lang="en-US" sz="54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Write your own beginning of the story</a:t>
            </a:r>
            <a:endPar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pic>
        <p:nvPicPr>
          <p:cNvPr id="5" name="Picture 4"/>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48393" y="812690"/>
            <a:ext cx="1393024" cy="1704868"/>
          </a:xfrm>
          <a:prstGeom prst="rect">
            <a:avLst/>
          </a:prstGeom>
        </p:spPr>
      </p:pic>
      <p:pic>
        <p:nvPicPr>
          <p:cNvPr id="6" name="Picture 5"/>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780096" y="812690"/>
            <a:ext cx="1393024" cy="1704868"/>
          </a:xfrm>
          <a:prstGeom prst="rect">
            <a:avLst/>
          </a:prstGeom>
        </p:spPr>
      </p:pic>
      <p:pic>
        <p:nvPicPr>
          <p:cNvPr id="7" name="Picture 6"/>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16200000">
            <a:off x="3255877" y="968611"/>
            <a:ext cx="1704869" cy="1393025"/>
          </a:xfrm>
          <a:prstGeom prst="rect">
            <a:avLst/>
          </a:prstGeom>
        </p:spPr>
      </p:pic>
      <p:pic>
        <p:nvPicPr>
          <p:cNvPr id="8" name="Picture 7"/>
          <p:cNvPicPr>
            <a:picLocks noChangeAspect="1"/>
          </p:cNvPicPr>
          <p:nvPr/>
        </p:nvPicPr>
        <p:blipFill>
          <a:blip r:embed="rId5"/>
          <a:stretch>
            <a:fillRect/>
          </a:stretch>
        </p:blipFill>
        <p:spPr>
          <a:xfrm>
            <a:off x="5043502" y="812688"/>
            <a:ext cx="1393025" cy="1704869"/>
          </a:xfrm>
          <a:prstGeom prst="rect">
            <a:avLst/>
          </a:prstGeom>
        </p:spPr>
      </p:pic>
      <p:pic>
        <p:nvPicPr>
          <p:cNvPr id="9" name="Picture 8"/>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rot="16200000">
            <a:off x="6519283" y="968611"/>
            <a:ext cx="1704868" cy="1393024"/>
          </a:xfrm>
          <a:prstGeom prst="rect">
            <a:avLst/>
          </a:prstGeom>
        </p:spPr>
      </p:pic>
      <p:sp>
        <p:nvSpPr>
          <p:cNvPr id="10" name="Rectangle 9">
            <a:extLst>
              <a:ext uri="{FF2B5EF4-FFF2-40B4-BE49-F238E27FC236}">
                <a16:creationId xmlns:a16="http://schemas.microsoft.com/office/drawing/2014/main" id="{0E79FA12-E9B7-43BE-851D-028871020937}"/>
              </a:ext>
            </a:extLst>
          </p:cNvPr>
          <p:cNvSpPr/>
          <p:nvPr/>
        </p:nvSpPr>
        <p:spPr>
          <a:xfrm>
            <a:off x="6675205" y="2968070"/>
            <a:ext cx="5249767" cy="466016"/>
          </a:xfrm>
          <a:prstGeom prst="rect">
            <a:avLst/>
          </a:prstGeom>
          <a:solidFill>
            <a:schemeClr val="bg1">
              <a:lumMod val="65000"/>
            </a:schemeClr>
          </a:solidFill>
          <a:ln>
            <a:solidFill>
              <a:schemeClr val="bg1">
                <a:lumMod val="6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Use these pictures to help you write your story </a:t>
            </a:r>
          </a:p>
          <a:p>
            <a:pPr algn="ctr"/>
            <a:endParaRPr lang="en-GB" dirty="0"/>
          </a:p>
        </p:txBody>
      </p:sp>
      <p:sp>
        <p:nvSpPr>
          <p:cNvPr id="11" name="Cloud 10">
            <a:extLst>
              <a:ext uri="{FF2B5EF4-FFF2-40B4-BE49-F238E27FC236}">
                <a16:creationId xmlns:a16="http://schemas.microsoft.com/office/drawing/2014/main" id="{B7BE1743-208B-4585-85D7-7BE6AB8437D1}"/>
              </a:ext>
            </a:extLst>
          </p:cNvPr>
          <p:cNvSpPr/>
          <p:nvPr/>
        </p:nvSpPr>
        <p:spPr>
          <a:xfrm>
            <a:off x="8769130" y="812688"/>
            <a:ext cx="3022783" cy="1502797"/>
          </a:xfrm>
          <a:prstGeom prst="cloud">
            <a:avLst/>
          </a:prstGeom>
          <a:solidFill>
            <a:schemeClr val="bg1">
              <a:lumMod val="65000"/>
            </a:schemeClr>
          </a:solidFill>
          <a:ln>
            <a:solidFill>
              <a:schemeClr val="bg1">
                <a:lumMod val="6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Make sure you include 3 examples of commas in a list</a:t>
            </a:r>
          </a:p>
        </p:txBody>
      </p:sp>
      <p:pic>
        <p:nvPicPr>
          <p:cNvPr id="12" name="Picture 11">
            <a:extLst>
              <a:ext uri="{FF2B5EF4-FFF2-40B4-BE49-F238E27FC236}">
                <a16:creationId xmlns:a16="http://schemas.microsoft.com/office/drawing/2014/main" id="{5D5A7832-A43A-4680-8232-081257D0CF82}"/>
              </a:ext>
            </a:extLst>
          </p:cNvPr>
          <p:cNvPicPr>
            <a:picLocks noChangeAspect="1"/>
          </p:cNvPicPr>
          <p:nvPr/>
        </p:nvPicPr>
        <p:blipFill>
          <a:blip r:embed="rId7"/>
          <a:stretch>
            <a:fillRect/>
          </a:stretch>
        </p:blipFill>
        <p:spPr>
          <a:xfrm>
            <a:off x="161996" y="2887560"/>
            <a:ext cx="1012024" cy="774259"/>
          </a:xfrm>
          <a:prstGeom prst="rect">
            <a:avLst/>
          </a:prstGeom>
        </p:spPr>
      </p:pic>
      <p:pic>
        <p:nvPicPr>
          <p:cNvPr id="13" name="Picture 12">
            <a:extLst>
              <a:ext uri="{FF2B5EF4-FFF2-40B4-BE49-F238E27FC236}">
                <a16:creationId xmlns:a16="http://schemas.microsoft.com/office/drawing/2014/main" id="{06295701-46B3-4A8D-8732-326E4F6DEB75}"/>
              </a:ext>
            </a:extLst>
          </p:cNvPr>
          <p:cNvPicPr>
            <a:picLocks noChangeAspect="1"/>
          </p:cNvPicPr>
          <p:nvPr/>
        </p:nvPicPr>
        <p:blipFill>
          <a:blip r:embed="rId8"/>
          <a:stretch>
            <a:fillRect/>
          </a:stretch>
        </p:blipFill>
        <p:spPr>
          <a:xfrm>
            <a:off x="1288874" y="2890294"/>
            <a:ext cx="1009650" cy="771525"/>
          </a:xfrm>
          <a:prstGeom prst="rect">
            <a:avLst/>
          </a:prstGeom>
        </p:spPr>
      </p:pic>
      <p:pic>
        <p:nvPicPr>
          <p:cNvPr id="14" name="Picture 13">
            <a:extLst>
              <a:ext uri="{FF2B5EF4-FFF2-40B4-BE49-F238E27FC236}">
                <a16:creationId xmlns:a16="http://schemas.microsoft.com/office/drawing/2014/main" id="{4EAEDB08-4D6F-4BF7-9E0D-6E1ED494FE6B}"/>
              </a:ext>
            </a:extLst>
          </p:cNvPr>
          <p:cNvPicPr>
            <a:picLocks noChangeAspect="1"/>
          </p:cNvPicPr>
          <p:nvPr/>
        </p:nvPicPr>
        <p:blipFill>
          <a:blip r:embed="rId9"/>
          <a:stretch>
            <a:fillRect/>
          </a:stretch>
        </p:blipFill>
        <p:spPr>
          <a:xfrm>
            <a:off x="2413378" y="2887560"/>
            <a:ext cx="1019175" cy="781050"/>
          </a:xfrm>
          <a:prstGeom prst="rect">
            <a:avLst/>
          </a:prstGeom>
        </p:spPr>
      </p:pic>
      <p:pic>
        <p:nvPicPr>
          <p:cNvPr id="15" name="Picture 14"/>
          <p:cNvPicPr>
            <a:picLocks noChangeAspect="1"/>
          </p:cNvPicPr>
          <p:nvPr/>
        </p:nvPicPr>
        <p:blipFill>
          <a:blip r:embed="rId10"/>
          <a:stretch>
            <a:fillRect/>
          </a:stretch>
        </p:blipFill>
        <p:spPr>
          <a:xfrm>
            <a:off x="3547407" y="2899819"/>
            <a:ext cx="1019175" cy="762000"/>
          </a:xfrm>
          <a:prstGeom prst="rect">
            <a:avLst/>
          </a:prstGeom>
        </p:spPr>
      </p:pic>
      <p:pic>
        <p:nvPicPr>
          <p:cNvPr id="16" name="Picture 15">
            <a:extLst>
              <a:ext uri="{FF2B5EF4-FFF2-40B4-BE49-F238E27FC236}">
                <a16:creationId xmlns:a16="http://schemas.microsoft.com/office/drawing/2014/main" id="{14EE3797-DCEC-4931-85FD-95556D25F4FB}"/>
              </a:ext>
            </a:extLst>
          </p:cNvPr>
          <p:cNvPicPr>
            <a:picLocks noChangeAspect="1"/>
          </p:cNvPicPr>
          <p:nvPr/>
        </p:nvPicPr>
        <p:blipFill>
          <a:blip r:embed="rId11"/>
          <a:stretch>
            <a:fillRect/>
          </a:stretch>
        </p:blipFill>
        <p:spPr>
          <a:xfrm>
            <a:off x="4663755" y="2899819"/>
            <a:ext cx="1005927" cy="774259"/>
          </a:xfrm>
          <a:prstGeom prst="rect">
            <a:avLst/>
          </a:prstGeom>
        </p:spPr>
      </p:pic>
      <p:sp>
        <p:nvSpPr>
          <p:cNvPr id="17" name="TextBox 16"/>
          <p:cNvSpPr txBox="1"/>
          <p:nvPr/>
        </p:nvSpPr>
        <p:spPr>
          <a:xfrm>
            <a:off x="57672" y="2506405"/>
            <a:ext cx="1886157" cy="461665"/>
          </a:xfrm>
          <a:prstGeom prst="rect">
            <a:avLst/>
          </a:prstGeom>
          <a:noFill/>
        </p:spPr>
        <p:txBody>
          <a:bodyPr wrap="none" rtlCol="0">
            <a:spAutoFit/>
          </a:bodyPr>
          <a:lstStyle/>
          <a:p>
            <a:r>
              <a:rPr lang="en-GB" sz="2400" b="1" dirty="0"/>
              <a:t>Don’t forget: </a:t>
            </a:r>
          </a:p>
        </p:txBody>
      </p:sp>
      <p:cxnSp>
        <p:nvCxnSpPr>
          <p:cNvPr id="18" name="Straight Arrow Connector 17"/>
          <p:cNvCxnSpPr/>
          <p:nvPr/>
        </p:nvCxnSpPr>
        <p:spPr>
          <a:xfrm flipH="1" flipV="1">
            <a:off x="8098308" y="2563544"/>
            <a:ext cx="522920" cy="336275"/>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26" name="Straight Connector 25"/>
          <p:cNvCxnSpPr/>
          <p:nvPr/>
        </p:nvCxnSpPr>
        <p:spPr>
          <a:xfrm flipV="1">
            <a:off x="57672" y="4167051"/>
            <a:ext cx="12134328" cy="26126"/>
          </a:xfrm>
          <a:prstGeom prst="line">
            <a:avLst/>
          </a:prstGeom>
        </p:spPr>
        <p:style>
          <a:lnRef idx="1">
            <a:schemeClr val="dk1"/>
          </a:lnRef>
          <a:fillRef idx="0">
            <a:schemeClr val="dk1"/>
          </a:fillRef>
          <a:effectRef idx="0">
            <a:schemeClr val="dk1"/>
          </a:effectRef>
          <a:fontRef idx="minor">
            <a:schemeClr val="tx1"/>
          </a:fontRef>
        </p:style>
      </p:cxnSp>
      <p:cxnSp>
        <p:nvCxnSpPr>
          <p:cNvPr id="27" name="Straight Connector 26"/>
          <p:cNvCxnSpPr/>
          <p:nvPr/>
        </p:nvCxnSpPr>
        <p:spPr>
          <a:xfrm flipV="1">
            <a:off x="57672" y="4543376"/>
            <a:ext cx="12134328" cy="26126"/>
          </a:xfrm>
          <a:prstGeom prst="line">
            <a:avLst/>
          </a:prstGeom>
        </p:spPr>
        <p:style>
          <a:lnRef idx="1">
            <a:schemeClr val="dk1"/>
          </a:lnRef>
          <a:fillRef idx="0">
            <a:schemeClr val="dk1"/>
          </a:fillRef>
          <a:effectRef idx="0">
            <a:schemeClr val="dk1"/>
          </a:effectRef>
          <a:fontRef idx="minor">
            <a:schemeClr val="tx1"/>
          </a:fontRef>
        </p:style>
      </p:cxnSp>
      <p:cxnSp>
        <p:nvCxnSpPr>
          <p:cNvPr id="28" name="Straight Connector 27"/>
          <p:cNvCxnSpPr/>
          <p:nvPr/>
        </p:nvCxnSpPr>
        <p:spPr>
          <a:xfrm flipV="1">
            <a:off x="57672" y="4938428"/>
            <a:ext cx="12134328" cy="26126"/>
          </a:xfrm>
          <a:prstGeom prst="line">
            <a:avLst/>
          </a:prstGeom>
        </p:spPr>
        <p:style>
          <a:lnRef idx="1">
            <a:schemeClr val="dk1"/>
          </a:lnRef>
          <a:fillRef idx="0">
            <a:schemeClr val="dk1"/>
          </a:fillRef>
          <a:effectRef idx="0">
            <a:schemeClr val="dk1"/>
          </a:effectRef>
          <a:fontRef idx="minor">
            <a:schemeClr val="tx1"/>
          </a:fontRef>
        </p:style>
      </p:cxnSp>
      <p:cxnSp>
        <p:nvCxnSpPr>
          <p:cNvPr id="29" name="Straight Connector 28"/>
          <p:cNvCxnSpPr/>
          <p:nvPr/>
        </p:nvCxnSpPr>
        <p:spPr>
          <a:xfrm flipV="1">
            <a:off x="0" y="5339144"/>
            <a:ext cx="12134328" cy="26126"/>
          </a:xfrm>
          <a:prstGeom prst="line">
            <a:avLst/>
          </a:prstGeom>
        </p:spPr>
        <p:style>
          <a:lnRef idx="1">
            <a:schemeClr val="dk1"/>
          </a:lnRef>
          <a:fillRef idx="0">
            <a:schemeClr val="dk1"/>
          </a:fillRef>
          <a:effectRef idx="0">
            <a:schemeClr val="dk1"/>
          </a:effectRef>
          <a:fontRef idx="minor">
            <a:schemeClr val="tx1"/>
          </a:fontRef>
        </p:style>
      </p:cxnSp>
      <p:cxnSp>
        <p:nvCxnSpPr>
          <p:cNvPr id="30" name="Straight Connector 29"/>
          <p:cNvCxnSpPr/>
          <p:nvPr/>
        </p:nvCxnSpPr>
        <p:spPr>
          <a:xfrm flipV="1">
            <a:off x="0" y="5785183"/>
            <a:ext cx="12134328" cy="26126"/>
          </a:xfrm>
          <a:prstGeom prst="line">
            <a:avLst/>
          </a:prstGeom>
        </p:spPr>
        <p:style>
          <a:lnRef idx="1">
            <a:schemeClr val="dk1"/>
          </a:lnRef>
          <a:fillRef idx="0">
            <a:schemeClr val="dk1"/>
          </a:fillRef>
          <a:effectRef idx="0">
            <a:schemeClr val="dk1"/>
          </a:effectRef>
          <a:fontRef idx="minor">
            <a:schemeClr val="tx1"/>
          </a:fontRef>
        </p:style>
      </p:cxnSp>
      <p:cxnSp>
        <p:nvCxnSpPr>
          <p:cNvPr id="31" name="Straight Connector 30"/>
          <p:cNvCxnSpPr/>
          <p:nvPr/>
        </p:nvCxnSpPr>
        <p:spPr>
          <a:xfrm flipV="1">
            <a:off x="0" y="6228611"/>
            <a:ext cx="12134328" cy="26126"/>
          </a:xfrm>
          <a:prstGeom prst="line">
            <a:avLst/>
          </a:prstGeom>
        </p:spPr>
        <p:style>
          <a:lnRef idx="1">
            <a:schemeClr val="dk1"/>
          </a:lnRef>
          <a:fillRef idx="0">
            <a:schemeClr val="dk1"/>
          </a:fillRef>
          <a:effectRef idx="0">
            <a:schemeClr val="dk1"/>
          </a:effectRef>
          <a:fontRef idx="minor">
            <a:schemeClr val="tx1"/>
          </a:fontRef>
        </p:style>
      </p:cxnSp>
      <p:cxnSp>
        <p:nvCxnSpPr>
          <p:cNvPr id="32" name="Straight Connector 31"/>
          <p:cNvCxnSpPr/>
          <p:nvPr/>
        </p:nvCxnSpPr>
        <p:spPr>
          <a:xfrm flipV="1">
            <a:off x="57672" y="6645558"/>
            <a:ext cx="12134328" cy="26126"/>
          </a:xfrm>
          <a:prstGeom prst="line">
            <a:avLst/>
          </a:prstGeom>
        </p:spPr>
        <p:style>
          <a:lnRef idx="1">
            <a:schemeClr val="dk1"/>
          </a:lnRef>
          <a:fillRef idx="0">
            <a:schemeClr val="dk1"/>
          </a:fillRef>
          <a:effectRef idx="0">
            <a:schemeClr val="dk1"/>
          </a:effectRef>
          <a:fontRef idx="minor">
            <a:schemeClr val="tx1"/>
          </a:fontRef>
        </p:style>
      </p:cxnSp>
      <p:sp>
        <p:nvSpPr>
          <p:cNvPr id="33" name="TextBox 32"/>
          <p:cNvSpPr txBox="1"/>
          <p:nvPr/>
        </p:nvSpPr>
        <p:spPr>
          <a:xfrm>
            <a:off x="161996" y="3852870"/>
            <a:ext cx="11215121" cy="369332"/>
          </a:xfrm>
          <a:prstGeom prst="rect">
            <a:avLst/>
          </a:prstGeom>
          <a:noFill/>
        </p:spPr>
        <p:txBody>
          <a:bodyPr wrap="none" rtlCol="0">
            <a:spAutoFit/>
          </a:bodyPr>
          <a:lstStyle/>
          <a:p>
            <a:r>
              <a:rPr lang="en-GB" dirty="0"/>
              <a:t>One summers day, Winne packed her swimsuit, snorkel and sunglasses ready for her holiday on a remote desert island.</a:t>
            </a:r>
          </a:p>
        </p:txBody>
      </p:sp>
    </p:spTree>
    <p:extLst>
      <p:ext uri="{BB962C8B-B14F-4D97-AF65-F5344CB8AC3E}">
        <p14:creationId xmlns:p14="http://schemas.microsoft.com/office/powerpoint/2010/main" val="3740309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ppt_x"/>
                                          </p:val>
                                        </p:tav>
                                        <p:tav tm="100000">
                                          <p:val>
                                            <p:strVal val="#ppt_x"/>
                                          </p:val>
                                        </p:tav>
                                      </p:tavLst>
                                    </p:anim>
                                    <p:anim calcmode="lin" valueType="num">
                                      <p:cBhvr additive="base">
                                        <p:cTn id="1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A0098CD-FD97-449B-82F9-B027468626C2}"/>
              </a:ext>
            </a:extLst>
          </p:cNvPr>
          <p:cNvSpPr/>
          <p:nvPr/>
        </p:nvSpPr>
        <p:spPr>
          <a:xfrm>
            <a:off x="107092" y="29134"/>
            <a:ext cx="11977816" cy="6647935"/>
          </a:xfrm>
          <a:prstGeom prst="rect">
            <a:avLst/>
          </a:prstGeom>
          <a:solidFill>
            <a:srgbClr val="9999FF"/>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49A1B43B-C3C3-4B73-B573-EEB1D31D101E}"/>
              </a:ext>
            </a:extLst>
          </p:cNvPr>
          <p:cNvSpPr/>
          <p:nvPr/>
        </p:nvSpPr>
        <p:spPr>
          <a:xfrm>
            <a:off x="189471" y="5858142"/>
            <a:ext cx="5473098" cy="73729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AF901C76-9E5D-4B3C-A894-C1A324956BBC}"/>
              </a:ext>
            </a:extLst>
          </p:cNvPr>
          <p:cNvSpPr txBox="1"/>
          <p:nvPr/>
        </p:nvSpPr>
        <p:spPr>
          <a:xfrm>
            <a:off x="864066" y="5986095"/>
            <a:ext cx="4028302" cy="461665"/>
          </a:xfrm>
          <a:prstGeom prst="rect">
            <a:avLst/>
          </a:prstGeom>
          <a:noFill/>
        </p:spPr>
        <p:txBody>
          <a:bodyPr wrap="square" rtlCol="0">
            <a:spAutoFit/>
          </a:bodyPr>
          <a:lstStyle/>
          <a:p>
            <a:r>
              <a:rPr lang="en-GB" sz="2400" dirty="0"/>
              <a:t>Subject</a:t>
            </a:r>
            <a:r>
              <a:rPr lang="en-GB" dirty="0"/>
              <a:t>: </a:t>
            </a:r>
            <a:r>
              <a:rPr lang="en-GB" sz="2400" dirty="0"/>
              <a:t>English </a:t>
            </a:r>
            <a:endParaRPr lang="en-GB" dirty="0"/>
          </a:p>
        </p:txBody>
      </p:sp>
      <p:sp>
        <p:nvSpPr>
          <p:cNvPr id="7" name="Rectangle 6">
            <a:extLst>
              <a:ext uri="{FF2B5EF4-FFF2-40B4-BE49-F238E27FC236}">
                <a16:creationId xmlns:a16="http://schemas.microsoft.com/office/drawing/2014/main" id="{84DCDBAC-84E4-4205-A000-69749D158605}"/>
              </a:ext>
            </a:extLst>
          </p:cNvPr>
          <p:cNvSpPr/>
          <p:nvPr/>
        </p:nvSpPr>
        <p:spPr>
          <a:xfrm>
            <a:off x="189471" y="117047"/>
            <a:ext cx="7594114" cy="70021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DA36FC78-5849-41E9-A823-A50B3F991A6F}"/>
              </a:ext>
            </a:extLst>
          </p:cNvPr>
          <p:cNvSpPr txBox="1"/>
          <p:nvPr/>
        </p:nvSpPr>
        <p:spPr>
          <a:xfrm>
            <a:off x="273361" y="174767"/>
            <a:ext cx="7426334" cy="584775"/>
          </a:xfrm>
          <a:prstGeom prst="rect">
            <a:avLst/>
          </a:prstGeom>
          <a:noFill/>
        </p:spPr>
        <p:txBody>
          <a:bodyPr wrap="square" rtlCol="0">
            <a:spAutoFit/>
          </a:bodyPr>
          <a:lstStyle/>
          <a:p>
            <a:r>
              <a:rPr lang="en-GB" sz="3200" dirty="0"/>
              <a:t>Date</a:t>
            </a:r>
            <a:r>
              <a:rPr lang="en-GB" dirty="0"/>
              <a:t>:   </a:t>
            </a:r>
            <a:r>
              <a:rPr lang="en-GB" sz="3200" dirty="0"/>
              <a:t>Thursday 14</a:t>
            </a:r>
            <a:r>
              <a:rPr lang="en-GB" sz="3200" baseline="30000" dirty="0"/>
              <a:t>th</a:t>
            </a:r>
            <a:r>
              <a:rPr lang="en-GB" sz="3200" dirty="0"/>
              <a:t> January </a:t>
            </a:r>
            <a:endParaRPr lang="en-GB" dirty="0"/>
          </a:p>
        </p:txBody>
      </p:sp>
      <p:pic>
        <p:nvPicPr>
          <p:cNvPr id="9" name="Picture 8">
            <a:extLst>
              <a:ext uri="{FF2B5EF4-FFF2-40B4-BE49-F238E27FC236}">
                <a16:creationId xmlns:a16="http://schemas.microsoft.com/office/drawing/2014/main" id="{189E6751-34BC-403B-AD7E-854FFBE07E9B}"/>
              </a:ext>
            </a:extLst>
          </p:cNvPr>
          <p:cNvPicPr>
            <a:picLocks noChangeAspect="1"/>
          </p:cNvPicPr>
          <p:nvPr/>
        </p:nvPicPr>
        <p:blipFill>
          <a:blip r:embed="rId2"/>
          <a:stretch>
            <a:fillRect/>
          </a:stretch>
        </p:blipFill>
        <p:spPr>
          <a:xfrm>
            <a:off x="553093" y="1680352"/>
            <a:ext cx="2219325" cy="1104900"/>
          </a:xfrm>
          <a:prstGeom prst="rect">
            <a:avLst/>
          </a:prstGeom>
        </p:spPr>
      </p:pic>
      <p:sp>
        <p:nvSpPr>
          <p:cNvPr id="10" name="Rectangle 9">
            <a:extLst>
              <a:ext uri="{FF2B5EF4-FFF2-40B4-BE49-F238E27FC236}">
                <a16:creationId xmlns:a16="http://schemas.microsoft.com/office/drawing/2014/main" id="{A1D55E07-2A59-4AC0-B0FE-2797609A1186}"/>
              </a:ext>
            </a:extLst>
          </p:cNvPr>
          <p:cNvSpPr/>
          <p:nvPr/>
        </p:nvSpPr>
        <p:spPr>
          <a:xfrm>
            <a:off x="569871" y="2788274"/>
            <a:ext cx="10612654" cy="1752795"/>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0375BF89-92FE-43A5-9B69-3D83BBF4E7E5}"/>
              </a:ext>
            </a:extLst>
          </p:cNvPr>
          <p:cNvSpPr txBox="1"/>
          <p:nvPr/>
        </p:nvSpPr>
        <p:spPr>
          <a:xfrm>
            <a:off x="569871" y="2789668"/>
            <a:ext cx="10429593" cy="1323439"/>
          </a:xfrm>
          <a:prstGeom prst="rect">
            <a:avLst/>
          </a:prstGeom>
          <a:noFill/>
        </p:spPr>
        <p:txBody>
          <a:bodyPr wrap="square" rtlCol="0">
            <a:spAutoFit/>
          </a:bodyPr>
          <a:lstStyle/>
          <a:p>
            <a:r>
              <a:rPr lang="en-GB" sz="4000" dirty="0"/>
              <a:t>LO To be able to retell the ending of ‘Winnie and Wilbur under the sea’.</a:t>
            </a:r>
          </a:p>
        </p:txBody>
      </p:sp>
      <p:pic>
        <p:nvPicPr>
          <p:cNvPr id="12" name="Picture 11">
            <a:extLst>
              <a:ext uri="{FF2B5EF4-FFF2-40B4-BE49-F238E27FC236}">
                <a16:creationId xmlns:a16="http://schemas.microsoft.com/office/drawing/2014/main" id="{48B5D287-2ACA-4B51-9CB9-6CE21CEB8AB3}"/>
              </a:ext>
            </a:extLst>
          </p:cNvPr>
          <p:cNvPicPr>
            <a:picLocks noChangeAspect="1"/>
          </p:cNvPicPr>
          <p:nvPr/>
        </p:nvPicPr>
        <p:blipFill>
          <a:blip r:embed="rId3"/>
          <a:stretch>
            <a:fillRect/>
          </a:stretch>
        </p:blipFill>
        <p:spPr>
          <a:xfrm>
            <a:off x="4646197" y="5915432"/>
            <a:ext cx="834561" cy="640100"/>
          </a:xfrm>
          <a:prstGeom prst="rect">
            <a:avLst/>
          </a:prstGeom>
        </p:spPr>
      </p:pic>
      <p:pic>
        <p:nvPicPr>
          <p:cNvPr id="13" name="Picture 12">
            <a:extLst>
              <a:ext uri="{FF2B5EF4-FFF2-40B4-BE49-F238E27FC236}">
                <a16:creationId xmlns:a16="http://schemas.microsoft.com/office/drawing/2014/main" id="{366C966A-78C3-4230-972B-6BE05789EBE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5703" y="5922732"/>
            <a:ext cx="588390" cy="588390"/>
          </a:xfrm>
          <a:prstGeom prst="rect">
            <a:avLst/>
          </a:prstGeom>
        </p:spPr>
      </p:pic>
    </p:spTree>
    <p:extLst>
      <p:ext uri="{BB962C8B-B14F-4D97-AF65-F5344CB8AC3E}">
        <p14:creationId xmlns:p14="http://schemas.microsoft.com/office/powerpoint/2010/main" val="29461028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30406" y="197625"/>
            <a:ext cx="9818585" cy="923330"/>
          </a:xfrm>
          <a:prstGeom prst="rect">
            <a:avLst/>
          </a:prstGeom>
          <a:noFill/>
        </p:spPr>
        <p:txBody>
          <a:bodyPr wrap="none" lIns="91440" tIns="45720" rIns="91440" bIns="45720">
            <a:spAutoFit/>
          </a:bodyPr>
          <a:lstStyle/>
          <a:p>
            <a:pPr algn="ctr"/>
            <a:r>
              <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Recap on expanded noun phrases</a:t>
            </a:r>
          </a:p>
        </p:txBody>
      </p:sp>
      <p:sp>
        <p:nvSpPr>
          <p:cNvPr id="5" name="Cloud 4">
            <a:extLst>
              <a:ext uri="{FF2B5EF4-FFF2-40B4-BE49-F238E27FC236}">
                <a16:creationId xmlns:a16="http://schemas.microsoft.com/office/drawing/2014/main" id="{A438A3ED-B82E-481C-B4A3-1BBE118F03AA}"/>
              </a:ext>
            </a:extLst>
          </p:cNvPr>
          <p:cNvSpPr/>
          <p:nvPr/>
        </p:nvSpPr>
        <p:spPr>
          <a:xfrm>
            <a:off x="399567" y="1642436"/>
            <a:ext cx="4401033" cy="2303196"/>
          </a:xfrm>
          <a:prstGeom prst="cloud">
            <a:avLst/>
          </a:prstGeom>
          <a:solidFill>
            <a:schemeClr val="bg1">
              <a:lumMod val="65000"/>
            </a:schemeClr>
          </a:solidFill>
          <a:ln>
            <a:solidFill>
              <a:schemeClr val="bg1">
                <a:lumMod val="6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An expanded noun phrase is adjective , adjective noun</a:t>
            </a:r>
          </a:p>
        </p:txBody>
      </p:sp>
      <p:sp>
        <p:nvSpPr>
          <p:cNvPr id="6" name="Title 1">
            <a:extLst>
              <a:ext uri="{FF2B5EF4-FFF2-40B4-BE49-F238E27FC236}">
                <a16:creationId xmlns:a16="http://schemas.microsoft.com/office/drawing/2014/main" id="{CBAC00F2-E4EC-4D3A-8F4F-2A0A878B5ADA}"/>
              </a:ext>
            </a:extLst>
          </p:cNvPr>
          <p:cNvSpPr>
            <a:spLocks noGrp="1"/>
          </p:cNvSpPr>
          <p:nvPr>
            <p:ph type="title"/>
          </p:nvPr>
        </p:nvSpPr>
        <p:spPr>
          <a:xfrm>
            <a:off x="5996917" y="2537943"/>
            <a:ext cx="3682429" cy="1325563"/>
          </a:xfrm>
        </p:spPr>
        <p:txBody>
          <a:bodyPr>
            <a:normAutofit/>
          </a:bodyPr>
          <a:lstStyle/>
          <a:p>
            <a:r>
              <a:rPr lang="en-GB" sz="3600" b="1" dirty="0"/>
              <a:t>Nouns are things…</a:t>
            </a:r>
          </a:p>
        </p:txBody>
      </p:sp>
      <p:sp>
        <p:nvSpPr>
          <p:cNvPr id="7" name="Title 1">
            <a:extLst>
              <a:ext uri="{FF2B5EF4-FFF2-40B4-BE49-F238E27FC236}">
                <a16:creationId xmlns:a16="http://schemas.microsoft.com/office/drawing/2014/main" id="{F8222986-B036-473B-B28D-1D33D53DE9ED}"/>
              </a:ext>
            </a:extLst>
          </p:cNvPr>
          <p:cNvSpPr txBox="1">
            <a:spLocks/>
          </p:cNvSpPr>
          <p:nvPr/>
        </p:nvSpPr>
        <p:spPr>
          <a:xfrm>
            <a:off x="4893033" y="4308677"/>
            <a:ext cx="656946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b="1" dirty="0"/>
              <a:t>Adjectives are    </a:t>
            </a:r>
            <a:r>
              <a:rPr lang="en-GB" sz="3600" b="1" dirty="0">
                <a:solidFill>
                  <a:schemeClr val="bg1"/>
                </a:solidFill>
              </a:rPr>
              <a:t>describing words</a:t>
            </a:r>
            <a:r>
              <a:rPr lang="en-GB" sz="3600" b="1" dirty="0"/>
              <a:t>…</a:t>
            </a:r>
          </a:p>
        </p:txBody>
      </p:sp>
      <p:sp>
        <p:nvSpPr>
          <p:cNvPr id="8" name="Cloud 7">
            <a:extLst>
              <a:ext uri="{FF2B5EF4-FFF2-40B4-BE49-F238E27FC236}">
                <a16:creationId xmlns:a16="http://schemas.microsoft.com/office/drawing/2014/main" id="{FD06B3A0-E502-4EEC-B4E8-D4B7FD32ABDA}"/>
              </a:ext>
            </a:extLst>
          </p:cNvPr>
          <p:cNvSpPr/>
          <p:nvPr/>
        </p:nvSpPr>
        <p:spPr>
          <a:xfrm>
            <a:off x="7614570" y="4428309"/>
            <a:ext cx="3847930" cy="1345474"/>
          </a:xfrm>
          <a:prstGeom prst="cloud">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Tree>
    <p:extLst>
      <p:ext uri="{BB962C8B-B14F-4D97-AF65-F5344CB8AC3E}">
        <p14:creationId xmlns:p14="http://schemas.microsoft.com/office/powerpoint/2010/main" val="3966131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additive="base">
                                        <p:cTn id="24" dur="500" fill="hold"/>
                                        <p:tgtEl>
                                          <p:spTgt spid="8"/>
                                        </p:tgtEl>
                                        <p:attrNameLst>
                                          <p:attrName>ppt_x</p:attrName>
                                        </p:attrNameLst>
                                      </p:cBhvr>
                                      <p:tavLst>
                                        <p:tav tm="0">
                                          <p:val>
                                            <p:strVal val="#ppt_x"/>
                                          </p:val>
                                        </p:tav>
                                        <p:tav tm="100000">
                                          <p:val>
                                            <p:strVal val="#ppt_x"/>
                                          </p:val>
                                        </p:tav>
                                      </p:tavLst>
                                    </p:anim>
                                    <p:anim calcmode="lin" valueType="num">
                                      <p:cBhvr additive="base">
                                        <p:cTn id="2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AC00F2-E4EC-4D3A-8F4F-2A0A878B5ADA}"/>
              </a:ext>
            </a:extLst>
          </p:cNvPr>
          <p:cNvSpPr>
            <a:spLocks noGrp="1"/>
          </p:cNvSpPr>
          <p:nvPr>
            <p:ph type="title"/>
          </p:nvPr>
        </p:nvSpPr>
        <p:spPr>
          <a:xfrm>
            <a:off x="581346" y="0"/>
            <a:ext cx="3682429" cy="1325563"/>
          </a:xfrm>
        </p:spPr>
        <p:txBody>
          <a:bodyPr>
            <a:normAutofit/>
          </a:bodyPr>
          <a:lstStyle/>
          <a:p>
            <a:r>
              <a:rPr lang="en-GB" sz="3600" b="1" dirty="0"/>
              <a:t>Nouns are things…</a:t>
            </a:r>
          </a:p>
        </p:txBody>
      </p:sp>
      <p:sp>
        <p:nvSpPr>
          <p:cNvPr id="5" name="TextBox 4">
            <a:extLst>
              <a:ext uri="{FF2B5EF4-FFF2-40B4-BE49-F238E27FC236}">
                <a16:creationId xmlns:a16="http://schemas.microsoft.com/office/drawing/2014/main" id="{A1553EA5-008F-412F-9FEC-E102D87F64BC}"/>
              </a:ext>
            </a:extLst>
          </p:cNvPr>
          <p:cNvSpPr txBox="1"/>
          <p:nvPr/>
        </p:nvSpPr>
        <p:spPr>
          <a:xfrm>
            <a:off x="10572486" y="2077464"/>
            <a:ext cx="1248355" cy="461665"/>
          </a:xfrm>
          <a:prstGeom prst="rect">
            <a:avLst/>
          </a:prstGeom>
          <a:noFill/>
        </p:spPr>
        <p:txBody>
          <a:bodyPr wrap="square" rtlCol="0">
            <a:spAutoFit/>
          </a:bodyPr>
          <a:lstStyle/>
          <a:p>
            <a:r>
              <a:rPr lang="en-GB" sz="2400" b="1" dirty="0"/>
              <a:t>Wilbur</a:t>
            </a:r>
          </a:p>
        </p:txBody>
      </p:sp>
      <p:sp>
        <p:nvSpPr>
          <p:cNvPr id="6" name="TextBox 5">
            <a:extLst>
              <a:ext uri="{FF2B5EF4-FFF2-40B4-BE49-F238E27FC236}">
                <a16:creationId xmlns:a16="http://schemas.microsoft.com/office/drawing/2014/main" id="{E47F3F63-D137-4FB5-8710-722A0CF4E669}"/>
              </a:ext>
            </a:extLst>
          </p:cNvPr>
          <p:cNvSpPr txBox="1"/>
          <p:nvPr/>
        </p:nvSpPr>
        <p:spPr>
          <a:xfrm>
            <a:off x="9663322" y="3464933"/>
            <a:ext cx="1467751" cy="461665"/>
          </a:xfrm>
          <a:prstGeom prst="rect">
            <a:avLst/>
          </a:prstGeom>
          <a:noFill/>
        </p:spPr>
        <p:txBody>
          <a:bodyPr wrap="square" rtlCol="0">
            <a:spAutoFit/>
          </a:bodyPr>
          <a:lstStyle/>
          <a:p>
            <a:r>
              <a:rPr lang="en-GB" sz="2400" b="1" dirty="0"/>
              <a:t>sand</a:t>
            </a:r>
          </a:p>
        </p:txBody>
      </p:sp>
      <p:sp>
        <p:nvSpPr>
          <p:cNvPr id="7" name="TextBox 6">
            <a:extLst>
              <a:ext uri="{FF2B5EF4-FFF2-40B4-BE49-F238E27FC236}">
                <a16:creationId xmlns:a16="http://schemas.microsoft.com/office/drawing/2014/main" id="{7E166EE0-BDDD-4A48-A77D-2282EA2D219A}"/>
              </a:ext>
            </a:extLst>
          </p:cNvPr>
          <p:cNvSpPr txBox="1"/>
          <p:nvPr/>
        </p:nvSpPr>
        <p:spPr>
          <a:xfrm>
            <a:off x="219930" y="2585658"/>
            <a:ext cx="1248355" cy="461665"/>
          </a:xfrm>
          <a:prstGeom prst="rect">
            <a:avLst/>
          </a:prstGeom>
          <a:noFill/>
        </p:spPr>
        <p:txBody>
          <a:bodyPr wrap="square" rtlCol="0">
            <a:spAutoFit/>
          </a:bodyPr>
          <a:lstStyle/>
          <a:p>
            <a:r>
              <a:rPr lang="en-GB" sz="2400" b="1" dirty="0"/>
              <a:t>trees</a:t>
            </a:r>
          </a:p>
        </p:txBody>
      </p:sp>
      <p:sp>
        <p:nvSpPr>
          <p:cNvPr id="8" name="TextBox 7">
            <a:extLst>
              <a:ext uri="{FF2B5EF4-FFF2-40B4-BE49-F238E27FC236}">
                <a16:creationId xmlns:a16="http://schemas.microsoft.com/office/drawing/2014/main" id="{406A3C53-F732-4409-B4B8-0638A01AADC9}"/>
              </a:ext>
            </a:extLst>
          </p:cNvPr>
          <p:cNvSpPr txBox="1"/>
          <p:nvPr/>
        </p:nvSpPr>
        <p:spPr>
          <a:xfrm>
            <a:off x="278295" y="3363813"/>
            <a:ext cx="1248355" cy="461665"/>
          </a:xfrm>
          <a:prstGeom prst="rect">
            <a:avLst/>
          </a:prstGeom>
          <a:noFill/>
        </p:spPr>
        <p:txBody>
          <a:bodyPr wrap="square" rtlCol="0">
            <a:spAutoFit/>
          </a:bodyPr>
          <a:lstStyle/>
          <a:p>
            <a:r>
              <a:rPr lang="en-GB" sz="2400" b="1" dirty="0"/>
              <a:t>hut</a:t>
            </a:r>
          </a:p>
        </p:txBody>
      </p:sp>
      <p:sp>
        <p:nvSpPr>
          <p:cNvPr id="9" name="TextBox 8">
            <a:extLst>
              <a:ext uri="{FF2B5EF4-FFF2-40B4-BE49-F238E27FC236}">
                <a16:creationId xmlns:a16="http://schemas.microsoft.com/office/drawing/2014/main" id="{8EDFD967-57DE-4BAE-B7DD-52BEBA17DD00}"/>
              </a:ext>
            </a:extLst>
          </p:cNvPr>
          <p:cNvSpPr txBox="1"/>
          <p:nvPr/>
        </p:nvSpPr>
        <p:spPr>
          <a:xfrm>
            <a:off x="6045597" y="5544726"/>
            <a:ext cx="1248355" cy="461665"/>
          </a:xfrm>
          <a:prstGeom prst="rect">
            <a:avLst/>
          </a:prstGeom>
          <a:noFill/>
        </p:spPr>
        <p:txBody>
          <a:bodyPr wrap="square" rtlCol="0">
            <a:spAutoFit/>
          </a:bodyPr>
          <a:lstStyle/>
          <a:p>
            <a:r>
              <a:rPr lang="en-GB" sz="2400" b="1" dirty="0"/>
              <a:t>sea</a:t>
            </a:r>
          </a:p>
        </p:txBody>
      </p:sp>
      <p:sp>
        <p:nvSpPr>
          <p:cNvPr id="10" name="TextBox 9">
            <a:extLst>
              <a:ext uri="{FF2B5EF4-FFF2-40B4-BE49-F238E27FC236}">
                <a16:creationId xmlns:a16="http://schemas.microsoft.com/office/drawing/2014/main" id="{2C002E1B-8A47-4BC6-A8C5-8F00C85A257F}"/>
              </a:ext>
            </a:extLst>
          </p:cNvPr>
          <p:cNvSpPr txBox="1"/>
          <p:nvPr/>
        </p:nvSpPr>
        <p:spPr>
          <a:xfrm>
            <a:off x="9509415" y="5068848"/>
            <a:ext cx="1248355" cy="461665"/>
          </a:xfrm>
          <a:prstGeom prst="rect">
            <a:avLst/>
          </a:prstGeom>
          <a:noFill/>
        </p:spPr>
        <p:txBody>
          <a:bodyPr wrap="square" rtlCol="0">
            <a:spAutoFit/>
          </a:bodyPr>
          <a:lstStyle/>
          <a:p>
            <a:r>
              <a:rPr lang="en-GB" sz="2400" b="1" dirty="0"/>
              <a:t>barrel</a:t>
            </a:r>
          </a:p>
        </p:txBody>
      </p:sp>
      <p:sp>
        <p:nvSpPr>
          <p:cNvPr id="11" name="TextBox 10">
            <a:extLst>
              <a:ext uri="{FF2B5EF4-FFF2-40B4-BE49-F238E27FC236}">
                <a16:creationId xmlns:a16="http://schemas.microsoft.com/office/drawing/2014/main" id="{EABBC5AF-DE06-4821-9D6A-0DC18E15BB23}"/>
              </a:ext>
            </a:extLst>
          </p:cNvPr>
          <p:cNvSpPr txBox="1"/>
          <p:nvPr/>
        </p:nvSpPr>
        <p:spPr>
          <a:xfrm>
            <a:off x="4708663" y="22141"/>
            <a:ext cx="1248355" cy="461665"/>
          </a:xfrm>
          <a:prstGeom prst="rect">
            <a:avLst/>
          </a:prstGeom>
          <a:noFill/>
        </p:spPr>
        <p:txBody>
          <a:bodyPr wrap="square" rtlCol="0">
            <a:spAutoFit/>
          </a:bodyPr>
          <a:lstStyle/>
          <a:p>
            <a:r>
              <a:rPr lang="en-GB" sz="2400" b="1" dirty="0"/>
              <a:t>clouds </a:t>
            </a:r>
          </a:p>
        </p:txBody>
      </p:sp>
      <p:sp>
        <p:nvSpPr>
          <p:cNvPr id="12" name="TextBox 11">
            <a:extLst>
              <a:ext uri="{FF2B5EF4-FFF2-40B4-BE49-F238E27FC236}">
                <a16:creationId xmlns:a16="http://schemas.microsoft.com/office/drawing/2014/main" id="{FCBA6E4E-6D92-40A1-A4BF-D0440566A905}"/>
              </a:ext>
            </a:extLst>
          </p:cNvPr>
          <p:cNvSpPr txBox="1"/>
          <p:nvPr/>
        </p:nvSpPr>
        <p:spPr>
          <a:xfrm>
            <a:off x="8502526" y="106222"/>
            <a:ext cx="1248355" cy="461665"/>
          </a:xfrm>
          <a:prstGeom prst="rect">
            <a:avLst/>
          </a:prstGeom>
          <a:noFill/>
        </p:spPr>
        <p:txBody>
          <a:bodyPr wrap="square" rtlCol="0">
            <a:spAutoFit/>
          </a:bodyPr>
          <a:lstStyle/>
          <a:p>
            <a:r>
              <a:rPr lang="en-GB" sz="2400" b="1" dirty="0"/>
              <a:t>sky</a:t>
            </a:r>
          </a:p>
        </p:txBody>
      </p:sp>
      <p:sp>
        <p:nvSpPr>
          <p:cNvPr id="15" name="TextBox 14">
            <a:extLst>
              <a:ext uri="{FF2B5EF4-FFF2-40B4-BE49-F238E27FC236}">
                <a16:creationId xmlns:a16="http://schemas.microsoft.com/office/drawing/2014/main" id="{2D702EA6-94D0-485A-A988-F259C4589E4B}"/>
              </a:ext>
            </a:extLst>
          </p:cNvPr>
          <p:cNvSpPr txBox="1"/>
          <p:nvPr/>
        </p:nvSpPr>
        <p:spPr>
          <a:xfrm>
            <a:off x="7628176" y="6308035"/>
            <a:ext cx="5318646" cy="461665"/>
          </a:xfrm>
          <a:prstGeom prst="rect">
            <a:avLst/>
          </a:prstGeom>
          <a:noFill/>
        </p:spPr>
        <p:txBody>
          <a:bodyPr wrap="square" rtlCol="0">
            <a:spAutoFit/>
          </a:bodyPr>
          <a:lstStyle/>
          <a:p>
            <a:r>
              <a:rPr lang="en-GB" sz="2400" b="1" dirty="0">
                <a:solidFill>
                  <a:schemeClr val="bg1"/>
                </a:solidFill>
              </a:rPr>
              <a:t>Can you think of any others?</a:t>
            </a:r>
          </a:p>
        </p:txBody>
      </p:sp>
      <p:cxnSp>
        <p:nvCxnSpPr>
          <p:cNvPr id="21" name="Straight Arrow Connector 20">
            <a:extLst>
              <a:ext uri="{FF2B5EF4-FFF2-40B4-BE49-F238E27FC236}">
                <a16:creationId xmlns:a16="http://schemas.microsoft.com/office/drawing/2014/main" id="{53A47AF6-6009-43DE-8133-7D84EFE041D6}"/>
              </a:ext>
            </a:extLst>
          </p:cNvPr>
          <p:cNvCxnSpPr>
            <a:cxnSpLocks/>
          </p:cNvCxnSpPr>
          <p:nvPr/>
        </p:nvCxnSpPr>
        <p:spPr>
          <a:xfrm flipH="1">
            <a:off x="5170777" y="417196"/>
            <a:ext cx="6465" cy="529949"/>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23" name="Straight Arrow Connector 22">
            <a:extLst>
              <a:ext uri="{FF2B5EF4-FFF2-40B4-BE49-F238E27FC236}">
                <a16:creationId xmlns:a16="http://schemas.microsoft.com/office/drawing/2014/main" id="{D4AADCD9-5F12-49DA-866C-2E87B3433D70}"/>
              </a:ext>
            </a:extLst>
          </p:cNvPr>
          <p:cNvCxnSpPr>
            <a:cxnSpLocks/>
          </p:cNvCxnSpPr>
          <p:nvPr/>
        </p:nvCxnSpPr>
        <p:spPr>
          <a:xfrm flipH="1">
            <a:off x="7132581" y="598112"/>
            <a:ext cx="1659227" cy="567694"/>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34" name="TextBox 33">
            <a:extLst>
              <a:ext uri="{FF2B5EF4-FFF2-40B4-BE49-F238E27FC236}">
                <a16:creationId xmlns:a16="http://schemas.microsoft.com/office/drawing/2014/main" id="{406A3C53-F732-4409-B4B8-0638A01AADC9}"/>
              </a:ext>
            </a:extLst>
          </p:cNvPr>
          <p:cNvSpPr txBox="1"/>
          <p:nvPr/>
        </p:nvSpPr>
        <p:spPr>
          <a:xfrm>
            <a:off x="81509" y="4381499"/>
            <a:ext cx="1248355" cy="461665"/>
          </a:xfrm>
          <a:prstGeom prst="rect">
            <a:avLst/>
          </a:prstGeom>
          <a:noFill/>
        </p:spPr>
        <p:txBody>
          <a:bodyPr wrap="square" rtlCol="0">
            <a:spAutoFit/>
          </a:bodyPr>
          <a:lstStyle/>
          <a:p>
            <a:r>
              <a:rPr lang="en-GB" sz="2400" b="1" dirty="0"/>
              <a:t>suitcase</a:t>
            </a:r>
          </a:p>
        </p:txBody>
      </p:sp>
      <p:sp>
        <p:nvSpPr>
          <p:cNvPr id="36" name="TextBox 35">
            <a:extLst>
              <a:ext uri="{FF2B5EF4-FFF2-40B4-BE49-F238E27FC236}">
                <a16:creationId xmlns:a16="http://schemas.microsoft.com/office/drawing/2014/main" id="{EA87C457-2E35-43B5-8636-80DA17B7E274}"/>
              </a:ext>
            </a:extLst>
          </p:cNvPr>
          <p:cNvSpPr txBox="1"/>
          <p:nvPr/>
        </p:nvSpPr>
        <p:spPr>
          <a:xfrm>
            <a:off x="2497200" y="5701597"/>
            <a:ext cx="2471067" cy="461665"/>
          </a:xfrm>
          <a:prstGeom prst="rect">
            <a:avLst/>
          </a:prstGeom>
          <a:noFill/>
        </p:spPr>
        <p:txBody>
          <a:bodyPr wrap="square" rtlCol="0">
            <a:spAutoFit/>
          </a:bodyPr>
          <a:lstStyle/>
          <a:p>
            <a:r>
              <a:rPr lang="en-GB" sz="2400" b="1" dirty="0"/>
              <a:t>Washing machine</a:t>
            </a:r>
          </a:p>
        </p:txBody>
      </p:sp>
      <p:pic>
        <p:nvPicPr>
          <p:cNvPr id="28" name="Picture 27"/>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629081" y="1225639"/>
            <a:ext cx="5873445" cy="3891135"/>
          </a:xfrm>
          <a:prstGeom prst="rect">
            <a:avLst/>
          </a:prstGeom>
        </p:spPr>
      </p:pic>
      <p:cxnSp>
        <p:nvCxnSpPr>
          <p:cNvPr id="38" name="Straight Arrow Connector 37">
            <a:extLst>
              <a:ext uri="{FF2B5EF4-FFF2-40B4-BE49-F238E27FC236}">
                <a16:creationId xmlns:a16="http://schemas.microsoft.com/office/drawing/2014/main" id="{7F7D2700-FBCB-4E4B-8A49-A0ADC3821BC2}"/>
              </a:ext>
            </a:extLst>
          </p:cNvPr>
          <p:cNvCxnSpPr>
            <a:cxnSpLocks/>
          </p:cNvCxnSpPr>
          <p:nvPr/>
        </p:nvCxnSpPr>
        <p:spPr>
          <a:xfrm flipH="1" flipV="1">
            <a:off x="3574530" y="4859768"/>
            <a:ext cx="740377" cy="915791"/>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30" name="Straight Arrow Connector 29">
            <a:extLst>
              <a:ext uri="{FF2B5EF4-FFF2-40B4-BE49-F238E27FC236}">
                <a16:creationId xmlns:a16="http://schemas.microsoft.com/office/drawing/2014/main" id="{950468A0-791A-4D4C-9062-233F32AD622A}"/>
              </a:ext>
            </a:extLst>
          </p:cNvPr>
          <p:cNvCxnSpPr>
            <a:cxnSpLocks/>
          </p:cNvCxnSpPr>
          <p:nvPr/>
        </p:nvCxnSpPr>
        <p:spPr>
          <a:xfrm>
            <a:off x="1270831" y="4700003"/>
            <a:ext cx="3211804" cy="143161"/>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39" name="Straight Arrow Connector 38">
            <a:extLst>
              <a:ext uri="{FF2B5EF4-FFF2-40B4-BE49-F238E27FC236}">
                <a16:creationId xmlns:a16="http://schemas.microsoft.com/office/drawing/2014/main" id="{950468A0-791A-4D4C-9062-233F32AD622A}"/>
              </a:ext>
            </a:extLst>
          </p:cNvPr>
          <p:cNvCxnSpPr>
            <a:cxnSpLocks/>
          </p:cNvCxnSpPr>
          <p:nvPr/>
        </p:nvCxnSpPr>
        <p:spPr>
          <a:xfrm flipV="1">
            <a:off x="871868" y="3594645"/>
            <a:ext cx="3177618" cy="16092"/>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40" name="Straight Arrow Connector 39">
            <a:extLst>
              <a:ext uri="{FF2B5EF4-FFF2-40B4-BE49-F238E27FC236}">
                <a16:creationId xmlns:a16="http://schemas.microsoft.com/office/drawing/2014/main" id="{950468A0-791A-4D4C-9062-233F32AD622A}"/>
              </a:ext>
            </a:extLst>
          </p:cNvPr>
          <p:cNvCxnSpPr>
            <a:cxnSpLocks/>
          </p:cNvCxnSpPr>
          <p:nvPr/>
        </p:nvCxnSpPr>
        <p:spPr>
          <a:xfrm flipV="1">
            <a:off x="1186967" y="1969445"/>
            <a:ext cx="2646592" cy="847045"/>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41" name="Straight Arrow Connector 40">
            <a:extLst>
              <a:ext uri="{FF2B5EF4-FFF2-40B4-BE49-F238E27FC236}">
                <a16:creationId xmlns:a16="http://schemas.microsoft.com/office/drawing/2014/main" id="{9F27FD93-641E-4E5C-8914-2EF73A228980}"/>
              </a:ext>
            </a:extLst>
          </p:cNvPr>
          <p:cNvCxnSpPr>
            <a:cxnSpLocks/>
          </p:cNvCxnSpPr>
          <p:nvPr/>
        </p:nvCxnSpPr>
        <p:spPr>
          <a:xfrm flipV="1">
            <a:off x="6530370" y="4843164"/>
            <a:ext cx="691923" cy="766062"/>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42" name="Straight Arrow Connector 41">
            <a:extLst>
              <a:ext uri="{FF2B5EF4-FFF2-40B4-BE49-F238E27FC236}">
                <a16:creationId xmlns:a16="http://schemas.microsoft.com/office/drawing/2014/main" id="{9F27FD93-641E-4E5C-8914-2EF73A228980}"/>
              </a:ext>
            </a:extLst>
          </p:cNvPr>
          <p:cNvCxnSpPr>
            <a:cxnSpLocks/>
          </p:cNvCxnSpPr>
          <p:nvPr/>
        </p:nvCxnSpPr>
        <p:spPr>
          <a:xfrm flipH="1" flipV="1">
            <a:off x="7526667" y="4334042"/>
            <a:ext cx="1921308" cy="842565"/>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43" name="Straight Arrow Connector 42">
            <a:extLst>
              <a:ext uri="{FF2B5EF4-FFF2-40B4-BE49-F238E27FC236}">
                <a16:creationId xmlns:a16="http://schemas.microsoft.com/office/drawing/2014/main" id="{9F27FD93-641E-4E5C-8914-2EF73A228980}"/>
              </a:ext>
            </a:extLst>
          </p:cNvPr>
          <p:cNvCxnSpPr>
            <a:cxnSpLocks/>
          </p:cNvCxnSpPr>
          <p:nvPr/>
        </p:nvCxnSpPr>
        <p:spPr>
          <a:xfrm flipH="1">
            <a:off x="8085909" y="3717729"/>
            <a:ext cx="1452204" cy="161339"/>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45" name="Straight Arrow Connector 44">
            <a:extLst>
              <a:ext uri="{FF2B5EF4-FFF2-40B4-BE49-F238E27FC236}">
                <a16:creationId xmlns:a16="http://schemas.microsoft.com/office/drawing/2014/main" id="{D4AADCD9-5F12-49DA-866C-2E87B3433D70}"/>
              </a:ext>
            </a:extLst>
          </p:cNvPr>
          <p:cNvCxnSpPr>
            <a:cxnSpLocks/>
          </p:cNvCxnSpPr>
          <p:nvPr/>
        </p:nvCxnSpPr>
        <p:spPr>
          <a:xfrm flipH="1">
            <a:off x="4800596" y="1335860"/>
            <a:ext cx="5060180" cy="1901387"/>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47" name="TextBox 46">
            <a:extLst>
              <a:ext uri="{FF2B5EF4-FFF2-40B4-BE49-F238E27FC236}">
                <a16:creationId xmlns:a16="http://schemas.microsoft.com/office/drawing/2014/main" id="{A1553EA5-008F-412F-9FEC-E102D87F64BC}"/>
              </a:ext>
            </a:extLst>
          </p:cNvPr>
          <p:cNvSpPr txBox="1"/>
          <p:nvPr/>
        </p:nvSpPr>
        <p:spPr>
          <a:xfrm>
            <a:off x="9833687" y="994806"/>
            <a:ext cx="1248355" cy="461665"/>
          </a:xfrm>
          <a:prstGeom prst="rect">
            <a:avLst/>
          </a:prstGeom>
          <a:noFill/>
        </p:spPr>
        <p:txBody>
          <a:bodyPr wrap="square" rtlCol="0">
            <a:spAutoFit/>
          </a:bodyPr>
          <a:lstStyle/>
          <a:p>
            <a:r>
              <a:rPr lang="en-GB" sz="2400" b="1" dirty="0"/>
              <a:t>Winnie</a:t>
            </a:r>
          </a:p>
        </p:txBody>
      </p:sp>
      <p:cxnSp>
        <p:nvCxnSpPr>
          <p:cNvPr id="49" name="Straight Arrow Connector 48">
            <a:extLst>
              <a:ext uri="{FF2B5EF4-FFF2-40B4-BE49-F238E27FC236}">
                <a16:creationId xmlns:a16="http://schemas.microsoft.com/office/drawing/2014/main" id="{9F27FD93-641E-4E5C-8914-2EF73A228980}"/>
              </a:ext>
            </a:extLst>
          </p:cNvPr>
          <p:cNvCxnSpPr>
            <a:cxnSpLocks/>
          </p:cNvCxnSpPr>
          <p:nvPr/>
        </p:nvCxnSpPr>
        <p:spPr>
          <a:xfrm flipH="1">
            <a:off x="6221608" y="2390117"/>
            <a:ext cx="4236256" cy="973696"/>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4264897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8222986-B036-473B-B28D-1D33D53DE9ED}"/>
              </a:ext>
            </a:extLst>
          </p:cNvPr>
          <p:cNvSpPr>
            <a:spLocks noGrp="1"/>
          </p:cNvSpPr>
          <p:nvPr>
            <p:ph type="title"/>
          </p:nvPr>
        </p:nvSpPr>
        <p:spPr>
          <a:xfrm>
            <a:off x="581346" y="0"/>
            <a:ext cx="6569467" cy="1325563"/>
          </a:xfrm>
        </p:spPr>
        <p:txBody>
          <a:bodyPr>
            <a:normAutofit/>
          </a:bodyPr>
          <a:lstStyle/>
          <a:p>
            <a:r>
              <a:rPr lang="en-GB" sz="3600" b="1" dirty="0"/>
              <a:t>Adjectives are    </a:t>
            </a:r>
            <a:r>
              <a:rPr lang="en-GB" sz="3600" b="1" dirty="0">
                <a:solidFill>
                  <a:schemeClr val="bg1"/>
                </a:solidFill>
              </a:rPr>
              <a:t>describing words</a:t>
            </a:r>
            <a:r>
              <a:rPr lang="en-GB" sz="3600" b="1" dirty="0"/>
              <a:t>…</a:t>
            </a:r>
          </a:p>
        </p:txBody>
      </p:sp>
      <p:sp>
        <p:nvSpPr>
          <p:cNvPr id="6" name="TextBox 5">
            <a:extLst>
              <a:ext uri="{FF2B5EF4-FFF2-40B4-BE49-F238E27FC236}">
                <a16:creationId xmlns:a16="http://schemas.microsoft.com/office/drawing/2014/main" id="{DEE62971-23AD-4BEA-AEE7-88130A06092A}"/>
              </a:ext>
            </a:extLst>
          </p:cNvPr>
          <p:cNvSpPr txBox="1"/>
          <p:nvPr/>
        </p:nvSpPr>
        <p:spPr>
          <a:xfrm>
            <a:off x="8460188" y="135171"/>
            <a:ext cx="4389120" cy="584775"/>
          </a:xfrm>
          <a:prstGeom prst="rect">
            <a:avLst/>
          </a:prstGeom>
          <a:noFill/>
        </p:spPr>
        <p:txBody>
          <a:bodyPr wrap="square" rtlCol="0">
            <a:spAutoFit/>
          </a:bodyPr>
          <a:lstStyle/>
          <a:p>
            <a:r>
              <a:rPr lang="en-GB" sz="1600" dirty="0"/>
              <a:t>Complete the expanded noun phrases by </a:t>
            </a:r>
          </a:p>
          <a:p>
            <a:r>
              <a:rPr lang="en-GB" sz="1600" dirty="0"/>
              <a:t>adding 2 adjectives before the noun.</a:t>
            </a:r>
          </a:p>
        </p:txBody>
      </p:sp>
      <p:sp>
        <p:nvSpPr>
          <p:cNvPr id="7" name="TextBox 6">
            <a:extLst>
              <a:ext uri="{FF2B5EF4-FFF2-40B4-BE49-F238E27FC236}">
                <a16:creationId xmlns:a16="http://schemas.microsoft.com/office/drawing/2014/main" id="{61B874D1-924F-4026-BF38-B6A1AD00C699}"/>
              </a:ext>
            </a:extLst>
          </p:cNvPr>
          <p:cNvSpPr txBox="1"/>
          <p:nvPr/>
        </p:nvSpPr>
        <p:spPr>
          <a:xfrm>
            <a:off x="5023233" y="6453095"/>
            <a:ext cx="7291346" cy="369332"/>
          </a:xfrm>
          <a:prstGeom prst="rect">
            <a:avLst/>
          </a:prstGeom>
          <a:noFill/>
        </p:spPr>
        <p:txBody>
          <a:bodyPr wrap="square" rtlCol="0">
            <a:spAutoFit/>
          </a:bodyPr>
          <a:lstStyle/>
          <a:p>
            <a:r>
              <a:rPr lang="en-GB" dirty="0">
                <a:solidFill>
                  <a:schemeClr val="bg1"/>
                </a:solidFill>
              </a:rPr>
              <a:t>Don’t forget!! Have you put a comma between your two describing words?</a:t>
            </a:r>
          </a:p>
        </p:txBody>
      </p:sp>
      <p:sp>
        <p:nvSpPr>
          <p:cNvPr id="8" name="Cloud 7">
            <a:extLst>
              <a:ext uri="{FF2B5EF4-FFF2-40B4-BE49-F238E27FC236}">
                <a16:creationId xmlns:a16="http://schemas.microsoft.com/office/drawing/2014/main" id="{FD06B3A0-E502-4EEC-B4E8-D4B7FD32ABDA}"/>
              </a:ext>
            </a:extLst>
          </p:cNvPr>
          <p:cNvSpPr/>
          <p:nvPr/>
        </p:nvSpPr>
        <p:spPr>
          <a:xfrm>
            <a:off x="3302883" y="71563"/>
            <a:ext cx="3847930" cy="1325563"/>
          </a:xfrm>
          <a:prstGeom prst="cloud">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9" name="TextBox 8">
            <a:extLst>
              <a:ext uri="{FF2B5EF4-FFF2-40B4-BE49-F238E27FC236}">
                <a16:creationId xmlns:a16="http://schemas.microsoft.com/office/drawing/2014/main" id="{32E708E6-E6DE-4B69-9331-3881560657E1}"/>
              </a:ext>
            </a:extLst>
          </p:cNvPr>
          <p:cNvSpPr txBox="1"/>
          <p:nvPr/>
        </p:nvSpPr>
        <p:spPr>
          <a:xfrm flipH="1">
            <a:off x="666873" y="1279168"/>
            <a:ext cx="2994611" cy="461665"/>
          </a:xfrm>
          <a:prstGeom prst="rect">
            <a:avLst/>
          </a:prstGeom>
          <a:noFill/>
        </p:spPr>
        <p:txBody>
          <a:bodyPr wrap="square" rtlCol="0">
            <a:spAutoFit/>
          </a:bodyPr>
          <a:lstStyle/>
          <a:p>
            <a:r>
              <a:rPr lang="en-GB" sz="2400" dirty="0">
                <a:solidFill>
                  <a:schemeClr val="bg1"/>
                </a:solidFill>
              </a:rPr>
              <a:t>deep </a:t>
            </a:r>
            <a:r>
              <a:rPr lang="en-GB" sz="2400" dirty="0"/>
              <a:t>,  </a:t>
            </a:r>
            <a:r>
              <a:rPr lang="en-GB" sz="2400" dirty="0">
                <a:solidFill>
                  <a:schemeClr val="bg1"/>
                </a:solidFill>
              </a:rPr>
              <a:t>clear</a:t>
            </a:r>
            <a:r>
              <a:rPr lang="en-GB" sz="2400" dirty="0"/>
              <a:t>  water</a:t>
            </a:r>
          </a:p>
        </p:txBody>
      </p:sp>
      <p:sp>
        <p:nvSpPr>
          <p:cNvPr id="10" name="TextBox 9">
            <a:extLst>
              <a:ext uri="{FF2B5EF4-FFF2-40B4-BE49-F238E27FC236}">
                <a16:creationId xmlns:a16="http://schemas.microsoft.com/office/drawing/2014/main" id="{587C1671-7F1F-46A5-996C-1D55443BFC09}"/>
              </a:ext>
            </a:extLst>
          </p:cNvPr>
          <p:cNvSpPr txBox="1"/>
          <p:nvPr/>
        </p:nvSpPr>
        <p:spPr>
          <a:xfrm>
            <a:off x="302150" y="2557766"/>
            <a:ext cx="4118775" cy="461665"/>
          </a:xfrm>
          <a:prstGeom prst="rect">
            <a:avLst/>
          </a:prstGeom>
          <a:noFill/>
        </p:spPr>
        <p:txBody>
          <a:bodyPr wrap="square" rtlCol="0">
            <a:spAutoFit/>
          </a:bodyPr>
          <a:lstStyle/>
          <a:p>
            <a:r>
              <a:rPr lang="en-GB" dirty="0"/>
              <a:t>_____________    _____________  </a:t>
            </a:r>
            <a:r>
              <a:rPr lang="en-GB" sz="2400" dirty="0"/>
              <a:t>hut</a:t>
            </a:r>
            <a:endParaRPr lang="en-GB" dirty="0"/>
          </a:p>
        </p:txBody>
      </p:sp>
      <p:sp>
        <p:nvSpPr>
          <p:cNvPr id="11" name="TextBox 10">
            <a:extLst>
              <a:ext uri="{FF2B5EF4-FFF2-40B4-BE49-F238E27FC236}">
                <a16:creationId xmlns:a16="http://schemas.microsoft.com/office/drawing/2014/main" id="{377281A1-D550-4EAF-82F8-4F1A314C47E0}"/>
              </a:ext>
            </a:extLst>
          </p:cNvPr>
          <p:cNvSpPr txBox="1"/>
          <p:nvPr/>
        </p:nvSpPr>
        <p:spPr>
          <a:xfrm>
            <a:off x="34821" y="4230664"/>
            <a:ext cx="4699219" cy="461665"/>
          </a:xfrm>
          <a:prstGeom prst="rect">
            <a:avLst/>
          </a:prstGeom>
          <a:noFill/>
        </p:spPr>
        <p:txBody>
          <a:bodyPr wrap="square" rtlCol="0">
            <a:spAutoFit/>
          </a:bodyPr>
          <a:lstStyle/>
          <a:p>
            <a:r>
              <a:rPr lang="en-GB" dirty="0"/>
              <a:t>______________   _____________ </a:t>
            </a:r>
            <a:r>
              <a:rPr lang="en-GB" sz="2400" dirty="0"/>
              <a:t>trees</a:t>
            </a:r>
            <a:endParaRPr lang="en-GB" dirty="0"/>
          </a:p>
        </p:txBody>
      </p:sp>
      <p:sp>
        <p:nvSpPr>
          <p:cNvPr id="12" name="TextBox 11">
            <a:extLst>
              <a:ext uri="{FF2B5EF4-FFF2-40B4-BE49-F238E27FC236}">
                <a16:creationId xmlns:a16="http://schemas.microsoft.com/office/drawing/2014/main" id="{39166774-2896-4114-8BF8-A2953341E18C}"/>
              </a:ext>
            </a:extLst>
          </p:cNvPr>
          <p:cNvSpPr txBox="1"/>
          <p:nvPr/>
        </p:nvSpPr>
        <p:spPr>
          <a:xfrm>
            <a:off x="199689" y="5067113"/>
            <a:ext cx="4492483" cy="461665"/>
          </a:xfrm>
          <a:prstGeom prst="rect">
            <a:avLst/>
          </a:prstGeom>
          <a:noFill/>
        </p:spPr>
        <p:txBody>
          <a:bodyPr wrap="square" rtlCol="0">
            <a:spAutoFit/>
          </a:bodyPr>
          <a:lstStyle/>
          <a:p>
            <a:r>
              <a:rPr lang="en-GB" dirty="0"/>
              <a:t>_____________   _______________  </a:t>
            </a:r>
            <a:r>
              <a:rPr lang="en-GB" sz="2400" dirty="0"/>
              <a:t>clouds</a:t>
            </a:r>
            <a:endParaRPr lang="en-GB" dirty="0"/>
          </a:p>
        </p:txBody>
      </p:sp>
      <p:sp>
        <p:nvSpPr>
          <p:cNvPr id="13" name="TextBox 12">
            <a:extLst>
              <a:ext uri="{FF2B5EF4-FFF2-40B4-BE49-F238E27FC236}">
                <a16:creationId xmlns:a16="http://schemas.microsoft.com/office/drawing/2014/main" id="{DD3A6EB5-2C01-44AC-ABF6-6EB4895569D9}"/>
              </a:ext>
            </a:extLst>
          </p:cNvPr>
          <p:cNvSpPr txBox="1"/>
          <p:nvPr/>
        </p:nvSpPr>
        <p:spPr>
          <a:xfrm>
            <a:off x="114374" y="3394215"/>
            <a:ext cx="4699220" cy="461665"/>
          </a:xfrm>
          <a:prstGeom prst="rect">
            <a:avLst/>
          </a:prstGeom>
          <a:noFill/>
        </p:spPr>
        <p:txBody>
          <a:bodyPr wrap="square" rtlCol="0">
            <a:spAutoFit/>
          </a:bodyPr>
          <a:lstStyle/>
          <a:p>
            <a:r>
              <a:rPr lang="en-GB" dirty="0"/>
              <a:t>_____________    _____________  </a:t>
            </a:r>
            <a:r>
              <a:rPr lang="en-GB" sz="2400" dirty="0"/>
              <a:t>sand</a:t>
            </a:r>
            <a:endParaRPr lang="en-GB" dirty="0"/>
          </a:p>
        </p:txBody>
      </p:sp>
      <p:sp>
        <p:nvSpPr>
          <p:cNvPr id="14" name="TextBox 13">
            <a:extLst>
              <a:ext uri="{FF2B5EF4-FFF2-40B4-BE49-F238E27FC236}">
                <a16:creationId xmlns:a16="http://schemas.microsoft.com/office/drawing/2014/main" id="{A4E26A48-9263-4A18-92D1-7533C5201374}"/>
              </a:ext>
            </a:extLst>
          </p:cNvPr>
          <p:cNvSpPr txBox="1"/>
          <p:nvPr/>
        </p:nvSpPr>
        <p:spPr>
          <a:xfrm>
            <a:off x="257814" y="5903562"/>
            <a:ext cx="4207445" cy="461665"/>
          </a:xfrm>
          <a:prstGeom prst="rect">
            <a:avLst/>
          </a:prstGeom>
          <a:noFill/>
        </p:spPr>
        <p:txBody>
          <a:bodyPr wrap="square" rtlCol="0">
            <a:spAutoFit/>
          </a:bodyPr>
          <a:lstStyle/>
          <a:p>
            <a:r>
              <a:rPr lang="en-GB" dirty="0"/>
              <a:t>______________   _____________  </a:t>
            </a:r>
            <a:r>
              <a:rPr lang="en-GB" sz="2400" dirty="0"/>
              <a:t>sky</a:t>
            </a:r>
            <a:endParaRPr lang="en-GB" dirty="0"/>
          </a:p>
        </p:txBody>
      </p:sp>
      <p:sp>
        <p:nvSpPr>
          <p:cNvPr id="15" name="TextBox 14">
            <a:extLst>
              <a:ext uri="{FF2B5EF4-FFF2-40B4-BE49-F238E27FC236}">
                <a16:creationId xmlns:a16="http://schemas.microsoft.com/office/drawing/2014/main" id="{AE438A08-7BBA-4BB7-BD7E-8376512D625D}"/>
              </a:ext>
            </a:extLst>
          </p:cNvPr>
          <p:cNvSpPr txBox="1"/>
          <p:nvPr/>
        </p:nvSpPr>
        <p:spPr>
          <a:xfrm>
            <a:off x="742485" y="1934005"/>
            <a:ext cx="3991555" cy="461665"/>
          </a:xfrm>
          <a:prstGeom prst="rect">
            <a:avLst/>
          </a:prstGeom>
          <a:noFill/>
        </p:spPr>
        <p:txBody>
          <a:bodyPr wrap="square" rtlCol="0">
            <a:spAutoFit/>
          </a:bodyPr>
          <a:lstStyle/>
          <a:p>
            <a:r>
              <a:rPr lang="en-GB" sz="2400" dirty="0">
                <a:solidFill>
                  <a:schemeClr val="bg1"/>
                </a:solidFill>
              </a:rPr>
              <a:t>old</a:t>
            </a:r>
            <a:r>
              <a:rPr lang="en-GB" sz="2400" dirty="0"/>
              <a:t>  ,  </a:t>
            </a:r>
            <a:r>
              <a:rPr lang="en-GB" sz="2400" dirty="0">
                <a:solidFill>
                  <a:schemeClr val="bg1"/>
                </a:solidFill>
              </a:rPr>
              <a:t>wooden </a:t>
            </a:r>
            <a:r>
              <a:rPr lang="en-GB" sz="2400" dirty="0"/>
              <a:t> barrel</a:t>
            </a:r>
          </a:p>
        </p:txBody>
      </p:sp>
      <p:sp>
        <p:nvSpPr>
          <p:cNvPr id="17" name="TextBox 16">
            <a:extLst>
              <a:ext uri="{FF2B5EF4-FFF2-40B4-BE49-F238E27FC236}">
                <a16:creationId xmlns:a16="http://schemas.microsoft.com/office/drawing/2014/main" id="{BDC785BA-4B76-4BC4-9AC0-DEA2EEB01B39}"/>
              </a:ext>
            </a:extLst>
          </p:cNvPr>
          <p:cNvSpPr txBox="1"/>
          <p:nvPr/>
        </p:nvSpPr>
        <p:spPr>
          <a:xfrm>
            <a:off x="5474901" y="5903562"/>
            <a:ext cx="5255012" cy="461665"/>
          </a:xfrm>
          <a:prstGeom prst="rect">
            <a:avLst/>
          </a:prstGeom>
          <a:noFill/>
        </p:spPr>
        <p:txBody>
          <a:bodyPr wrap="square" rtlCol="0">
            <a:spAutoFit/>
          </a:bodyPr>
          <a:lstStyle/>
          <a:p>
            <a:r>
              <a:rPr lang="en-GB" dirty="0"/>
              <a:t>______________   _____________  </a:t>
            </a:r>
            <a:r>
              <a:rPr lang="en-GB" sz="2400" dirty="0"/>
              <a:t>Wilbur</a:t>
            </a:r>
            <a:endParaRPr lang="en-GB" dirty="0"/>
          </a:p>
        </p:txBody>
      </p:sp>
      <p:pic>
        <p:nvPicPr>
          <p:cNvPr id="16" name="Picture 15"/>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5973172" y="1633213"/>
            <a:ext cx="5873445" cy="3891135"/>
          </a:xfrm>
          <a:prstGeom prst="rect">
            <a:avLst/>
          </a:prstGeom>
        </p:spPr>
      </p:pic>
    </p:spTree>
    <p:extLst>
      <p:ext uri="{BB962C8B-B14F-4D97-AF65-F5344CB8AC3E}">
        <p14:creationId xmlns:p14="http://schemas.microsoft.com/office/powerpoint/2010/main" val="34610318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A08193-94EA-4CEE-9CFF-6276F5FDC8A0}"/>
              </a:ext>
            </a:extLst>
          </p:cNvPr>
          <p:cNvSpPr>
            <a:spLocks noGrp="1"/>
          </p:cNvSpPr>
          <p:nvPr>
            <p:ph type="title"/>
          </p:nvPr>
        </p:nvSpPr>
        <p:spPr>
          <a:xfrm>
            <a:off x="7131183" y="75293"/>
            <a:ext cx="4612326" cy="1955905"/>
          </a:xfrm>
        </p:spPr>
        <p:txBody>
          <a:bodyPr>
            <a:normAutofit/>
          </a:bodyPr>
          <a:lstStyle/>
          <a:p>
            <a:r>
              <a:rPr lang="en-GB" sz="2800" b="1" dirty="0"/>
              <a:t>We are going to continue looking at Winnie and Wilbur under the sea. </a:t>
            </a:r>
          </a:p>
        </p:txBody>
      </p:sp>
      <p:sp>
        <p:nvSpPr>
          <p:cNvPr id="3" name="Content Placeholder 2">
            <a:extLst>
              <a:ext uri="{FF2B5EF4-FFF2-40B4-BE49-F238E27FC236}">
                <a16:creationId xmlns:a16="http://schemas.microsoft.com/office/drawing/2014/main" id="{F5820670-5653-4F25-B0E5-EC323EC42108}"/>
              </a:ext>
            </a:extLst>
          </p:cNvPr>
          <p:cNvSpPr>
            <a:spLocks noGrp="1"/>
          </p:cNvSpPr>
          <p:nvPr>
            <p:ph idx="1"/>
          </p:nvPr>
        </p:nvSpPr>
        <p:spPr/>
        <p:txBody>
          <a:bodyPr/>
          <a:lstStyle/>
          <a:p>
            <a:endParaRPr lang="en-GB" dirty="0"/>
          </a:p>
          <a:p>
            <a:endParaRPr lang="en-GB" dirty="0"/>
          </a:p>
          <a:p>
            <a:endParaRPr lang="en-GB" dirty="0"/>
          </a:p>
        </p:txBody>
      </p:sp>
      <p:cxnSp>
        <p:nvCxnSpPr>
          <p:cNvPr id="6" name="Straight Arrow Connector 5">
            <a:extLst>
              <a:ext uri="{FF2B5EF4-FFF2-40B4-BE49-F238E27FC236}">
                <a16:creationId xmlns:a16="http://schemas.microsoft.com/office/drawing/2014/main" id="{29073977-15BF-4A81-AF99-F4D2016D63F4}"/>
              </a:ext>
            </a:extLst>
          </p:cNvPr>
          <p:cNvCxnSpPr>
            <a:cxnSpLocks/>
          </p:cNvCxnSpPr>
          <p:nvPr/>
        </p:nvCxnSpPr>
        <p:spPr>
          <a:xfrm flipH="1">
            <a:off x="4483418" y="584646"/>
            <a:ext cx="2204765" cy="791410"/>
          </a:xfrm>
          <a:prstGeom prst="straightConnector1">
            <a:avLst/>
          </a:prstGeom>
          <a:ln w="76200">
            <a:tailEnd type="triangle"/>
          </a:ln>
        </p:spPr>
        <p:style>
          <a:lnRef idx="1">
            <a:schemeClr val="dk1"/>
          </a:lnRef>
          <a:fillRef idx="0">
            <a:schemeClr val="dk1"/>
          </a:fillRef>
          <a:effectRef idx="0">
            <a:schemeClr val="dk1"/>
          </a:effectRef>
          <a:fontRef idx="minor">
            <a:schemeClr val="tx1"/>
          </a:fontRef>
        </p:style>
      </p:cxn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331" y="52350"/>
            <a:ext cx="4095750" cy="6387639"/>
          </a:xfrm>
          <a:prstGeom prst="rect">
            <a:avLst/>
          </a:prstGeom>
        </p:spPr>
      </p:pic>
      <p:sp>
        <p:nvSpPr>
          <p:cNvPr id="7" name="Rectangle 6"/>
          <p:cNvSpPr/>
          <p:nvPr/>
        </p:nvSpPr>
        <p:spPr>
          <a:xfrm>
            <a:off x="4483418" y="2195224"/>
            <a:ext cx="7752250" cy="954107"/>
          </a:xfrm>
          <a:prstGeom prst="rect">
            <a:avLst/>
          </a:prstGeom>
        </p:spPr>
        <p:txBody>
          <a:bodyPr wrap="none">
            <a:spAutoFit/>
          </a:bodyPr>
          <a:lstStyle/>
          <a:p>
            <a:r>
              <a:rPr lang="en-GB" sz="2800" b="1" dirty="0">
                <a:solidFill>
                  <a:srgbClr val="0070C0"/>
                </a:solidFill>
                <a:hlinkClick r:id="rId3"/>
              </a:rPr>
              <a:t>https://www.youtube.com/watch?v=D5YE4rxQJhg</a:t>
            </a:r>
            <a:endParaRPr lang="en-GB" sz="2800" b="1" dirty="0">
              <a:solidFill>
                <a:srgbClr val="0070C0"/>
              </a:solidFill>
            </a:endParaRPr>
          </a:p>
          <a:p>
            <a:endParaRPr lang="en-GB" sz="2800" b="1" dirty="0">
              <a:solidFill>
                <a:srgbClr val="0070C0"/>
              </a:solidFill>
            </a:endParaRPr>
          </a:p>
        </p:txBody>
      </p:sp>
      <p:sp>
        <p:nvSpPr>
          <p:cNvPr id="10" name="Title 1">
            <a:extLst>
              <a:ext uri="{FF2B5EF4-FFF2-40B4-BE49-F238E27FC236}">
                <a16:creationId xmlns:a16="http://schemas.microsoft.com/office/drawing/2014/main" id="{0EA08193-94EA-4CEE-9CFF-6276F5FDC8A0}"/>
              </a:ext>
            </a:extLst>
          </p:cNvPr>
          <p:cNvSpPr txBox="1">
            <a:spLocks/>
          </p:cNvSpPr>
          <p:nvPr/>
        </p:nvSpPr>
        <p:spPr>
          <a:xfrm>
            <a:off x="5545926" y="3313357"/>
            <a:ext cx="4951043" cy="195590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GB" sz="2800" b="1" dirty="0"/>
              <a:t>You can re watch the video to remind you of the story.</a:t>
            </a:r>
          </a:p>
        </p:txBody>
      </p:sp>
      <p:cxnSp>
        <p:nvCxnSpPr>
          <p:cNvPr id="11" name="Straight Arrow Connector 10">
            <a:extLst>
              <a:ext uri="{FF2B5EF4-FFF2-40B4-BE49-F238E27FC236}">
                <a16:creationId xmlns:a16="http://schemas.microsoft.com/office/drawing/2014/main" id="{29073977-15BF-4A81-AF99-F4D2016D63F4}"/>
              </a:ext>
            </a:extLst>
          </p:cNvPr>
          <p:cNvCxnSpPr>
            <a:cxnSpLocks/>
          </p:cNvCxnSpPr>
          <p:nvPr/>
        </p:nvCxnSpPr>
        <p:spPr>
          <a:xfrm flipH="1" flipV="1">
            <a:off x="4606268" y="2858950"/>
            <a:ext cx="718909" cy="1319960"/>
          </a:xfrm>
          <a:prstGeom prst="straightConnector1">
            <a:avLst/>
          </a:prstGeom>
          <a:ln w="76200">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5598928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48414" y="-199287"/>
            <a:ext cx="10269606" cy="923330"/>
          </a:xfrm>
          <a:prstGeom prst="rect">
            <a:avLst/>
          </a:prstGeom>
          <a:noFill/>
        </p:spPr>
        <p:txBody>
          <a:bodyPr wrap="none" lIns="91440" tIns="45720" rIns="91440" bIns="45720">
            <a:spAutoFit/>
          </a:bodyPr>
          <a:lstStyle/>
          <a:p>
            <a:pPr algn="ctr"/>
            <a:r>
              <a:rPr lang="en-US" sz="54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Write your own ending of the story</a:t>
            </a:r>
            <a:endPar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
        <p:nvSpPr>
          <p:cNvPr id="10" name="Rectangle 9">
            <a:extLst>
              <a:ext uri="{FF2B5EF4-FFF2-40B4-BE49-F238E27FC236}">
                <a16:creationId xmlns:a16="http://schemas.microsoft.com/office/drawing/2014/main" id="{0E79FA12-E9B7-43BE-851D-028871020937}"/>
              </a:ext>
            </a:extLst>
          </p:cNvPr>
          <p:cNvSpPr/>
          <p:nvPr/>
        </p:nvSpPr>
        <p:spPr>
          <a:xfrm>
            <a:off x="6675205" y="2968070"/>
            <a:ext cx="5249767" cy="466016"/>
          </a:xfrm>
          <a:prstGeom prst="rect">
            <a:avLst/>
          </a:prstGeom>
          <a:solidFill>
            <a:schemeClr val="bg1">
              <a:lumMod val="65000"/>
            </a:schemeClr>
          </a:solidFill>
          <a:ln>
            <a:solidFill>
              <a:schemeClr val="bg1">
                <a:lumMod val="6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Use these pictures to help you write your story </a:t>
            </a:r>
          </a:p>
          <a:p>
            <a:pPr algn="ctr"/>
            <a:endParaRPr lang="en-GB" dirty="0"/>
          </a:p>
        </p:txBody>
      </p:sp>
      <p:sp>
        <p:nvSpPr>
          <p:cNvPr id="11" name="Cloud 10">
            <a:extLst>
              <a:ext uri="{FF2B5EF4-FFF2-40B4-BE49-F238E27FC236}">
                <a16:creationId xmlns:a16="http://schemas.microsoft.com/office/drawing/2014/main" id="{B7BE1743-208B-4585-85D7-7BE6AB8437D1}"/>
              </a:ext>
            </a:extLst>
          </p:cNvPr>
          <p:cNvSpPr/>
          <p:nvPr/>
        </p:nvSpPr>
        <p:spPr>
          <a:xfrm>
            <a:off x="8769130" y="812688"/>
            <a:ext cx="3155842" cy="1502797"/>
          </a:xfrm>
          <a:prstGeom prst="cloud">
            <a:avLst/>
          </a:prstGeom>
          <a:solidFill>
            <a:schemeClr val="bg1">
              <a:lumMod val="65000"/>
            </a:schemeClr>
          </a:solidFill>
          <a:ln>
            <a:solidFill>
              <a:schemeClr val="bg1">
                <a:lumMod val="6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Make sure you include 4 expanded noun phrases</a:t>
            </a:r>
          </a:p>
        </p:txBody>
      </p:sp>
      <p:pic>
        <p:nvPicPr>
          <p:cNvPr id="12" name="Picture 11">
            <a:extLst>
              <a:ext uri="{FF2B5EF4-FFF2-40B4-BE49-F238E27FC236}">
                <a16:creationId xmlns:a16="http://schemas.microsoft.com/office/drawing/2014/main" id="{5D5A7832-A43A-4680-8232-081257D0CF82}"/>
              </a:ext>
            </a:extLst>
          </p:cNvPr>
          <p:cNvPicPr>
            <a:picLocks noChangeAspect="1"/>
          </p:cNvPicPr>
          <p:nvPr/>
        </p:nvPicPr>
        <p:blipFill>
          <a:blip r:embed="rId2"/>
          <a:stretch>
            <a:fillRect/>
          </a:stretch>
        </p:blipFill>
        <p:spPr>
          <a:xfrm>
            <a:off x="161996" y="2887560"/>
            <a:ext cx="1012024" cy="774259"/>
          </a:xfrm>
          <a:prstGeom prst="rect">
            <a:avLst/>
          </a:prstGeom>
        </p:spPr>
      </p:pic>
      <p:pic>
        <p:nvPicPr>
          <p:cNvPr id="13" name="Picture 12">
            <a:extLst>
              <a:ext uri="{FF2B5EF4-FFF2-40B4-BE49-F238E27FC236}">
                <a16:creationId xmlns:a16="http://schemas.microsoft.com/office/drawing/2014/main" id="{06295701-46B3-4A8D-8732-326E4F6DEB75}"/>
              </a:ext>
            </a:extLst>
          </p:cNvPr>
          <p:cNvPicPr>
            <a:picLocks noChangeAspect="1"/>
          </p:cNvPicPr>
          <p:nvPr/>
        </p:nvPicPr>
        <p:blipFill>
          <a:blip r:embed="rId3"/>
          <a:stretch>
            <a:fillRect/>
          </a:stretch>
        </p:blipFill>
        <p:spPr>
          <a:xfrm>
            <a:off x="1288874" y="2890294"/>
            <a:ext cx="1009650" cy="771525"/>
          </a:xfrm>
          <a:prstGeom prst="rect">
            <a:avLst/>
          </a:prstGeom>
        </p:spPr>
      </p:pic>
      <p:pic>
        <p:nvPicPr>
          <p:cNvPr id="14" name="Picture 13">
            <a:extLst>
              <a:ext uri="{FF2B5EF4-FFF2-40B4-BE49-F238E27FC236}">
                <a16:creationId xmlns:a16="http://schemas.microsoft.com/office/drawing/2014/main" id="{4EAEDB08-4D6F-4BF7-9E0D-6E1ED494FE6B}"/>
              </a:ext>
            </a:extLst>
          </p:cNvPr>
          <p:cNvPicPr>
            <a:picLocks noChangeAspect="1"/>
          </p:cNvPicPr>
          <p:nvPr/>
        </p:nvPicPr>
        <p:blipFill>
          <a:blip r:embed="rId4"/>
          <a:stretch>
            <a:fillRect/>
          </a:stretch>
        </p:blipFill>
        <p:spPr>
          <a:xfrm>
            <a:off x="2413378" y="2887560"/>
            <a:ext cx="1019175" cy="781050"/>
          </a:xfrm>
          <a:prstGeom prst="rect">
            <a:avLst/>
          </a:prstGeom>
        </p:spPr>
      </p:pic>
      <p:pic>
        <p:nvPicPr>
          <p:cNvPr id="15" name="Picture 14"/>
          <p:cNvPicPr>
            <a:picLocks noChangeAspect="1"/>
          </p:cNvPicPr>
          <p:nvPr/>
        </p:nvPicPr>
        <p:blipFill>
          <a:blip r:embed="rId5"/>
          <a:stretch>
            <a:fillRect/>
          </a:stretch>
        </p:blipFill>
        <p:spPr>
          <a:xfrm>
            <a:off x="3547407" y="2899819"/>
            <a:ext cx="1019175" cy="762000"/>
          </a:xfrm>
          <a:prstGeom prst="rect">
            <a:avLst/>
          </a:prstGeom>
        </p:spPr>
      </p:pic>
      <p:pic>
        <p:nvPicPr>
          <p:cNvPr id="16" name="Picture 15">
            <a:extLst>
              <a:ext uri="{FF2B5EF4-FFF2-40B4-BE49-F238E27FC236}">
                <a16:creationId xmlns:a16="http://schemas.microsoft.com/office/drawing/2014/main" id="{14EE3797-DCEC-4931-85FD-95556D25F4FB}"/>
              </a:ext>
            </a:extLst>
          </p:cNvPr>
          <p:cNvPicPr>
            <a:picLocks noChangeAspect="1"/>
          </p:cNvPicPr>
          <p:nvPr/>
        </p:nvPicPr>
        <p:blipFill>
          <a:blip r:embed="rId6"/>
          <a:stretch>
            <a:fillRect/>
          </a:stretch>
        </p:blipFill>
        <p:spPr>
          <a:xfrm>
            <a:off x="4663755" y="2899819"/>
            <a:ext cx="1005927" cy="774259"/>
          </a:xfrm>
          <a:prstGeom prst="rect">
            <a:avLst/>
          </a:prstGeom>
        </p:spPr>
      </p:pic>
      <p:sp>
        <p:nvSpPr>
          <p:cNvPr id="17" name="TextBox 16"/>
          <p:cNvSpPr txBox="1"/>
          <p:nvPr/>
        </p:nvSpPr>
        <p:spPr>
          <a:xfrm>
            <a:off x="57672" y="2506405"/>
            <a:ext cx="1886157" cy="461665"/>
          </a:xfrm>
          <a:prstGeom prst="rect">
            <a:avLst/>
          </a:prstGeom>
          <a:noFill/>
        </p:spPr>
        <p:txBody>
          <a:bodyPr wrap="none" rtlCol="0">
            <a:spAutoFit/>
          </a:bodyPr>
          <a:lstStyle/>
          <a:p>
            <a:r>
              <a:rPr lang="en-GB" sz="2400" b="1" dirty="0"/>
              <a:t>Don’t forget: </a:t>
            </a:r>
          </a:p>
        </p:txBody>
      </p:sp>
      <p:cxnSp>
        <p:nvCxnSpPr>
          <p:cNvPr id="18" name="Straight Arrow Connector 17"/>
          <p:cNvCxnSpPr/>
          <p:nvPr/>
        </p:nvCxnSpPr>
        <p:spPr>
          <a:xfrm flipH="1" flipV="1">
            <a:off x="8098308" y="2563544"/>
            <a:ext cx="522920" cy="336275"/>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26" name="Straight Connector 25"/>
          <p:cNvCxnSpPr/>
          <p:nvPr/>
        </p:nvCxnSpPr>
        <p:spPr>
          <a:xfrm flipV="1">
            <a:off x="57672" y="4167051"/>
            <a:ext cx="12134328" cy="26126"/>
          </a:xfrm>
          <a:prstGeom prst="line">
            <a:avLst/>
          </a:prstGeom>
        </p:spPr>
        <p:style>
          <a:lnRef idx="1">
            <a:schemeClr val="dk1"/>
          </a:lnRef>
          <a:fillRef idx="0">
            <a:schemeClr val="dk1"/>
          </a:fillRef>
          <a:effectRef idx="0">
            <a:schemeClr val="dk1"/>
          </a:effectRef>
          <a:fontRef idx="minor">
            <a:schemeClr val="tx1"/>
          </a:fontRef>
        </p:style>
      </p:cxnSp>
      <p:cxnSp>
        <p:nvCxnSpPr>
          <p:cNvPr id="27" name="Straight Connector 26"/>
          <p:cNvCxnSpPr/>
          <p:nvPr/>
        </p:nvCxnSpPr>
        <p:spPr>
          <a:xfrm flipV="1">
            <a:off x="57672" y="4543376"/>
            <a:ext cx="12134328" cy="26126"/>
          </a:xfrm>
          <a:prstGeom prst="line">
            <a:avLst/>
          </a:prstGeom>
        </p:spPr>
        <p:style>
          <a:lnRef idx="1">
            <a:schemeClr val="dk1"/>
          </a:lnRef>
          <a:fillRef idx="0">
            <a:schemeClr val="dk1"/>
          </a:fillRef>
          <a:effectRef idx="0">
            <a:schemeClr val="dk1"/>
          </a:effectRef>
          <a:fontRef idx="minor">
            <a:schemeClr val="tx1"/>
          </a:fontRef>
        </p:style>
      </p:cxnSp>
      <p:cxnSp>
        <p:nvCxnSpPr>
          <p:cNvPr id="28" name="Straight Connector 27"/>
          <p:cNvCxnSpPr/>
          <p:nvPr/>
        </p:nvCxnSpPr>
        <p:spPr>
          <a:xfrm flipV="1">
            <a:off x="57672" y="4938428"/>
            <a:ext cx="12134328" cy="26126"/>
          </a:xfrm>
          <a:prstGeom prst="line">
            <a:avLst/>
          </a:prstGeom>
        </p:spPr>
        <p:style>
          <a:lnRef idx="1">
            <a:schemeClr val="dk1"/>
          </a:lnRef>
          <a:fillRef idx="0">
            <a:schemeClr val="dk1"/>
          </a:fillRef>
          <a:effectRef idx="0">
            <a:schemeClr val="dk1"/>
          </a:effectRef>
          <a:fontRef idx="minor">
            <a:schemeClr val="tx1"/>
          </a:fontRef>
        </p:style>
      </p:cxnSp>
      <p:cxnSp>
        <p:nvCxnSpPr>
          <p:cNvPr id="29" name="Straight Connector 28"/>
          <p:cNvCxnSpPr/>
          <p:nvPr/>
        </p:nvCxnSpPr>
        <p:spPr>
          <a:xfrm flipV="1">
            <a:off x="0" y="5339144"/>
            <a:ext cx="12134328" cy="26126"/>
          </a:xfrm>
          <a:prstGeom prst="line">
            <a:avLst/>
          </a:prstGeom>
        </p:spPr>
        <p:style>
          <a:lnRef idx="1">
            <a:schemeClr val="dk1"/>
          </a:lnRef>
          <a:fillRef idx="0">
            <a:schemeClr val="dk1"/>
          </a:fillRef>
          <a:effectRef idx="0">
            <a:schemeClr val="dk1"/>
          </a:effectRef>
          <a:fontRef idx="minor">
            <a:schemeClr val="tx1"/>
          </a:fontRef>
        </p:style>
      </p:cxnSp>
      <p:cxnSp>
        <p:nvCxnSpPr>
          <p:cNvPr id="30" name="Straight Connector 29"/>
          <p:cNvCxnSpPr/>
          <p:nvPr/>
        </p:nvCxnSpPr>
        <p:spPr>
          <a:xfrm flipV="1">
            <a:off x="0" y="5785183"/>
            <a:ext cx="12134328" cy="26126"/>
          </a:xfrm>
          <a:prstGeom prst="line">
            <a:avLst/>
          </a:prstGeom>
        </p:spPr>
        <p:style>
          <a:lnRef idx="1">
            <a:schemeClr val="dk1"/>
          </a:lnRef>
          <a:fillRef idx="0">
            <a:schemeClr val="dk1"/>
          </a:fillRef>
          <a:effectRef idx="0">
            <a:schemeClr val="dk1"/>
          </a:effectRef>
          <a:fontRef idx="minor">
            <a:schemeClr val="tx1"/>
          </a:fontRef>
        </p:style>
      </p:cxnSp>
      <p:cxnSp>
        <p:nvCxnSpPr>
          <p:cNvPr id="31" name="Straight Connector 30"/>
          <p:cNvCxnSpPr/>
          <p:nvPr/>
        </p:nvCxnSpPr>
        <p:spPr>
          <a:xfrm flipV="1">
            <a:off x="0" y="6228611"/>
            <a:ext cx="12134328" cy="26126"/>
          </a:xfrm>
          <a:prstGeom prst="line">
            <a:avLst/>
          </a:prstGeom>
        </p:spPr>
        <p:style>
          <a:lnRef idx="1">
            <a:schemeClr val="dk1"/>
          </a:lnRef>
          <a:fillRef idx="0">
            <a:schemeClr val="dk1"/>
          </a:fillRef>
          <a:effectRef idx="0">
            <a:schemeClr val="dk1"/>
          </a:effectRef>
          <a:fontRef idx="minor">
            <a:schemeClr val="tx1"/>
          </a:fontRef>
        </p:style>
      </p:cxnSp>
      <p:cxnSp>
        <p:nvCxnSpPr>
          <p:cNvPr id="32" name="Straight Connector 31"/>
          <p:cNvCxnSpPr/>
          <p:nvPr/>
        </p:nvCxnSpPr>
        <p:spPr>
          <a:xfrm flipV="1">
            <a:off x="57672" y="6645558"/>
            <a:ext cx="12134328" cy="26126"/>
          </a:xfrm>
          <a:prstGeom prst="line">
            <a:avLst/>
          </a:prstGeom>
        </p:spPr>
        <p:style>
          <a:lnRef idx="1">
            <a:schemeClr val="dk1"/>
          </a:lnRef>
          <a:fillRef idx="0">
            <a:schemeClr val="dk1"/>
          </a:fillRef>
          <a:effectRef idx="0">
            <a:schemeClr val="dk1"/>
          </a:effectRef>
          <a:fontRef idx="minor">
            <a:schemeClr val="tx1"/>
          </a:fontRef>
        </p:style>
      </p:cxnSp>
      <p:sp>
        <p:nvSpPr>
          <p:cNvPr id="33" name="TextBox 32"/>
          <p:cNvSpPr txBox="1"/>
          <p:nvPr/>
        </p:nvSpPr>
        <p:spPr>
          <a:xfrm>
            <a:off x="161996" y="3852870"/>
            <a:ext cx="11691149" cy="369332"/>
          </a:xfrm>
          <a:prstGeom prst="rect">
            <a:avLst/>
          </a:prstGeom>
          <a:noFill/>
        </p:spPr>
        <p:txBody>
          <a:bodyPr wrap="none" rtlCol="0">
            <a:spAutoFit/>
          </a:bodyPr>
          <a:lstStyle/>
          <a:p>
            <a:r>
              <a:rPr lang="en-GB" dirty="0"/>
              <a:t>All of a sudden, Winnie waved her magical wand and turned into a huge, colourful octopus with hundreds of small, round</a:t>
            </a:r>
          </a:p>
        </p:txBody>
      </p:sp>
      <p:pic>
        <p:nvPicPr>
          <p:cNvPr id="25" name="Picture 24" descr="Map&#10;&#10;Description automatically generated">
            <a:extLst>
              <a:ext uri="{FF2B5EF4-FFF2-40B4-BE49-F238E27FC236}">
                <a16:creationId xmlns:a16="http://schemas.microsoft.com/office/drawing/2014/main" id="{104FF384-7AF5-4C2C-A235-C5E3C4E3F7B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6200000">
            <a:off x="-20329" y="969391"/>
            <a:ext cx="1745603" cy="1393024"/>
          </a:xfrm>
          <a:prstGeom prst="rect">
            <a:avLst/>
          </a:prstGeom>
        </p:spPr>
      </p:pic>
      <p:pic>
        <p:nvPicPr>
          <p:cNvPr id="3" name="Picture 2" descr="A picture containing text, fabric&#10;&#10;Description automatically generated">
            <a:extLst>
              <a:ext uri="{FF2B5EF4-FFF2-40B4-BE49-F238E27FC236}">
                <a16:creationId xmlns:a16="http://schemas.microsoft.com/office/drawing/2014/main" id="{0C260C1F-B21B-4F55-9D40-625DE32C91F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93699" y="779599"/>
            <a:ext cx="1389576" cy="1757762"/>
          </a:xfrm>
          <a:prstGeom prst="rect">
            <a:avLst/>
          </a:prstGeom>
        </p:spPr>
      </p:pic>
      <p:pic>
        <p:nvPicPr>
          <p:cNvPr id="20" name="Picture 19" descr="Map&#10;&#10;Description automatically generated">
            <a:extLst>
              <a:ext uri="{FF2B5EF4-FFF2-40B4-BE49-F238E27FC236}">
                <a16:creationId xmlns:a16="http://schemas.microsoft.com/office/drawing/2014/main" id="{90BDA93C-2A05-476A-954F-08CEC6B97A1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6200000">
            <a:off x="3230586" y="989536"/>
            <a:ext cx="1783945" cy="1389136"/>
          </a:xfrm>
          <a:prstGeom prst="rect">
            <a:avLst/>
          </a:prstGeom>
        </p:spPr>
      </p:pic>
      <p:pic>
        <p:nvPicPr>
          <p:cNvPr id="22" name="Picture 21" descr="A picture containing map&#10;&#10;Description automatically generated">
            <a:extLst>
              <a:ext uri="{FF2B5EF4-FFF2-40B4-BE49-F238E27FC236}">
                <a16:creationId xmlns:a16="http://schemas.microsoft.com/office/drawing/2014/main" id="{159E25EF-22D5-4C17-AD6E-AE507DA57DE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6200000">
            <a:off x="4859254" y="971380"/>
            <a:ext cx="1794752" cy="1389576"/>
          </a:xfrm>
          <a:prstGeom prst="rect">
            <a:avLst/>
          </a:prstGeom>
        </p:spPr>
      </p:pic>
      <p:pic>
        <p:nvPicPr>
          <p:cNvPr id="24" name="Picture 23" descr="Map&#10;&#10;Description automatically generated">
            <a:extLst>
              <a:ext uri="{FF2B5EF4-FFF2-40B4-BE49-F238E27FC236}">
                <a16:creationId xmlns:a16="http://schemas.microsoft.com/office/drawing/2014/main" id="{1792555B-4957-47AB-8015-FC32E718125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16200000">
            <a:off x="6478143" y="969542"/>
            <a:ext cx="1824242" cy="1389140"/>
          </a:xfrm>
          <a:prstGeom prst="rect">
            <a:avLst/>
          </a:prstGeom>
        </p:spPr>
      </p:pic>
      <p:sp>
        <p:nvSpPr>
          <p:cNvPr id="34" name="TextBox 33">
            <a:extLst>
              <a:ext uri="{FF2B5EF4-FFF2-40B4-BE49-F238E27FC236}">
                <a16:creationId xmlns:a16="http://schemas.microsoft.com/office/drawing/2014/main" id="{5028C559-5795-41DB-B56D-40FA1689E0C6}"/>
              </a:ext>
            </a:extLst>
          </p:cNvPr>
          <p:cNvSpPr txBox="1"/>
          <p:nvPr/>
        </p:nvSpPr>
        <p:spPr>
          <a:xfrm>
            <a:off x="57672" y="4300232"/>
            <a:ext cx="1145442" cy="369332"/>
          </a:xfrm>
          <a:prstGeom prst="rect">
            <a:avLst/>
          </a:prstGeom>
          <a:noFill/>
        </p:spPr>
        <p:txBody>
          <a:bodyPr wrap="none" rtlCol="0">
            <a:spAutoFit/>
          </a:bodyPr>
          <a:lstStyle/>
          <a:p>
            <a:r>
              <a:rPr lang="en-GB" dirty="0"/>
              <a:t>tentacles. </a:t>
            </a:r>
          </a:p>
        </p:txBody>
      </p:sp>
    </p:spTree>
    <p:extLst>
      <p:ext uri="{BB962C8B-B14F-4D97-AF65-F5344CB8AC3E}">
        <p14:creationId xmlns:p14="http://schemas.microsoft.com/office/powerpoint/2010/main" val="2530555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ppt_x"/>
                                          </p:val>
                                        </p:tav>
                                        <p:tav tm="100000">
                                          <p:val>
                                            <p:strVal val="#ppt_x"/>
                                          </p:val>
                                        </p:tav>
                                      </p:tavLst>
                                    </p:anim>
                                    <p:anim calcmode="lin" valueType="num">
                                      <p:cBhvr additive="base">
                                        <p:cTn id="1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A0098CD-FD97-449B-82F9-B027468626C2}"/>
              </a:ext>
            </a:extLst>
          </p:cNvPr>
          <p:cNvSpPr/>
          <p:nvPr/>
        </p:nvSpPr>
        <p:spPr>
          <a:xfrm>
            <a:off x="107092" y="29134"/>
            <a:ext cx="11977816" cy="6647935"/>
          </a:xfrm>
          <a:prstGeom prst="rect">
            <a:avLst/>
          </a:prstGeom>
          <a:solidFill>
            <a:srgbClr val="9999FF"/>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49A1B43B-C3C3-4B73-B573-EEB1D31D101E}"/>
              </a:ext>
            </a:extLst>
          </p:cNvPr>
          <p:cNvSpPr/>
          <p:nvPr/>
        </p:nvSpPr>
        <p:spPr>
          <a:xfrm>
            <a:off x="189471" y="5858142"/>
            <a:ext cx="5473098" cy="73729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AF901C76-9E5D-4B3C-A894-C1A324956BBC}"/>
              </a:ext>
            </a:extLst>
          </p:cNvPr>
          <p:cNvSpPr txBox="1"/>
          <p:nvPr/>
        </p:nvSpPr>
        <p:spPr>
          <a:xfrm>
            <a:off x="864066" y="5986095"/>
            <a:ext cx="4028302" cy="461665"/>
          </a:xfrm>
          <a:prstGeom prst="rect">
            <a:avLst/>
          </a:prstGeom>
          <a:noFill/>
        </p:spPr>
        <p:txBody>
          <a:bodyPr wrap="square" rtlCol="0">
            <a:spAutoFit/>
          </a:bodyPr>
          <a:lstStyle/>
          <a:p>
            <a:r>
              <a:rPr lang="en-GB" sz="2400" dirty="0"/>
              <a:t>Subject</a:t>
            </a:r>
            <a:r>
              <a:rPr lang="en-GB" dirty="0"/>
              <a:t>: </a:t>
            </a:r>
            <a:r>
              <a:rPr lang="en-GB" sz="2400" dirty="0"/>
              <a:t>English </a:t>
            </a:r>
            <a:endParaRPr lang="en-GB" dirty="0"/>
          </a:p>
        </p:txBody>
      </p:sp>
      <p:sp>
        <p:nvSpPr>
          <p:cNvPr id="7" name="Rectangle 6">
            <a:extLst>
              <a:ext uri="{FF2B5EF4-FFF2-40B4-BE49-F238E27FC236}">
                <a16:creationId xmlns:a16="http://schemas.microsoft.com/office/drawing/2014/main" id="{84DCDBAC-84E4-4205-A000-69749D158605}"/>
              </a:ext>
            </a:extLst>
          </p:cNvPr>
          <p:cNvSpPr/>
          <p:nvPr/>
        </p:nvSpPr>
        <p:spPr>
          <a:xfrm>
            <a:off x="189471" y="117047"/>
            <a:ext cx="7594114" cy="70021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DA36FC78-5849-41E9-A823-A50B3F991A6F}"/>
              </a:ext>
            </a:extLst>
          </p:cNvPr>
          <p:cNvSpPr txBox="1"/>
          <p:nvPr/>
        </p:nvSpPr>
        <p:spPr>
          <a:xfrm>
            <a:off x="273361" y="174767"/>
            <a:ext cx="7426334" cy="584775"/>
          </a:xfrm>
          <a:prstGeom prst="rect">
            <a:avLst/>
          </a:prstGeom>
          <a:noFill/>
        </p:spPr>
        <p:txBody>
          <a:bodyPr wrap="square" rtlCol="0">
            <a:spAutoFit/>
          </a:bodyPr>
          <a:lstStyle/>
          <a:p>
            <a:r>
              <a:rPr lang="en-GB" sz="3200" dirty="0"/>
              <a:t>Date</a:t>
            </a:r>
            <a:r>
              <a:rPr lang="en-GB" dirty="0"/>
              <a:t>:   </a:t>
            </a:r>
            <a:r>
              <a:rPr lang="en-GB" sz="3200" dirty="0"/>
              <a:t>Friday 15</a:t>
            </a:r>
            <a:r>
              <a:rPr lang="en-GB" sz="3200" baseline="30000" dirty="0"/>
              <a:t>th</a:t>
            </a:r>
            <a:r>
              <a:rPr lang="en-GB" sz="3200" dirty="0"/>
              <a:t> January </a:t>
            </a:r>
            <a:endParaRPr lang="en-GB" dirty="0"/>
          </a:p>
        </p:txBody>
      </p:sp>
      <p:pic>
        <p:nvPicPr>
          <p:cNvPr id="9" name="Picture 8">
            <a:extLst>
              <a:ext uri="{FF2B5EF4-FFF2-40B4-BE49-F238E27FC236}">
                <a16:creationId xmlns:a16="http://schemas.microsoft.com/office/drawing/2014/main" id="{189E6751-34BC-403B-AD7E-854FFBE07E9B}"/>
              </a:ext>
            </a:extLst>
          </p:cNvPr>
          <p:cNvPicPr>
            <a:picLocks noChangeAspect="1"/>
          </p:cNvPicPr>
          <p:nvPr/>
        </p:nvPicPr>
        <p:blipFill>
          <a:blip r:embed="rId2"/>
          <a:stretch>
            <a:fillRect/>
          </a:stretch>
        </p:blipFill>
        <p:spPr>
          <a:xfrm>
            <a:off x="553093" y="1680352"/>
            <a:ext cx="2219325" cy="1104900"/>
          </a:xfrm>
          <a:prstGeom prst="rect">
            <a:avLst/>
          </a:prstGeom>
        </p:spPr>
      </p:pic>
      <p:sp>
        <p:nvSpPr>
          <p:cNvPr id="10" name="Rectangle 9">
            <a:extLst>
              <a:ext uri="{FF2B5EF4-FFF2-40B4-BE49-F238E27FC236}">
                <a16:creationId xmlns:a16="http://schemas.microsoft.com/office/drawing/2014/main" id="{A1D55E07-2A59-4AC0-B0FE-2797609A1186}"/>
              </a:ext>
            </a:extLst>
          </p:cNvPr>
          <p:cNvSpPr/>
          <p:nvPr/>
        </p:nvSpPr>
        <p:spPr>
          <a:xfrm>
            <a:off x="569871" y="2788274"/>
            <a:ext cx="10612654" cy="1752795"/>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0375BF89-92FE-43A5-9B69-3D83BBF4E7E5}"/>
              </a:ext>
            </a:extLst>
          </p:cNvPr>
          <p:cNvSpPr txBox="1"/>
          <p:nvPr/>
        </p:nvSpPr>
        <p:spPr>
          <a:xfrm>
            <a:off x="569871" y="2789668"/>
            <a:ext cx="10860129" cy="1323439"/>
          </a:xfrm>
          <a:prstGeom prst="rect">
            <a:avLst/>
          </a:prstGeom>
          <a:noFill/>
        </p:spPr>
        <p:txBody>
          <a:bodyPr wrap="square" rtlCol="0">
            <a:spAutoFit/>
          </a:bodyPr>
          <a:lstStyle/>
          <a:p>
            <a:r>
              <a:rPr lang="en-GB" sz="4000" dirty="0"/>
              <a:t>LO To be able to read and spell common exception words.</a:t>
            </a:r>
          </a:p>
        </p:txBody>
      </p:sp>
      <p:pic>
        <p:nvPicPr>
          <p:cNvPr id="12" name="Picture 11">
            <a:extLst>
              <a:ext uri="{FF2B5EF4-FFF2-40B4-BE49-F238E27FC236}">
                <a16:creationId xmlns:a16="http://schemas.microsoft.com/office/drawing/2014/main" id="{48B5D287-2ACA-4B51-9CB9-6CE21CEB8AB3}"/>
              </a:ext>
            </a:extLst>
          </p:cNvPr>
          <p:cNvPicPr>
            <a:picLocks noChangeAspect="1"/>
          </p:cNvPicPr>
          <p:nvPr/>
        </p:nvPicPr>
        <p:blipFill>
          <a:blip r:embed="rId3"/>
          <a:stretch>
            <a:fillRect/>
          </a:stretch>
        </p:blipFill>
        <p:spPr>
          <a:xfrm>
            <a:off x="4646197" y="5915432"/>
            <a:ext cx="834561" cy="640100"/>
          </a:xfrm>
          <a:prstGeom prst="rect">
            <a:avLst/>
          </a:prstGeom>
        </p:spPr>
      </p:pic>
      <p:pic>
        <p:nvPicPr>
          <p:cNvPr id="13" name="Picture 12">
            <a:extLst>
              <a:ext uri="{FF2B5EF4-FFF2-40B4-BE49-F238E27FC236}">
                <a16:creationId xmlns:a16="http://schemas.microsoft.com/office/drawing/2014/main" id="{366C966A-78C3-4230-972B-6BE05789EBE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5703" y="5922732"/>
            <a:ext cx="588390" cy="588390"/>
          </a:xfrm>
          <a:prstGeom prst="rect">
            <a:avLst/>
          </a:prstGeom>
        </p:spPr>
      </p:pic>
    </p:spTree>
    <p:extLst>
      <p:ext uri="{BB962C8B-B14F-4D97-AF65-F5344CB8AC3E}">
        <p14:creationId xmlns:p14="http://schemas.microsoft.com/office/powerpoint/2010/main" val="12123576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4B05DE-C1C6-456D-9015-BD5168113B72}"/>
              </a:ext>
            </a:extLst>
          </p:cNvPr>
          <p:cNvPicPr>
            <a:picLocks noChangeAspect="1"/>
          </p:cNvPicPr>
          <p:nvPr/>
        </p:nvPicPr>
        <p:blipFill>
          <a:blip r:embed="rId2"/>
          <a:stretch>
            <a:fillRect/>
          </a:stretch>
        </p:blipFill>
        <p:spPr>
          <a:xfrm>
            <a:off x="688370" y="349321"/>
            <a:ext cx="11178282" cy="6351577"/>
          </a:xfrm>
          <a:prstGeom prst="rect">
            <a:avLst/>
          </a:prstGeom>
        </p:spPr>
      </p:pic>
      <p:sp>
        <p:nvSpPr>
          <p:cNvPr id="9" name="Rectangle 8">
            <a:extLst>
              <a:ext uri="{FF2B5EF4-FFF2-40B4-BE49-F238E27FC236}">
                <a16:creationId xmlns:a16="http://schemas.microsoft.com/office/drawing/2014/main" id="{CF6530E7-66A9-491B-B5AE-B4779035B272}"/>
              </a:ext>
            </a:extLst>
          </p:cNvPr>
          <p:cNvSpPr/>
          <p:nvPr/>
        </p:nvSpPr>
        <p:spPr>
          <a:xfrm>
            <a:off x="111224" y="5572888"/>
            <a:ext cx="5249767" cy="1128010"/>
          </a:xfrm>
          <a:prstGeom prst="rect">
            <a:avLst/>
          </a:prstGeom>
          <a:solidFill>
            <a:schemeClr val="bg1">
              <a:lumMod val="65000"/>
            </a:schemeClr>
          </a:solidFill>
          <a:ln>
            <a:solidFill>
              <a:schemeClr val="bg1">
                <a:lumMod val="6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t>Read the common exception words</a:t>
            </a:r>
            <a:endParaRPr lang="en-GB" sz="2800" b="1" dirty="0"/>
          </a:p>
        </p:txBody>
      </p:sp>
      <p:sp>
        <p:nvSpPr>
          <p:cNvPr id="11" name="Rectangle 10">
            <a:extLst>
              <a:ext uri="{FF2B5EF4-FFF2-40B4-BE49-F238E27FC236}">
                <a16:creationId xmlns:a16="http://schemas.microsoft.com/office/drawing/2014/main" id="{6F5B83E5-D8A1-411F-A657-A424AEDBEEFB}"/>
              </a:ext>
            </a:extLst>
          </p:cNvPr>
          <p:cNvSpPr/>
          <p:nvPr/>
        </p:nvSpPr>
        <p:spPr>
          <a:xfrm>
            <a:off x="6820735" y="6056305"/>
            <a:ext cx="5249767" cy="681274"/>
          </a:xfrm>
          <a:prstGeom prst="rect">
            <a:avLst/>
          </a:prstGeom>
          <a:solidFill>
            <a:schemeClr val="bg1">
              <a:lumMod val="65000"/>
            </a:schemeClr>
          </a:solidFill>
          <a:ln>
            <a:solidFill>
              <a:schemeClr val="bg1">
                <a:lumMod val="6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These are some of the words we need to know how to spell</a:t>
            </a:r>
            <a:endParaRPr lang="en-GB" dirty="0"/>
          </a:p>
        </p:txBody>
      </p:sp>
    </p:spTree>
    <p:extLst>
      <p:ext uri="{BB962C8B-B14F-4D97-AF65-F5344CB8AC3E}">
        <p14:creationId xmlns:p14="http://schemas.microsoft.com/office/powerpoint/2010/main" val="38273353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7E8A971-E4FF-413C-916C-91A6926AB957}"/>
              </a:ext>
            </a:extLst>
          </p:cNvPr>
          <p:cNvPicPr>
            <a:picLocks noChangeAspect="1"/>
          </p:cNvPicPr>
          <p:nvPr/>
        </p:nvPicPr>
        <p:blipFill>
          <a:blip r:embed="rId2"/>
          <a:stretch>
            <a:fillRect/>
          </a:stretch>
        </p:blipFill>
        <p:spPr>
          <a:xfrm>
            <a:off x="88144" y="136132"/>
            <a:ext cx="6007856" cy="6585735"/>
          </a:xfrm>
          <a:prstGeom prst="rect">
            <a:avLst/>
          </a:prstGeom>
        </p:spPr>
      </p:pic>
      <p:sp>
        <p:nvSpPr>
          <p:cNvPr id="6" name="Rectangle 5">
            <a:extLst>
              <a:ext uri="{FF2B5EF4-FFF2-40B4-BE49-F238E27FC236}">
                <a16:creationId xmlns:a16="http://schemas.microsoft.com/office/drawing/2014/main" id="{6BAB9B59-20C3-4E89-AEEC-28FCEE13548F}"/>
              </a:ext>
            </a:extLst>
          </p:cNvPr>
          <p:cNvSpPr/>
          <p:nvPr/>
        </p:nvSpPr>
        <p:spPr>
          <a:xfrm>
            <a:off x="6574026" y="1791643"/>
            <a:ext cx="5249767" cy="1414921"/>
          </a:xfrm>
          <a:prstGeom prst="rect">
            <a:avLst/>
          </a:prstGeom>
          <a:solidFill>
            <a:schemeClr val="bg1">
              <a:lumMod val="65000"/>
            </a:schemeClr>
          </a:solidFill>
          <a:ln>
            <a:solidFill>
              <a:schemeClr val="bg1">
                <a:lumMod val="6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t>Look, cover, write and check!</a:t>
            </a:r>
          </a:p>
          <a:p>
            <a:pPr algn="ctr"/>
            <a:endParaRPr lang="en-GB" dirty="0"/>
          </a:p>
        </p:txBody>
      </p:sp>
    </p:spTree>
    <p:extLst>
      <p:ext uri="{BB962C8B-B14F-4D97-AF65-F5344CB8AC3E}">
        <p14:creationId xmlns:p14="http://schemas.microsoft.com/office/powerpoint/2010/main" val="28873295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AF90D40-3C81-4516-B010-F7CF88A1D5C7}"/>
              </a:ext>
            </a:extLst>
          </p:cNvPr>
          <p:cNvPicPr>
            <a:picLocks noChangeAspect="1"/>
          </p:cNvPicPr>
          <p:nvPr/>
        </p:nvPicPr>
        <p:blipFill>
          <a:blip r:embed="rId2"/>
          <a:stretch>
            <a:fillRect/>
          </a:stretch>
        </p:blipFill>
        <p:spPr>
          <a:xfrm>
            <a:off x="122488" y="57150"/>
            <a:ext cx="6771472" cy="6743700"/>
          </a:xfrm>
          <a:prstGeom prst="rect">
            <a:avLst/>
          </a:prstGeom>
        </p:spPr>
      </p:pic>
      <p:sp>
        <p:nvSpPr>
          <p:cNvPr id="6" name="Cloud 5">
            <a:extLst>
              <a:ext uri="{FF2B5EF4-FFF2-40B4-BE49-F238E27FC236}">
                <a16:creationId xmlns:a16="http://schemas.microsoft.com/office/drawing/2014/main" id="{9C270569-3763-4FDB-B756-82AB5326D423}"/>
              </a:ext>
            </a:extLst>
          </p:cNvPr>
          <p:cNvSpPr/>
          <p:nvPr/>
        </p:nvSpPr>
        <p:spPr>
          <a:xfrm>
            <a:off x="7567053" y="2278294"/>
            <a:ext cx="4248227" cy="1502797"/>
          </a:xfrm>
          <a:prstGeom prst="cloud">
            <a:avLst/>
          </a:prstGeom>
          <a:solidFill>
            <a:schemeClr val="bg1">
              <a:lumMod val="65000"/>
            </a:schemeClr>
          </a:solidFill>
          <a:ln>
            <a:solidFill>
              <a:schemeClr val="bg1">
                <a:lumMod val="6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Don’t forget your sentences need capital letters, finger spaces and a full stop. </a:t>
            </a:r>
          </a:p>
        </p:txBody>
      </p:sp>
      <p:cxnSp>
        <p:nvCxnSpPr>
          <p:cNvPr id="8" name="Straight Arrow Connector 7">
            <a:extLst>
              <a:ext uri="{FF2B5EF4-FFF2-40B4-BE49-F238E27FC236}">
                <a16:creationId xmlns:a16="http://schemas.microsoft.com/office/drawing/2014/main" id="{B2D64749-C881-4AAA-9914-2A1087915A24}"/>
              </a:ext>
            </a:extLst>
          </p:cNvPr>
          <p:cNvCxnSpPr>
            <a:cxnSpLocks/>
          </p:cNvCxnSpPr>
          <p:nvPr/>
        </p:nvCxnSpPr>
        <p:spPr>
          <a:xfrm flipH="1">
            <a:off x="6401465" y="3517027"/>
            <a:ext cx="1318281" cy="1177811"/>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pic>
        <p:nvPicPr>
          <p:cNvPr id="9" name="Picture 8">
            <a:extLst>
              <a:ext uri="{FF2B5EF4-FFF2-40B4-BE49-F238E27FC236}">
                <a16:creationId xmlns:a16="http://schemas.microsoft.com/office/drawing/2014/main" id="{19EE18DB-911F-42E3-8F02-7C4084BDA70D}"/>
              </a:ext>
            </a:extLst>
          </p:cNvPr>
          <p:cNvPicPr>
            <a:picLocks noChangeAspect="1"/>
          </p:cNvPicPr>
          <p:nvPr/>
        </p:nvPicPr>
        <p:blipFill>
          <a:blip r:embed="rId3"/>
          <a:stretch>
            <a:fillRect/>
          </a:stretch>
        </p:blipFill>
        <p:spPr>
          <a:xfrm>
            <a:off x="7814969" y="4307709"/>
            <a:ext cx="1012024" cy="774259"/>
          </a:xfrm>
          <a:prstGeom prst="rect">
            <a:avLst/>
          </a:prstGeom>
        </p:spPr>
      </p:pic>
      <p:pic>
        <p:nvPicPr>
          <p:cNvPr id="10" name="Picture 9">
            <a:extLst>
              <a:ext uri="{FF2B5EF4-FFF2-40B4-BE49-F238E27FC236}">
                <a16:creationId xmlns:a16="http://schemas.microsoft.com/office/drawing/2014/main" id="{C9D3BBFC-A353-48DD-8BB3-4F5AA0E09DC8}"/>
              </a:ext>
            </a:extLst>
          </p:cNvPr>
          <p:cNvPicPr>
            <a:picLocks noChangeAspect="1"/>
          </p:cNvPicPr>
          <p:nvPr/>
        </p:nvPicPr>
        <p:blipFill>
          <a:blip r:embed="rId4"/>
          <a:stretch>
            <a:fillRect/>
          </a:stretch>
        </p:blipFill>
        <p:spPr>
          <a:xfrm>
            <a:off x="9313348" y="4310443"/>
            <a:ext cx="1009650" cy="771525"/>
          </a:xfrm>
          <a:prstGeom prst="rect">
            <a:avLst/>
          </a:prstGeom>
        </p:spPr>
      </p:pic>
      <p:pic>
        <p:nvPicPr>
          <p:cNvPr id="11" name="Picture 10">
            <a:extLst>
              <a:ext uri="{FF2B5EF4-FFF2-40B4-BE49-F238E27FC236}">
                <a16:creationId xmlns:a16="http://schemas.microsoft.com/office/drawing/2014/main" id="{D413E87F-42AF-4643-ABF8-AAD8B7533A2F}"/>
              </a:ext>
            </a:extLst>
          </p:cNvPr>
          <p:cNvPicPr>
            <a:picLocks noChangeAspect="1"/>
          </p:cNvPicPr>
          <p:nvPr/>
        </p:nvPicPr>
        <p:blipFill>
          <a:blip r:embed="rId5"/>
          <a:stretch>
            <a:fillRect/>
          </a:stretch>
        </p:blipFill>
        <p:spPr>
          <a:xfrm>
            <a:off x="10809353" y="4310443"/>
            <a:ext cx="1005927" cy="774259"/>
          </a:xfrm>
          <a:prstGeom prst="rect">
            <a:avLst/>
          </a:prstGeom>
        </p:spPr>
      </p:pic>
    </p:spTree>
    <p:extLst>
      <p:ext uri="{BB962C8B-B14F-4D97-AF65-F5344CB8AC3E}">
        <p14:creationId xmlns:p14="http://schemas.microsoft.com/office/powerpoint/2010/main" val="3530935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58466A9-48DB-4412-A1CF-FA5A311B7854}"/>
              </a:ext>
            </a:extLst>
          </p:cNvPr>
          <p:cNvPicPr>
            <a:picLocks noChangeAspect="1"/>
          </p:cNvPicPr>
          <p:nvPr/>
        </p:nvPicPr>
        <p:blipFill>
          <a:blip r:embed="rId2"/>
          <a:stretch>
            <a:fillRect/>
          </a:stretch>
        </p:blipFill>
        <p:spPr>
          <a:xfrm>
            <a:off x="128255" y="923330"/>
            <a:ext cx="9277350" cy="2867025"/>
          </a:xfrm>
          <a:prstGeom prst="rect">
            <a:avLst/>
          </a:prstGeom>
        </p:spPr>
      </p:pic>
      <p:sp>
        <p:nvSpPr>
          <p:cNvPr id="6" name="Rectangle 5">
            <a:extLst>
              <a:ext uri="{FF2B5EF4-FFF2-40B4-BE49-F238E27FC236}">
                <a16:creationId xmlns:a16="http://schemas.microsoft.com/office/drawing/2014/main" id="{A607AF64-5306-4AF6-AE86-A1C726029011}"/>
              </a:ext>
            </a:extLst>
          </p:cNvPr>
          <p:cNvSpPr/>
          <p:nvPr/>
        </p:nvSpPr>
        <p:spPr>
          <a:xfrm>
            <a:off x="3899244" y="0"/>
            <a:ext cx="4393511" cy="923330"/>
          </a:xfrm>
          <a:prstGeom prst="rect">
            <a:avLst/>
          </a:prstGeom>
          <a:noFill/>
        </p:spPr>
        <p:txBody>
          <a:bodyPr wrap="none" lIns="91440" tIns="45720" rIns="91440" bIns="45720">
            <a:spAutoFit/>
          </a:bodyPr>
          <a:lstStyle/>
          <a:p>
            <a:pPr algn="ctr"/>
            <a:r>
              <a:rPr lang="en-US" sz="54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Spelling game!</a:t>
            </a:r>
            <a:endPar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pic>
        <p:nvPicPr>
          <p:cNvPr id="8" name="Picture 7">
            <a:extLst>
              <a:ext uri="{FF2B5EF4-FFF2-40B4-BE49-F238E27FC236}">
                <a16:creationId xmlns:a16="http://schemas.microsoft.com/office/drawing/2014/main" id="{EC8FE99A-E799-439F-9D57-A3419C6E45D3}"/>
              </a:ext>
            </a:extLst>
          </p:cNvPr>
          <p:cNvPicPr>
            <a:picLocks noChangeAspect="1"/>
          </p:cNvPicPr>
          <p:nvPr/>
        </p:nvPicPr>
        <p:blipFill>
          <a:blip r:embed="rId3"/>
          <a:stretch>
            <a:fillRect/>
          </a:stretch>
        </p:blipFill>
        <p:spPr>
          <a:xfrm>
            <a:off x="491790" y="3429000"/>
            <a:ext cx="4275140" cy="3312041"/>
          </a:xfrm>
          <a:prstGeom prst="rect">
            <a:avLst/>
          </a:prstGeom>
        </p:spPr>
      </p:pic>
      <p:sp>
        <p:nvSpPr>
          <p:cNvPr id="9" name="Rectangle 8">
            <a:extLst>
              <a:ext uri="{FF2B5EF4-FFF2-40B4-BE49-F238E27FC236}">
                <a16:creationId xmlns:a16="http://schemas.microsoft.com/office/drawing/2014/main" id="{DCAA9141-56C1-4755-84C2-166F35EF120E}"/>
              </a:ext>
            </a:extLst>
          </p:cNvPr>
          <p:cNvSpPr/>
          <p:nvPr/>
        </p:nvSpPr>
        <p:spPr>
          <a:xfrm>
            <a:off x="6813978" y="2978140"/>
            <a:ext cx="5249767" cy="1624430"/>
          </a:xfrm>
          <a:prstGeom prst="rect">
            <a:avLst/>
          </a:prstGeom>
          <a:solidFill>
            <a:schemeClr val="bg1">
              <a:lumMod val="65000"/>
            </a:schemeClr>
          </a:solidFill>
          <a:ln>
            <a:solidFill>
              <a:schemeClr val="bg1">
                <a:lumMod val="6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t>Use the link to play the game and practice spelling the common exception words</a:t>
            </a:r>
          </a:p>
          <a:p>
            <a:pPr algn="ctr"/>
            <a:endParaRPr lang="en-GB" dirty="0"/>
          </a:p>
        </p:txBody>
      </p:sp>
      <p:sp>
        <p:nvSpPr>
          <p:cNvPr id="12" name="Rectangle 11">
            <a:extLst>
              <a:ext uri="{FF2B5EF4-FFF2-40B4-BE49-F238E27FC236}">
                <a16:creationId xmlns:a16="http://schemas.microsoft.com/office/drawing/2014/main" id="{10960623-6665-4846-9A93-26C671ABF6A6}"/>
              </a:ext>
            </a:extLst>
          </p:cNvPr>
          <p:cNvSpPr/>
          <p:nvPr/>
        </p:nvSpPr>
        <p:spPr>
          <a:xfrm>
            <a:off x="4766930" y="5845165"/>
            <a:ext cx="7425070" cy="8122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TextBox 10">
            <a:extLst>
              <a:ext uri="{FF2B5EF4-FFF2-40B4-BE49-F238E27FC236}">
                <a16:creationId xmlns:a16="http://schemas.microsoft.com/office/drawing/2014/main" id="{D8864D93-61A5-4138-BECC-66D458077EAA}"/>
              </a:ext>
            </a:extLst>
          </p:cNvPr>
          <p:cNvSpPr txBox="1"/>
          <p:nvPr/>
        </p:nvSpPr>
        <p:spPr>
          <a:xfrm>
            <a:off x="4766930" y="5845165"/>
            <a:ext cx="7947582" cy="830997"/>
          </a:xfrm>
          <a:prstGeom prst="rect">
            <a:avLst/>
          </a:prstGeom>
          <a:noFill/>
        </p:spPr>
        <p:txBody>
          <a:bodyPr wrap="square">
            <a:spAutoFit/>
          </a:bodyPr>
          <a:lstStyle/>
          <a:p>
            <a:r>
              <a:rPr lang="en-GB" sz="2400" b="1" dirty="0">
                <a:hlinkClick r:id="rId4"/>
              </a:rPr>
              <a:t>Little Bird Spelling || Practise spelling Common Exception Words (ictgames.com)</a:t>
            </a:r>
            <a:endParaRPr lang="en-GB" sz="2400" b="1" dirty="0"/>
          </a:p>
        </p:txBody>
      </p:sp>
    </p:spTree>
    <p:extLst>
      <p:ext uri="{BB962C8B-B14F-4D97-AF65-F5344CB8AC3E}">
        <p14:creationId xmlns:p14="http://schemas.microsoft.com/office/powerpoint/2010/main" val="16434135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387D418-D3CC-4223-A531-D976194F0345}"/>
              </a:ext>
            </a:extLst>
          </p:cNvPr>
          <p:cNvPicPr>
            <a:picLocks noChangeAspect="1"/>
          </p:cNvPicPr>
          <p:nvPr/>
        </p:nvPicPr>
        <p:blipFill>
          <a:blip r:embed="rId2"/>
          <a:stretch>
            <a:fillRect/>
          </a:stretch>
        </p:blipFill>
        <p:spPr>
          <a:xfrm>
            <a:off x="267454" y="3790521"/>
            <a:ext cx="5144168" cy="2886075"/>
          </a:xfrm>
          <a:prstGeom prst="rect">
            <a:avLst/>
          </a:prstGeom>
        </p:spPr>
      </p:pic>
      <p:sp>
        <p:nvSpPr>
          <p:cNvPr id="6" name="Rectangle 5">
            <a:extLst>
              <a:ext uri="{FF2B5EF4-FFF2-40B4-BE49-F238E27FC236}">
                <a16:creationId xmlns:a16="http://schemas.microsoft.com/office/drawing/2014/main" id="{B15FE4F3-7432-4B2C-966A-FE369F9C0A7C}"/>
              </a:ext>
            </a:extLst>
          </p:cNvPr>
          <p:cNvSpPr/>
          <p:nvPr/>
        </p:nvSpPr>
        <p:spPr>
          <a:xfrm>
            <a:off x="3197218" y="-96545"/>
            <a:ext cx="4393511" cy="923330"/>
          </a:xfrm>
          <a:prstGeom prst="rect">
            <a:avLst/>
          </a:prstGeom>
          <a:noFill/>
        </p:spPr>
        <p:txBody>
          <a:bodyPr wrap="none" lIns="91440" tIns="45720" rIns="91440" bIns="45720">
            <a:spAutoFit/>
          </a:bodyPr>
          <a:lstStyle/>
          <a:p>
            <a:pPr algn="ctr"/>
            <a:r>
              <a:rPr lang="en-US" sz="54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Spelling game!</a:t>
            </a:r>
            <a:endPar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pic>
        <p:nvPicPr>
          <p:cNvPr id="8" name="Picture 7">
            <a:extLst>
              <a:ext uri="{FF2B5EF4-FFF2-40B4-BE49-F238E27FC236}">
                <a16:creationId xmlns:a16="http://schemas.microsoft.com/office/drawing/2014/main" id="{B1AAA19D-77AA-41A0-811A-7F765896E4F8}"/>
              </a:ext>
            </a:extLst>
          </p:cNvPr>
          <p:cNvPicPr>
            <a:picLocks noChangeAspect="1"/>
          </p:cNvPicPr>
          <p:nvPr/>
        </p:nvPicPr>
        <p:blipFill>
          <a:blip r:embed="rId3"/>
          <a:stretch>
            <a:fillRect/>
          </a:stretch>
        </p:blipFill>
        <p:spPr>
          <a:xfrm>
            <a:off x="131209" y="826785"/>
            <a:ext cx="8026471" cy="2886075"/>
          </a:xfrm>
          <a:prstGeom prst="rect">
            <a:avLst/>
          </a:prstGeom>
        </p:spPr>
      </p:pic>
      <p:sp>
        <p:nvSpPr>
          <p:cNvPr id="9" name="Rectangle 8">
            <a:extLst>
              <a:ext uri="{FF2B5EF4-FFF2-40B4-BE49-F238E27FC236}">
                <a16:creationId xmlns:a16="http://schemas.microsoft.com/office/drawing/2014/main" id="{61963EC1-E7BB-4F9E-A7FE-3C9C9DE6EC04}"/>
              </a:ext>
            </a:extLst>
          </p:cNvPr>
          <p:cNvSpPr/>
          <p:nvPr/>
        </p:nvSpPr>
        <p:spPr>
          <a:xfrm>
            <a:off x="6341404" y="3521639"/>
            <a:ext cx="5249767" cy="1624430"/>
          </a:xfrm>
          <a:prstGeom prst="rect">
            <a:avLst/>
          </a:prstGeom>
          <a:solidFill>
            <a:schemeClr val="bg1">
              <a:lumMod val="65000"/>
            </a:schemeClr>
          </a:solidFill>
          <a:ln>
            <a:solidFill>
              <a:schemeClr val="bg1">
                <a:lumMod val="6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t>Use the link to play the game and practice adding the suffixes ‘ing’ and ‘ed’. </a:t>
            </a:r>
          </a:p>
          <a:p>
            <a:pPr algn="ctr"/>
            <a:endParaRPr lang="en-GB" dirty="0"/>
          </a:p>
        </p:txBody>
      </p:sp>
      <p:sp>
        <p:nvSpPr>
          <p:cNvPr id="12" name="Rectangle 11">
            <a:extLst>
              <a:ext uri="{FF2B5EF4-FFF2-40B4-BE49-F238E27FC236}">
                <a16:creationId xmlns:a16="http://schemas.microsoft.com/office/drawing/2014/main" id="{2781809C-A780-4341-B2BB-B53ED7D6BDE3}"/>
              </a:ext>
            </a:extLst>
          </p:cNvPr>
          <p:cNvSpPr/>
          <p:nvPr/>
        </p:nvSpPr>
        <p:spPr>
          <a:xfrm>
            <a:off x="4066692" y="6172572"/>
            <a:ext cx="8026471" cy="5040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TextBox 10">
            <a:extLst>
              <a:ext uri="{FF2B5EF4-FFF2-40B4-BE49-F238E27FC236}">
                <a16:creationId xmlns:a16="http://schemas.microsoft.com/office/drawing/2014/main" id="{077871DE-149C-4262-B856-C20729FB1A64}"/>
              </a:ext>
            </a:extLst>
          </p:cNvPr>
          <p:cNvSpPr txBox="1"/>
          <p:nvPr/>
        </p:nvSpPr>
        <p:spPr>
          <a:xfrm>
            <a:off x="4098241" y="6172572"/>
            <a:ext cx="8724417" cy="400110"/>
          </a:xfrm>
          <a:prstGeom prst="rect">
            <a:avLst/>
          </a:prstGeom>
          <a:noFill/>
        </p:spPr>
        <p:txBody>
          <a:bodyPr wrap="square">
            <a:spAutoFit/>
          </a:bodyPr>
          <a:lstStyle/>
          <a:p>
            <a:r>
              <a:rPr lang="en-GB" sz="2000" b="1" dirty="0">
                <a:solidFill>
                  <a:srgbClr val="0070C0"/>
                </a:solidFill>
              </a:rPr>
              <a:t>https://www.topmarks.co.uk/english-games/5-7-years/words-and-spelling</a:t>
            </a:r>
          </a:p>
        </p:txBody>
      </p:sp>
    </p:spTree>
    <p:extLst>
      <p:ext uri="{BB962C8B-B14F-4D97-AF65-F5344CB8AC3E}">
        <p14:creationId xmlns:p14="http://schemas.microsoft.com/office/powerpoint/2010/main" val="33711466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DC05C0B-EA79-4095-BB50-82500C649F87}"/>
              </a:ext>
            </a:extLst>
          </p:cNvPr>
          <p:cNvPicPr>
            <a:picLocks noChangeAspect="1"/>
          </p:cNvPicPr>
          <p:nvPr/>
        </p:nvPicPr>
        <p:blipFill>
          <a:blip r:embed="rId2"/>
          <a:stretch>
            <a:fillRect/>
          </a:stretch>
        </p:blipFill>
        <p:spPr>
          <a:xfrm>
            <a:off x="119401" y="0"/>
            <a:ext cx="7021138" cy="6858000"/>
          </a:xfrm>
          <a:prstGeom prst="rect">
            <a:avLst/>
          </a:prstGeom>
        </p:spPr>
      </p:pic>
      <p:sp>
        <p:nvSpPr>
          <p:cNvPr id="6" name="Rectangle 5">
            <a:extLst>
              <a:ext uri="{FF2B5EF4-FFF2-40B4-BE49-F238E27FC236}">
                <a16:creationId xmlns:a16="http://schemas.microsoft.com/office/drawing/2014/main" id="{9B935047-AF2F-44B7-807D-DAE6B7FAB5F8}"/>
              </a:ext>
            </a:extLst>
          </p:cNvPr>
          <p:cNvSpPr/>
          <p:nvPr/>
        </p:nvSpPr>
        <p:spPr>
          <a:xfrm>
            <a:off x="6822832" y="784776"/>
            <a:ext cx="5249767" cy="1414921"/>
          </a:xfrm>
          <a:prstGeom prst="rect">
            <a:avLst/>
          </a:prstGeom>
          <a:solidFill>
            <a:schemeClr val="bg1">
              <a:lumMod val="65000"/>
            </a:schemeClr>
          </a:solidFill>
          <a:ln>
            <a:solidFill>
              <a:schemeClr val="bg1">
                <a:lumMod val="6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a:t>Word search</a:t>
            </a:r>
            <a:endParaRPr lang="en-GB" sz="2400" dirty="0"/>
          </a:p>
        </p:txBody>
      </p:sp>
      <p:sp>
        <p:nvSpPr>
          <p:cNvPr id="7" name="Rectangle 6">
            <a:extLst>
              <a:ext uri="{FF2B5EF4-FFF2-40B4-BE49-F238E27FC236}">
                <a16:creationId xmlns:a16="http://schemas.microsoft.com/office/drawing/2014/main" id="{ABAE3FC1-D21F-4600-B1B1-9BCA051F453C}"/>
              </a:ext>
            </a:extLst>
          </p:cNvPr>
          <p:cNvSpPr/>
          <p:nvPr/>
        </p:nvSpPr>
        <p:spPr>
          <a:xfrm>
            <a:off x="7267575" y="5509219"/>
            <a:ext cx="4805024" cy="1128010"/>
          </a:xfrm>
          <a:prstGeom prst="rect">
            <a:avLst/>
          </a:prstGeom>
          <a:solidFill>
            <a:schemeClr val="bg1">
              <a:lumMod val="65000"/>
            </a:schemeClr>
          </a:solidFill>
          <a:ln>
            <a:solidFill>
              <a:schemeClr val="bg1">
                <a:lumMod val="6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Find the common exception words in the word search</a:t>
            </a:r>
            <a:endParaRPr lang="en-GB" sz="2400" b="1" dirty="0"/>
          </a:p>
        </p:txBody>
      </p:sp>
    </p:spTree>
    <p:extLst>
      <p:ext uri="{BB962C8B-B14F-4D97-AF65-F5344CB8AC3E}">
        <p14:creationId xmlns:p14="http://schemas.microsoft.com/office/powerpoint/2010/main" val="12621560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25A34A7-CF0F-4A1C-A6F1-B38BE7F4474A}"/>
              </a:ext>
            </a:extLst>
          </p:cNvPr>
          <p:cNvSpPr txBox="1"/>
          <p:nvPr/>
        </p:nvSpPr>
        <p:spPr>
          <a:xfrm>
            <a:off x="147430" y="459685"/>
            <a:ext cx="11897139" cy="1200329"/>
          </a:xfrm>
          <a:prstGeom prst="rect">
            <a:avLst/>
          </a:prstGeom>
          <a:noFill/>
        </p:spPr>
        <p:txBody>
          <a:bodyPr wrap="square" rtlCol="0">
            <a:spAutoFit/>
          </a:bodyPr>
          <a:lstStyle/>
          <a:p>
            <a:pPr algn="ctr"/>
            <a:r>
              <a:rPr lang="en-GB" sz="3600" b="1" dirty="0"/>
              <a:t>Well done for all of your hard work this week! We cant wait to see your completed work.</a:t>
            </a:r>
          </a:p>
        </p:txBody>
      </p:sp>
      <p:pic>
        <p:nvPicPr>
          <p:cNvPr id="1026" name="Picture 2" descr="See the source image">
            <a:extLst>
              <a:ext uri="{FF2B5EF4-FFF2-40B4-BE49-F238E27FC236}">
                <a16:creationId xmlns:a16="http://schemas.microsoft.com/office/drawing/2014/main" id="{F761B972-8D6E-4752-8137-30CDBC1DCF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09946" y="1660014"/>
            <a:ext cx="5990216" cy="313530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53CCCEA2-332F-4658-9B97-AADB8071FAA7}"/>
              </a:ext>
            </a:extLst>
          </p:cNvPr>
          <p:cNvSpPr txBox="1"/>
          <p:nvPr/>
        </p:nvSpPr>
        <p:spPr>
          <a:xfrm>
            <a:off x="1" y="5117026"/>
            <a:ext cx="12115800" cy="954107"/>
          </a:xfrm>
          <a:prstGeom prst="rect">
            <a:avLst/>
          </a:prstGeom>
          <a:noFill/>
        </p:spPr>
        <p:txBody>
          <a:bodyPr wrap="square">
            <a:spAutoFit/>
          </a:bodyPr>
          <a:lstStyle/>
          <a:p>
            <a:r>
              <a:rPr lang="en-GB" sz="2800" b="0" i="0" u="none" strike="noStrike" dirty="0">
                <a:solidFill>
                  <a:srgbClr val="000000"/>
                </a:solidFill>
                <a:effectLst/>
                <a:latin typeface="Calibri" panose="020F0502020204030204" pitchFamily="34" charset="0"/>
              </a:rPr>
              <a:t>Could any completed work / photographic evidence of completed work please be sent to </a:t>
            </a:r>
            <a:r>
              <a:rPr lang="en-GB" sz="2800" u="sng" dirty="0">
                <a:solidFill>
                  <a:srgbClr val="0563C1"/>
                </a:solidFill>
                <a:latin typeface="Calibri" panose="020F0502020204030204" pitchFamily="34" charset="0"/>
              </a:rPr>
              <a:t>p</a:t>
            </a:r>
            <a:r>
              <a:rPr lang="en-GB" sz="2800" b="0" i="0" u="sng" strike="noStrike" dirty="0">
                <a:solidFill>
                  <a:srgbClr val="0563C1"/>
                </a:solidFill>
                <a:effectLst/>
                <a:latin typeface="Calibri" panose="020F0502020204030204" pitchFamily="34" charset="0"/>
                <a:hlinkClick r:id="rId3"/>
              </a:rPr>
              <a:t>ioneerspupils@gmail.com</a:t>
            </a:r>
            <a:endParaRPr lang="en-GB" sz="2800" dirty="0"/>
          </a:p>
        </p:txBody>
      </p:sp>
      <p:sp>
        <p:nvSpPr>
          <p:cNvPr id="8" name="Rectangle 7">
            <a:extLst>
              <a:ext uri="{FF2B5EF4-FFF2-40B4-BE49-F238E27FC236}">
                <a16:creationId xmlns:a16="http://schemas.microsoft.com/office/drawing/2014/main" id="{82E68C43-0C27-4E8D-820A-5F07D0A0B3DA}"/>
              </a:ext>
            </a:extLst>
          </p:cNvPr>
          <p:cNvSpPr/>
          <p:nvPr/>
        </p:nvSpPr>
        <p:spPr>
          <a:xfrm>
            <a:off x="7239545" y="6085081"/>
            <a:ext cx="4805024" cy="641581"/>
          </a:xfrm>
          <a:prstGeom prst="rect">
            <a:avLst/>
          </a:prstGeom>
          <a:solidFill>
            <a:schemeClr val="bg1">
              <a:lumMod val="65000"/>
            </a:schemeClr>
          </a:solidFill>
          <a:ln>
            <a:solidFill>
              <a:schemeClr val="bg1">
                <a:lumMod val="6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Thank you!</a:t>
            </a:r>
            <a:endParaRPr lang="en-GB" sz="2400" b="1" dirty="0"/>
          </a:p>
        </p:txBody>
      </p:sp>
    </p:spTree>
    <p:extLst>
      <p:ext uri="{BB962C8B-B14F-4D97-AF65-F5344CB8AC3E}">
        <p14:creationId xmlns:p14="http://schemas.microsoft.com/office/powerpoint/2010/main" val="30858270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5820670-5653-4F25-B0E5-EC323EC42108}"/>
              </a:ext>
            </a:extLst>
          </p:cNvPr>
          <p:cNvSpPr>
            <a:spLocks noGrp="1"/>
          </p:cNvSpPr>
          <p:nvPr>
            <p:ph idx="1"/>
          </p:nvPr>
        </p:nvSpPr>
        <p:spPr/>
        <p:txBody>
          <a:bodyPr/>
          <a:lstStyle/>
          <a:p>
            <a:endParaRPr lang="en-GB" dirty="0"/>
          </a:p>
          <a:p>
            <a:endParaRPr lang="en-GB" dirty="0"/>
          </a:p>
          <a:p>
            <a:endParaRPr lang="en-GB" dirty="0"/>
          </a:p>
        </p:txBody>
      </p:sp>
      <p:sp>
        <p:nvSpPr>
          <p:cNvPr id="12" name="Rectangle 11"/>
          <p:cNvSpPr/>
          <p:nvPr/>
        </p:nvSpPr>
        <p:spPr>
          <a:xfrm>
            <a:off x="3089984" y="104503"/>
            <a:ext cx="6012031" cy="923330"/>
          </a:xfrm>
          <a:prstGeom prst="rect">
            <a:avLst/>
          </a:prstGeom>
          <a:noFill/>
        </p:spPr>
        <p:txBody>
          <a:bodyPr wrap="none" lIns="91440" tIns="45720" rIns="91440" bIns="45720">
            <a:spAutoFit/>
          </a:bodyPr>
          <a:lstStyle/>
          <a:p>
            <a:pPr algn="ctr"/>
            <a:r>
              <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Retell of the story …</a:t>
            </a:r>
          </a:p>
        </p:txBody>
      </p:sp>
      <p:sp>
        <p:nvSpPr>
          <p:cNvPr id="8" name="TextBox 7"/>
          <p:cNvSpPr txBox="1"/>
          <p:nvPr/>
        </p:nvSpPr>
        <p:spPr>
          <a:xfrm>
            <a:off x="0" y="1098650"/>
            <a:ext cx="12120375" cy="5078313"/>
          </a:xfrm>
          <a:prstGeom prst="rect">
            <a:avLst/>
          </a:prstGeom>
          <a:noFill/>
        </p:spPr>
        <p:txBody>
          <a:bodyPr wrap="square" rtlCol="0">
            <a:spAutoFit/>
          </a:bodyPr>
          <a:lstStyle/>
          <a:p>
            <a:pPr algn="just"/>
            <a:r>
              <a:rPr lang="en-GB" dirty="0"/>
              <a:t>One summers day, Winnie and Wilbur packed their suitcase ready for a holiday on a remote desert island surrounded by shark infested waters. Winnie packed her colourful swimsuit, blue flippers and her snorkel so that she could practice her swimming in the deep, cold sea. </a:t>
            </a:r>
          </a:p>
          <a:p>
            <a:endParaRPr lang="en-GB" dirty="0"/>
          </a:p>
          <a:p>
            <a:pPr algn="just"/>
            <a:r>
              <a:rPr lang="en-GB" dirty="0"/>
              <a:t>Wilbur was terrified of the water and sat on the broken, wooden jetty watching Winnie as she swam. He could see all of the delicious, colourful fish as they swam by and wished he could catch one for his lunch. He slowly reached out his paw to test the water but he thought it was nasty and wet! Suddenly, Winnie had an idea. She waved her magic wand in a gigantic circle, shouted abracadabra and WHOOSH Wilbur turned into a cat-fish!  </a:t>
            </a:r>
          </a:p>
          <a:p>
            <a:endParaRPr lang="en-GB" dirty="0"/>
          </a:p>
          <a:p>
            <a:pPr algn="just"/>
            <a:r>
              <a:rPr lang="en-GB" dirty="0"/>
              <a:t>Wilbur loved being a cat-fish! He spent the day chasing little fish, hiding behind sea weed and swimming through secret tunnels under the water. Winnie watched Wilbur having so much fun and wished she could become a fish too! Winnie thought long and hard about the spell she would need. Then with a wave of her magic wand she turned into a huge, yellow octopus with pink, slimy tentacles!   </a:t>
            </a:r>
          </a:p>
          <a:p>
            <a:pPr algn="just"/>
            <a:endParaRPr lang="en-GB" dirty="0"/>
          </a:p>
          <a:p>
            <a:pPr algn="just"/>
            <a:r>
              <a:rPr lang="en-GB" dirty="0"/>
              <a:t>All of a sudden, a giant, black sea lion with long, grey whiskers swam past knocking Winnie’s want out of her hand! She tried to catch it but she missed. The wand tumbled quickly down to the bottom of the ocean and landed in the wreck of an old sailing ship. They searched under the ropes, under the anchor and behind the crab but it was nowhere to be seen! Eventually, they found the want inside an old, rusty treasure chest and cast a spell to turn back to normal.</a:t>
            </a:r>
          </a:p>
        </p:txBody>
      </p:sp>
    </p:spTree>
    <p:extLst>
      <p:ext uri="{BB962C8B-B14F-4D97-AF65-F5344CB8AC3E}">
        <p14:creationId xmlns:p14="http://schemas.microsoft.com/office/powerpoint/2010/main" val="18950685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5820670-5653-4F25-B0E5-EC323EC42108}"/>
              </a:ext>
            </a:extLst>
          </p:cNvPr>
          <p:cNvSpPr>
            <a:spLocks noGrp="1"/>
          </p:cNvSpPr>
          <p:nvPr>
            <p:ph idx="1"/>
          </p:nvPr>
        </p:nvSpPr>
        <p:spPr/>
        <p:txBody>
          <a:bodyPr/>
          <a:lstStyle/>
          <a:p>
            <a:endParaRPr lang="en-GB" dirty="0"/>
          </a:p>
          <a:p>
            <a:endParaRPr lang="en-GB" dirty="0"/>
          </a:p>
          <a:p>
            <a:endParaRPr lang="en-GB" dirty="0"/>
          </a:p>
        </p:txBody>
      </p:sp>
      <p:sp>
        <p:nvSpPr>
          <p:cNvPr id="12" name="Rectangle 11"/>
          <p:cNvSpPr/>
          <p:nvPr/>
        </p:nvSpPr>
        <p:spPr>
          <a:xfrm>
            <a:off x="3089984" y="104503"/>
            <a:ext cx="6012031" cy="923330"/>
          </a:xfrm>
          <a:prstGeom prst="rect">
            <a:avLst/>
          </a:prstGeom>
          <a:noFill/>
        </p:spPr>
        <p:txBody>
          <a:bodyPr wrap="none" lIns="91440" tIns="45720" rIns="91440" bIns="45720">
            <a:spAutoFit/>
          </a:bodyPr>
          <a:lstStyle/>
          <a:p>
            <a:pPr algn="ctr"/>
            <a:r>
              <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Retell of the story …</a:t>
            </a:r>
          </a:p>
        </p:txBody>
      </p:sp>
      <p:sp>
        <p:nvSpPr>
          <p:cNvPr id="8" name="TextBox 7"/>
          <p:cNvSpPr txBox="1"/>
          <p:nvPr/>
        </p:nvSpPr>
        <p:spPr>
          <a:xfrm>
            <a:off x="0" y="1214846"/>
            <a:ext cx="12120375" cy="4185761"/>
          </a:xfrm>
          <a:prstGeom prst="rect">
            <a:avLst/>
          </a:prstGeom>
          <a:noFill/>
        </p:spPr>
        <p:txBody>
          <a:bodyPr wrap="square" rtlCol="0">
            <a:spAutoFit/>
          </a:bodyPr>
          <a:lstStyle/>
          <a:p>
            <a:pPr algn="just"/>
            <a:r>
              <a:rPr lang="en-GB" sz="1600" dirty="0"/>
              <a:t>One summers day, Winnie and Wilbur packed their suitcase ready for a holiday on a remote desert island surrounded by shark infested waters. Winnie packed her colourful swimsuit, blue flippers and her snorkel so that she could practice her swimming in the deep, cold sea. </a:t>
            </a:r>
          </a:p>
          <a:p>
            <a:endParaRPr lang="en-GB" sz="1600" dirty="0"/>
          </a:p>
          <a:p>
            <a:pPr algn="just"/>
            <a:r>
              <a:rPr lang="en-GB" sz="1600" dirty="0"/>
              <a:t>Wilbur was terrified of the water and sat on the broken, wooden jetty watching Winnie as she swam. He could see all of the delicious, colourful fish as they swam by and wished he could catch one for his lunch. He slowly reached out his paw to test the water but he thought it was nasty and wet! Suddenly, Winnie had an idea. She waved her magic wand in a gigantic circle, shouted abracadabra and WHOOSH Wilbur turned into a cat-fish!  </a:t>
            </a:r>
          </a:p>
          <a:p>
            <a:endParaRPr lang="en-GB" sz="1600" dirty="0"/>
          </a:p>
          <a:p>
            <a:pPr algn="just"/>
            <a:r>
              <a:rPr lang="en-GB" sz="1600" dirty="0"/>
              <a:t>Wilbur loved being a cat-fish! He spent the day chasing little fish, hiding behind sea weed and swimming through secret tunnels under the water. Winnie watched Wilbur having so much fun and wished she could become a fish too! Winnie thought long and hard about the spell she would need. Then with a wave of her magic wand she turned into a huge, yellow octopus with pink, slimy tentacles!   </a:t>
            </a:r>
          </a:p>
          <a:p>
            <a:pPr algn="just"/>
            <a:endParaRPr lang="en-GB" sz="1600" dirty="0"/>
          </a:p>
          <a:p>
            <a:pPr algn="just"/>
            <a:r>
              <a:rPr lang="en-GB" sz="1600" dirty="0"/>
              <a:t>All of a sudden, a giant, black sea lion with long, grey whiskers swam past knocking Winnie’s want out of her hand! She tried to catch it but she missed. The wand tumbled quickly down to the bottom of the ocean and landed in the wreck of an old sailing ship. They searched under the ropes, under the anchor and behind the crab but it was nowhere to be seen! Eventually, they found the want inside an old, rusty treasure chest and cast a spell to turn back to normal.</a:t>
            </a:r>
          </a:p>
        </p:txBody>
      </p:sp>
      <p:sp>
        <p:nvSpPr>
          <p:cNvPr id="6" name="Cloud 5">
            <a:extLst>
              <a:ext uri="{FF2B5EF4-FFF2-40B4-BE49-F238E27FC236}">
                <a16:creationId xmlns:a16="http://schemas.microsoft.com/office/drawing/2014/main" id="{B7BE1743-208B-4585-85D7-7BE6AB8437D1}"/>
              </a:ext>
            </a:extLst>
          </p:cNvPr>
          <p:cNvSpPr/>
          <p:nvPr/>
        </p:nvSpPr>
        <p:spPr>
          <a:xfrm>
            <a:off x="0" y="104503"/>
            <a:ext cx="2456953" cy="1110343"/>
          </a:xfrm>
          <a:prstGeom prst="cloud">
            <a:avLst/>
          </a:prstGeom>
          <a:solidFill>
            <a:schemeClr val="bg1">
              <a:lumMod val="65000"/>
            </a:schemeClr>
          </a:solidFill>
          <a:ln>
            <a:solidFill>
              <a:schemeClr val="bg1">
                <a:lumMod val="6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899AA9C2-414F-4651-AAD3-A6E9D472F2D1}"/>
              </a:ext>
            </a:extLst>
          </p:cNvPr>
          <p:cNvSpPr txBox="1"/>
          <p:nvPr/>
        </p:nvSpPr>
        <p:spPr>
          <a:xfrm>
            <a:off x="280568" y="381502"/>
            <a:ext cx="1733384" cy="646331"/>
          </a:xfrm>
          <a:prstGeom prst="rect">
            <a:avLst/>
          </a:prstGeom>
          <a:noFill/>
        </p:spPr>
        <p:txBody>
          <a:bodyPr wrap="square" rtlCol="0">
            <a:spAutoFit/>
          </a:bodyPr>
          <a:lstStyle/>
          <a:p>
            <a:pPr algn="ctr"/>
            <a:r>
              <a:rPr lang="en-GB" dirty="0"/>
              <a:t>Now find the features!</a:t>
            </a:r>
          </a:p>
        </p:txBody>
      </p:sp>
      <p:sp>
        <p:nvSpPr>
          <p:cNvPr id="7" name="TextBox 6">
            <a:extLst>
              <a:ext uri="{FF2B5EF4-FFF2-40B4-BE49-F238E27FC236}">
                <a16:creationId xmlns:a16="http://schemas.microsoft.com/office/drawing/2014/main" id="{899AA9C2-414F-4651-AAD3-A6E9D472F2D1}"/>
              </a:ext>
            </a:extLst>
          </p:cNvPr>
          <p:cNvSpPr txBox="1"/>
          <p:nvPr/>
        </p:nvSpPr>
        <p:spPr>
          <a:xfrm>
            <a:off x="-188794" y="5409429"/>
            <a:ext cx="7679067" cy="369332"/>
          </a:xfrm>
          <a:prstGeom prst="rect">
            <a:avLst/>
          </a:prstGeom>
          <a:noFill/>
        </p:spPr>
        <p:txBody>
          <a:bodyPr wrap="square" rtlCol="0">
            <a:spAutoFit/>
          </a:bodyPr>
          <a:lstStyle/>
          <a:p>
            <a:pPr algn="ctr"/>
            <a:r>
              <a:rPr lang="en-GB" b="1" dirty="0"/>
              <a:t>Use the key to highlight/ underline the key features in the correct colour  </a:t>
            </a:r>
          </a:p>
        </p:txBody>
      </p:sp>
      <p:sp>
        <p:nvSpPr>
          <p:cNvPr id="2" name="Rectangle 1"/>
          <p:cNvSpPr/>
          <p:nvPr/>
        </p:nvSpPr>
        <p:spPr>
          <a:xfrm>
            <a:off x="280568" y="5841721"/>
            <a:ext cx="437889" cy="335242"/>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p:cNvSpPr txBox="1"/>
          <p:nvPr/>
        </p:nvSpPr>
        <p:spPr>
          <a:xfrm>
            <a:off x="718457" y="5824676"/>
            <a:ext cx="1480534" cy="369332"/>
          </a:xfrm>
          <a:prstGeom prst="rect">
            <a:avLst/>
          </a:prstGeom>
          <a:noFill/>
        </p:spPr>
        <p:txBody>
          <a:bodyPr wrap="none" rtlCol="0">
            <a:spAutoFit/>
          </a:bodyPr>
          <a:lstStyle/>
          <a:p>
            <a:r>
              <a:rPr lang="en-GB" dirty="0"/>
              <a:t>Capital letters</a:t>
            </a:r>
          </a:p>
        </p:txBody>
      </p:sp>
      <p:sp>
        <p:nvSpPr>
          <p:cNvPr id="10" name="Rectangle 9"/>
          <p:cNvSpPr/>
          <p:nvPr/>
        </p:nvSpPr>
        <p:spPr>
          <a:xfrm>
            <a:off x="265186" y="6343329"/>
            <a:ext cx="437889" cy="335242"/>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p:cNvSpPr txBox="1"/>
          <p:nvPr/>
        </p:nvSpPr>
        <p:spPr>
          <a:xfrm>
            <a:off x="718457" y="6361629"/>
            <a:ext cx="1065163" cy="369332"/>
          </a:xfrm>
          <a:prstGeom prst="rect">
            <a:avLst/>
          </a:prstGeom>
          <a:noFill/>
        </p:spPr>
        <p:txBody>
          <a:bodyPr wrap="none" rtlCol="0">
            <a:spAutoFit/>
          </a:bodyPr>
          <a:lstStyle/>
          <a:p>
            <a:r>
              <a:rPr lang="en-GB" dirty="0"/>
              <a:t>Full stops</a:t>
            </a:r>
          </a:p>
        </p:txBody>
      </p:sp>
      <p:sp>
        <p:nvSpPr>
          <p:cNvPr id="13" name="Rectangle 12"/>
          <p:cNvSpPr/>
          <p:nvPr/>
        </p:nvSpPr>
        <p:spPr>
          <a:xfrm>
            <a:off x="2899418" y="5824676"/>
            <a:ext cx="437889" cy="33524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p:cNvSpPr txBox="1"/>
          <p:nvPr/>
        </p:nvSpPr>
        <p:spPr>
          <a:xfrm>
            <a:off x="3331316" y="5841600"/>
            <a:ext cx="998991" cy="369332"/>
          </a:xfrm>
          <a:prstGeom prst="rect">
            <a:avLst/>
          </a:prstGeom>
          <a:noFill/>
        </p:spPr>
        <p:txBody>
          <a:bodyPr wrap="none" rtlCol="0">
            <a:spAutoFit/>
          </a:bodyPr>
          <a:lstStyle/>
          <a:p>
            <a:r>
              <a:rPr lang="en-GB" dirty="0"/>
              <a:t>Commas</a:t>
            </a:r>
          </a:p>
        </p:txBody>
      </p:sp>
      <p:sp>
        <p:nvSpPr>
          <p:cNvPr id="15" name="Rectangle 14"/>
          <p:cNvSpPr/>
          <p:nvPr/>
        </p:nvSpPr>
        <p:spPr>
          <a:xfrm>
            <a:off x="5151783" y="5807649"/>
            <a:ext cx="437889" cy="335242"/>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p:cNvSpPr txBox="1"/>
          <p:nvPr/>
        </p:nvSpPr>
        <p:spPr>
          <a:xfrm>
            <a:off x="5657000" y="5807649"/>
            <a:ext cx="2427331" cy="369332"/>
          </a:xfrm>
          <a:prstGeom prst="rect">
            <a:avLst/>
          </a:prstGeom>
          <a:noFill/>
        </p:spPr>
        <p:txBody>
          <a:bodyPr wrap="none" rtlCol="0">
            <a:spAutoFit/>
          </a:bodyPr>
          <a:lstStyle/>
          <a:p>
            <a:r>
              <a:rPr lang="en-GB" dirty="0"/>
              <a:t>Expanded noun phrases</a:t>
            </a:r>
          </a:p>
        </p:txBody>
      </p:sp>
      <p:sp>
        <p:nvSpPr>
          <p:cNvPr id="17" name="Cloud 16">
            <a:extLst>
              <a:ext uri="{FF2B5EF4-FFF2-40B4-BE49-F238E27FC236}">
                <a16:creationId xmlns:a16="http://schemas.microsoft.com/office/drawing/2014/main" id="{B7BE1743-208B-4585-85D7-7BE6AB8437D1}"/>
              </a:ext>
            </a:extLst>
          </p:cNvPr>
          <p:cNvSpPr/>
          <p:nvPr/>
        </p:nvSpPr>
        <p:spPr>
          <a:xfrm>
            <a:off x="8328474" y="5042264"/>
            <a:ext cx="3457224" cy="1539174"/>
          </a:xfrm>
          <a:prstGeom prst="cloud">
            <a:avLst/>
          </a:prstGeom>
          <a:solidFill>
            <a:schemeClr val="bg1">
              <a:lumMod val="65000"/>
            </a:schemeClr>
          </a:solidFill>
          <a:ln>
            <a:solidFill>
              <a:schemeClr val="bg1">
                <a:lumMod val="6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a:extLst>
              <a:ext uri="{FF2B5EF4-FFF2-40B4-BE49-F238E27FC236}">
                <a16:creationId xmlns:a16="http://schemas.microsoft.com/office/drawing/2014/main" id="{899AA9C2-414F-4651-AAD3-A6E9D472F2D1}"/>
              </a:ext>
            </a:extLst>
          </p:cNvPr>
          <p:cNvSpPr txBox="1"/>
          <p:nvPr/>
        </p:nvSpPr>
        <p:spPr>
          <a:xfrm>
            <a:off x="8503431" y="5327120"/>
            <a:ext cx="2964851" cy="1015663"/>
          </a:xfrm>
          <a:prstGeom prst="rect">
            <a:avLst/>
          </a:prstGeom>
          <a:noFill/>
        </p:spPr>
        <p:txBody>
          <a:bodyPr wrap="square" rtlCol="0">
            <a:spAutoFit/>
          </a:bodyPr>
          <a:lstStyle/>
          <a:p>
            <a:pPr algn="ctr"/>
            <a:r>
              <a:rPr lang="en-GB" sz="2000" b="1" dirty="0"/>
              <a:t>Remember an expanded noun phrase is: adjective , adjective noun</a:t>
            </a:r>
          </a:p>
        </p:txBody>
      </p:sp>
      <p:sp>
        <p:nvSpPr>
          <p:cNvPr id="19" name="Rectangle 18"/>
          <p:cNvSpPr/>
          <p:nvPr/>
        </p:nvSpPr>
        <p:spPr>
          <a:xfrm>
            <a:off x="2871039" y="6361629"/>
            <a:ext cx="437889" cy="335242"/>
          </a:xfrm>
          <a:prstGeom prst="rect">
            <a:avLst/>
          </a:prstGeom>
          <a:solidFill>
            <a:srgbClr val="EB05DB"/>
          </a:solidFill>
          <a:ln>
            <a:solidFill>
              <a:srgbClr val="EB05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19"/>
          <p:cNvSpPr txBox="1"/>
          <p:nvPr/>
        </p:nvSpPr>
        <p:spPr>
          <a:xfrm>
            <a:off x="3347773" y="6396772"/>
            <a:ext cx="1938544" cy="369332"/>
          </a:xfrm>
          <a:prstGeom prst="rect">
            <a:avLst/>
          </a:prstGeom>
          <a:noFill/>
        </p:spPr>
        <p:txBody>
          <a:bodyPr wrap="none" rtlCol="0">
            <a:spAutoFit/>
          </a:bodyPr>
          <a:lstStyle/>
          <a:p>
            <a:r>
              <a:rPr lang="en-GB" dirty="0"/>
              <a:t>Exclamation marks</a:t>
            </a:r>
          </a:p>
        </p:txBody>
      </p:sp>
    </p:spTree>
    <p:extLst>
      <p:ext uri="{BB962C8B-B14F-4D97-AF65-F5344CB8AC3E}">
        <p14:creationId xmlns:p14="http://schemas.microsoft.com/office/powerpoint/2010/main" val="4899612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2394F-A873-42DB-B467-C1DAED12EA66}"/>
              </a:ext>
            </a:extLst>
          </p:cNvPr>
          <p:cNvSpPr>
            <a:spLocks noGrp="1"/>
          </p:cNvSpPr>
          <p:nvPr>
            <p:ph type="ctrTitle"/>
          </p:nvPr>
        </p:nvSpPr>
        <p:spPr/>
        <p:txBody>
          <a:bodyPr/>
          <a:lstStyle/>
          <a:p>
            <a:endParaRPr lang="en-GB"/>
          </a:p>
        </p:txBody>
      </p:sp>
      <p:sp>
        <p:nvSpPr>
          <p:cNvPr id="3" name="Subtitle 2">
            <a:extLst>
              <a:ext uri="{FF2B5EF4-FFF2-40B4-BE49-F238E27FC236}">
                <a16:creationId xmlns:a16="http://schemas.microsoft.com/office/drawing/2014/main" id="{B5DD90B2-93BF-4E4C-84B7-170C7F489311}"/>
              </a:ext>
            </a:extLst>
          </p:cNvPr>
          <p:cNvSpPr>
            <a:spLocks noGrp="1"/>
          </p:cNvSpPr>
          <p:nvPr>
            <p:ph type="subTitle" idx="1"/>
          </p:nvPr>
        </p:nvSpPr>
        <p:spPr/>
        <p:txBody>
          <a:bodyPr/>
          <a:lstStyle/>
          <a:p>
            <a:endParaRPr lang="en-GB"/>
          </a:p>
        </p:txBody>
      </p:sp>
      <p:sp>
        <p:nvSpPr>
          <p:cNvPr id="5" name="Rectangle 4">
            <a:extLst>
              <a:ext uri="{FF2B5EF4-FFF2-40B4-BE49-F238E27FC236}">
                <a16:creationId xmlns:a16="http://schemas.microsoft.com/office/drawing/2014/main" id="{6CB3617B-CF19-4CB3-B93E-363E77692E4D}"/>
              </a:ext>
            </a:extLst>
          </p:cNvPr>
          <p:cNvSpPr/>
          <p:nvPr/>
        </p:nvSpPr>
        <p:spPr>
          <a:xfrm>
            <a:off x="107092" y="29134"/>
            <a:ext cx="11977816" cy="6647935"/>
          </a:xfrm>
          <a:prstGeom prst="rect">
            <a:avLst/>
          </a:prstGeom>
          <a:solidFill>
            <a:srgbClr val="9999FF"/>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CC50D494-36E0-4CAA-BDF2-DF4F969B893B}"/>
              </a:ext>
            </a:extLst>
          </p:cNvPr>
          <p:cNvSpPr/>
          <p:nvPr/>
        </p:nvSpPr>
        <p:spPr>
          <a:xfrm>
            <a:off x="189471" y="5858142"/>
            <a:ext cx="5473098" cy="73729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9D6EC816-606F-4CDF-83B9-8B00337F4F5F}"/>
              </a:ext>
            </a:extLst>
          </p:cNvPr>
          <p:cNvSpPr txBox="1"/>
          <p:nvPr/>
        </p:nvSpPr>
        <p:spPr>
          <a:xfrm>
            <a:off x="864066" y="5986095"/>
            <a:ext cx="4028302" cy="461665"/>
          </a:xfrm>
          <a:prstGeom prst="rect">
            <a:avLst/>
          </a:prstGeom>
          <a:noFill/>
        </p:spPr>
        <p:txBody>
          <a:bodyPr wrap="square" rtlCol="0">
            <a:spAutoFit/>
          </a:bodyPr>
          <a:lstStyle/>
          <a:p>
            <a:r>
              <a:rPr lang="en-GB" sz="2400" dirty="0"/>
              <a:t>Subject</a:t>
            </a:r>
            <a:r>
              <a:rPr lang="en-GB" dirty="0"/>
              <a:t>: </a:t>
            </a:r>
            <a:r>
              <a:rPr lang="en-GB" sz="2400" dirty="0"/>
              <a:t>English </a:t>
            </a:r>
            <a:endParaRPr lang="en-GB" dirty="0"/>
          </a:p>
        </p:txBody>
      </p:sp>
      <p:sp>
        <p:nvSpPr>
          <p:cNvPr id="8" name="Rectangle 7">
            <a:extLst>
              <a:ext uri="{FF2B5EF4-FFF2-40B4-BE49-F238E27FC236}">
                <a16:creationId xmlns:a16="http://schemas.microsoft.com/office/drawing/2014/main" id="{3BF00CD2-479E-4C56-91BA-A1E727661121}"/>
              </a:ext>
            </a:extLst>
          </p:cNvPr>
          <p:cNvSpPr/>
          <p:nvPr/>
        </p:nvSpPr>
        <p:spPr>
          <a:xfrm>
            <a:off x="189471" y="117047"/>
            <a:ext cx="7594114" cy="70021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C1FBEB69-A9BA-4EB5-B669-DDFA76D48D5E}"/>
              </a:ext>
            </a:extLst>
          </p:cNvPr>
          <p:cNvSpPr txBox="1"/>
          <p:nvPr/>
        </p:nvSpPr>
        <p:spPr>
          <a:xfrm>
            <a:off x="273361" y="174767"/>
            <a:ext cx="7426334" cy="584775"/>
          </a:xfrm>
          <a:prstGeom prst="rect">
            <a:avLst/>
          </a:prstGeom>
          <a:noFill/>
        </p:spPr>
        <p:txBody>
          <a:bodyPr wrap="square" rtlCol="0">
            <a:spAutoFit/>
          </a:bodyPr>
          <a:lstStyle/>
          <a:p>
            <a:r>
              <a:rPr lang="en-GB" sz="3200" dirty="0"/>
              <a:t>Date</a:t>
            </a:r>
            <a:r>
              <a:rPr lang="en-GB" dirty="0"/>
              <a:t>:   </a:t>
            </a:r>
            <a:r>
              <a:rPr lang="en-GB" sz="3200" dirty="0"/>
              <a:t>Tuesday 12</a:t>
            </a:r>
            <a:r>
              <a:rPr lang="en-GB" sz="3200" baseline="30000" dirty="0"/>
              <a:t>th</a:t>
            </a:r>
            <a:r>
              <a:rPr lang="en-GB" sz="3200" dirty="0"/>
              <a:t> January </a:t>
            </a:r>
            <a:endParaRPr lang="en-GB" dirty="0"/>
          </a:p>
        </p:txBody>
      </p:sp>
      <p:pic>
        <p:nvPicPr>
          <p:cNvPr id="10" name="Picture 9">
            <a:extLst>
              <a:ext uri="{FF2B5EF4-FFF2-40B4-BE49-F238E27FC236}">
                <a16:creationId xmlns:a16="http://schemas.microsoft.com/office/drawing/2014/main" id="{BAC8183C-BAA0-4C94-A4F0-AFCA7679ABA3}"/>
              </a:ext>
            </a:extLst>
          </p:cNvPr>
          <p:cNvPicPr>
            <a:picLocks noChangeAspect="1"/>
          </p:cNvPicPr>
          <p:nvPr/>
        </p:nvPicPr>
        <p:blipFill>
          <a:blip r:embed="rId2"/>
          <a:stretch>
            <a:fillRect/>
          </a:stretch>
        </p:blipFill>
        <p:spPr>
          <a:xfrm>
            <a:off x="553093" y="1680352"/>
            <a:ext cx="2219325" cy="1104900"/>
          </a:xfrm>
          <a:prstGeom prst="rect">
            <a:avLst/>
          </a:prstGeom>
        </p:spPr>
      </p:pic>
      <p:sp>
        <p:nvSpPr>
          <p:cNvPr id="11" name="Rectangle 10">
            <a:extLst>
              <a:ext uri="{FF2B5EF4-FFF2-40B4-BE49-F238E27FC236}">
                <a16:creationId xmlns:a16="http://schemas.microsoft.com/office/drawing/2014/main" id="{321B0E8B-34D4-4ABF-AA83-725EE25D968F}"/>
              </a:ext>
            </a:extLst>
          </p:cNvPr>
          <p:cNvSpPr/>
          <p:nvPr/>
        </p:nvSpPr>
        <p:spPr>
          <a:xfrm>
            <a:off x="569871" y="2788274"/>
            <a:ext cx="10612654" cy="1752795"/>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7B59A686-26E2-40E6-A962-30D462E7E297}"/>
              </a:ext>
            </a:extLst>
          </p:cNvPr>
          <p:cNvSpPr txBox="1"/>
          <p:nvPr/>
        </p:nvSpPr>
        <p:spPr>
          <a:xfrm>
            <a:off x="569871" y="2789668"/>
            <a:ext cx="10429593" cy="707886"/>
          </a:xfrm>
          <a:prstGeom prst="rect">
            <a:avLst/>
          </a:prstGeom>
          <a:noFill/>
        </p:spPr>
        <p:txBody>
          <a:bodyPr wrap="square" rtlCol="0">
            <a:spAutoFit/>
          </a:bodyPr>
          <a:lstStyle/>
          <a:p>
            <a:r>
              <a:rPr lang="en-GB" sz="4000" dirty="0"/>
              <a:t>LO To be able to use commas in a list.</a:t>
            </a:r>
          </a:p>
        </p:txBody>
      </p:sp>
      <p:pic>
        <p:nvPicPr>
          <p:cNvPr id="13" name="Picture 12">
            <a:extLst>
              <a:ext uri="{FF2B5EF4-FFF2-40B4-BE49-F238E27FC236}">
                <a16:creationId xmlns:a16="http://schemas.microsoft.com/office/drawing/2014/main" id="{1E784D4E-1643-4C19-881C-458674B55174}"/>
              </a:ext>
            </a:extLst>
          </p:cNvPr>
          <p:cNvPicPr>
            <a:picLocks noChangeAspect="1"/>
          </p:cNvPicPr>
          <p:nvPr/>
        </p:nvPicPr>
        <p:blipFill>
          <a:blip r:embed="rId3"/>
          <a:stretch>
            <a:fillRect/>
          </a:stretch>
        </p:blipFill>
        <p:spPr>
          <a:xfrm>
            <a:off x="4646197" y="5915432"/>
            <a:ext cx="834561" cy="640100"/>
          </a:xfrm>
          <a:prstGeom prst="rect">
            <a:avLst/>
          </a:prstGeom>
        </p:spPr>
      </p:pic>
      <p:pic>
        <p:nvPicPr>
          <p:cNvPr id="14" name="Picture 13">
            <a:extLst>
              <a:ext uri="{FF2B5EF4-FFF2-40B4-BE49-F238E27FC236}">
                <a16:creationId xmlns:a16="http://schemas.microsoft.com/office/drawing/2014/main" id="{BB384053-BE67-4253-98E6-4691BA8BA0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5703" y="5922732"/>
            <a:ext cx="588390" cy="588390"/>
          </a:xfrm>
          <a:prstGeom prst="rect">
            <a:avLst/>
          </a:prstGeom>
        </p:spPr>
      </p:pic>
    </p:spTree>
    <p:extLst>
      <p:ext uri="{BB962C8B-B14F-4D97-AF65-F5344CB8AC3E}">
        <p14:creationId xmlns:p14="http://schemas.microsoft.com/office/powerpoint/2010/main" val="31336847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661555" y="104503"/>
            <a:ext cx="4868897" cy="923330"/>
          </a:xfrm>
          <a:prstGeom prst="rect">
            <a:avLst/>
          </a:prstGeom>
          <a:noFill/>
        </p:spPr>
        <p:txBody>
          <a:bodyPr wrap="none" lIns="91440" tIns="45720" rIns="91440" bIns="45720">
            <a:spAutoFit/>
          </a:bodyPr>
          <a:lstStyle/>
          <a:p>
            <a:pPr algn="ctr"/>
            <a:r>
              <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Commas in a list</a:t>
            </a:r>
          </a:p>
        </p:txBody>
      </p:sp>
      <p:sp>
        <p:nvSpPr>
          <p:cNvPr id="8" name="TextBox 7"/>
          <p:cNvSpPr txBox="1"/>
          <p:nvPr/>
        </p:nvSpPr>
        <p:spPr>
          <a:xfrm>
            <a:off x="2570156" y="4848093"/>
            <a:ext cx="7994468" cy="646331"/>
          </a:xfrm>
          <a:prstGeom prst="rect">
            <a:avLst/>
          </a:prstGeom>
          <a:noFill/>
        </p:spPr>
        <p:txBody>
          <a:bodyPr wrap="square" rtlCol="0">
            <a:spAutoFit/>
          </a:bodyPr>
          <a:lstStyle/>
          <a:p>
            <a:r>
              <a:rPr lang="en-GB" dirty="0"/>
              <a:t>Commas are used to separate things in a list. For example this could include: colours, objects, names and places.</a:t>
            </a:r>
          </a:p>
        </p:txBody>
      </p:sp>
      <p:sp>
        <p:nvSpPr>
          <p:cNvPr id="9" name="TextBox 8"/>
          <p:cNvSpPr txBox="1"/>
          <p:nvPr/>
        </p:nvSpPr>
        <p:spPr>
          <a:xfrm>
            <a:off x="510423" y="1293223"/>
            <a:ext cx="2530308" cy="461665"/>
          </a:xfrm>
          <a:prstGeom prst="rect">
            <a:avLst/>
          </a:prstGeom>
          <a:noFill/>
        </p:spPr>
        <p:txBody>
          <a:bodyPr wrap="none" rtlCol="0">
            <a:spAutoFit/>
          </a:bodyPr>
          <a:lstStyle/>
          <a:p>
            <a:r>
              <a:rPr lang="en-GB" sz="2400" b="1" dirty="0"/>
              <a:t>What is a comma?</a:t>
            </a:r>
          </a:p>
        </p:txBody>
      </p:sp>
      <p:sp>
        <p:nvSpPr>
          <p:cNvPr id="10" name="Cloud Callout 9"/>
          <p:cNvSpPr/>
          <p:nvPr/>
        </p:nvSpPr>
        <p:spPr>
          <a:xfrm>
            <a:off x="233188" y="1012137"/>
            <a:ext cx="3084778" cy="1260799"/>
          </a:xfrm>
          <a:prstGeom prst="cloudCallou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p:cNvSpPr txBox="1"/>
          <p:nvPr/>
        </p:nvSpPr>
        <p:spPr>
          <a:xfrm>
            <a:off x="2284057" y="2396328"/>
            <a:ext cx="5489836" cy="646331"/>
          </a:xfrm>
          <a:prstGeom prst="rect">
            <a:avLst/>
          </a:prstGeom>
          <a:noFill/>
        </p:spPr>
        <p:txBody>
          <a:bodyPr wrap="none" rtlCol="0">
            <a:spAutoFit/>
          </a:bodyPr>
          <a:lstStyle/>
          <a:p>
            <a:r>
              <a:rPr lang="en-GB" dirty="0"/>
              <a:t>A comma is a piece of punctuation and it looks like this </a:t>
            </a:r>
            <a:r>
              <a:rPr lang="en-GB" sz="3600" dirty="0"/>
              <a:t>,</a:t>
            </a:r>
          </a:p>
        </p:txBody>
      </p:sp>
      <p:sp>
        <p:nvSpPr>
          <p:cNvPr id="12" name="Cloud Callout 11"/>
          <p:cNvSpPr/>
          <p:nvPr/>
        </p:nvSpPr>
        <p:spPr>
          <a:xfrm>
            <a:off x="297218" y="3475652"/>
            <a:ext cx="4026588" cy="1260799"/>
          </a:xfrm>
          <a:prstGeom prst="cloudCallou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p:cNvSpPr txBox="1"/>
          <p:nvPr/>
        </p:nvSpPr>
        <p:spPr>
          <a:xfrm>
            <a:off x="462127" y="3785410"/>
            <a:ext cx="3749353" cy="461665"/>
          </a:xfrm>
          <a:prstGeom prst="rect">
            <a:avLst/>
          </a:prstGeom>
          <a:noFill/>
        </p:spPr>
        <p:txBody>
          <a:bodyPr wrap="square" rtlCol="0">
            <a:spAutoFit/>
          </a:bodyPr>
          <a:lstStyle/>
          <a:p>
            <a:r>
              <a:rPr lang="en-GB" sz="2400" b="1" dirty="0"/>
              <a:t>What are commas in a list?</a:t>
            </a:r>
          </a:p>
        </p:txBody>
      </p:sp>
    </p:spTree>
    <p:extLst>
      <p:ext uri="{BB962C8B-B14F-4D97-AF65-F5344CB8AC3E}">
        <p14:creationId xmlns:p14="http://schemas.microsoft.com/office/powerpoint/2010/main" val="2540355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2" grpId="0" animBg="1"/>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661555" y="104503"/>
            <a:ext cx="4868897" cy="923330"/>
          </a:xfrm>
          <a:prstGeom prst="rect">
            <a:avLst/>
          </a:prstGeom>
          <a:noFill/>
        </p:spPr>
        <p:txBody>
          <a:bodyPr wrap="none" lIns="91440" tIns="45720" rIns="91440" bIns="45720">
            <a:spAutoFit/>
          </a:bodyPr>
          <a:lstStyle/>
          <a:p>
            <a:pPr algn="ctr"/>
            <a:r>
              <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Commas in a list</a:t>
            </a:r>
          </a:p>
        </p:txBody>
      </p:sp>
      <p:sp>
        <p:nvSpPr>
          <p:cNvPr id="5" name="TextBox 4"/>
          <p:cNvSpPr txBox="1"/>
          <p:nvPr/>
        </p:nvSpPr>
        <p:spPr>
          <a:xfrm>
            <a:off x="830106" y="4200714"/>
            <a:ext cx="10531794" cy="646331"/>
          </a:xfrm>
          <a:prstGeom prst="rect">
            <a:avLst/>
          </a:prstGeom>
          <a:noFill/>
        </p:spPr>
        <p:txBody>
          <a:bodyPr wrap="none" rtlCol="0">
            <a:spAutoFit/>
          </a:bodyPr>
          <a:lstStyle/>
          <a:p>
            <a:r>
              <a:rPr lang="en-GB" sz="3600" dirty="0"/>
              <a:t>Winnie’s octopus tentacles are yellow, orange and pink.</a:t>
            </a:r>
          </a:p>
        </p:txBody>
      </p:sp>
      <p:pic>
        <p:nvPicPr>
          <p:cNvPr id="7" name="Picture 6"/>
          <p:cNvPicPr>
            <a:picLocks noChangeAspect="1"/>
          </p:cNvPicPr>
          <p:nvPr/>
        </p:nvPicPr>
        <p:blipFill>
          <a:blip r:embed="rId2"/>
          <a:stretch>
            <a:fillRect/>
          </a:stretch>
        </p:blipFill>
        <p:spPr>
          <a:xfrm rot="16200000">
            <a:off x="723058" y="435403"/>
            <a:ext cx="2851563" cy="4036423"/>
          </a:xfrm>
          <a:prstGeom prst="rect">
            <a:avLst/>
          </a:prstGeom>
        </p:spPr>
      </p:pic>
      <p:sp>
        <p:nvSpPr>
          <p:cNvPr id="8" name="Rectangle 7">
            <a:extLst>
              <a:ext uri="{FF2B5EF4-FFF2-40B4-BE49-F238E27FC236}">
                <a16:creationId xmlns:a16="http://schemas.microsoft.com/office/drawing/2014/main" id="{0E79FA12-E9B7-43BE-851D-028871020937}"/>
              </a:ext>
            </a:extLst>
          </p:cNvPr>
          <p:cNvSpPr/>
          <p:nvPr/>
        </p:nvSpPr>
        <p:spPr>
          <a:xfrm>
            <a:off x="5254890" y="1454543"/>
            <a:ext cx="5041168" cy="1335819"/>
          </a:xfrm>
          <a:prstGeom prst="rect">
            <a:avLst/>
          </a:prstGeom>
          <a:solidFill>
            <a:schemeClr val="bg1">
              <a:lumMod val="65000"/>
            </a:schemeClr>
          </a:solidFill>
          <a:ln>
            <a:solidFill>
              <a:schemeClr val="bg1">
                <a:lumMod val="6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62A03ADA-16EB-4BE8-8F0D-13D6E6092602}"/>
              </a:ext>
            </a:extLst>
          </p:cNvPr>
          <p:cNvSpPr txBox="1"/>
          <p:nvPr/>
        </p:nvSpPr>
        <p:spPr>
          <a:xfrm>
            <a:off x="5438103" y="1568724"/>
            <a:ext cx="4674741" cy="954107"/>
          </a:xfrm>
          <a:prstGeom prst="rect">
            <a:avLst/>
          </a:prstGeom>
          <a:noFill/>
        </p:spPr>
        <p:txBody>
          <a:bodyPr wrap="square" rtlCol="0">
            <a:spAutoFit/>
          </a:bodyPr>
          <a:lstStyle/>
          <a:p>
            <a:r>
              <a:rPr lang="en-GB" sz="2800" dirty="0"/>
              <a:t>Example </a:t>
            </a:r>
          </a:p>
          <a:p>
            <a:r>
              <a:rPr lang="en-GB" sz="2800" dirty="0"/>
              <a:t>Use of commas in a list </a:t>
            </a:r>
          </a:p>
        </p:txBody>
      </p:sp>
      <p:cxnSp>
        <p:nvCxnSpPr>
          <p:cNvPr id="11" name="Straight Connector 10"/>
          <p:cNvCxnSpPr/>
          <p:nvPr/>
        </p:nvCxnSpPr>
        <p:spPr>
          <a:xfrm flipV="1">
            <a:off x="6701246" y="4741817"/>
            <a:ext cx="1074227" cy="13063"/>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7775473" y="4808400"/>
            <a:ext cx="192870" cy="752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8146869" y="4769755"/>
            <a:ext cx="1074227" cy="13063"/>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10296058" y="4763224"/>
            <a:ext cx="891013" cy="653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788993" y="4776286"/>
            <a:ext cx="730841" cy="1015663"/>
          </a:xfrm>
          <a:prstGeom prst="rect">
            <a:avLst/>
          </a:prstGeom>
          <a:noFill/>
        </p:spPr>
        <p:txBody>
          <a:bodyPr wrap="none" rtlCol="0">
            <a:spAutoFit/>
          </a:bodyPr>
          <a:lstStyle/>
          <a:p>
            <a:r>
              <a:rPr lang="en-GB" sz="2400" b="1" u="sng" dirty="0"/>
              <a:t>Key:</a:t>
            </a:r>
          </a:p>
          <a:p>
            <a:endParaRPr lang="en-GB" dirty="0"/>
          </a:p>
          <a:p>
            <a:endParaRPr lang="en-GB" dirty="0"/>
          </a:p>
        </p:txBody>
      </p:sp>
      <p:cxnSp>
        <p:nvCxnSpPr>
          <p:cNvPr id="16" name="Straight Connector 15"/>
          <p:cNvCxnSpPr/>
          <p:nvPr/>
        </p:nvCxnSpPr>
        <p:spPr>
          <a:xfrm flipV="1">
            <a:off x="830106" y="5369018"/>
            <a:ext cx="1074227" cy="13063"/>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2149534" y="5168363"/>
            <a:ext cx="859531" cy="923330"/>
          </a:xfrm>
          <a:prstGeom prst="rect">
            <a:avLst/>
          </a:prstGeom>
          <a:noFill/>
        </p:spPr>
        <p:txBody>
          <a:bodyPr wrap="none" rtlCol="0">
            <a:spAutoFit/>
          </a:bodyPr>
          <a:lstStyle/>
          <a:p>
            <a:r>
              <a:rPr lang="en-GB" dirty="0"/>
              <a:t>Colour </a:t>
            </a:r>
          </a:p>
          <a:p>
            <a:endParaRPr lang="en-GB" dirty="0"/>
          </a:p>
          <a:p>
            <a:endParaRPr lang="en-GB" dirty="0"/>
          </a:p>
        </p:txBody>
      </p:sp>
      <p:cxnSp>
        <p:nvCxnSpPr>
          <p:cNvPr id="20" name="Straight Connector 19"/>
          <p:cNvCxnSpPr/>
          <p:nvPr/>
        </p:nvCxnSpPr>
        <p:spPr>
          <a:xfrm flipV="1">
            <a:off x="927925" y="5876929"/>
            <a:ext cx="192870" cy="752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2046942" y="5630028"/>
            <a:ext cx="962123" cy="923330"/>
          </a:xfrm>
          <a:prstGeom prst="rect">
            <a:avLst/>
          </a:prstGeom>
          <a:noFill/>
        </p:spPr>
        <p:txBody>
          <a:bodyPr wrap="none" rtlCol="0">
            <a:spAutoFit/>
          </a:bodyPr>
          <a:lstStyle/>
          <a:p>
            <a:r>
              <a:rPr lang="en-GB" dirty="0"/>
              <a:t>Comma </a:t>
            </a:r>
          </a:p>
          <a:p>
            <a:endParaRPr lang="en-GB" dirty="0"/>
          </a:p>
          <a:p>
            <a:endParaRPr lang="en-GB" dirty="0"/>
          </a:p>
        </p:txBody>
      </p:sp>
      <p:cxnSp>
        <p:nvCxnSpPr>
          <p:cNvPr id="22" name="Straight Connector 21"/>
          <p:cNvCxnSpPr/>
          <p:nvPr/>
        </p:nvCxnSpPr>
        <p:spPr>
          <a:xfrm flipV="1">
            <a:off x="9483828" y="4743628"/>
            <a:ext cx="637401" cy="19596"/>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V="1">
            <a:off x="824408" y="6346123"/>
            <a:ext cx="637401" cy="19596"/>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2098237" y="6141064"/>
            <a:ext cx="538930" cy="923330"/>
          </a:xfrm>
          <a:prstGeom prst="rect">
            <a:avLst/>
          </a:prstGeom>
          <a:noFill/>
        </p:spPr>
        <p:txBody>
          <a:bodyPr wrap="none" rtlCol="0">
            <a:spAutoFit/>
          </a:bodyPr>
          <a:lstStyle/>
          <a:p>
            <a:r>
              <a:rPr lang="en-GB" dirty="0"/>
              <a:t>and</a:t>
            </a:r>
          </a:p>
          <a:p>
            <a:endParaRPr lang="en-GB" dirty="0"/>
          </a:p>
          <a:p>
            <a:endParaRPr lang="en-GB" dirty="0"/>
          </a:p>
        </p:txBody>
      </p:sp>
      <p:sp>
        <p:nvSpPr>
          <p:cNvPr id="27" name="TextBox 26"/>
          <p:cNvSpPr txBox="1"/>
          <p:nvPr/>
        </p:nvSpPr>
        <p:spPr>
          <a:xfrm>
            <a:off x="5548017" y="5530515"/>
            <a:ext cx="6543651" cy="707886"/>
          </a:xfrm>
          <a:prstGeom prst="rect">
            <a:avLst/>
          </a:prstGeom>
          <a:noFill/>
        </p:spPr>
        <p:txBody>
          <a:bodyPr wrap="none" rtlCol="0">
            <a:spAutoFit/>
          </a:bodyPr>
          <a:lstStyle/>
          <a:p>
            <a:r>
              <a:rPr lang="en-GB" sz="2000" dirty="0"/>
              <a:t>Commas are used to separate things in a list.</a:t>
            </a:r>
          </a:p>
          <a:p>
            <a:r>
              <a:rPr lang="en-GB" sz="2000" dirty="0"/>
              <a:t>The last two things in the list are separated by the word ‘and’</a:t>
            </a:r>
          </a:p>
        </p:txBody>
      </p:sp>
    </p:spTree>
    <p:extLst>
      <p:ext uri="{BB962C8B-B14F-4D97-AF65-F5344CB8AC3E}">
        <p14:creationId xmlns:p14="http://schemas.microsoft.com/office/powerpoint/2010/main" val="1915959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661555" y="104503"/>
            <a:ext cx="4868897" cy="923330"/>
          </a:xfrm>
          <a:prstGeom prst="rect">
            <a:avLst/>
          </a:prstGeom>
          <a:noFill/>
        </p:spPr>
        <p:txBody>
          <a:bodyPr wrap="none" lIns="91440" tIns="45720" rIns="91440" bIns="45720">
            <a:spAutoFit/>
          </a:bodyPr>
          <a:lstStyle/>
          <a:p>
            <a:pPr algn="ctr"/>
            <a:r>
              <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Commas in a list</a:t>
            </a:r>
          </a:p>
        </p:txBody>
      </p:sp>
      <p:pic>
        <p:nvPicPr>
          <p:cNvPr id="5" name="Picture 4"/>
          <p:cNvPicPr>
            <a:picLocks noChangeAspect="1"/>
          </p:cNvPicPr>
          <p:nvPr/>
        </p:nvPicPr>
        <p:blipFill>
          <a:blip r:embed="rId2"/>
          <a:stretch>
            <a:fillRect/>
          </a:stretch>
        </p:blipFill>
        <p:spPr>
          <a:xfrm rot="16200000">
            <a:off x="1352707" y="124292"/>
            <a:ext cx="2342490" cy="4600872"/>
          </a:xfrm>
          <a:prstGeom prst="rect">
            <a:avLst/>
          </a:prstGeom>
        </p:spPr>
      </p:pic>
      <p:sp>
        <p:nvSpPr>
          <p:cNvPr id="6" name="Rectangle 5">
            <a:extLst>
              <a:ext uri="{FF2B5EF4-FFF2-40B4-BE49-F238E27FC236}">
                <a16:creationId xmlns:a16="http://schemas.microsoft.com/office/drawing/2014/main" id="{0E79FA12-E9B7-43BE-851D-028871020937}"/>
              </a:ext>
            </a:extLst>
          </p:cNvPr>
          <p:cNvSpPr/>
          <p:nvPr/>
        </p:nvSpPr>
        <p:spPr>
          <a:xfrm>
            <a:off x="5683297" y="1027833"/>
            <a:ext cx="5041168" cy="1335819"/>
          </a:xfrm>
          <a:prstGeom prst="rect">
            <a:avLst/>
          </a:prstGeom>
          <a:solidFill>
            <a:schemeClr val="bg1">
              <a:lumMod val="65000"/>
            </a:schemeClr>
          </a:solidFill>
          <a:ln>
            <a:solidFill>
              <a:schemeClr val="bg1">
                <a:lumMod val="6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62A03ADA-16EB-4BE8-8F0D-13D6E6092602}"/>
              </a:ext>
            </a:extLst>
          </p:cNvPr>
          <p:cNvSpPr txBox="1"/>
          <p:nvPr/>
        </p:nvSpPr>
        <p:spPr>
          <a:xfrm>
            <a:off x="5866510" y="1159905"/>
            <a:ext cx="4988724" cy="954107"/>
          </a:xfrm>
          <a:prstGeom prst="rect">
            <a:avLst/>
          </a:prstGeom>
          <a:noFill/>
        </p:spPr>
        <p:txBody>
          <a:bodyPr wrap="square" rtlCol="0">
            <a:spAutoFit/>
          </a:bodyPr>
          <a:lstStyle/>
          <a:p>
            <a:r>
              <a:rPr lang="en-GB" sz="2800" dirty="0"/>
              <a:t>Punctuate the sentences correctly</a:t>
            </a:r>
          </a:p>
        </p:txBody>
      </p:sp>
      <p:sp>
        <p:nvSpPr>
          <p:cNvPr id="8" name="TextBox 7"/>
          <p:cNvSpPr txBox="1"/>
          <p:nvPr/>
        </p:nvSpPr>
        <p:spPr>
          <a:xfrm>
            <a:off x="223516" y="4252802"/>
            <a:ext cx="8137356" cy="2585323"/>
          </a:xfrm>
          <a:prstGeom prst="rect">
            <a:avLst/>
          </a:prstGeom>
          <a:noFill/>
        </p:spPr>
        <p:txBody>
          <a:bodyPr wrap="none" rtlCol="0">
            <a:spAutoFit/>
          </a:bodyPr>
          <a:lstStyle/>
          <a:p>
            <a:r>
              <a:rPr lang="en-GB" dirty="0"/>
              <a:t>1. Winnie’s octopus tentacles are orange ___ yellow ________ pink.</a:t>
            </a:r>
          </a:p>
          <a:p>
            <a:endParaRPr lang="en-GB" dirty="0"/>
          </a:p>
          <a:p>
            <a:r>
              <a:rPr lang="en-GB" dirty="0"/>
              <a:t>2. Winnie is surrounded by crabs ___ fish ________ seaweed.</a:t>
            </a:r>
          </a:p>
          <a:p>
            <a:endParaRPr lang="en-GB" dirty="0"/>
          </a:p>
          <a:p>
            <a:r>
              <a:rPr lang="en-GB" dirty="0"/>
              <a:t>3. Under the water Winnie found pots ___ an anchor ________ and a treasure chest.</a:t>
            </a:r>
          </a:p>
          <a:p>
            <a:endParaRPr lang="en-GB" dirty="0"/>
          </a:p>
          <a:p>
            <a:r>
              <a:rPr lang="en-GB" dirty="0"/>
              <a:t>4. Winnie had two eyes ___ a nose ________ a purple hat.</a:t>
            </a:r>
          </a:p>
          <a:p>
            <a:endParaRPr lang="en-GB" dirty="0"/>
          </a:p>
          <a:p>
            <a:pPr marL="342900" indent="-342900">
              <a:buAutoNum type="arabicPeriod"/>
            </a:pPr>
            <a:endParaRPr lang="en-GB" dirty="0"/>
          </a:p>
        </p:txBody>
      </p:sp>
      <p:sp>
        <p:nvSpPr>
          <p:cNvPr id="9" name="Cloud 8">
            <a:extLst>
              <a:ext uri="{FF2B5EF4-FFF2-40B4-BE49-F238E27FC236}">
                <a16:creationId xmlns:a16="http://schemas.microsoft.com/office/drawing/2014/main" id="{B7BE1743-208B-4585-85D7-7BE6AB8437D1}"/>
              </a:ext>
            </a:extLst>
          </p:cNvPr>
          <p:cNvSpPr/>
          <p:nvPr/>
        </p:nvSpPr>
        <p:spPr>
          <a:xfrm>
            <a:off x="8530452" y="2939143"/>
            <a:ext cx="2677885" cy="1313659"/>
          </a:xfrm>
          <a:prstGeom prst="cloud">
            <a:avLst/>
          </a:prstGeom>
          <a:solidFill>
            <a:schemeClr val="bg1">
              <a:lumMod val="65000"/>
            </a:schemeClr>
          </a:solidFill>
          <a:ln>
            <a:solidFill>
              <a:schemeClr val="bg1">
                <a:lumMod val="6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First add the </a:t>
            </a:r>
            <a:r>
              <a:rPr lang="en-GB" sz="4000" dirty="0"/>
              <a:t>,</a:t>
            </a:r>
          </a:p>
        </p:txBody>
      </p:sp>
      <p:sp>
        <p:nvSpPr>
          <p:cNvPr id="10" name="Cloud 9">
            <a:extLst>
              <a:ext uri="{FF2B5EF4-FFF2-40B4-BE49-F238E27FC236}">
                <a16:creationId xmlns:a16="http://schemas.microsoft.com/office/drawing/2014/main" id="{B7BE1743-208B-4585-85D7-7BE6AB8437D1}"/>
              </a:ext>
            </a:extLst>
          </p:cNvPr>
          <p:cNvSpPr/>
          <p:nvPr/>
        </p:nvSpPr>
        <p:spPr>
          <a:xfrm>
            <a:off x="8839605" y="4828293"/>
            <a:ext cx="2677885" cy="1313659"/>
          </a:xfrm>
          <a:prstGeom prst="cloud">
            <a:avLst/>
          </a:prstGeom>
          <a:solidFill>
            <a:schemeClr val="bg1">
              <a:lumMod val="65000"/>
            </a:schemeClr>
          </a:solidFill>
          <a:ln>
            <a:solidFill>
              <a:schemeClr val="bg1">
                <a:lumMod val="6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Then add the word </a:t>
            </a:r>
            <a:r>
              <a:rPr lang="en-GB" sz="2800" dirty="0"/>
              <a:t>and</a:t>
            </a:r>
            <a:endParaRPr lang="en-GB" sz="5400" dirty="0"/>
          </a:p>
        </p:txBody>
      </p:sp>
    </p:spTree>
    <p:extLst>
      <p:ext uri="{BB962C8B-B14F-4D97-AF65-F5344CB8AC3E}">
        <p14:creationId xmlns:p14="http://schemas.microsoft.com/office/powerpoint/2010/main" val="22766894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750055" y="0"/>
            <a:ext cx="6543843" cy="923330"/>
          </a:xfrm>
          <a:prstGeom prst="rect">
            <a:avLst/>
          </a:prstGeom>
          <a:noFill/>
        </p:spPr>
        <p:txBody>
          <a:bodyPr wrap="none" lIns="91440" tIns="45720" rIns="91440" bIns="45720">
            <a:spAutoFit/>
          </a:bodyPr>
          <a:lstStyle/>
          <a:p>
            <a:pPr algn="ctr"/>
            <a:r>
              <a:rPr lang="en-US" sz="54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Using c</a:t>
            </a:r>
            <a:r>
              <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ommas in a list</a:t>
            </a:r>
          </a:p>
        </p:txBody>
      </p:sp>
      <p:pic>
        <p:nvPicPr>
          <p:cNvPr id="5" name="Picture 4"/>
          <p:cNvPicPr>
            <a:picLocks noChangeAspect="1"/>
          </p:cNvPicPr>
          <p:nvPr/>
        </p:nvPicPr>
        <p:blipFill>
          <a:blip r:embed="rId2"/>
          <a:stretch>
            <a:fillRect/>
          </a:stretch>
        </p:blipFill>
        <p:spPr>
          <a:xfrm rot="16200000">
            <a:off x="1274229" y="-139665"/>
            <a:ext cx="2342490" cy="4600872"/>
          </a:xfrm>
          <a:prstGeom prst="rect">
            <a:avLst/>
          </a:prstGeom>
        </p:spPr>
      </p:pic>
      <p:sp>
        <p:nvSpPr>
          <p:cNvPr id="6" name="Rectangle 5">
            <a:extLst>
              <a:ext uri="{FF2B5EF4-FFF2-40B4-BE49-F238E27FC236}">
                <a16:creationId xmlns:a16="http://schemas.microsoft.com/office/drawing/2014/main" id="{0E79FA12-E9B7-43BE-851D-028871020937}"/>
              </a:ext>
            </a:extLst>
          </p:cNvPr>
          <p:cNvSpPr/>
          <p:nvPr/>
        </p:nvSpPr>
        <p:spPr>
          <a:xfrm>
            <a:off x="5170984" y="945635"/>
            <a:ext cx="6077629" cy="1083072"/>
          </a:xfrm>
          <a:prstGeom prst="rect">
            <a:avLst/>
          </a:prstGeom>
          <a:solidFill>
            <a:schemeClr val="bg1">
              <a:lumMod val="65000"/>
            </a:schemeClr>
          </a:solidFill>
          <a:ln>
            <a:solidFill>
              <a:schemeClr val="bg1">
                <a:lumMod val="6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62A03ADA-16EB-4BE8-8F0D-13D6E6092602}"/>
              </a:ext>
            </a:extLst>
          </p:cNvPr>
          <p:cNvSpPr txBox="1"/>
          <p:nvPr/>
        </p:nvSpPr>
        <p:spPr>
          <a:xfrm>
            <a:off x="5436055" y="1074599"/>
            <a:ext cx="5812558" cy="954107"/>
          </a:xfrm>
          <a:prstGeom prst="rect">
            <a:avLst/>
          </a:prstGeom>
          <a:noFill/>
        </p:spPr>
        <p:txBody>
          <a:bodyPr wrap="square" rtlCol="0">
            <a:spAutoFit/>
          </a:bodyPr>
          <a:lstStyle/>
          <a:p>
            <a:r>
              <a:rPr lang="en-GB" sz="2800" dirty="0"/>
              <a:t>Use the picture to help you write your own sentences using commas in a list.</a:t>
            </a:r>
          </a:p>
        </p:txBody>
      </p:sp>
      <p:cxnSp>
        <p:nvCxnSpPr>
          <p:cNvPr id="10" name="Straight Connector 9"/>
          <p:cNvCxnSpPr/>
          <p:nvPr/>
        </p:nvCxnSpPr>
        <p:spPr>
          <a:xfrm flipV="1">
            <a:off x="91440" y="3827417"/>
            <a:ext cx="11861074" cy="39189"/>
          </a:xfrm>
          <a:prstGeom prst="line">
            <a:avLst/>
          </a:prstGeom>
        </p:spPr>
        <p:style>
          <a:lnRef idx="1">
            <a:schemeClr val="dk1"/>
          </a:lnRef>
          <a:fillRef idx="0">
            <a:schemeClr val="dk1"/>
          </a:fillRef>
          <a:effectRef idx="0">
            <a:schemeClr val="dk1"/>
          </a:effectRef>
          <a:fontRef idx="minor">
            <a:schemeClr val="tx1"/>
          </a:fontRef>
        </p:style>
      </p:cxnSp>
      <p:cxnSp>
        <p:nvCxnSpPr>
          <p:cNvPr id="11" name="Straight Connector 10"/>
          <p:cNvCxnSpPr/>
          <p:nvPr/>
        </p:nvCxnSpPr>
        <p:spPr>
          <a:xfrm flipV="1">
            <a:off x="91440" y="4284511"/>
            <a:ext cx="11861074" cy="39189"/>
          </a:xfrm>
          <a:prstGeom prst="line">
            <a:avLst/>
          </a:prstGeom>
        </p:spPr>
        <p:style>
          <a:lnRef idx="1">
            <a:schemeClr val="dk1"/>
          </a:lnRef>
          <a:fillRef idx="0">
            <a:schemeClr val="dk1"/>
          </a:fillRef>
          <a:effectRef idx="0">
            <a:schemeClr val="dk1"/>
          </a:effectRef>
          <a:fontRef idx="minor">
            <a:schemeClr val="tx1"/>
          </a:fontRef>
        </p:style>
      </p:cxnSp>
      <p:cxnSp>
        <p:nvCxnSpPr>
          <p:cNvPr id="12" name="Straight Connector 11"/>
          <p:cNvCxnSpPr/>
          <p:nvPr/>
        </p:nvCxnSpPr>
        <p:spPr>
          <a:xfrm flipV="1">
            <a:off x="91440" y="4722010"/>
            <a:ext cx="11861074" cy="39189"/>
          </a:xfrm>
          <a:prstGeom prst="line">
            <a:avLst/>
          </a:prstGeom>
        </p:spPr>
        <p:style>
          <a:lnRef idx="1">
            <a:schemeClr val="dk1"/>
          </a:lnRef>
          <a:fillRef idx="0">
            <a:schemeClr val="dk1"/>
          </a:fillRef>
          <a:effectRef idx="0">
            <a:schemeClr val="dk1"/>
          </a:effectRef>
          <a:fontRef idx="minor">
            <a:schemeClr val="tx1"/>
          </a:fontRef>
        </p:style>
      </p:cxnSp>
      <p:cxnSp>
        <p:nvCxnSpPr>
          <p:cNvPr id="13" name="Straight Connector 12"/>
          <p:cNvCxnSpPr/>
          <p:nvPr/>
        </p:nvCxnSpPr>
        <p:spPr>
          <a:xfrm flipV="1">
            <a:off x="91440" y="5120320"/>
            <a:ext cx="11861074" cy="39189"/>
          </a:xfrm>
          <a:prstGeom prst="line">
            <a:avLst/>
          </a:prstGeom>
        </p:spPr>
        <p:style>
          <a:lnRef idx="1">
            <a:schemeClr val="dk1"/>
          </a:lnRef>
          <a:fillRef idx="0">
            <a:schemeClr val="dk1"/>
          </a:fillRef>
          <a:effectRef idx="0">
            <a:schemeClr val="dk1"/>
          </a:effectRef>
          <a:fontRef idx="minor">
            <a:schemeClr val="tx1"/>
          </a:fontRef>
        </p:style>
      </p:cxnSp>
      <p:cxnSp>
        <p:nvCxnSpPr>
          <p:cNvPr id="14" name="Straight Connector 13"/>
          <p:cNvCxnSpPr/>
          <p:nvPr/>
        </p:nvCxnSpPr>
        <p:spPr>
          <a:xfrm flipV="1">
            <a:off x="91440" y="5537797"/>
            <a:ext cx="11861074" cy="39189"/>
          </a:xfrm>
          <a:prstGeom prst="line">
            <a:avLst/>
          </a:prstGeom>
        </p:spPr>
        <p:style>
          <a:lnRef idx="1">
            <a:schemeClr val="dk1"/>
          </a:lnRef>
          <a:fillRef idx="0">
            <a:schemeClr val="dk1"/>
          </a:fillRef>
          <a:effectRef idx="0">
            <a:schemeClr val="dk1"/>
          </a:effectRef>
          <a:fontRef idx="minor">
            <a:schemeClr val="tx1"/>
          </a:fontRef>
        </p:style>
      </p:cxnSp>
      <p:cxnSp>
        <p:nvCxnSpPr>
          <p:cNvPr id="15" name="Straight Connector 14"/>
          <p:cNvCxnSpPr/>
          <p:nvPr/>
        </p:nvCxnSpPr>
        <p:spPr>
          <a:xfrm flipV="1">
            <a:off x="91440" y="5977519"/>
            <a:ext cx="11861074" cy="39189"/>
          </a:xfrm>
          <a:prstGeom prst="line">
            <a:avLst/>
          </a:prstGeom>
        </p:spPr>
        <p:style>
          <a:lnRef idx="1">
            <a:schemeClr val="dk1"/>
          </a:lnRef>
          <a:fillRef idx="0">
            <a:schemeClr val="dk1"/>
          </a:fillRef>
          <a:effectRef idx="0">
            <a:schemeClr val="dk1"/>
          </a:effectRef>
          <a:fontRef idx="minor">
            <a:schemeClr val="tx1"/>
          </a:fontRef>
        </p:style>
      </p:cxnSp>
      <p:cxnSp>
        <p:nvCxnSpPr>
          <p:cNvPr id="16" name="Straight Connector 15"/>
          <p:cNvCxnSpPr/>
          <p:nvPr/>
        </p:nvCxnSpPr>
        <p:spPr>
          <a:xfrm flipV="1">
            <a:off x="91440" y="6417241"/>
            <a:ext cx="11861074" cy="39189"/>
          </a:xfrm>
          <a:prstGeom prst="line">
            <a:avLst/>
          </a:prstGeom>
        </p:spPr>
        <p:style>
          <a:lnRef idx="1">
            <a:schemeClr val="dk1"/>
          </a:lnRef>
          <a:fillRef idx="0">
            <a:schemeClr val="dk1"/>
          </a:fillRef>
          <a:effectRef idx="0">
            <a:schemeClr val="dk1"/>
          </a:effectRef>
          <a:fontRef idx="minor">
            <a:schemeClr val="tx1"/>
          </a:fontRef>
        </p:style>
      </p:cxnSp>
      <p:sp>
        <p:nvSpPr>
          <p:cNvPr id="17" name="Rectangle 16"/>
          <p:cNvSpPr/>
          <p:nvPr/>
        </p:nvSpPr>
        <p:spPr>
          <a:xfrm>
            <a:off x="7115345" y="2077279"/>
            <a:ext cx="1383777" cy="369332"/>
          </a:xfrm>
          <a:prstGeom prst="rect">
            <a:avLst/>
          </a:prstGeom>
        </p:spPr>
        <p:txBody>
          <a:bodyPr wrap="none">
            <a:spAutoFit/>
          </a:bodyPr>
          <a:lstStyle/>
          <a:p>
            <a:r>
              <a:rPr lang="en-GB" dirty="0"/>
              <a:t>Don’t forget:</a:t>
            </a:r>
          </a:p>
        </p:txBody>
      </p:sp>
      <p:pic>
        <p:nvPicPr>
          <p:cNvPr id="18" name="Picture 17">
            <a:extLst>
              <a:ext uri="{FF2B5EF4-FFF2-40B4-BE49-F238E27FC236}">
                <a16:creationId xmlns:a16="http://schemas.microsoft.com/office/drawing/2014/main" id="{5D5A7832-A43A-4680-8232-081257D0CF82}"/>
              </a:ext>
            </a:extLst>
          </p:cNvPr>
          <p:cNvPicPr>
            <a:picLocks noChangeAspect="1"/>
          </p:cNvPicPr>
          <p:nvPr/>
        </p:nvPicPr>
        <p:blipFill>
          <a:blip r:embed="rId3"/>
          <a:stretch>
            <a:fillRect/>
          </a:stretch>
        </p:blipFill>
        <p:spPr>
          <a:xfrm>
            <a:off x="5170984" y="2523608"/>
            <a:ext cx="1012024" cy="774259"/>
          </a:xfrm>
          <a:prstGeom prst="rect">
            <a:avLst/>
          </a:prstGeom>
        </p:spPr>
      </p:pic>
      <p:pic>
        <p:nvPicPr>
          <p:cNvPr id="19" name="Picture 18">
            <a:extLst>
              <a:ext uri="{FF2B5EF4-FFF2-40B4-BE49-F238E27FC236}">
                <a16:creationId xmlns:a16="http://schemas.microsoft.com/office/drawing/2014/main" id="{06295701-46B3-4A8D-8732-326E4F6DEB75}"/>
              </a:ext>
            </a:extLst>
          </p:cNvPr>
          <p:cNvPicPr>
            <a:picLocks noChangeAspect="1"/>
          </p:cNvPicPr>
          <p:nvPr/>
        </p:nvPicPr>
        <p:blipFill>
          <a:blip r:embed="rId4"/>
          <a:stretch>
            <a:fillRect/>
          </a:stretch>
        </p:blipFill>
        <p:spPr>
          <a:xfrm>
            <a:off x="6321007" y="2510046"/>
            <a:ext cx="1009650" cy="771525"/>
          </a:xfrm>
          <a:prstGeom prst="rect">
            <a:avLst/>
          </a:prstGeom>
        </p:spPr>
      </p:pic>
      <p:pic>
        <p:nvPicPr>
          <p:cNvPr id="20" name="Picture 19">
            <a:extLst>
              <a:ext uri="{FF2B5EF4-FFF2-40B4-BE49-F238E27FC236}">
                <a16:creationId xmlns:a16="http://schemas.microsoft.com/office/drawing/2014/main" id="{4EAEDB08-4D6F-4BF7-9E0D-6E1ED494FE6B}"/>
              </a:ext>
            </a:extLst>
          </p:cNvPr>
          <p:cNvPicPr>
            <a:picLocks noChangeAspect="1"/>
          </p:cNvPicPr>
          <p:nvPr/>
        </p:nvPicPr>
        <p:blipFill>
          <a:blip r:embed="rId5"/>
          <a:stretch>
            <a:fillRect/>
          </a:stretch>
        </p:blipFill>
        <p:spPr>
          <a:xfrm>
            <a:off x="7468656" y="2509547"/>
            <a:ext cx="1019175" cy="781050"/>
          </a:xfrm>
          <a:prstGeom prst="rect">
            <a:avLst/>
          </a:prstGeom>
        </p:spPr>
      </p:pic>
      <p:pic>
        <p:nvPicPr>
          <p:cNvPr id="21" name="Picture 20">
            <a:extLst>
              <a:ext uri="{FF2B5EF4-FFF2-40B4-BE49-F238E27FC236}">
                <a16:creationId xmlns:a16="http://schemas.microsoft.com/office/drawing/2014/main" id="{14EE3797-DCEC-4931-85FD-95556D25F4FB}"/>
              </a:ext>
            </a:extLst>
          </p:cNvPr>
          <p:cNvPicPr>
            <a:picLocks noChangeAspect="1"/>
          </p:cNvPicPr>
          <p:nvPr/>
        </p:nvPicPr>
        <p:blipFill>
          <a:blip r:embed="rId6"/>
          <a:stretch>
            <a:fillRect/>
          </a:stretch>
        </p:blipFill>
        <p:spPr>
          <a:xfrm>
            <a:off x="9773479" y="2489273"/>
            <a:ext cx="1005927" cy="774259"/>
          </a:xfrm>
          <a:prstGeom prst="rect">
            <a:avLst/>
          </a:prstGeom>
        </p:spPr>
      </p:pic>
      <p:pic>
        <p:nvPicPr>
          <p:cNvPr id="22" name="Picture 21"/>
          <p:cNvPicPr>
            <a:picLocks noChangeAspect="1"/>
          </p:cNvPicPr>
          <p:nvPr/>
        </p:nvPicPr>
        <p:blipFill>
          <a:blip r:embed="rId7"/>
          <a:stretch>
            <a:fillRect/>
          </a:stretch>
        </p:blipFill>
        <p:spPr>
          <a:xfrm>
            <a:off x="8625830" y="2504857"/>
            <a:ext cx="1019175" cy="762000"/>
          </a:xfrm>
          <a:prstGeom prst="rect">
            <a:avLst/>
          </a:prstGeom>
        </p:spPr>
      </p:pic>
      <p:sp>
        <p:nvSpPr>
          <p:cNvPr id="23" name="TextBox 22"/>
          <p:cNvSpPr txBox="1"/>
          <p:nvPr/>
        </p:nvSpPr>
        <p:spPr>
          <a:xfrm>
            <a:off x="91439" y="3565255"/>
            <a:ext cx="5416932" cy="369332"/>
          </a:xfrm>
          <a:prstGeom prst="rect">
            <a:avLst/>
          </a:prstGeom>
          <a:noFill/>
        </p:spPr>
        <p:txBody>
          <a:bodyPr wrap="none" rtlCol="0">
            <a:spAutoFit/>
          </a:bodyPr>
          <a:lstStyle/>
          <a:p>
            <a:r>
              <a:rPr lang="en-GB" dirty="0"/>
              <a:t>Winnie is surrounded by fish, a crab and slimy seaweed.</a:t>
            </a:r>
          </a:p>
        </p:txBody>
      </p:sp>
    </p:spTree>
    <p:extLst>
      <p:ext uri="{BB962C8B-B14F-4D97-AF65-F5344CB8AC3E}">
        <p14:creationId xmlns:p14="http://schemas.microsoft.com/office/powerpoint/2010/main" val="377484347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705</TotalTime>
  <Words>2057</Words>
  <Application>Microsoft Office PowerPoint</Application>
  <PresentationFormat>Widescreen</PresentationFormat>
  <Paragraphs>160</Paragraphs>
  <Slides>28</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28</vt:i4>
      </vt:variant>
    </vt:vector>
  </HeadingPairs>
  <TitlesOfParts>
    <vt:vector size="32" baseType="lpstr">
      <vt:lpstr>Arial</vt:lpstr>
      <vt:lpstr>Calibri</vt:lpstr>
      <vt:lpstr>Calibri Light</vt:lpstr>
      <vt:lpstr>Office Theme</vt:lpstr>
      <vt:lpstr>PowerPoint Presentation</vt:lpstr>
      <vt:lpstr>We are going to continue looking at Winnie and Wilbur under the sea.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Nouns are things…</vt:lpstr>
      <vt:lpstr>Nouns are things…</vt:lpstr>
      <vt:lpstr>Adjectives are    describing words…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Jess Stanners</dc:creator>
  <cp:lastModifiedBy>jennifer nixon</cp:lastModifiedBy>
  <cp:revision>54</cp:revision>
  <dcterms:created xsi:type="dcterms:W3CDTF">2020-11-14T11:42:01Z</dcterms:created>
  <dcterms:modified xsi:type="dcterms:W3CDTF">2021-01-08T13:22:07Z</dcterms:modified>
</cp:coreProperties>
</file>