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319" r:id="rId5"/>
    <p:sldId id="323" r:id="rId6"/>
    <p:sldId id="278" r:id="rId7"/>
    <p:sldId id="343" r:id="rId8"/>
    <p:sldId id="344" r:id="rId9"/>
    <p:sldId id="345" r:id="rId10"/>
    <p:sldId id="346" r:id="rId11"/>
    <p:sldId id="292" r:id="rId12"/>
    <p:sldId id="329" r:id="rId13"/>
    <p:sldId id="330" r:id="rId14"/>
    <p:sldId id="293" r:id="rId15"/>
    <p:sldId id="355" r:id="rId16"/>
    <p:sldId id="356" r:id="rId17"/>
    <p:sldId id="357" r:id="rId18"/>
    <p:sldId id="270" r:id="rId19"/>
    <p:sldId id="279" r:id="rId20"/>
    <p:sldId id="320" r:id="rId21"/>
    <p:sldId id="324" r:id="rId22"/>
    <p:sldId id="282" r:id="rId23"/>
    <p:sldId id="285" r:id="rId24"/>
    <p:sldId id="347" r:id="rId25"/>
    <p:sldId id="348" r:id="rId26"/>
    <p:sldId id="289" r:id="rId27"/>
    <p:sldId id="297" r:id="rId28"/>
    <p:sldId id="333" r:id="rId29"/>
    <p:sldId id="334" r:id="rId30"/>
    <p:sldId id="294" r:id="rId31"/>
    <p:sldId id="358" r:id="rId32"/>
    <p:sldId id="359" r:id="rId33"/>
    <p:sldId id="360" r:id="rId34"/>
    <p:sldId id="271" r:id="rId35"/>
    <p:sldId id="280" r:id="rId36"/>
    <p:sldId id="321" r:id="rId37"/>
    <p:sldId id="325" r:id="rId38"/>
    <p:sldId id="283" r:id="rId39"/>
    <p:sldId id="286" r:id="rId40"/>
    <p:sldId id="328" r:id="rId41"/>
    <p:sldId id="349" r:id="rId42"/>
    <p:sldId id="290" r:id="rId43"/>
    <p:sldId id="298" r:id="rId44"/>
    <p:sldId id="337" r:id="rId45"/>
    <p:sldId id="338" r:id="rId46"/>
    <p:sldId id="295" r:id="rId47"/>
    <p:sldId id="361" r:id="rId48"/>
    <p:sldId id="362" r:id="rId49"/>
    <p:sldId id="272" r:id="rId50"/>
    <p:sldId id="281" r:id="rId51"/>
    <p:sldId id="322" r:id="rId52"/>
    <p:sldId id="326" r:id="rId53"/>
    <p:sldId id="284" r:id="rId54"/>
    <p:sldId id="287" r:id="rId55"/>
    <p:sldId id="332" r:id="rId56"/>
    <p:sldId id="350" r:id="rId57"/>
    <p:sldId id="291" r:id="rId58"/>
    <p:sldId id="299" r:id="rId59"/>
    <p:sldId id="341" r:id="rId60"/>
    <p:sldId id="342" r:id="rId61"/>
    <p:sldId id="296" r:id="rId62"/>
    <p:sldId id="363" r:id="rId63"/>
    <p:sldId id="364" r:id="rId64"/>
    <p:sldId id="273" r:id="rId65"/>
    <p:sldId id="318" r:id="rId66"/>
    <p:sldId id="351" r:id="rId67"/>
    <p:sldId id="354" r:id="rId68"/>
    <p:sldId id="353" r:id="rId69"/>
    <p:sldId id="268" r:id="rId70"/>
    <p:sldId id="300" r:id="rId71"/>
    <p:sldId id="258" r:id="rId72"/>
    <p:sldId id="365" r:id="rId73"/>
    <p:sldId id="366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E7"/>
    <a:srgbClr val="99FF66"/>
    <a:srgbClr val="66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05/02/2021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FEkHEvgJulE&amp;list=PLPVrkr0oJX1smTl2RWUHKgvupRrMZkKEE&amp;index=1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5jiP_FiY8MA&amp;list=PLPVrkr0oJX1tBTpbocNce93WUH8G-um6A&amp;index=1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youtube.com/watch?v=M1uW4OtU7aU&amp;list=PLPVrkr0oJX1sBGLJU2hNbPE2neuhezWSu&amp;index=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watch?v=cwWIKw98LZ4&amp;list=PLPVrkr0oJX1smTl2RWUHKgvupRrMZkKEE&amp;index=1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n7I3Uh0ofco&amp;list=PLPVrkr0oJX1tBTpbocNce93WUH8G-um6A&amp;index=13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www.youtube.com/watch?v=TAHUPTFjvaY&amp;list=PLPVrkr0oJX1tBTpbocNce93WUH8G-um6A&amp;index=15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5.png"/><Relationship Id="rId7" Type="http://schemas.openxmlformats.org/officeDocument/2006/relationships/image" Target="../media/image6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www.youtube.com/watch?v=Y46--B_7BMs&amp;list=PLPVrkr0oJX1sBGLJU2hNbPE2neuhezWSu&amp;index=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www.youtube.com/watch?v=2k2eXy0fCQc&amp;list=PLPVrkr0oJX1smTl2RWUHKgvupRrMZkKEE&amp;index=15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s://www.youtube.com/watch?v=a8VTwa9Wj6M&amp;list=PLPVrkr0oJX1tBTpbocNce93WUH8G-um6A&amp;index=16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jpeg"/><Relationship Id="rId9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5.png"/><Relationship Id="rId7" Type="http://schemas.openxmlformats.org/officeDocument/2006/relationships/image" Target="../media/image8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s://www.youtube.com/watch?v=iiap-EZwJAs&amp;list=PLPVrkr0oJX1sBGLJU2hNbPE2neuhezWSu&amp;index=4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s://www.youtube.com/watch?v=XSFO8wytlHI&amp;list=PLPVrkr0oJX1smTl2RWUHKgvupRrMZkKEE&amp;index=16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MyssfAUx0" TargetMode="External"/><Relationship Id="rId7" Type="http://schemas.openxmlformats.org/officeDocument/2006/relationships/hyperlink" Target="https://www.youtube.com/watch?v=R087lYrRpgY&amp;t=2s" TargetMode="Externa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NOzgR1ANc4" TargetMode="Externa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WL_-QHxJnFQ&amp;list=PLPVrkr0oJX1sBGLJU2hNbPE2neuhezWSu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hyperlink" Target="https://www.phonicsplay.co.uk/resources" TargetMode="External"/><Relationship Id="rId7" Type="http://schemas.openxmlformats.org/officeDocument/2006/relationships/hyperlink" Target="https://www.phonicsbloom.com/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hyperlink" Target="https://www.bbc.co.uk/bitesize/topics/zcqqtfr" TargetMode="External"/><Relationship Id="rId10" Type="http://schemas.openxmlformats.org/officeDocument/2006/relationships/hyperlink" Target="https://www.youtube.com/channel/UC_qs3c0ehDvZkbiEbOj6Drg" TargetMode="External"/><Relationship Id="rId4" Type="http://schemas.openxmlformats.org/officeDocument/2006/relationships/image" Target="../media/image118.png"/><Relationship Id="rId9" Type="http://schemas.openxmlformats.org/officeDocument/2006/relationships/hyperlink" Target="https://www.bbc.co.uk/cbeebies/shows/alphablocks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0" y="5858142"/>
            <a:ext cx="6211329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57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Phonics/Guided Reading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Monday </a:t>
            </a:r>
            <a:r>
              <a:rPr lang="en-GB" sz="3200" dirty="0" smtClean="0"/>
              <a:t>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 </a:t>
            </a:r>
            <a:r>
              <a:rPr lang="en-GB" sz="3200" dirty="0"/>
              <a:t>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30" y="5896877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E364E0-2E70-4835-B794-8DB99377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2" y="4218302"/>
            <a:ext cx="11632363" cy="2744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570" y="830997"/>
            <a:ext cx="11512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p     l      </a:t>
            </a:r>
            <a:r>
              <a:rPr lang="en-GB" sz="2800" b="1" u="sng" dirty="0"/>
              <a:t>ay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play</a:t>
            </a:r>
            <a:r>
              <a:rPr lang="en-GB" dirty="0"/>
              <a:t>. </a:t>
            </a:r>
          </a:p>
          <a:p>
            <a:r>
              <a:rPr lang="en-GB" dirty="0"/>
              <a:t> I have now read the word.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58" y="1252419"/>
            <a:ext cx="2581275" cy="81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052" y="3383280"/>
            <a:ext cx="1152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it’s your turn.  Fred talk, read the words below.  </a:t>
            </a:r>
          </a:p>
        </p:txBody>
      </p:sp>
    </p:spTree>
    <p:extLst>
      <p:ext uri="{BB962C8B-B14F-4D97-AF65-F5344CB8AC3E}">
        <p14:creationId xmlns:p14="http://schemas.microsoft.com/office/powerpoint/2010/main" val="29270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https://www.youtube.com/watch?v=FEkHEvgJulE&amp;list=PLPVrkr0oJX1smTl2RWUHKgvupRrMZkKEE&amp;index=13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pPr algn="l"/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Phonics Lesson - Set 3 sound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‘ai</a:t>
            </a:r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' for Foundation Stage and 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‘ai’ sound in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2856D-42CE-47C1-AA51-18CB1D242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75" y="2017154"/>
            <a:ext cx="2405685" cy="45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ew.  Can you say </a:t>
            </a:r>
            <a:r>
              <a:rPr lang="en-GB" sz="3600" b="1" dirty="0" err="1" smtClean="0"/>
              <a:t>ai</a:t>
            </a:r>
            <a:r>
              <a:rPr lang="en-GB" sz="3600" b="1" dirty="0" smtClean="0"/>
              <a:t>, </a:t>
            </a:r>
            <a:r>
              <a:rPr lang="en-GB" sz="3600" b="1" dirty="0" err="1" smtClean="0"/>
              <a:t>ai</a:t>
            </a:r>
            <a:r>
              <a:rPr lang="en-GB" sz="3600" b="1" dirty="0" smtClean="0"/>
              <a:t>, </a:t>
            </a:r>
            <a:r>
              <a:rPr lang="en-GB" sz="3600" b="1" dirty="0" err="1" smtClean="0"/>
              <a:t>ai</a:t>
            </a:r>
            <a:r>
              <a:rPr lang="en-GB" dirty="0" smtClean="0"/>
              <a:t>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snail in the rain?</a:t>
            </a:r>
          </a:p>
          <a:p>
            <a:pPr algn="ctr"/>
            <a:r>
              <a:rPr lang="en-GB" sz="2800" dirty="0"/>
              <a:t>“snail in the rain.”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‘er’ words.</a:t>
            </a:r>
          </a:p>
          <a:p>
            <a:pPr algn="ctr"/>
            <a:r>
              <a:rPr lang="en-GB" sz="3600" dirty="0"/>
              <a:t>r </a:t>
            </a:r>
            <a:r>
              <a:rPr lang="en-GB" sz="3600" u="sng" dirty="0"/>
              <a:t>ai</a:t>
            </a:r>
            <a:r>
              <a:rPr lang="en-GB" sz="3600" dirty="0"/>
              <a:t> n          s n </a:t>
            </a:r>
            <a:r>
              <a:rPr lang="en-GB" sz="3600" u="sng" dirty="0"/>
              <a:t>ai</a:t>
            </a:r>
            <a:r>
              <a:rPr lang="en-GB" sz="3600" dirty="0"/>
              <a:t> l        p </a:t>
            </a:r>
            <a:r>
              <a:rPr lang="en-GB" sz="3600" u="sng" dirty="0"/>
              <a:t>ai</a:t>
            </a:r>
            <a:r>
              <a:rPr lang="en-GB" sz="3600" dirty="0"/>
              <a:t> d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“snail in the rain”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ai.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ai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132AD0-09E0-445C-BFB8-BAE71FC08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77"/>
          <a:stretch/>
        </p:blipFill>
        <p:spPr>
          <a:xfrm>
            <a:off x="268380" y="147652"/>
            <a:ext cx="2035037" cy="3121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746F4-5E03-462C-ACE0-38AE4055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77"/>
          <a:stretch/>
        </p:blipFill>
        <p:spPr>
          <a:xfrm>
            <a:off x="268379" y="3533829"/>
            <a:ext cx="2035037" cy="3121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F3B06-8B7E-4927-98C5-AB48E38EF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24" y="3538923"/>
            <a:ext cx="2035037" cy="28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ai</a:t>
            </a:r>
            <a:r>
              <a:rPr lang="en-GB" dirty="0"/>
              <a:t> or </a:t>
            </a:r>
            <a:r>
              <a:rPr lang="en-GB" sz="3200" dirty="0"/>
              <a:t>snail in the rain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ai</a:t>
            </a:r>
            <a:r>
              <a:rPr lang="en-GB" dirty="0"/>
              <a:t>.  You already know how to form each letter.  Now we simply put them together to write the sound ai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41DE7E-5EC0-43EC-95C5-3BB9A4C94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77"/>
          <a:stretch/>
        </p:blipFill>
        <p:spPr>
          <a:xfrm>
            <a:off x="332190" y="1195064"/>
            <a:ext cx="1615870" cy="2478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5F3250-A7B5-4A15-A702-ED68264E9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018" y="1195064"/>
            <a:ext cx="1748516" cy="24456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09778C-32E2-47D2-B777-BBA31F6C9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77"/>
          <a:stretch/>
        </p:blipFill>
        <p:spPr>
          <a:xfrm>
            <a:off x="4132492" y="1162245"/>
            <a:ext cx="1615870" cy="2478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A06713-92B0-4561-97D0-5B2DFFA9B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77"/>
          <a:stretch/>
        </p:blipFill>
        <p:spPr>
          <a:xfrm>
            <a:off x="5927930" y="1162245"/>
            <a:ext cx="1615870" cy="24784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4B7A81-399C-4FFA-950B-227B1F2FF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915" y="1177279"/>
            <a:ext cx="1748516" cy="24456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E5B12B-06B9-41E8-A440-01D576BF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2319" y="1195064"/>
            <a:ext cx="1748516" cy="24456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9EEDAA-8953-42C7-886E-993F2EE82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846" y="3770594"/>
            <a:ext cx="2096154" cy="29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E5B316-76F6-48A7-9623-9D610258B540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EA6CD-0940-493A-91A8-2FD88C3DB4EA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‘ai’.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B9AEF-E25B-44BF-8838-989FE1EEDCC7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p    </a:t>
            </a:r>
            <a:r>
              <a:rPr lang="en-GB" sz="2800" b="1" u="sng" dirty="0"/>
              <a:t>ai</a:t>
            </a:r>
            <a:r>
              <a:rPr lang="en-GB" sz="2800" b="1" dirty="0"/>
              <a:t>      d,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paid.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66AB0-9922-41B0-A5E9-7CC05055F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7A888-B891-4DF7-8252-157873C5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E09F3C-30AB-4C15-8E5E-5E360678D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37" y="3976480"/>
            <a:ext cx="9546156" cy="2252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7855-D2E3-44C2-95C1-3F0F49A50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324" y="266639"/>
            <a:ext cx="3214067" cy="11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817" y="-8087"/>
            <a:ext cx="5055326" cy="688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</a:t>
            </a:r>
            <a:r>
              <a:rPr lang="en-GB" sz="2400" b="0" dirty="0" smtClean="0">
                <a:effectLst/>
              </a:rPr>
              <a:t>2</a:t>
            </a:r>
            <a:endParaRPr lang="en-GB" sz="2400" b="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084" y="-1"/>
            <a:ext cx="5079683" cy="68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308964" y="2301494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308964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08964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047" y="177835"/>
            <a:ext cx="6256564" cy="65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83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Tuesday 9</a:t>
            </a:r>
            <a:r>
              <a:rPr lang="en-GB" sz="3200" baseline="30000" dirty="0"/>
              <a:t>th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103513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https://www.youtube.com/watch?v=5jiP_FiY8MA&amp;list=PLPVrkr0oJX1tBTpbocNce93WUH8G-um6A&amp;index=14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“f"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827104" y="5677295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f?</a:t>
            </a:r>
            <a:endParaRPr lang="en-GB" sz="24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CEF52-8610-4E43-881A-24064D8C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7" y="2118982"/>
            <a:ext cx="3400010" cy="33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2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EE2DA-277C-417E-8371-9CEDF9E498FA}"/>
              </a:ext>
            </a:extLst>
          </p:cNvPr>
          <p:cNvSpPr txBox="1"/>
          <p:nvPr/>
        </p:nvSpPr>
        <p:spPr>
          <a:xfrm>
            <a:off x="214356" y="190366"/>
            <a:ext cx="483141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Each day we are going to focus on a different sound.</a:t>
            </a:r>
          </a:p>
          <a:p>
            <a:endParaRPr lang="en-GB" sz="2800" b="1" dirty="0"/>
          </a:p>
          <a:p>
            <a:r>
              <a:rPr lang="en-GB" sz="2000" dirty="0"/>
              <a:t>Please choose from set 1, set 2, set 3 or guided reading. Each day, for phonics, there will be a video to watch and some words to read linked to the taught sound. For guided reading, there will be a text to read and some questions to answer.</a:t>
            </a:r>
          </a:p>
          <a:p>
            <a:endParaRPr lang="en-GB" sz="2000" dirty="0"/>
          </a:p>
          <a:p>
            <a:r>
              <a:rPr lang="en-GB" sz="2000" dirty="0"/>
              <a:t>Here are the sounds which are in each set.</a:t>
            </a:r>
          </a:p>
          <a:p>
            <a:endParaRPr lang="en-GB" sz="2000" dirty="0"/>
          </a:p>
          <a:p>
            <a:r>
              <a:rPr lang="en-GB" sz="2000" dirty="0"/>
              <a:t>Please contact the school if you are not sure which set your child should be focusing on, or whether you’re unsure if your child does guided reading rather than phonics.</a:t>
            </a:r>
          </a:p>
          <a:p>
            <a:endParaRPr lang="en-GB" dirty="0"/>
          </a:p>
          <a:p>
            <a:r>
              <a:rPr lang="en-GB" sz="2800" b="1" dirty="0"/>
              <a:t>Then, play some phonics games!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EA14A-9510-4AA4-91F9-18F2DED3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01" y="557626"/>
            <a:ext cx="7058555" cy="1729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246C1-7CCA-4837-BAA1-BE61EDAC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5"/>
          <a:stretch/>
        </p:blipFill>
        <p:spPr>
          <a:xfrm>
            <a:off x="5092501" y="2496911"/>
            <a:ext cx="7058555" cy="1088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2B6A2-04F2-4740-AE1A-9FEF37D9E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25"/>
          <a:stretch/>
        </p:blipFill>
        <p:spPr>
          <a:xfrm>
            <a:off x="5092500" y="3795349"/>
            <a:ext cx="7058555" cy="1367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2499" y="5372885"/>
            <a:ext cx="7058555" cy="1367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85954" y="5456713"/>
            <a:ext cx="664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Guided Reading</a:t>
            </a:r>
          </a:p>
          <a:p>
            <a:endParaRPr lang="en-GB" u="sng" dirty="0"/>
          </a:p>
          <a:p>
            <a:r>
              <a:rPr lang="en-GB" dirty="0"/>
              <a:t>For those children who know all of the phonics sounds from set 1, set 2 and set 3 and are confident readers.</a:t>
            </a:r>
          </a:p>
        </p:txBody>
      </p:sp>
    </p:spTree>
    <p:extLst>
      <p:ext uri="{BB962C8B-B14F-4D97-AF65-F5344CB8AC3E}">
        <p14:creationId xmlns:p14="http://schemas.microsoft.com/office/powerpoint/2010/main" val="253369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f.  Can you say </a:t>
            </a:r>
            <a:r>
              <a:rPr lang="en-GB" sz="3600" b="1" dirty="0" err="1"/>
              <a:t>ffffffff</a:t>
            </a:r>
            <a:r>
              <a:rPr lang="en-GB" sz="3600" b="1" dirty="0"/>
              <a:t> </a:t>
            </a:r>
            <a:r>
              <a:rPr lang="en-GB" dirty="0"/>
              <a:t>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f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698481" y="3191688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    </a:t>
            </a:r>
            <a:r>
              <a:rPr lang="en-GB" sz="2000" dirty="0" err="1"/>
              <a:t>f</a:t>
            </a:r>
            <a:r>
              <a:rPr lang="en-GB" sz="2000" dirty="0"/>
              <a:t>    fairy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109" y="3207017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     </a:t>
            </a:r>
            <a:r>
              <a:rPr lang="en-GB" sz="2000" dirty="0" err="1"/>
              <a:t>f</a:t>
            </a:r>
            <a:r>
              <a:rPr lang="en-GB" sz="2000" dirty="0"/>
              <a:t>    fish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4014" y="3116250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     </a:t>
            </a:r>
            <a:r>
              <a:rPr lang="en-GB" sz="2000" dirty="0" err="1"/>
              <a:t>f</a:t>
            </a:r>
            <a:r>
              <a:rPr lang="en-GB" sz="2000" dirty="0"/>
              <a:t>    frog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1707" y="3101425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    </a:t>
            </a:r>
            <a:r>
              <a:rPr lang="en-GB" sz="2000" dirty="0" err="1"/>
              <a:t>f</a:t>
            </a:r>
            <a:r>
              <a:rPr lang="en-GB" sz="2000" dirty="0"/>
              <a:t>    flower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90" y="4048115"/>
            <a:ext cx="3863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 err="1"/>
              <a:t>ffffflower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flower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963253" y="3834889"/>
            <a:ext cx="4228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flower is the grapheme </a:t>
            </a:r>
            <a:r>
              <a:rPr lang="en-GB" sz="4000" dirty="0"/>
              <a:t>f</a:t>
            </a:r>
            <a:r>
              <a:rPr lang="en-GB" dirty="0"/>
              <a:t>.  Can you point to it and say </a:t>
            </a:r>
            <a:r>
              <a:rPr lang="en-GB" sz="3200" dirty="0"/>
              <a:t>f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f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BB207-FA4A-42B7-80C5-AD7431992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6" y="437669"/>
            <a:ext cx="2357717" cy="2349049"/>
          </a:xfrm>
          <a:prstGeom prst="rect">
            <a:avLst/>
          </a:prstGeom>
        </p:spPr>
      </p:pic>
      <p:pic>
        <p:nvPicPr>
          <p:cNvPr id="3074" name="Picture 2" descr="RWI Handwriting">
            <a:extLst>
              <a:ext uri="{FF2B5EF4-FFF2-40B4-BE49-F238E27FC236}">
                <a16:creationId xmlns:a16="http://schemas.microsoft.com/office/drawing/2014/main" id="{74D85C35-60CB-4DDE-94E1-900C648D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" y="3683289"/>
            <a:ext cx="2094328" cy="27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EC130E-BE36-4AE7-8B67-4C0A04D61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83289"/>
            <a:ext cx="1931344" cy="2737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7CF02D-E712-44C2-A3C9-A6E1D5E65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266" y="1519090"/>
            <a:ext cx="1267994" cy="16927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745B9E-CA09-4954-890D-DF969294A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792" y="1519090"/>
            <a:ext cx="1290657" cy="16927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CE7DFE-F22B-46DC-84C7-312E19AFA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6325" y="1533231"/>
            <a:ext cx="1284157" cy="17069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46DBFF-AC65-4219-8925-7C3CD9D6E6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4358" y="1533231"/>
            <a:ext cx="1263434" cy="17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4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flower</a:t>
            </a:r>
            <a:r>
              <a:rPr lang="en-GB" dirty="0"/>
              <a:t> or </a:t>
            </a:r>
            <a:r>
              <a:rPr lang="en-GB" sz="3200" dirty="0"/>
              <a:t>f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f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the stem and draw the leaves” </a:t>
            </a:r>
            <a:r>
              <a:rPr lang="en-GB" dirty="0"/>
              <a:t>or </a:t>
            </a:r>
            <a:r>
              <a:rPr lang="en-GB" sz="2400" dirty="0" err="1"/>
              <a:t>fffffffff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16" name="Picture 2" descr="RWI Handwriting">
            <a:extLst>
              <a:ext uri="{FF2B5EF4-FFF2-40B4-BE49-F238E27FC236}">
                <a16:creationId xmlns:a16="http://schemas.microsoft.com/office/drawing/2014/main" id="{5C65EF60-28A0-4E24-A952-4591ABB4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86" y="1134433"/>
            <a:ext cx="1597272" cy="20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A41E6C-1569-4998-8774-079E0EE69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41" y="1134433"/>
            <a:ext cx="1472970" cy="20874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912717-2435-4353-9380-B538FFF94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933" y="1134433"/>
            <a:ext cx="1472970" cy="20874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EE2415-0750-41C0-8CEA-42A118284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339" y="1134433"/>
            <a:ext cx="1472970" cy="2087448"/>
          </a:xfrm>
          <a:prstGeom prst="rect">
            <a:avLst/>
          </a:prstGeom>
        </p:spPr>
      </p:pic>
      <p:pic>
        <p:nvPicPr>
          <p:cNvPr id="20" name="Picture 2" descr="RWI Handwriting">
            <a:extLst>
              <a:ext uri="{FF2B5EF4-FFF2-40B4-BE49-F238E27FC236}">
                <a16:creationId xmlns:a16="http://schemas.microsoft.com/office/drawing/2014/main" id="{5D446CA6-1B91-49DD-B8E4-3C1D5F3A2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71" y="1134433"/>
            <a:ext cx="1597272" cy="20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WI Handwriting">
            <a:extLst>
              <a:ext uri="{FF2B5EF4-FFF2-40B4-BE49-F238E27FC236}">
                <a16:creationId xmlns:a16="http://schemas.microsoft.com/office/drawing/2014/main" id="{CBE9C07D-66E6-4C44-8BBA-B859897B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918" y="1134433"/>
            <a:ext cx="1597272" cy="20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WI Handwriting">
            <a:extLst>
              <a:ext uri="{FF2B5EF4-FFF2-40B4-BE49-F238E27FC236}">
                <a16:creationId xmlns:a16="http://schemas.microsoft.com/office/drawing/2014/main" id="{3B406564-2D04-4D09-BD2B-BC96994A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31" y="3917137"/>
            <a:ext cx="1597272" cy="20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3C0B3D-73DD-42D0-B2BB-A43B6FDE2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339" y="3917137"/>
            <a:ext cx="1472970" cy="20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6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EEF40E2-3C94-4F8E-AE45-6E203D871859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f     a     n,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fan</a:t>
            </a:r>
            <a:r>
              <a:rPr lang="en-GB" dirty="0"/>
              <a:t>.  I have now read the word.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5DD6B-5E65-4E2C-86DE-C35B52D2B3D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1D0D3-33EA-4F3F-9151-8DF59DDB1170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‘f’.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CEEA9C-801F-41A1-8C89-14BAE476C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6" y="4355519"/>
            <a:ext cx="1299108" cy="9646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7053B2-C80C-4219-9C22-3226F9D8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A163-777E-490B-86B1-B3C94F367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485" y="3966542"/>
            <a:ext cx="2249971" cy="968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AE1BB-21E2-403A-A113-D5BC051BF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656" y="3966541"/>
            <a:ext cx="2178767" cy="968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21017-8D5D-4A72-AF42-85132F3C9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624" y="3966542"/>
            <a:ext cx="2160348" cy="964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4801E5-A7C6-4B66-AD13-5D6DE9115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484" y="5191417"/>
            <a:ext cx="2249971" cy="10130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B39F8D-8172-464B-89B1-C63CFD41D3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5656" y="5191417"/>
            <a:ext cx="2178767" cy="10130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F3FCFC-951C-4C08-B6A7-139CA0C75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470" y="165195"/>
            <a:ext cx="2695343" cy="11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6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65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https://www.youtube.com/watch?v=M1uW4OtU7aU&amp;list=PLPVrkr0oJX1sBGLJU2hNbPE2neuhezWSu&amp;index=2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‘ee’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‘ee’ sound in it?</a:t>
            </a:r>
          </a:p>
        </p:txBody>
      </p:sp>
      <p:pic>
        <p:nvPicPr>
          <p:cNvPr id="9218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344557" y="1860491"/>
            <a:ext cx="3585998" cy="48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42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dirty="0" err="1"/>
              <a:t>ee</a:t>
            </a:r>
            <a:r>
              <a:rPr lang="en-GB" dirty="0"/>
              <a:t>.  Can you say </a:t>
            </a:r>
            <a:r>
              <a:rPr lang="en-GB" sz="3600" b="1" dirty="0" err="1"/>
              <a:t>ee</a:t>
            </a:r>
            <a:r>
              <a:rPr lang="en-GB" sz="3600" b="1" dirty="0"/>
              <a:t>, </a:t>
            </a:r>
            <a:r>
              <a:rPr lang="en-GB" sz="3600" b="1" dirty="0" err="1"/>
              <a:t>ee</a:t>
            </a:r>
            <a:r>
              <a:rPr lang="en-GB" sz="3600" b="1" dirty="0"/>
              <a:t>, </a:t>
            </a:r>
            <a:r>
              <a:rPr lang="en-GB" sz="3600" b="1" dirty="0" err="1"/>
              <a:t>ee</a:t>
            </a:r>
            <a:r>
              <a:rPr lang="en-GB" sz="3600" b="1" dirty="0"/>
              <a:t>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what they are looking at?  Yes that’s right they are saying,</a:t>
            </a:r>
          </a:p>
          <a:p>
            <a:pPr algn="ctr"/>
            <a:r>
              <a:rPr lang="en-GB" sz="2800" dirty="0"/>
              <a:t>“</a:t>
            </a:r>
            <a:r>
              <a:rPr lang="en-GB" sz="2800" dirty="0" err="1"/>
              <a:t>ee</a:t>
            </a:r>
            <a:r>
              <a:rPr lang="en-GB" sz="2800" dirty="0"/>
              <a:t>, what can you see”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</a:t>
            </a:r>
            <a:r>
              <a:rPr lang="en-GB" dirty="0" err="1"/>
              <a:t>ee</a:t>
            </a:r>
            <a:r>
              <a:rPr lang="en-GB" dirty="0"/>
              <a:t>’ words.</a:t>
            </a:r>
          </a:p>
          <a:p>
            <a:pPr algn="ctr"/>
            <a:r>
              <a:rPr lang="en-GB" sz="3600" dirty="0"/>
              <a:t>F</a:t>
            </a:r>
            <a:r>
              <a:rPr lang="en-GB" sz="3600" u="sng" dirty="0"/>
              <a:t>ee</a:t>
            </a:r>
            <a:r>
              <a:rPr lang="en-GB" sz="3600" dirty="0"/>
              <a:t>t      m</a:t>
            </a:r>
            <a:r>
              <a:rPr lang="en-GB" sz="3600" u="sng" dirty="0"/>
              <a:t>ee</a:t>
            </a:r>
            <a:r>
              <a:rPr lang="en-GB" sz="3600" dirty="0"/>
              <a:t>t     sl</a:t>
            </a:r>
            <a:r>
              <a:rPr lang="en-GB" sz="3600" u="sng" dirty="0"/>
              <a:t>ee</a:t>
            </a:r>
            <a:r>
              <a:rPr lang="en-GB" sz="3600" dirty="0"/>
              <a:t>p.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</a:t>
            </a:r>
            <a:r>
              <a:rPr lang="en-GB" sz="3600" dirty="0" err="1"/>
              <a:t>ee</a:t>
            </a:r>
            <a:r>
              <a:rPr lang="en-GB" sz="3600" dirty="0"/>
              <a:t>, </a:t>
            </a:r>
          </a:p>
          <a:p>
            <a:pPr algn="ctr"/>
            <a:r>
              <a:rPr lang="en-GB" sz="3600" dirty="0"/>
              <a:t>What can</a:t>
            </a:r>
          </a:p>
          <a:p>
            <a:pPr algn="ctr"/>
            <a:r>
              <a:rPr lang="en-GB" sz="3600" dirty="0"/>
              <a:t> you see”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</a:t>
            </a:r>
            <a:r>
              <a:rPr lang="en-GB" dirty="0" err="1"/>
              <a:t>ee</a:t>
            </a:r>
            <a:r>
              <a:rPr lang="en-GB" dirty="0"/>
              <a:t>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 err="1"/>
              <a:t>ee</a:t>
            </a:r>
            <a:r>
              <a:rPr lang="en-GB" sz="2000" dirty="0"/>
              <a:t>.</a:t>
            </a:r>
          </a:p>
        </p:txBody>
      </p:sp>
      <p:pic>
        <p:nvPicPr>
          <p:cNvPr id="10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240054" y="194747"/>
            <a:ext cx="2391835" cy="32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240054" y="3535063"/>
            <a:ext cx="2391835" cy="32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30536" y="3535063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</a:rPr>
              <a:t>ee</a:t>
            </a:r>
            <a:endParaRPr lang="en-GB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26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 err="1"/>
              <a:t>ee</a:t>
            </a:r>
            <a:r>
              <a:rPr lang="en-GB" dirty="0"/>
              <a:t> or </a:t>
            </a:r>
            <a:r>
              <a:rPr lang="en-GB" sz="3200" dirty="0"/>
              <a:t>what can you see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9769" y="590970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</a:rPr>
              <a:t>ee</a:t>
            </a:r>
            <a:endParaRPr lang="en-GB" sz="9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4368" y="538701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</a:rPr>
              <a:t>ee</a:t>
            </a:r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21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1259938" y="598723"/>
            <a:ext cx="2193907" cy="29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pic>
        <p:nvPicPr>
          <p:cNvPr id="22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9128967" y="538701"/>
            <a:ext cx="2562290" cy="30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3496" y="4061768"/>
            <a:ext cx="2425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 err="1"/>
              <a:t>ee</a:t>
            </a:r>
            <a:r>
              <a:rPr lang="en-GB" dirty="0"/>
              <a:t>.  You already know how to form each letter.  Now we simply put them together to write the sound </a:t>
            </a:r>
            <a:r>
              <a:rPr lang="en-GB" dirty="0" err="1"/>
              <a:t>ee</a:t>
            </a:r>
            <a:r>
              <a:rPr lang="en-GB" dirty="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72452" y="3754435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</a:rPr>
              <a:t>ee</a:t>
            </a:r>
            <a:endParaRPr lang="en-GB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1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93921" y="318116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‘ee’.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BB3AE-80B8-4CD7-9D7B-45585E53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1" y="3963218"/>
            <a:ext cx="11562286" cy="2622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920" y="830997"/>
            <a:ext cx="11658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s     </a:t>
            </a:r>
            <a:r>
              <a:rPr lang="en-GB" sz="2800" b="1" u="sng" dirty="0" err="1"/>
              <a:t>ee</a:t>
            </a:r>
            <a:r>
              <a:rPr lang="en-GB" sz="2800" b="1" dirty="0"/>
              <a:t>      n,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seen</a:t>
            </a:r>
            <a:r>
              <a:rPr lang="en-GB" dirty="0"/>
              <a:t>. </a:t>
            </a:r>
          </a:p>
          <a:p>
            <a:r>
              <a:rPr lang="en-GB" dirty="0"/>
              <a:t> I have now read the word.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191" y="1266651"/>
            <a:ext cx="2591162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https://www.youtube.com/watch?v=cwWIKw98LZ4&amp;list=PLPVrkr0oJX1smTl2RWUHKgvupRrMZkKEE&amp;index=14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pPr algn="l"/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Phonics Lesson - Set 3 sound ‘ew' for Foundation Stage and 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ew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1F7FD-CA60-4C1C-8A03-C68016A7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01" y="2005886"/>
            <a:ext cx="2884833" cy="45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94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ew.  Can you say </a:t>
            </a:r>
            <a:r>
              <a:rPr lang="en-GB" sz="3600" b="1" dirty="0"/>
              <a:t>ew, ew, ew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boy chewing his stew?</a:t>
            </a:r>
          </a:p>
          <a:p>
            <a:pPr algn="ctr"/>
            <a:r>
              <a:rPr lang="en-GB" sz="2800" dirty="0"/>
              <a:t>“Chew the stew”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‘are’ words.</a:t>
            </a:r>
          </a:p>
          <a:p>
            <a:pPr algn="ctr"/>
            <a:r>
              <a:rPr lang="en-GB" sz="3600" dirty="0"/>
              <a:t>ch </a:t>
            </a:r>
            <a:r>
              <a:rPr lang="en-GB" sz="3600" u="sng" dirty="0"/>
              <a:t>ew</a:t>
            </a:r>
            <a:r>
              <a:rPr lang="en-GB" sz="3600" dirty="0"/>
              <a:t>           n </a:t>
            </a:r>
            <a:r>
              <a:rPr lang="en-GB" sz="3600" u="sng" dirty="0"/>
              <a:t>ew</a:t>
            </a:r>
            <a:r>
              <a:rPr lang="en-GB" sz="3600" dirty="0"/>
              <a:t>          f l </a:t>
            </a:r>
            <a:r>
              <a:rPr lang="en-GB" sz="3600" u="sng" dirty="0"/>
              <a:t>ew</a:t>
            </a:r>
            <a:endParaRPr lang="en-GB" sz="3600" dirty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“chew the stew”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ew.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three letters that make one sound.  When we see them we say,</a:t>
            </a:r>
          </a:p>
          <a:p>
            <a:pPr algn="ctr"/>
            <a:r>
              <a:rPr lang="en-GB" sz="3600" dirty="0"/>
              <a:t>ew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72640-C540-4025-91AE-1D4547C88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63"/>
          <a:stretch/>
        </p:blipFill>
        <p:spPr>
          <a:xfrm>
            <a:off x="161109" y="227904"/>
            <a:ext cx="2347396" cy="2806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92CCE7-04ED-4F66-89E0-5D56041A8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63"/>
          <a:stretch/>
        </p:blipFill>
        <p:spPr>
          <a:xfrm>
            <a:off x="273501" y="3753013"/>
            <a:ext cx="2347396" cy="2806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538ABF-3DCE-487C-B39D-41BF4C815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034" y="3753013"/>
            <a:ext cx="1941360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7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ew</a:t>
            </a:r>
            <a:r>
              <a:rPr lang="en-GB" dirty="0"/>
              <a:t> or </a:t>
            </a:r>
            <a:r>
              <a:rPr lang="en-GB" sz="3200" dirty="0"/>
              <a:t>chew the stew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ew</a:t>
            </a:r>
            <a:r>
              <a:rPr lang="en-GB" dirty="0"/>
              <a:t>.  You already know how to form each letter.  Now we simply put them together to write the sound are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032F9F-7986-475F-8625-216D767A1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63"/>
          <a:stretch/>
        </p:blipFill>
        <p:spPr>
          <a:xfrm>
            <a:off x="584022" y="1183470"/>
            <a:ext cx="1952864" cy="23350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B1CAD2-E5CD-40F5-9D49-DD892DA71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765" y="1196560"/>
            <a:ext cx="1952864" cy="2322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019E8C-B3C9-49A1-ABED-C622D5A1A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63"/>
          <a:stretch/>
        </p:blipFill>
        <p:spPr>
          <a:xfrm>
            <a:off x="4937974" y="1183470"/>
            <a:ext cx="1952864" cy="23350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8AD036-7B04-4AC9-8DCF-65B248439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717" y="1196560"/>
            <a:ext cx="1952864" cy="23220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8AF50D-CABE-48B9-B334-7AAD84836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460" y="1196560"/>
            <a:ext cx="1952864" cy="2322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D21FA6-729A-4293-B915-391BB0464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583" y="3839373"/>
            <a:ext cx="2336354" cy="27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2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https://www.youtube.com/watch?v=n7I3Uh0ofco&amp;list=PLPVrkr0oJX1tBTpbocNce93WUH8G-um6A&amp;index=13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“u"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u?</a:t>
            </a:r>
            <a:endParaRPr lang="en-GB" sz="2400" dirty="0">
              <a:effectLst/>
            </a:endParaRPr>
          </a:p>
        </p:txBody>
      </p:sp>
      <p:pic>
        <p:nvPicPr>
          <p:cNvPr id="1028" name="Picture 4" descr="Nursery | St George the Martyr CE Primary School">
            <a:extLst>
              <a:ext uri="{FF2B5EF4-FFF2-40B4-BE49-F238E27FC236}">
                <a16:creationId xmlns:a16="http://schemas.microsoft.com/office/drawing/2014/main" id="{5E281F4F-C43F-4760-B98C-68282A323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 bwMode="auto">
          <a:xfrm>
            <a:off x="212034" y="2357144"/>
            <a:ext cx="3642691" cy="34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81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8EFB03-B11C-4BF6-9F75-8814C7661F2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8438D-F9BB-48D2-A7B8-41CF9592BACB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‘ew’.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99E92-AFC4-4605-AB0C-A938F127AA3E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u="sng" dirty="0"/>
              <a:t>ch</a:t>
            </a:r>
            <a:r>
              <a:rPr lang="en-GB" sz="2800" b="1" dirty="0"/>
              <a:t> </a:t>
            </a:r>
            <a:r>
              <a:rPr lang="en-GB" sz="2800" b="1" u="sng" dirty="0"/>
              <a:t>ew</a:t>
            </a:r>
            <a:r>
              <a:rPr lang="en-GB" sz="2800" b="1" dirty="0"/>
              <a:t>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chew.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F15EC-C6D2-4283-85F2-FA1F0F53B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5354B1-8E70-429D-AB84-027856560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8A10D3-282E-4F22-AA84-494F1CAA6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37" y="3875459"/>
            <a:ext cx="9962988" cy="2313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2C64E9-8AA1-4B1C-AEE6-5E85229AC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894" y="194698"/>
            <a:ext cx="3005660" cy="10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17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30" y="0"/>
            <a:ext cx="5046481" cy="68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89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</a:t>
            </a:r>
            <a:r>
              <a:rPr lang="en-GB" sz="2400" b="0" dirty="0" smtClean="0">
                <a:effectLst/>
              </a:rPr>
              <a:t>2</a:t>
            </a:r>
            <a:endParaRPr lang="en-GB" sz="2400" b="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70" y="0"/>
            <a:ext cx="5127644" cy="69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6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7686029" y="-1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68" y="1436913"/>
            <a:ext cx="6218601" cy="44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1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Wednesday 10</a:t>
            </a:r>
            <a:r>
              <a:rPr lang="en-GB" sz="3200" baseline="30000" dirty="0"/>
              <a:t>th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4230708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https://www.youtube.com/watch?v=TAHUPTFjvaY&amp;list=PLPVrkr0oJX1tBTpbocNce93WUH8G-um6A&amp;index=15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“b"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b?</a:t>
            </a:r>
            <a:endParaRPr lang="en-GB" sz="2400" dirty="0">
              <a:effectLst/>
            </a:endParaRPr>
          </a:p>
        </p:txBody>
      </p:sp>
      <p:pic>
        <p:nvPicPr>
          <p:cNvPr id="5122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DC8BCE8F-6270-4CA4-B5A2-4335C12E7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2" y="2072525"/>
            <a:ext cx="3124615" cy="316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41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b.  Can you say </a:t>
            </a:r>
            <a:r>
              <a:rPr lang="en-GB" sz="3600" b="1" dirty="0"/>
              <a:t>b, b, b</a:t>
            </a:r>
            <a:r>
              <a:rPr lang="en-GB" dirty="0"/>
              <a:t> 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b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08767" y="3133121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    </a:t>
            </a:r>
            <a:r>
              <a:rPr lang="en-GB" sz="2000" dirty="0" err="1"/>
              <a:t>b</a:t>
            </a:r>
            <a:r>
              <a:rPr lang="en-GB" sz="2000" dirty="0"/>
              <a:t>    boot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8566" y="3123481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     </a:t>
            </a:r>
            <a:r>
              <a:rPr lang="en-GB" sz="2000" dirty="0" err="1"/>
              <a:t>b</a:t>
            </a:r>
            <a:r>
              <a:rPr lang="en-GB" sz="2000" dirty="0"/>
              <a:t>    bag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257" y="3081451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    </a:t>
            </a:r>
            <a:r>
              <a:rPr lang="en-GB" sz="2000" dirty="0" err="1"/>
              <a:t>b</a:t>
            </a:r>
            <a:r>
              <a:rPr lang="en-GB" sz="2000" dirty="0"/>
              <a:t>   bicycle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1707" y="3101425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   </a:t>
            </a:r>
            <a:r>
              <a:rPr lang="en-GB" sz="2000" dirty="0" err="1"/>
              <a:t>b</a:t>
            </a:r>
            <a:r>
              <a:rPr lang="en-GB" sz="2000" dirty="0"/>
              <a:t>   ball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90" y="4048115"/>
            <a:ext cx="3863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boot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boot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83901" y="3745203"/>
            <a:ext cx="4228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boot is the grapheme </a:t>
            </a:r>
            <a:r>
              <a:rPr lang="en-GB" sz="4000" dirty="0"/>
              <a:t>b</a:t>
            </a:r>
            <a:r>
              <a:rPr lang="en-GB" dirty="0"/>
              <a:t>.  Can you point to it and say </a:t>
            </a:r>
            <a:r>
              <a:rPr lang="en-GB" sz="3200" dirty="0"/>
              <a:t>b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b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7170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BA7254AD-D25E-4372-8A5F-684284C36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2" y="343151"/>
            <a:ext cx="2433990" cy="246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titled">
            <a:extLst>
              <a:ext uri="{FF2B5EF4-FFF2-40B4-BE49-F238E27FC236}">
                <a16:creationId xmlns:a16="http://schemas.microsoft.com/office/drawing/2014/main" id="{059056D1-80AB-477F-A3E8-98F239E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2" y="3773149"/>
            <a:ext cx="1814253" cy="25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7D435-C6D7-4862-9777-4D63C93BD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45203"/>
            <a:ext cx="1714429" cy="2512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EEE52-E0BF-48B0-B791-ABB9ED35E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642" y="1490824"/>
            <a:ext cx="1254731" cy="1684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EA7D51-5B78-4626-AFA8-9B9DA0AF2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4913" y="1477351"/>
            <a:ext cx="1252464" cy="16845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BC4361-A3A1-432F-9CA5-7627E6E73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9892" y="1477351"/>
            <a:ext cx="1252273" cy="16927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893A9C-F93D-41CA-B583-9BF60E3CD4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6722" y="1490824"/>
            <a:ext cx="1264213" cy="16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01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boot</a:t>
            </a:r>
            <a:r>
              <a:rPr lang="en-GB" dirty="0"/>
              <a:t> or </a:t>
            </a:r>
            <a:r>
              <a:rPr lang="en-GB" sz="3200" dirty="0"/>
              <a:t>b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b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the laces to the heel, round the toe” </a:t>
            </a:r>
            <a:r>
              <a:rPr lang="en-GB" dirty="0"/>
              <a:t>or </a:t>
            </a:r>
            <a:r>
              <a:rPr lang="en-GB" sz="2400" dirty="0"/>
              <a:t>b </a:t>
            </a:r>
            <a:r>
              <a:rPr lang="en-GB" sz="2400" dirty="0" err="1"/>
              <a:t>b</a:t>
            </a:r>
            <a:r>
              <a:rPr lang="en-GB" sz="2400" dirty="0"/>
              <a:t> </a:t>
            </a:r>
            <a:r>
              <a:rPr lang="en-GB" sz="2400" dirty="0" err="1"/>
              <a:t>b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21" name="Picture 4" descr="Untitled">
            <a:extLst>
              <a:ext uri="{FF2B5EF4-FFF2-40B4-BE49-F238E27FC236}">
                <a16:creationId xmlns:a16="http://schemas.microsoft.com/office/drawing/2014/main" id="{267E777A-CE92-4DCD-BD3C-4C7EBC57B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55" y="975501"/>
            <a:ext cx="1814253" cy="25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9BB5C6-3B18-4072-8EC7-0AE0FB9C0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494" y="975500"/>
            <a:ext cx="1714429" cy="25128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8AB84B-9510-4ACF-BE6E-D4A4F6178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97" y="1023583"/>
            <a:ext cx="1714429" cy="25128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DCE8EF-079E-490D-A998-F4D01494F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71" y="975501"/>
            <a:ext cx="1714429" cy="25128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1C2F88-06D6-4471-9D5F-0D316EA20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462" y="975500"/>
            <a:ext cx="1714429" cy="2512845"/>
          </a:xfrm>
          <a:prstGeom prst="rect">
            <a:avLst/>
          </a:prstGeom>
        </p:spPr>
      </p:pic>
      <p:pic>
        <p:nvPicPr>
          <p:cNvPr id="29" name="Picture 4" descr="Untitled">
            <a:extLst>
              <a:ext uri="{FF2B5EF4-FFF2-40B4-BE49-F238E27FC236}">
                <a16:creationId xmlns:a16="http://schemas.microsoft.com/office/drawing/2014/main" id="{05EA46A9-3522-4549-8C45-A1F0103A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26" y="973436"/>
            <a:ext cx="1814253" cy="25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Untitled">
            <a:extLst>
              <a:ext uri="{FF2B5EF4-FFF2-40B4-BE49-F238E27FC236}">
                <a16:creationId xmlns:a16="http://schemas.microsoft.com/office/drawing/2014/main" id="{47166F7E-5C7F-44F6-B5CC-17789EDD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81" y="3917137"/>
            <a:ext cx="1814253" cy="25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2E967B-333C-4C32-922A-EDECCB95D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697" y="3917137"/>
            <a:ext cx="1714429" cy="25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9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2FEF82-B951-4990-93DC-A40670D8655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74208-9668-425D-B709-9069332DEA82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‘b’.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6ED6A-EFD9-4400-8D67-5C3D905400B9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b    e     d,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bed</a:t>
            </a:r>
            <a:r>
              <a:rPr lang="en-GB" dirty="0"/>
              <a:t>.  I have now read the word.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D0942-2DC2-49A2-8256-681B194EA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2AB7FC-A4BC-4309-AA4E-DDDE2A8E2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19D3B-BD7D-432E-9B62-2214AAAAD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316" y="3758858"/>
            <a:ext cx="2147267" cy="1157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1C887-04D3-4643-AD61-110BAA569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787" y="3758858"/>
            <a:ext cx="2177511" cy="115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ACBC0-3687-4B63-BEBB-B0F475C70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3502" y="3758858"/>
            <a:ext cx="2352519" cy="11560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54C7E6-3654-494A-A1E4-BB99969EB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509" y="4686510"/>
            <a:ext cx="1299107" cy="228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2FA636-DD88-4CE6-AB42-6AA7613D0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316" y="5108769"/>
            <a:ext cx="2147267" cy="10350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0BC341-2DD9-426C-AE54-DEC1B4BE4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051" y="5108769"/>
            <a:ext cx="2147266" cy="10350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BF58C1-9022-473F-8B0D-7D1600D71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982" y="159106"/>
            <a:ext cx="2147267" cy="11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0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65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https://www.youtube.com/watch?v=Y46--B_7BMs&amp;list=PLPVrkr0oJX1sBGLJU2hNbPE2neuhezWSu&amp;index=3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‘igh’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‘igh’ sound in it?</a:t>
            </a:r>
          </a:p>
        </p:txBody>
      </p:sp>
      <p:pic>
        <p:nvPicPr>
          <p:cNvPr id="12290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1D5A309D-8DEA-432C-BBFA-0E98EBE95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625335" y="1833195"/>
            <a:ext cx="2978012" cy="49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6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u.  Can you say </a:t>
            </a:r>
            <a:r>
              <a:rPr lang="en-GB" sz="3600" b="1" dirty="0"/>
              <a:t>u, u, </a:t>
            </a:r>
            <a:r>
              <a:rPr lang="en-GB" sz="3600" b="1" dirty="0" err="1"/>
              <a:t>u</a:t>
            </a:r>
            <a:r>
              <a:rPr lang="en-GB" dirty="0" err="1"/>
              <a:t>to</a:t>
            </a:r>
            <a:r>
              <a:rPr lang="en-GB" dirty="0"/>
              <a:t>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u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07484" y="3195573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   </a:t>
            </a:r>
            <a:r>
              <a:rPr lang="en-GB" sz="2000" dirty="0" err="1"/>
              <a:t>u</a:t>
            </a:r>
            <a:r>
              <a:rPr lang="en-GB" sz="2000" dirty="0"/>
              <a:t>   under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2838" y="3159373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    </a:t>
            </a:r>
            <a:r>
              <a:rPr lang="en-GB" sz="2000" dirty="0" err="1"/>
              <a:t>u</a:t>
            </a:r>
            <a:r>
              <a:rPr lang="en-GB" sz="2000" dirty="0"/>
              <a:t>    upset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7782" y="3159373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   </a:t>
            </a:r>
            <a:r>
              <a:rPr lang="en-GB" sz="2000" dirty="0" err="1"/>
              <a:t>u</a:t>
            </a:r>
            <a:r>
              <a:rPr lang="en-GB" sz="2000" dirty="0"/>
              <a:t>   umbrella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90" y="4048115"/>
            <a:ext cx="3863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an</a:t>
            </a:r>
          </a:p>
          <a:p>
            <a:pPr algn="ctr"/>
            <a:r>
              <a:rPr lang="en-GB" sz="2800" dirty="0"/>
              <a:t>umbrella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umbrella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83901" y="3745203"/>
            <a:ext cx="422874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umbrella is the grapheme </a:t>
            </a:r>
            <a:r>
              <a:rPr lang="en-GB" sz="4000" dirty="0"/>
              <a:t>u</a:t>
            </a:r>
            <a:r>
              <a:rPr lang="en-GB" dirty="0"/>
              <a:t>.  Can you point to it and say </a:t>
            </a:r>
            <a:r>
              <a:rPr lang="en-GB" sz="3200" dirty="0"/>
              <a:t>u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u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2050" name="Picture 2" descr="RWI Handwriting">
            <a:extLst>
              <a:ext uri="{FF2B5EF4-FFF2-40B4-BE49-F238E27FC236}">
                <a16:creationId xmlns:a16="http://schemas.microsoft.com/office/drawing/2014/main" id="{4DC2F361-8C87-4B3D-B239-0CB4CCEAA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2" y="3523591"/>
            <a:ext cx="1924100" cy="30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ursery | St George the Martyr CE Primary School">
            <a:extLst>
              <a:ext uri="{FF2B5EF4-FFF2-40B4-BE49-F238E27FC236}">
                <a16:creationId xmlns:a16="http://schemas.microsoft.com/office/drawing/2014/main" id="{31D1498A-4F5A-4E19-AE08-ADC7D53A2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 bwMode="auto">
          <a:xfrm>
            <a:off x="358622" y="472272"/>
            <a:ext cx="2301985" cy="21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572931-7270-4D68-A127-D8B6BB199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405" y="3638415"/>
            <a:ext cx="1913622" cy="26990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EFAE7A-B40E-424B-A94C-8C003D6D7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206" y="1622170"/>
            <a:ext cx="1185663" cy="1565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8E3ED7-2038-4163-BC37-4A3046EB9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954" y="1585162"/>
            <a:ext cx="1207157" cy="16406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2E3C1B-9151-49FA-809F-ABF6411895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4217" y="1542595"/>
            <a:ext cx="1241856" cy="16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81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sz="2400" dirty="0" err="1"/>
              <a:t>igh</a:t>
            </a:r>
            <a:r>
              <a:rPr lang="en-GB" dirty="0"/>
              <a:t>.  </a:t>
            </a:r>
          </a:p>
          <a:p>
            <a:pPr algn="ctr"/>
            <a:r>
              <a:rPr lang="en-GB" dirty="0"/>
              <a:t>Can you say </a:t>
            </a:r>
            <a:r>
              <a:rPr lang="en-GB" sz="3600" b="1" dirty="0" err="1"/>
              <a:t>igh</a:t>
            </a:r>
            <a:r>
              <a:rPr lang="en-GB" sz="3600" b="1" dirty="0"/>
              <a:t>, </a:t>
            </a:r>
            <a:r>
              <a:rPr lang="en-GB" sz="3600" b="1" dirty="0" err="1"/>
              <a:t>igh</a:t>
            </a:r>
            <a:r>
              <a:rPr lang="en-GB" sz="3600" b="1" dirty="0"/>
              <a:t>, </a:t>
            </a:r>
            <a:r>
              <a:rPr lang="en-GB" sz="3600" b="1" dirty="0" err="1"/>
              <a:t>igh</a:t>
            </a:r>
            <a:r>
              <a:rPr lang="en-GB" sz="3600" b="1" dirty="0"/>
              <a:t>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that they are flying a kite?  Yes that’s right they are saying,</a:t>
            </a:r>
          </a:p>
          <a:p>
            <a:pPr algn="ctr"/>
            <a:r>
              <a:rPr lang="en-GB" sz="2800" dirty="0"/>
              <a:t>“</a:t>
            </a:r>
            <a:r>
              <a:rPr lang="en-GB" sz="2800" dirty="0" err="1"/>
              <a:t>igh</a:t>
            </a:r>
            <a:r>
              <a:rPr lang="en-GB" sz="2800" dirty="0"/>
              <a:t>, fly high”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</a:t>
            </a:r>
            <a:r>
              <a:rPr lang="en-GB" dirty="0" err="1"/>
              <a:t>ee</a:t>
            </a:r>
            <a:r>
              <a:rPr lang="en-GB" dirty="0"/>
              <a:t>’ words.</a:t>
            </a:r>
          </a:p>
          <a:p>
            <a:pPr algn="ctr"/>
            <a:r>
              <a:rPr lang="en-GB" sz="3600" dirty="0"/>
              <a:t>h</a:t>
            </a:r>
            <a:r>
              <a:rPr lang="en-GB" sz="3600" u="sng" dirty="0"/>
              <a:t>igh</a:t>
            </a:r>
            <a:r>
              <a:rPr lang="en-GB" sz="3600" dirty="0"/>
              <a:t>      m</a:t>
            </a:r>
            <a:r>
              <a:rPr lang="en-GB" sz="3600" u="sng" dirty="0"/>
              <a:t>igh</a:t>
            </a:r>
            <a:r>
              <a:rPr lang="en-GB" sz="3600" dirty="0"/>
              <a:t>t     t</a:t>
            </a:r>
            <a:r>
              <a:rPr lang="en-GB" sz="3600" u="sng" dirty="0"/>
              <a:t>igh</a:t>
            </a:r>
            <a:r>
              <a:rPr lang="en-GB" sz="3600" dirty="0"/>
              <a:t>t.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</a:t>
            </a:r>
            <a:r>
              <a:rPr lang="en-GB" sz="3600" dirty="0" err="1"/>
              <a:t>igh</a:t>
            </a:r>
            <a:r>
              <a:rPr lang="en-GB" sz="3600" dirty="0"/>
              <a:t>, </a:t>
            </a:r>
          </a:p>
          <a:p>
            <a:pPr algn="ctr"/>
            <a:r>
              <a:rPr lang="en-GB" sz="3600" dirty="0"/>
              <a:t>fly high”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</a:t>
            </a:r>
            <a:r>
              <a:rPr lang="en-GB" dirty="0" err="1"/>
              <a:t>trigraph</a:t>
            </a:r>
            <a:r>
              <a:rPr lang="en-GB" dirty="0"/>
              <a:t>, </a:t>
            </a:r>
            <a:r>
              <a:rPr lang="en-GB" dirty="0" err="1"/>
              <a:t>igh</a:t>
            </a:r>
            <a:r>
              <a:rPr lang="en-GB" dirty="0"/>
              <a:t>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three letters that make one sound.  When we see them we say,</a:t>
            </a:r>
          </a:p>
          <a:p>
            <a:pPr algn="ctr"/>
            <a:r>
              <a:rPr lang="en-GB" sz="3600" dirty="0" err="1"/>
              <a:t>igh</a:t>
            </a:r>
            <a:r>
              <a:rPr lang="en-GB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8661" y="3753013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endParaRPr lang="en-GB" sz="9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1D5A309D-8DEA-432C-BBFA-0E98EBE95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432592" y="78794"/>
            <a:ext cx="2006757" cy="33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1D5A309D-8DEA-432C-BBFA-0E98EBE95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432592" y="3478694"/>
            <a:ext cx="2006757" cy="33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57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igh</a:t>
            </a:r>
            <a:r>
              <a:rPr lang="en-GB" dirty="0"/>
              <a:t> or </a:t>
            </a:r>
            <a:r>
              <a:rPr lang="en-GB" sz="3200" dirty="0"/>
              <a:t>fly high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3496" y="4061768"/>
            <a:ext cx="2425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igh</a:t>
            </a:r>
            <a:r>
              <a:rPr lang="en-GB" dirty="0"/>
              <a:t>.  You already know how to form each letter.  Now we simply put them together to write the sound igh</a:t>
            </a:r>
          </a:p>
        </p:txBody>
      </p:sp>
      <p:pic>
        <p:nvPicPr>
          <p:cNvPr id="16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C5B1C6E3-47C1-4942-B41C-5002515EF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231557" y="1413378"/>
            <a:ext cx="1383878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F993A3-7AE9-4F0C-8D59-F1085B473103}"/>
              </a:ext>
            </a:extLst>
          </p:cNvPr>
          <p:cNvSpPr/>
          <p:nvPr/>
        </p:nvSpPr>
        <p:spPr>
          <a:xfrm>
            <a:off x="1834708" y="1413378"/>
            <a:ext cx="1716876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endParaRPr lang="en-GB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E5300CA6-E11A-4738-9E87-E5DCF6058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5472792" y="1413378"/>
            <a:ext cx="1383878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ADEBA7-FEAD-4D54-B218-120E4D1F5B8F}"/>
              </a:ext>
            </a:extLst>
          </p:cNvPr>
          <p:cNvSpPr/>
          <p:nvPr/>
        </p:nvSpPr>
        <p:spPr>
          <a:xfrm>
            <a:off x="7075943" y="1413378"/>
            <a:ext cx="1716876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endParaRPr lang="en-GB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1682A1-9BF4-4EDD-970A-621F890E5301}"/>
              </a:ext>
            </a:extLst>
          </p:cNvPr>
          <p:cNvSpPr/>
          <p:nvPr/>
        </p:nvSpPr>
        <p:spPr>
          <a:xfrm>
            <a:off x="3653750" y="1413378"/>
            <a:ext cx="1716876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endParaRPr lang="en-GB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EF9DF299-2A6B-419E-86AC-98D5926F3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9012092" y="1413378"/>
            <a:ext cx="1383878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C1079E-F5E0-4A9B-808A-A6243A3BD7BE}"/>
              </a:ext>
            </a:extLst>
          </p:cNvPr>
          <p:cNvSpPr/>
          <p:nvPr/>
        </p:nvSpPr>
        <p:spPr>
          <a:xfrm>
            <a:off x="4148489" y="4061768"/>
            <a:ext cx="1716876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igh</a:t>
            </a:r>
            <a:endParaRPr lang="en-GB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77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64285" y="3273751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‘igh’.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507FC-28C6-4D29-9CC1-8995D3A9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70" y="3867226"/>
            <a:ext cx="11443042" cy="26267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370" y="785111"/>
            <a:ext cx="11443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h     </a:t>
            </a:r>
            <a:r>
              <a:rPr lang="en-GB" sz="2800" b="1" u="sng" dirty="0" err="1"/>
              <a:t>igh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high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 have now read the word.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198" y="1193877"/>
            <a:ext cx="2542277" cy="8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1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https://www.youtube.com/watch?v=2k2eXy0fCQc&amp;list=PLPVrkr0oJX1smTl2RWUHKgvupRrMZkKEE&amp;index=15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pPr algn="l"/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Phonics Lesson - Set 3 sound ‘ire' for Foundation Stage and Year 1</a:t>
            </a:r>
          </a:p>
          <a:p>
            <a:pPr algn="l"/>
            <a:endParaRPr lang="en-GB" sz="2400" b="0" i="0" dirty="0">
              <a:effectLst/>
              <a:latin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‘ire’ sound in 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BD967-F65E-4983-ACA0-E5B2E6468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82" y="2009361"/>
            <a:ext cx="3095626" cy="45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8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ire.  Can you say </a:t>
            </a:r>
            <a:r>
              <a:rPr lang="en-GB" sz="3600" b="1" dirty="0"/>
              <a:t>ire, ire, ire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a fire?</a:t>
            </a:r>
          </a:p>
          <a:p>
            <a:pPr algn="ctr"/>
            <a:r>
              <a:rPr lang="en-GB" sz="2800" dirty="0"/>
              <a:t>“fire, fire!”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‘oa’ words.</a:t>
            </a:r>
          </a:p>
          <a:p>
            <a:pPr algn="ctr"/>
            <a:r>
              <a:rPr lang="en-GB" sz="3600" dirty="0"/>
              <a:t>f </a:t>
            </a:r>
            <a:r>
              <a:rPr lang="en-GB" sz="3600" u="sng" dirty="0"/>
              <a:t>ire</a:t>
            </a:r>
            <a:r>
              <a:rPr lang="en-GB" sz="3600" dirty="0"/>
              <a:t>    h </a:t>
            </a:r>
            <a:r>
              <a:rPr lang="en-GB" sz="3600" u="sng" dirty="0"/>
              <a:t>ire</a:t>
            </a:r>
            <a:r>
              <a:rPr lang="en-GB" sz="3600" dirty="0"/>
              <a:t>    w </a:t>
            </a:r>
            <a:r>
              <a:rPr lang="en-GB" sz="3600" u="sng" dirty="0"/>
              <a:t>ire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“fire, fire!”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ire.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three letters that make one sound.  When we see them we say,</a:t>
            </a:r>
          </a:p>
          <a:p>
            <a:pPr algn="ctr"/>
            <a:r>
              <a:rPr lang="en-GB" sz="3600" dirty="0"/>
              <a:t>ire.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14561-A877-49C8-9CE3-6F4394C15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56"/>
          <a:stretch/>
        </p:blipFill>
        <p:spPr>
          <a:xfrm>
            <a:off x="222825" y="341239"/>
            <a:ext cx="2538481" cy="2782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2E2765-BB8A-4670-8E27-E41C11BC7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56"/>
          <a:stretch/>
        </p:blipFill>
        <p:spPr>
          <a:xfrm>
            <a:off x="222825" y="3516105"/>
            <a:ext cx="2538481" cy="2782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EB2DE1-DDF5-47A3-957B-E9608E97A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048" y="3563548"/>
            <a:ext cx="1968570" cy="25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4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ire</a:t>
            </a:r>
            <a:r>
              <a:rPr lang="en-GB" dirty="0"/>
              <a:t> or </a:t>
            </a:r>
            <a:r>
              <a:rPr lang="en-GB" sz="3200" dirty="0"/>
              <a:t>fire.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ire</a:t>
            </a:r>
            <a:r>
              <a:rPr lang="en-GB" dirty="0"/>
              <a:t>.  You already know how to form each letter.  Now we simply put them together to write the sound ire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404D88-EFF6-436B-BD95-389101F00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56"/>
          <a:stretch/>
        </p:blipFill>
        <p:spPr>
          <a:xfrm>
            <a:off x="353129" y="1231107"/>
            <a:ext cx="2085271" cy="2285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317777-FD80-4664-BD21-5DD2FC764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229" y="1231107"/>
            <a:ext cx="1758753" cy="2289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B80814-DA12-4EB5-A7EF-B021AD97A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811" y="1264030"/>
            <a:ext cx="1758753" cy="2289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A60E05-E0B1-4675-B112-BBF022FB9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56"/>
          <a:stretch/>
        </p:blipFill>
        <p:spPr>
          <a:xfrm>
            <a:off x="6763892" y="1268522"/>
            <a:ext cx="2085271" cy="2285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1BE6BC-4D2A-41DE-BA44-CD81D81DF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756"/>
          <a:stretch/>
        </p:blipFill>
        <p:spPr>
          <a:xfrm>
            <a:off x="9186748" y="1268522"/>
            <a:ext cx="2085271" cy="22854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59339A-C56C-44F7-AC37-067DD1463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605" y="3839373"/>
            <a:ext cx="2204595" cy="28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FBB109-126A-4FFD-82D6-B5A235702673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E435E-6AE5-42BE-919A-E90502244A15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‘ire’.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EA71C-53E2-4CA8-938A-B6C5D20A7022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f </a:t>
            </a:r>
            <a:r>
              <a:rPr lang="en-GB" sz="2800" b="1" u="sng" dirty="0"/>
              <a:t>ire</a:t>
            </a:r>
            <a:r>
              <a:rPr lang="en-GB" sz="2800" b="1" dirty="0"/>
              <a:t>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fire.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9215DA-0A36-4647-943E-643C0CD83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76D33-F81C-4EA1-8878-F23782736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63202A-1029-426F-86AD-239D16C54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895" y="3841260"/>
            <a:ext cx="10334389" cy="2322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3377EF-4A91-4865-887A-A38D29AE7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973" y="272545"/>
            <a:ext cx="2892451" cy="105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0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6477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816" y="-13064"/>
            <a:ext cx="5107577" cy="6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38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7691183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23" y="415498"/>
            <a:ext cx="6256428" cy="605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Thursday 11</a:t>
            </a:r>
            <a:r>
              <a:rPr lang="en-GB" sz="3200" baseline="30000" dirty="0"/>
              <a:t>th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111450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umbrella</a:t>
            </a:r>
            <a:r>
              <a:rPr lang="en-GB" dirty="0"/>
              <a:t> or </a:t>
            </a:r>
            <a:r>
              <a:rPr lang="en-GB" sz="3200" dirty="0"/>
              <a:t>u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u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and under, up to the top and draw the puddle” </a:t>
            </a:r>
            <a:r>
              <a:rPr lang="en-GB" dirty="0"/>
              <a:t>or </a:t>
            </a:r>
            <a:r>
              <a:rPr lang="en-GB" sz="2400" dirty="0"/>
              <a:t>u </a:t>
            </a:r>
            <a:r>
              <a:rPr lang="en-GB" sz="2400" dirty="0" err="1"/>
              <a:t>u</a:t>
            </a:r>
            <a:r>
              <a:rPr lang="en-GB" sz="2400" dirty="0"/>
              <a:t> </a:t>
            </a:r>
            <a:r>
              <a:rPr lang="en-GB" sz="2400" dirty="0" err="1"/>
              <a:t>u</a:t>
            </a:r>
            <a:r>
              <a:rPr lang="en-GB" sz="2400" dirty="0"/>
              <a:t> </a:t>
            </a:r>
            <a:r>
              <a:rPr lang="en-GB" sz="2400" dirty="0" err="1"/>
              <a:t>u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21" name="Picture 2" descr="RWI Handwriting">
            <a:extLst>
              <a:ext uri="{FF2B5EF4-FFF2-40B4-BE49-F238E27FC236}">
                <a16:creationId xmlns:a16="http://schemas.microsoft.com/office/drawing/2014/main" id="{D386AF79-EDD7-47AB-8651-04948101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2" y="1071256"/>
            <a:ext cx="1588985" cy="2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WI Handwriting">
            <a:extLst>
              <a:ext uri="{FF2B5EF4-FFF2-40B4-BE49-F238E27FC236}">
                <a16:creationId xmlns:a16="http://schemas.microsoft.com/office/drawing/2014/main" id="{B472785C-B468-4590-9983-4FC0BD0E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34" y="1071256"/>
            <a:ext cx="1588985" cy="2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WI Handwriting">
            <a:extLst>
              <a:ext uri="{FF2B5EF4-FFF2-40B4-BE49-F238E27FC236}">
                <a16:creationId xmlns:a16="http://schemas.microsoft.com/office/drawing/2014/main" id="{3A272B47-1AD8-4D49-9627-C9C651D6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1256"/>
            <a:ext cx="1588985" cy="2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D2195A-718E-40AD-BFD3-C40081E3C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454" y="1085243"/>
            <a:ext cx="1797499" cy="25352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7B977D-93A7-44F3-BEDB-E208953BB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66" y="1085242"/>
            <a:ext cx="1797499" cy="25352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F39038-C4BF-444F-A006-4092EEA37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546" y="1085242"/>
            <a:ext cx="1797499" cy="25352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9A2847B-9910-4054-89CD-5FED1E6F5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585" y="4179925"/>
            <a:ext cx="1588986" cy="2388228"/>
          </a:xfrm>
          <a:prstGeom prst="rect">
            <a:avLst/>
          </a:prstGeom>
        </p:spPr>
      </p:pic>
      <p:pic>
        <p:nvPicPr>
          <p:cNvPr id="32" name="Picture 2" descr="RWI Handwriting">
            <a:extLst>
              <a:ext uri="{FF2B5EF4-FFF2-40B4-BE49-F238E27FC236}">
                <a16:creationId xmlns:a16="http://schemas.microsoft.com/office/drawing/2014/main" id="{044BEC4D-FDA1-49F4-8F49-66F60B09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91" y="4112311"/>
            <a:ext cx="1588985" cy="2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21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https://www.youtube.com/watch?v=a8VTwa9Wj6M&amp;list=PLPVrkr0oJX1tBTpbocNce93WUH8G-um6A&amp;index=16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“e"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e?</a:t>
            </a:r>
            <a:endParaRPr lang="en-GB" sz="2400" dirty="0">
              <a:effectLst/>
            </a:endParaRPr>
          </a:p>
        </p:txBody>
      </p:sp>
      <p:pic>
        <p:nvPicPr>
          <p:cNvPr id="8194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D7DFC833-43A3-4531-A60D-58753AFB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8" y="2160355"/>
            <a:ext cx="3331265" cy="33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24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e.  Can you say </a:t>
            </a:r>
            <a:r>
              <a:rPr lang="en-GB" sz="3600" b="1" dirty="0"/>
              <a:t>e, e, e </a:t>
            </a:r>
            <a:r>
              <a:rPr lang="en-GB" dirty="0"/>
              <a:t>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e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68695" y="3123481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   </a:t>
            </a:r>
            <a:r>
              <a:rPr lang="en-GB" sz="2000" dirty="0" err="1"/>
              <a:t>e</a:t>
            </a:r>
            <a:r>
              <a:rPr lang="en-GB" sz="2000" dirty="0"/>
              <a:t>    elbow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5890" y="3123481"/>
            <a:ext cx="183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    </a:t>
            </a:r>
            <a:r>
              <a:rPr lang="en-GB" sz="2000" dirty="0" err="1"/>
              <a:t>e</a:t>
            </a:r>
            <a:r>
              <a:rPr lang="en-GB" sz="2000" dirty="0"/>
              <a:t>    elephant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437" y="3101425"/>
            <a:ext cx="127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    </a:t>
            </a:r>
            <a:r>
              <a:rPr lang="en-GB" sz="2000" dirty="0" err="1"/>
              <a:t>e</a:t>
            </a:r>
            <a:r>
              <a:rPr lang="en-GB" sz="2000" dirty="0"/>
              <a:t>    egg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1707" y="3101425"/>
            <a:ext cx="21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   </a:t>
            </a:r>
            <a:r>
              <a:rPr lang="en-GB" sz="2000" dirty="0" err="1"/>
              <a:t>e</a:t>
            </a:r>
            <a:r>
              <a:rPr lang="en-GB" sz="2000" dirty="0"/>
              <a:t>   envelope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90" y="4048115"/>
            <a:ext cx="3863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an</a:t>
            </a:r>
          </a:p>
          <a:p>
            <a:pPr algn="ctr"/>
            <a:r>
              <a:rPr lang="en-GB" sz="2800" dirty="0"/>
              <a:t>egg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egg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0955" y="4068983"/>
            <a:ext cx="39563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egg is the grapheme </a:t>
            </a:r>
            <a:r>
              <a:rPr lang="en-GB" sz="4000" dirty="0"/>
              <a:t>e</a:t>
            </a:r>
            <a:r>
              <a:rPr lang="en-GB" dirty="0"/>
              <a:t>.  Can you point to it and say </a:t>
            </a:r>
            <a:r>
              <a:rPr lang="en-GB" sz="3200" dirty="0"/>
              <a:t>e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e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10242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4415EB57-0855-4C10-AAD8-6B1BCAD3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4" y="545067"/>
            <a:ext cx="2681563" cy="26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elping My Child with Handwriting and Presentation 2017">
            <a:extLst>
              <a:ext uri="{FF2B5EF4-FFF2-40B4-BE49-F238E27FC236}">
                <a16:creationId xmlns:a16="http://schemas.microsoft.com/office/drawing/2014/main" id="{F2974E2F-1AB2-4CED-8874-873C9EC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1" y="3507646"/>
            <a:ext cx="2155372" cy="30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389F7-F61C-4A1D-A93E-D2690FD5B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368" y="3616755"/>
            <a:ext cx="1957188" cy="2935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47507-872A-4335-811A-90AAF62D3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250" y="1346524"/>
            <a:ext cx="1277029" cy="17252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AA8BB-3407-4DBB-B80D-BB3B82FFC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957" y="1362966"/>
            <a:ext cx="1277028" cy="17165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682183-8816-4D90-BA0A-5B737810C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3663" y="1348930"/>
            <a:ext cx="1277028" cy="17228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8D87AD-1199-42D8-8FA1-F3430F88E8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0369" y="1338067"/>
            <a:ext cx="1340326" cy="17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68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egg</a:t>
            </a:r>
            <a:r>
              <a:rPr lang="en-GB" dirty="0"/>
              <a:t> or </a:t>
            </a:r>
            <a:r>
              <a:rPr lang="en-GB" sz="3200" dirty="0"/>
              <a:t>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e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“Lift off the top and scoop out the egg” </a:t>
            </a:r>
            <a:r>
              <a:rPr lang="en-GB" dirty="0"/>
              <a:t>or </a:t>
            </a:r>
            <a:r>
              <a:rPr lang="en-GB" sz="2400" dirty="0"/>
              <a:t>e </a:t>
            </a:r>
            <a:r>
              <a:rPr lang="en-GB" sz="2400" dirty="0" err="1"/>
              <a:t>e</a:t>
            </a:r>
            <a:r>
              <a:rPr lang="en-GB" sz="2400" dirty="0"/>
              <a:t> </a:t>
            </a:r>
            <a:r>
              <a:rPr lang="en-GB" sz="2400" dirty="0" err="1"/>
              <a:t>e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16" name="Picture 4" descr="Helping My Child with Handwriting and Presentation 2017">
            <a:extLst>
              <a:ext uri="{FF2B5EF4-FFF2-40B4-BE49-F238E27FC236}">
                <a16:creationId xmlns:a16="http://schemas.microsoft.com/office/drawing/2014/main" id="{639B0745-48C7-4591-A58B-83FB1BD5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7" y="1101752"/>
            <a:ext cx="1655298" cy="23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9D07A6-3FCC-4CA2-B0CA-21149EF80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437" y="1101752"/>
            <a:ext cx="1582678" cy="2374018"/>
          </a:xfrm>
          <a:prstGeom prst="rect">
            <a:avLst/>
          </a:prstGeom>
        </p:spPr>
      </p:pic>
      <p:pic>
        <p:nvPicPr>
          <p:cNvPr id="18" name="Picture 4" descr="Helping My Child with Handwriting and Presentation 2017">
            <a:extLst>
              <a:ext uri="{FF2B5EF4-FFF2-40B4-BE49-F238E27FC236}">
                <a16:creationId xmlns:a16="http://schemas.microsoft.com/office/drawing/2014/main" id="{149C9A74-D4CA-47BF-9062-AA4887B0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87" y="1090586"/>
            <a:ext cx="1655298" cy="23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125B10-F582-4DD8-AA8D-05F30BD5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957" y="1090586"/>
            <a:ext cx="1582678" cy="23740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090D92-F72C-4B63-815E-7E189B300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527" y="1101752"/>
            <a:ext cx="1582678" cy="23740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FA0283-44B6-45E6-93EE-E3A267C34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097" y="1101752"/>
            <a:ext cx="1582678" cy="2374018"/>
          </a:xfrm>
          <a:prstGeom prst="rect">
            <a:avLst/>
          </a:prstGeom>
        </p:spPr>
      </p:pic>
      <p:pic>
        <p:nvPicPr>
          <p:cNvPr id="23" name="Picture 4" descr="Helping My Child with Handwriting and Presentation 2017">
            <a:extLst>
              <a:ext uri="{FF2B5EF4-FFF2-40B4-BE49-F238E27FC236}">
                <a16:creationId xmlns:a16="http://schemas.microsoft.com/office/drawing/2014/main" id="{897809CF-2BD5-431F-9D35-A6FE9794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42" y="3837232"/>
            <a:ext cx="1655298" cy="23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D6A035-ED92-4659-9C37-1B8FA8BB9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412" y="3837232"/>
            <a:ext cx="1582678" cy="23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5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C10979F-311C-48B5-986B-E25068DDFF5A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37986-E245-47E7-8DA5-84F394B58AB1}"/>
              </a:ext>
            </a:extLst>
          </p:cNvPr>
          <p:cNvSpPr txBox="1"/>
          <p:nvPr/>
        </p:nvSpPr>
        <p:spPr>
          <a:xfrm>
            <a:off x="106017" y="3125090"/>
            <a:ext cx="12205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the sound ‘e’.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FB3C0-8FA3-44BE-862C-D685B87D8713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b      e        d,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</a:t>
            </a:r>
            <a:r>
              <a:rPr lang="en-GB" sz="2800" b="1" dirty="0"/>
              <a:t>bed</a:t>
            </a:r>
            <a:r>
              <a:rPr lang="en-GB" dirty="0"/>
              <a:t>.  I have now read the word.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B0A19D-0B19-4190-A6F8-B4AF6A334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BB6405-CDEC-4AA7-9C70-43BE30FC0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88CB9D-5C11-4AE5-A707-EBE4B9B92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638" y="3862929"/>
            <a:ext cx="2074731" cy="964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9471E-A39B-4685-B213-A989431C3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2" y="3862929"/>
            <a:ext cx="2231732" cy="964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02D46B-1299-4E9E-8348-0F8DAEE69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989" y="3886742"/>
            <a:ext cx="2102393" cy="940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7047C6-8477-481E-9F9A-E59619E77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638" y="5192192"/>
            <a:ext cx="2080959" cy="964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356162-C479-4252-9355-B811586AD9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7381" y="5164309"/>
            <a:ext cx="1812593" cy="10204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6D38C7-E0A7-4292-917E-1E04175F385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81" r="11650"/>
          <a:stretch/>
        </p:blipFill>
        <p:spPr>
          <a:xfrm>
            <a:off x="7849989" y="5178250"/>
            <a:ext cx="2102393" cy="9925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D0B342-2223-44B9-B9E5-A78220085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143" y="184718"/>
            <a:ext cx="2645153" cy="12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88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661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https://www.youtube.com/watch?v=iiap-EZwJAs&amp;list=PLPVrkr0oJX1sBGLJU2hNbPE2neuhezWSu&amp;index=4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‘ow’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‘ow’ sound in it?</a:t>
            </a:r>
          </a:p>
        </p:txBody>
      </p:sp>
      <p:pic>
        <p:nvPicPr>
          <p:cNvPr id="13314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444959" y="1860490"/>
            <a:ext cx="3471947" cy="47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478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sz="2400" dirty="0"/>
              <a:t>ow</a:t>
            </a:r>
            <a:r>
              <a:rPr lang="en-GB" dirty="0"/>
              <a:t>.  </a:t>
            </a:r>
          </a:p>
          <a:p>
            <a:pPr algn="ctr"/>
            <a:r>
              <a:rPr lang="en-GB" dirty="0"/>
              <a:t>Can you say  </a:t>
            </a:r>
            <a:r>
              <a:rPr lang="en-GB" sz="3600" b="1" dirty="0"/>
              <a:t>ow, ow, ow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polar bear blowing the snow?  Yes that’s right they are saying,</a:t>
            </a:r>
          </a:p>
          <a:p>
            <a:pPr algn="ctr"/>
            <a:r>
              <a:rPr lang="en-GB" sz="2800" dirty="0"/>
              <a:t>“</a:t>
            </a:r>
            <a:r>
              <a:rPr lang="en-GB" sz="3600" b="1" dirty="0"/>
              <a:t>ow</a:t>
            </a:r>
            <a:r>
              <a:rPr lang="en-GB" sz="2800" dirty="0"/>
              <a:t>, blow the snow”</a:t>
            </a:r>
          </a:p>
          <a:p>
            <a:pPr algn="ctr"/>
            <a:r>
              <a:rPr lang="en-GB" dirty="0"/>
              <a:t>Let’s Fred Talk some ‘ow’ words.</a:t>
            </a:r>
          </a:p>
          <a:p>
            <a:pPr algn="ctr"/>
            <a:r>
              <a:rPr lang="en-GB" sz="3600" dirty="0"/>
              <a:t>l</a:t>
            </a:r>
            <a:r>
              <a:rPr lang="en-GB" sz="3600" u="sng" dirty="0"/>
              <a:t>ow</a:t>
            </a:r>
            <a:r>
              <a:rPr lang="en-GB" sz="3600" dirty="0"/>
              <a:t>      sn</a:t>
            </a:r>
            <a:r>
              <a:rPr lang="en-GB" sz="3600" u="sng" dirty="0"/>
              <a:t>ow</a:t>
            </a:r>
            <a:r>
              <a:rPr lang="en-GB" sz="3600" dirty="0"/>
              <a:t>     bl</a:t>
            </a:r>
            <a:r>
              <a:rPr lang="en-GB" sz="3600" u="sng" dirty="0"/>
              <a:t>ow</a:t>
            </a:r>
            <a:r>
              <a:rPr lang="en-GB" sz="3600" dirty="0"/>
              <a:t>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</a:t>
            </a:r>
          </a:p>
          <a:p>
            <a:pPr algn="ctr"/>
            <a:r>
              <a:rPr lang="en-GB" dirty="0"/>
              <a:t>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“ow, </a:t>
            </a:r>
          </a:p>
          <a:p>
            <a:pPr algn="ctr"/>
            <a:r>
              <a:rPr lang="en-GB" sz="3600" dirty="0"/>
              <a:t>blow the snow”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ow.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ow</a:t>
            </a:r>
            <a:r>
              <a:rPr lang="en-GB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8661" y="3753013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ow</a:t>
            </a:r>
          </a:p>
        </p:txBody>
      </p:sp>
      <p:pic>
        <p:nvPicPr>
          <p:cNvPr id="10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432592" y="124728"/>
            <a:ext cx="2285777" cy="315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432591" y="3478694"/>
            <a:ext cx="2285777" cy="315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780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b="1" dirty="0"/>
              <a:t>ow</a:t>
            </a:r>
            <a:r>
              <a:rPr lang="en-GB" dirty="0"/>
              <a:t> or </a:t>
            </a:r>
            <a:r>
              <a:rPr lang="en-GB" sz="3200" dirty="0"/>
              <a:t>blow the snow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36838" y="590970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ow</a:t>
            </a:r>
          </a:p>
        </p:txBody>
      </p:sp>
      <p:sp>
        <p:nvSpPr>
          <p:cNvPr id="2" name="Rectangle 1"/>
          <p:cNvSpPr/>
          <p:nvPr/>
        </p:nvSpPr>
        <p:spPr>
          <a:xfrm>
            <a:off x="822960" y="4061768"/>
            <a:ext cx="2525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ow</a:t>
            </a:r>
            <a:r>
              <a:rPr lang="en-GB" dirty="0"/>
              <a:t>.  You already know how to form each letter.  Now we simply put them together to write the sound ow.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72452" y="3754435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ow</a:t>
            </a:r>
          </a:p>
        </p:txBody>
      </p:sp>
      <p:pic>
        <p:nvPicPr>
          <p:cNvPr id="16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1144830" y="630459"/>
            <a:ext cx="2204003" cy="30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pic>
        <p:nvPicPr>
          <p:cNvPr id="18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3755185" y="612596"/>
            <a:ext cx="2285777" cy="30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250064" y="590970"/>
            <a:ext cx="2441193" cy="303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schemeClr val="tx1"/>
                </a:solidFill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448150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303474" y="3234563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‘ow’.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30A3E-8C32-4896-9F17-F66072C7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4" y="3821698"/>
            <a:ext cx="11656697" cy="2640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617" y="679743"/>
            <a:ext cx="114855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b  l   </a:t>
            </a:r>
            <a:r>
              <a:rPr lang="en-GB" sz="2800" b="1" u="sng" dirty="0"/>
              <a:t>ow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blow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 have now read the word.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869" y="1167117"/>
            <a:ext cx="22955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5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https://www.youtube.com/watch?v=XSFO8wytlHI&amp;list=PLPVrkr0oJX1smTl2RWUHKgvupRrMZkKEE&amp;index=16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pPr algn="l"/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Phonics Lesson - Set 3 sound ‘ear' for Foundation Stage and Year 1</a:t>
            </a:r>
          </a:p>
          <a:p>
            <a:pPr algn="l"/>
            <a:endParaRPr lang="en-GB" sz="2400" b="0" i="0" dirty="0">
              <a:effectLst/>
              <a:latin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ear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BF21C-43BA-4340-80C7-5D6235E1B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66" y="1860491"/>
            <a:ext cx="2884832" cy="443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77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ear.  Can you say </a:t>
            </a:r>
            <a:r>
              <a:rPr lang="en-GB" sz="3600" b="1" dirty="0"/>
              <a:t>ear, ear, ear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They are listening with their ear.</a:t>
            </a:r>
          </a:p>
          <a:p>
            <a:pPr algn="ctr"/>
            <a:r>
              <a:rPr lang="en-GB" sz="2800" dirty="0"/>
              <a:t>“Hear with your ear”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‘ear’ words.</a:t>
            </a:r>
          </a:p>
          <a:p>
            <a:pPr algn="ctr"/>
            <a:r>
              <a:rPr lang="en-GB" sz="3600" dirty="0"/>
              <a:t>h </a:t>
            </a:r>
            <a:r>
              <a:rPr lang="en-GB" sz="3600" u="sng" dirty="0"/>
              <a:t>ear</a:t>
            </a:r>
            <a:r>
              <a:rPr lang="en-GB" sz="3600" dirty="0"/>
              <a:t>    d </a:t>
            </a:r>
            <a:r>
              <a:rPr lang="en-GB" sz="3600" u="sng" dirty="0"/>
              <a:t>ear</a:t>
            </a:r>
            <a:r>
              <a:rPr lang="en-GB" sz="3600" dirty="0"/>
              <a:t>     f </a:t>
            </a:r>
            <a:r>
              <a:rPr lang="en-GB" sz="3600" u="sng" dirty="0"/>
              <a:t>ear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“hear with  your ear”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ear.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three letters that make one sound.  When we see them we say,</a:t>
            </a:r>
          </a:p>
          <a:p>
            <a:pPr algn="ctr"/>
            <a:r>
              <a:rPr lang="en-GB" sz="3600" dirty="0"/>
              <a:t>ear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213F56-2B9B-4D3B-8A3D-0FAC4859A3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78"/>
          <a:stretch/>
        </p:blipFill>
        <p:spPr>
          <a:xfrm>
            <a:off x="433523" y="245015"/>
            <a:ext cx="2453368" cy="2791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9CDCF4-89D2-4CC0-9A35-7B039E1E5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78"/>
          <a:stretch/>
        </p:blipFill>
        <p:spPr>
          <a:xfrm>
            <a:off x="433523" y="3478694"/>
            <a:ext cx="2453368" cy="27910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A9EF97-D4FE-4248-958F-4CAAD6382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934" y="3643911"/>
            <a:ext cx="2065374" cy="24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B6752F-E47C-4860-BAA7-390EADC96C19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C416C8-9435-4C7B-84AC-DA6AB8F91CC7}"/>
              </a:ext>
            </a:extLst>
          </p:cNvPr>
          <p:cNvSpPr txBox="1"/>
          <p:nvPr/>
        </p:nvSpPr>
        <p:spPr>
          <a:xfrm>
            <a:off x="419154" y="3169072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‘u’.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10B40-F7F8-49C1-8782-474BC5CF238D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u      p,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up</a:t>
            </a:r>
            <a:r>
              <a:rPr lang="en-GB" dirty="0"/>
              <a:t>.  I have now read the word.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99FEEC-8346-4705-822E-B042EB6C6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676797-64C0-4A58-9910-7FE61DCA6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1CCD37-FA55-470C-94EC-99CFB77A7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765" y="5548288"/>
            <a:ext cx="1881808" cy="940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12E04-A576-45EB-892B-99664EB8F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100" y="5548288"/>
            <a:ext cx="1881808" cy="940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04910-EEAB-4AF9-B138-168F0E42D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8888" y="5544975"/>
            <a:ext cx="2034387" cy="940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8EB91-66C1-4022-80D3-827BA58F4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765" y="4068836"/>
            <a:ext cx="1881808" cy="926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13611C-1268-4A26-8834-83614385EA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990"/>
          <a:stretch/>
        </p:blipFill>
        <p:spPr>
          <a:xfrm>
            <a:off x="5331101" y="4068836"/>
            <a:ext cx="1881808" cy="926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A77604-0683-4899-A628-3C21F917FDE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17"/>
          <a:stretch/>
        </p:blipFill>
        <p:spPr>
          <a:xfrm>
            <a:off x="7568888" y="4083538"/>
            <a:ext cx="2034387" cy="926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2F1E8E-E6FC-459D-90CB-DE7B901CE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1548" y="228430"/>
            <a:ext cx="2642956" cy="13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7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ear</a:t>
            </a:r>
            <a:r>
              <a:rPr lang="en-GB" dirty="0"/>
              <a:t> or </a:t>
            </a:r>
            <a:r>
              <a:rPr lang="en-GB" sz="3200" dirty="0"/>
              <a:t>hear with your ear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ear</a:t>
            </a:r>
            <a:r>
              <a:rPr lang="en-GB" dirty="0"/>
              <a:t>.  You already know how to form each letter.  Now we simply put them together to write the sound ow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6F4A42-79D9-4F42-ADC0-1645E5130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78"/>
          <a:stretch/>
        </p:blipFill>
        <p:spPr>
          <a:xfrm>
            <a:off x="181546" y="1183967"/>
            <a:ext cx="2189458" cy="24908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AD2FE3-5EC7-4076-B99C-C6E383570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674" y="1183967"/>
            <a:ext cx="2135314" cy="2499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5A494A-4E8D-448E-BB5F-83C0210B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388" y="1183967"/>
            <a:ext cx="2135314" cy="24992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556E10-BAB5-4889-94B5-EECDC738B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490" y="1159346"/>
            <a:ext cx="2135314" cy="24992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572AE2-3FB5-4B4A-8BA4-DE1E39B1B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78"/>
          <a:stretch/>
        </p:blipFill>
        <p:spPr>
          <a:xfrm>
            <a:off x="9442592" y="1157695"/>
            <a:ext cx="2189458" cy="24908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D9F3A9-57BA-42B2-9C1D-214303328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686" y="4054677"/>
            <a:ext cx="2135314" cy="24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21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B53233-2CFA-47B1-8524-F7A6EA147955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36350-903E-458A-8130-B76CB373E4EB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‘ear’.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E08A7-D1A1-4745-9830-2A4999773F85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h  </a:t>
            </a:r>
            <a:r>
              <a:rPr lang="en-GB" sz="2800" b="1" u="sng" dirty="0"/>
              <a:t>ear</a:t>
            </a:r>
            <a:r>
              <a:rPr lang="en-GB" sz="2800" b="1" dirty="0"/>
              <a:t>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hear.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6A49-505C-4418-8310-75CB016D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356874-8992-40FA-90D0-162CE5C07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F8D41-3514-465B-B2E0-67A3FD375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773" y="4090706"/>
            <a:ext cx="9882633" cy="2210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97F33-B841-4F7A-8FAF-4C36552E1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031" y="507472"/>
            <a:ext cx="3383030" cy="11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43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072" y="0"/>
            <a:ext cx="5119007" cy="68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742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113" y="0"/>
            <a:ext cx="5304201" cy="68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426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Friday 12</a:t>
            </a:r>
            <a:r>
              <a:rPr lang="en-GB" sz="3200" baseline="30000" dirty="0"/>
              <a:t>th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88687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reading and writing tricky words.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36429138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A4771-03CC-4B66-93F4-80F96603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6" y="1800018"/>
            <a:ext cx="7267575" cy="2409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ACB63-3797-4943-BAA5-71057EA3E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2" r="3846" b="-1"/>
          <a:stretch/>
        </p:blipFill>
        <p:spPr>
          <a:xfrm>
            <a:off x="7861231" y="1800017"/>
            <a:ext cx="3599351" cy="2409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1DB158-3E94-4AF8-BBE1-598463C3CB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5"/>
          <a:stretch/>
        </p:blipFill>
        <p:spPr>
          <a:xfrm>
            <a:off x="593656" y="4209842"/>
            <a:ext cx="3508864" cy="2419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59BC8A-730B-4B5A-8220-E22E636D7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757" y="4209841"/>
            <a:ext cx="7362825" cy="2409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FE5F85-23AA-48B4-9DCA-C7ABE1868FF2}"/>
              </a:ext>
            </a:extLst>
          </p:cNvPr>
          <p:cNvSpPr txBox="1"/>
          <p:nvPr/>
        </p:nvSpPr>
        <p:spPr>
          <a:xfrm>
            <a:off x="3445565" y="0"/>
            <a:ext cx="441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My Turn, Your Turn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1F385-E478-433B-A2F7-9B1AC0ECF69A}"/>
              </a:ext>
            </a:extLst>
          </p:cNvPr>
          <p:cNvSpPr txBox="1"/>
          <p:nvPr/>
        </p:nvSpPr>
        <p:spPr>
          <a:xfrm>
            <a:off x="742122" y="743143"/>
            <a:ext cx="1081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Grown ups to read ‘tricky words’ and children to repeat.</a:t>
            </a:r>
          </a:p>
          <a:p>
            <a:r>
              <a:rPr lang="en-GB" dirty="0"/>
              <a:t>Can you then point to the words without saying them and the children have a go at reading them?</a:t>
            </a:r>
          </a:p>
          <a:p>
            <a:r>
              <a:rPr lang="en-GB" dirty="0"/>
              <a:t>Finally, children to have a go writing them!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B43D28-63AF-499C-A13B-5BD7B9743E95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</p:spTree>
    <p:extLst>
      <p:ext uri="{BB962C8B-B14F-4D97-AF65-F5344CB8AC3E}">
        <p14:creationId xmlns:p14="http://schemas.microsoft.com/office/powerpoint/2010/main" val="32203842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9FE5F85-23AA-48B4-9DCA-C7ABE1868FF2}"/>
              </a:ext>
            </a:extLst>
          </p:cNvPr>
          <p:cNvSpPr txBox="1"/>
          <p:nvPr/>
        </p:nvSpPr>
        <p:spPr>
          <a:xfrm>
            <a:off x="3445565" y="0"/>
            <a:ext cx="441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My Turn, Your Turn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1F385-E478-433B-A2F7-9B1AC0ECF69A}"/>
              </a:ext>
            </a:extLst>
          </p:cNvPr>
          <p:cNvSpPr txBox="1"/>
          <p:nvPr/>
        </p:nvSpPr>
        <p:spPr>
          <a:xfrm>
            <a:off x="742122" y="743143"/>
            <a:ext cx="1081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Grown ups to read ‘tricky words’ and children to repeat.</a:t>
            </a:r>
          </a:p>
          <a:p>
            <a:r>
              <a:rPr lang="en-GB" dirty="0"/>
              <a:t>Can you then point to the words without saying them and the children have a go at reading them?</a:t>
            </a:r>
          </a:p>
          <a:p>
            <a:r>
              <a:rPr lang="en-GB" dirty="0"/>
              <a:t>Finally, children to have a go writing them!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9B323-0137-4E7E-81F7-6A33C87B5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06" y="1831334"/>
            <a:ext cx="7060303" cy="4861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B630F-478E-4B8E-861F-334CC79B4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009" y="1831335"/>
            <a:ext cx="3495563" cy="2276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FA9A48-AD1B-4536-A566-F80E23DBE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" r="2462"/>
          <a:stretch/>
        </p:blipFill>
        <p:spPr>
          <a:xfrm>
            <a:off x="7673009" y="4108175"/>
            <a:ext cx="3495563" cy="25846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DEF6E9-CD29-45E5-AFC1-99F79BD54313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</p:spTree>
    <p:extLst>
      <p:ext uri="{BB962C8B-B14F-4D97-AF65-F5344CB8AC3E}">
        <p14:creationId xmlns:p14="http://schemas.microsoft.com/office/powerpoint/2010/main" val="1338903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9FE5F85-23AA-48B4-9DCA-C7ABE1868FF2}"/>
              </a:ext>
            </a:extLst>
          </p:cNvPr>
          <p:cNvSpPr txBox="1"/>
          <p:nvPr/>
        </p:nvSpPr>
        <p:spPr>
          <a:xfrm>
            <a:off x="3445565" y="0"/>
            <a:ext cx="441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My Turn, Your Turn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1F385-E478-433B-A2F7-9B1AC0ECF69A}"/>
              </a:ext>
            </a:extLst>
          </p:cNvPr>
          <p:cNvSpPr txBox="1"/>
          <p:nvPr/>
        </p:nvSpPr>
        <p:spPr>
          <a:xfrm>
            <a:off x="742122" y="743143"/>
            <a:ext cx="1081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Grown ups to read ‘tricky words’ and children to repeat.</a:t>
            </a:r>
          </a:p>
          <a:p>
            <a:r>
              <a:rPr lang="en-GB" dirty="0"/>
              <a:t>Can you then point to the words without saying them and the children have a go at reading them?</a:t>
            </a:r>
          </a:p>
          <a:p>
            <a:r>
              <a:rPr lang="en-GB" dirty="0"/>
              <a:t>Finally, children to have a go writing them!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DEF6E9-CD29-45E5-AFC1-99F79BD54313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332FF7-5C2C-47AE-9CB2-EAFA2773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1866900"/>
            <a:ext cx="7391400" cy="499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0A809-C3A9-44F5-B94C-D9B9963AE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696" y="1866900"/>
            <a:ext cx="35052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A3BE0-B70C-42FD-9087-4EBDE3C7B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"/>
          <a:stretch/>
        </p:blipFill>
        <p:spPr>
          <a:xfrm>
            <a:off x="8027505" y="4157662"/>
            <a:ext cx="3528391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392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9FE5F85-23AA-48B4-9DCA-C7ABE1868FF2}"/>
              </a:ext>
            </a:extLst>
          </p:cNvPr>
          <p:cNvSpPr txBox="1"/>
          <p:nvPr/>
        </p:nvSpPr>
        <p:spPr>
          <a:xfrm>
            <a:off x="3445565" y="0"/>
            <a:ext cx="441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My Turn, Your Turn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1F385-E478-433B-A2F7-9B1AC0ECF69A}"/>
              </a:ext>
            </a:extLst>
          </p:cNvPr>
          <p:cNvSpPr txBox="1"/>
          <p:nvPr/>
        </p:nvSpPr>
        <p:spPr>
          <a:xfrm>
            <a:off x="742122" y="743143"/>
            <a:ext cx="1081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Grown ups to read ‘tricky words’ and children to repeat.</a:t>
            </a:r>
          </a:p>
          <a:p>
            <a:r>
              <a:rPr lang="en-GB" dirty="0"/>
              <a:t>Can you then point to the words without saying them and the children have a go at reading them?</a:t>
            </a:r>
          </a:p>
          <a:p>
            <a:r>
              <a:rPr lang="en-GB" dirty="0"/>
              <a:t>Finally, children to have a go writing them!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DEF6E9-CD29-45E5-AFC1-99F79BD54313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C6CC3-C74B-44B6-89ED-05F3246B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31" y="3877113"/>
            <a:ext cx="3279707" cy="2305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40385-DE58-4B38-843A-C6ADB35F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7"/>
          <a:stretch/>
        </p:blipFill>
        <p:spPr>
          <a:xfrm>
            <a:off x="926204" y="3877113"/>
            <a:ext cx="6935027" cy="2305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6BFD69-293C-4ADF-A67D-BCD5D0B6B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04" y="1667452"/>
            <a:ext cx="3279707" cy="2314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4528A2-DA39-4465-9C39-3225019E0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4" b="9991"/>
          <a:stretch/>
        </p:blipFill>
        <p:spPr>
          <a:xfrm>
            <a:off x="4205911" y="1666473"/>
            <a:ext cx="3549303" cy="23053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BF4CF2-C972-4755-AE7A-53E3547B9C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03" b="7693"/>
          <a:stretch/>
        </p:blipFill>
        <p:spPr>
          <a:xfrm>
            <a:off x="7755214" y="1666473"/>
            <a:ext cx="3383531" cy="23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737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03A38-CA13-4276-A956-06D00AE4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5" y="1047750"/>
            <a:ext cx="3171324" cy="1634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F571F-F70B-4E27-8E2C-27ADED3760E9}"/>
              </a:ext>
            </a:extLst>
          </p:cNvPr>
          <p:cNvSpPr txBox="1"/>
          <p:nvPr/>
        </p:nvSpPr>
        <p:spPr>
          <a:xfrm>
            <a:off x="4286251" y="12203"/>
            <a:ext cx="667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Tricky Words!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BADBC-67E3-419C-A174-6137E6F0206F}"/>
              </a:ext>
            </a:extLst>
          </p:cNvPr>
          <p:cNvSpPr txBox="1"/>
          <p:nvPr/>
        </p:nvSpPr>
        <p:spPr>
          <a:xfrm>
            <a:off x="3296895" y="1541897"/>
            <a:ext cx="735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hlinkClick r:id="rId3"/>
              </a:rPr>
              <a:t>https://www.youtube.com/watch?v=TvMyssfAUx0</a:t>
            </a:r>
            <a:endParaRPr lang="en-GB" sz="2400" b="1" dirty="0"/>
          </a:p>
          <a:p>
            <a:endParaRPr lang="en-GB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DEB04-B728-4028-9E1E-8E267E1CB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5" y="2910767"/>
            <a:ext cx="3216522" cy="1634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A4CFE-91B0-4E24-9A0B-0C1C18B58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24" y="4773785"/>
            <a:ext cx="3171324" cy="163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171ED7-807D-4202-96F0-FEC3A3667833}"/>
              </a:ext>
            </a:extLst>
          </p:cNvPr>
          <p:cNvSpPr txBox="1"/>
          <p:nvPr/>
        </p:nvSpPr>
        <p:spPr>
          <a:xfrm>
            <a:off x="3324909" y="5345393"/>
            <a:ext cx="8348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6"/>
              </a:rPr>
              <a:t>https://www.youtube.com/watch?v=3NOzgR1ANc4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72704-0117-4BE3-BD98-ED36885DDA3B}"/>
              </a:ext>
            </a:extLst>
          </p:cNvPr>
          <p:cNvSpPr txBox="1"/>
          <p:nvPr/>
        </p:nvSpPr>
        <p:spPr>
          <a:xfrm>
            <a:off x="3356365" y="3269161"/>
            <a:ext cx="8348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7"/>
              </a:rPr>
              <a:t>https://www.youtube.com/watch?v=R087lYrRpgY&amp;t=2s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05418-6958-43BC-B3D7-4DF6120F17DE}"/>
              </a:ext>
            </a:extLst>
          </p:cNvPr>
          <p:cNvSpPr txBox="1"/>
          <p:nvPr/>
        </p:nvSpPr>
        <p:spPr>
          <a:xfrm>
            <a:off x="3324909" y="2017462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‘Tricky Words and Sight Words Song’ - YouTube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3F608-594D-4866-8D16-EA93B26BD648}"/>
              </a:ext>
            </a:extLst>
          </p:cNvPr>
          <p:cNvSpPr txBox="1"/>
          <p:nvPr/>
        </p:nvSpPr>
        <p:spPr>
          <a:xfrm>
            <a:off x="3407347" y="3774246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‘Phase 3 Say Hello To’ - YouTube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8537B-CB17-447F-A23A-32E848C2B7CC}"/>
              </a:ext>
            </a:extLst>
          </p:cNvPr>
          <p:cNvSpPr txBox="1"/>
          <p:nvPr/>
        </p:nvSpPr>
        <p:spPr>
          <a:xfrm>
            <a:off x="3407346" y="5821187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‘Phase 4 Tricky Words Song’ - YouTube</a:t>
            </a:r>
          </a:p>
        </p:txBody>
      </p:sp>
    </p:spTree>
    <p:extLst>
      <p:ext uri="{BB962C8B-B14F-4D97-AF65-F5344CB8AC3E}">
        <p14:creationId xmlns:p14="http://schemas.microsoft.com/office/powerpoint/2010/main" val="318985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708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https://www.youtube.com/watch?v=WL_-QHxJnFQ&amp;list=PLPVrkr0oJX1sBGLJU2hNbPE2neuhezWSu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‘ay’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‘ay’ sound in it?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92742B-3313-41E8-B5F2-5E6C0BAD2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65"/>
          <a:stretch/>
        </p:blipFill>
        <p:spPr>
          <a:xfrm>
            <a:off x="344557" y="1924213"/>
            <a:ext cx="3480177" cy="46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72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D8314-5920-4EDE-BC8F-7D6385A88630}"/>
              </a:ext>
            </a:extLst>
          </p:cNvPr>
          <p:cNvSpPr txBox="1"/>
          <p:nvPr/>
        </p:nvSpPr>
        <p:spPr>
          <a:xfrm>
            <a:off x="4142094" y="-102326"/>
            <a:ext cx="667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/>
              <a:t>Games &amp; Videos!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E9721-6967-4881-875E-5B638E3C8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46"/>
          <a:stretch/>
        </p:blipFill>
        <p:spPr>
          <a:xfrm>
            <a:off x="173085" y="769441"/>
            <a:ext cx="3989482" cy="1101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2416F-03B4-48BE-8D6F-9EADD5795A34}"/>
              </a:ext>
            </a:extLst>
          </p:cNvPr>
          <p:cNvSpPr txBox="1"/>
          <p:nvPr/>
        </p:nvSpPr>
        <p:spPr>
          <a:xfrm>
            <a:off x="4162567" y="747312"/>
            <a:ext cx="7565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3"/>
              </a:rPr>
              <a:t>https://www.phonicsplay.co.uk/resources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00772-6598-4922-A045-26275EAB5E50}"/>
              </a:ext>
            </a:extLst>
          </p:cNvPr>
          <p:cNvSpPr txBox="1"/>
          <p:nvPr/>
        </p:nvSpPr>
        <p:spPr>
          <a:xfrm>
            <a:off x="4162567" y="1225047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Username: jan21</a:t>
            </a:r>
          </a:p>
          <a:p>
            <a:r>
              <a:rPr lang="en-GB" sz="1800" dirty="0"/>
              <a:t>Password: 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B5761-41EC-4E87-8784-4C4563B11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85" y="2038003"/>
            <a:ext cx="3099737" cy="1340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03C819-22BC-4B8B-B2BC-E949A94D5193}"/>
              </a:ext>
            </a:extLst>
          </p:cNvPr>
          <p:cNvSpPr txBox="1"/>
          <p:nvPr/>
        </p:nvSpPr>
        <p:spPr>
          <a:xfrm>
            <a:off x="3272822" y="1994940"/>
            <a:ext cx="8746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5"/>
              </a:rPr>
              <a:t>https://www.bbc.co.uk/bitesize/topics/zcqqtfr</a:t>
            </a:r>
            <a:endParaRPr lang="en-GB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D0F52-99A5-4460-B412-89FDB1CDB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84" y="3545055"/>
            <a:ext cx="3416276" cy="1447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ECBA37-F1D3-4940-8E84-63B1579D55B3}"/>
              </a:ext>
            </a:extLst>
          </p:cNvPr>
          <p:cNvSpPr txBox="1"/>
          <p:nvPr/>
        </p:nvSpPr>
        <p:spPr>
          <a:xfrm>
            <a:off x="3589360" y="3545055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7"/>
              </a:rPr>
              <a:t>https://www.phonicsbloom.com/</a:t>
            </a:r>
            <a:endParaRPr lang="en-GB" sz="2800" b="1" dirty="0"/>
          </a:p>
        </p:txBody>
      </p:sp>
      <p:pic>
        <p:nvPicPr>
          <p:cNvPr id="27650" name="Picture 2" descr="Learning is fun with Learning Blocks | Alphablocks | Numberblocks |  CBeebies shows">
            <a:extLst>
              <a:ext uri="{FF2B5EF4-FFF2-40B4-BE49-F238E27FC236}">
                <a16:creationId xmlns:a16="http://schemas.microsoft.com/office/drawing/2014/main" id="{DDD434E0-4546-4A98-8E50-B334FA48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4" y="5142481"/>
            <a:ext cx="2979193" cy="16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C2E917-70A0-4C60-86B5-437C6690EF4D}"/>
              </a:ext>
            </a:extLst>
          </p:cNvPr>
          <p:cNvSpPr txBox="1"/>
          <p:nvPr/>
        </p:nvSpPr>
        <p:spPr>
          <a:xfrm>
            <a:off x="3152276" y="5159638"/>
            <a:ext cx="8575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9"/>
              </a:rPr>
              <a:t>https://www.bbc.co.uk/cbeebies/shows/alphablocks</a:t>
            </a:r>
            <a:endParaRPr lang="en-GB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24D1A-914F-4FF0-8019-B6344A9D0233}"/>
              </a:ext>
            </a:extLst>
          </p:cNvPr>
          <p:cNvSpPr txBox="1"/>
          <p:nvPr/>
        </p:nvSpPr>
        <p:spPr>
          <a:xfrm>
            <a:off x="3152275" y="5820114"/>
            <a:ext cx="87460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10"/>
              </a:rPr>
              <a:t>https://www.youtube.com/channel/UC_qs3c0ehDvZkbiEbOj6Drg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52431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32784"/>
            <a:ext cx="1142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https://www.youtube.com/channel/UCo7fbLgY2oA_cFCIg9GdxtQ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518" y="78721"/>
            <a:ext cx="730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Daily Phonics Videos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1" y="1800225"/>
            <a:ext cx="118043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the below link, copy and paste into the internet or search ‘Ruth Miskin Training’ in YouTube to see daily phonics videos.</a:t>
            </a:r>
          </a:p>
          <a:p>
            <a:endParaRPr lang="en-GB" sz="2800" dirty="0"/>
          </a:p>
          <a:p>
            <a:r>
              <a:rPr lang="en-GB" sz="2800" dirty="0"/>
              <a:t>Read Write Inc are offering free phonics lessons on YouTube. Videos for all abilities are available.</a:t>
            </a:r>
          </a:p>
          <a:p>
            <a:endParaRPr lang="en-GB" sz="2800" dirty="0"/>
          </a:p>
          <a:p>
            <a:r>
              <a:rPr lang="en-GB" sz="2800" dirty="0"/>
              <a:t>They are posted at 9.30am and are available for 24 hours.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1085"/>
            <a:ext cx="4121184" cy="12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16477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1149230"/>
            <a:ext cx="1091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8" y="0"/>
            <a:ext cx="5022668" cy="6919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</p:spTree>
    <p:extLst>
      <p:ext uri="{BB962C8B-B14F-4D97-AF65-F5344CB8AC3E}">
        <p14:creationId xmlns:p14="http://schemas.microsoft.com/office/powerpoint/2010/main" val="19694880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41150" y="16350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354" y="0"/>
            <a:ext cx="5541645" cy="69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2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2742B-3313-41E8-B5F2-5E6C0BAD2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65"/>
          <a:stretch/>
        </p:blipFill>
        <p:spPr>
          <a:xfrm>
            <a:off x="240054" y="72054"/>
            <a:ext cx="2388731" cy="3222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ay.  Can you say </a:t>
            </a:r>
            <a:r>
              <a:rPr lang="en-GB" sz="3600" b="1" dirty="0"/>
              <a:t>ay, ay, ay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that the girls and boys are playing?  Yes that’s right they are saying,</a:t>
            </a:r>
          </a:p>
          <a:p>
            <a:pPr algn="ctr"/>
            <a:r>
              <a:rPr lang="en-GB" sz="2800" dirty="0"/>
              <a:t>“ay, may I play?”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‘ay’ words.</a:t>
            </a:r>
          </a:p>
          <a:p>
            <a:pPr algn="ctr"/>
            <a:r>
              <a:rPr lang="en-GB" sz="3600" dirty="0"/>
              <a:t>s t </a:t>
            </a:r>
            <a:r>
              <a:rPr lang="en-GB" sz="3600" u="sng" dirty="0"/>
              <a:t>ay</a:t>
            </a:r>
            <a:r>
              <a:rPr lang="en-GB" sz="3600" dirty="0"/>
              <a:t>           p l </a:t>
            </a:r>
            <a:r>
              <a:rPr lang="en-GB" sz="3600" u="sng" dirty="0"/>
              <a:t>ay</a:t>
            </a:r>
            <a:r>
              <a:rPr lang="en-GB" sz="3600" dirty="0"/>
              <a:t>          s </a:t>
            </a:r>
            <a:r>
              <a:rPr lang="en-GB" sz="3600" u="sng" dirty="0"/>
              <a:t>ay</a:t>
            </a:r>
            <a:r>
              <a:rPr lang="en-GB" sz="3600" dirty="0"/>
              <a:t>.</a:t>
            </a:r>
          </a:p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2742B-3313-41E8-B5F2-5E6C0BAD2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65"/>
          <a:stretch/>
        </p:blipFill>
        <p:spPr>
          <a:xfrm>
            <a:off x="240054" y="3478694"/>
            <a:ext cx="2388731" cy="3222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“ay, </a:t>
            </a:r>
          </a:p>
          <a:p>
            <a:pPr algn="ctr"/>
            <a:r>
              <a:rPr lang="en-GB" sz="3600" dirty="0"/>
              <a:t>may I play?”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ay.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ay</a:t>
            </a:r>
            <a:r>
              <a:rPr lang="en-GB" sz="20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85" y="3535063"/>
            <a:ext cx="2523898" cy="310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ay</a:t>
            </a:r>
            <a:r>
              <a:rPr lang="en-GB" dirty="0"/>
              <a:t> or </a:t>
            </a:r>
            <a:r>
              <a:rPr lang="en-GB" sz="3200" dirty="0"/>
              <a:t>may I play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ay</a:t>
            </a:r>
            <a:r>
              <a:rPr lang="en-GB" dirty="0"/>
              <a:t>.  You already know how to form each letter.  Now we simply put them together to write the sound 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0" y="650992"/>
            <a:ext cx="2251338" cy="2885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908" y="650992"/>
            <a:ext cx="2251338" cy="2885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24" y="650992"/>
            <a:ext cx="2251338" cy="28859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92742B-3313-41E8-B5F2-5E6C0BAD2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065"/>
          <a:stretch/>
        </p:blipFill>
        <p:spPr>
          <a:xfrm>
            <a:off x="6649880" y="636563"/>
            <a:ext cx="2180612" cy="29417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594" y="3765855"/>
            <a:ext cx="2251338" cy="28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5081</Words>
  <Application>Microsoft Office PowerPoint</Application>
  <PresentationFormat>Widescreen</PresentationFormat>
  <Paragraphs>590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Calibri</vt:lpstr>
      <vt:lpstr>Calibri Light</vt:lpstr>
      <vt:lpstr>Comic Sans MS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Paul Gingell</cp:lastModifiedBy>
  <cp:revision>75</cp:revision>
  <dcterms:created xsi:type="dcterms:W3CDTF">2020-11-14T12:23:39Z</dcterms:created>
  <dcterms:modified xsi:type="dcterms:W3CDTF">2021-02-05T11:53:48Z</dcterms:modified>
</cp:coreProperties>
</file>