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80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2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3" r:id="rId36"/>
    <p:sldId id="291" r:id="rId37"/>
    <p:sldId id="292" r:id="rId38"/>
    <p:sldId id="294" r:id="rId39"/>
    <p:sldId id="286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8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1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4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1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1306-0FC6-4FDB-B44E-FA8D2048FEA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summer-archive/year-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hiterosemaths.com/homelearning/summer-archive/year-5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18.1.21</a:t>
            </a:r>
            <a:br>
              <a:rPr lang="en-GB" dirty="0" smtClean="0"/>
            </a:br>
            <a:r>
              <a:rPr lang="en-GB" dirty="0" smtClean="0"/>
              <a:t>Mental Starter</a:t>
            </a:r>
            <a:r>
              <a:rPr lang="en-GB" dirty="0"/>
              <a:t>: Identify the prime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132" y="1825625"/>
            <a:ext cx="5786846" cy="435133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Remember:</a:t>
            </a:r>
          </a:p>
          <a:p>
            <a:pPr marL="0" indent="0">
              <a:buNone/>
            </a:pPr>
            <a:r>
              <a:rPr lang="en-GB" sz="2400" b="1" dirty="0"/>
              <a:t>Prime numbers</a:t>
            </a:r>
            <a:r>
              <a:rPr lang="en-GB" sz="2400" dirty="0"/>
              <a:t> are special numbers, greater than 1, that have exactly two factors, </a:t>
            </a:r>
            <a:r>
              <a:rPr lang="en-GB" sz="2400" b="1" dirty="0"/>
              <a:t>themselves</a:t>
            </a:r>
            <a:r>
              <a:rPr lang="en-GB" sz="2400" dirty="0"/>
              <a:t> and </a:t>
            </a:r>
            <a:r>
              <a:rPr lang="en-GB" sz="2400" b="1" dirty="0"/>
              <a:t>1.</a:t>
            </a:r>
            <a:endParaRPr lang="en-GB" sz="2400" dirty="0"/>
          </a:p>
          <a:p>
            <a:r>
              <a:rPr lang="en-GB" sz="2400" dirty="0"/>
              <a:t>19 is a prime number. It can only be divided by 1 and 19.</a:t>
            </a:r>
          </a:p>
          <a:p>
            <a:r>
              <a:rPr lang="en-GB" sz="2400" dirty="0"/>
              <a:t>9 is not a prime number. It can be divided by 3 as well as 1 and 9.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Task: Write down or highlight the prime numbers on/ from the 100 square.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31" t="22450" r="8720" b="21964"/>
          <a:stretch/>
        </p:blipFill>
        <p:spPr>
          <a:xfrm>
            <a:off x="6244046" y="1825624"/>
            <a:ext cx="5368834" cy="47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19.1.21</a:t>
            </a:r>
            <a:br>
              <a:rPr lang="en-GB" dirty="0" smtClean="0"/>
            </a:br>
            <a:r>
              <a:rPr lang="en-GB" dirty="0" smtClean="0"/>
              <a:t>Mental Starter: Squared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4" y="1839692"/>
            <a:ext cx="4338711" cy="435133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Remember: </a:t>
            </a:r>
            <a:r>
              <a:rPr lang="en-GB" dirty="0" smtClean="0"/>
              <a:t>A </a:t>
            </a:r>
            <a:r>
              <a:rPr lang="en-GB" dirty="0"/>
              <a:t>square number is a number multiplied by itself. This can also be called 'a number squared'. The symbol for squared is ².</a:t>
            </a:r>
          </a:p>
          <a:p>
            <a:r>
              <a:rPr lang="en-GB" dirty="0"/>
              <a:t>2² = 2 x 2 = 4</a:t>
            </a:r>
          </a:p>
          <a:p>
            <a:r>
              <a:rPr lang="en-GB" dirty="0"/>
              <a:t>3² = 3 x 3 = 9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6667" y="1839692"/>
            <a:ext cx="6155788" cy="4351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Write down the answers to these numbers when squared.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4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5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6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7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8</a:t>
            </a:r>
            <a:r>
              <a:rPr lang="en-GB" dirty="0"/>
              <a:t>²</a:t>
            </a:r>
            <a:r>
              <a:rPr lang="en-GB" b="1" dirty="0" smtClean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8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07964" y="1825625"/>
            <a:ext cx="6766559" cy="4351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Write down the answers to these numbers when squared.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4 x 4 = 16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5 x 5 = 25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6 x 6 = 36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7 x 7 = 49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8</a:t>
            </a:r>
            <a:r>
              <a:rPr lang="en-GB" b="1" dirty="0" smtClean="0"/>
              <a:t> x 8 = 64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336962" y="1825625"/>
            <a:ext cx="4659086" cy="4351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the questions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how 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question.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1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3D shapes using 2D representations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Nets of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60" y="1540514"/>
            <a:ext cx="5152963" cy="435133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dirty="0"/>
              <a:t>The </a:t>
            </a:r>
            <a:r>
              <a:rPr lang="en-GB" b="1" dirty="0"/>
              <a:t>net</a:t>
            </a:r>
            <a:r>
              <a:rPr lang="en-GB" dirty="0"/>
              <a:t> of a </a:t>
            </a:r>
            <a:r>
              <a:rPr lang="en-GB" b="1" dirty="0"/>
              <a:t>3D shape</a:t>
            </a:r>
            <a:r>
              <a:rPr lang="en-GB" dirty="0"/>
              <a:t> is what it looks like if it is opened out </a:t>
            </a:r>
            <a:r>
              <a:rPr lang="en-GB" b="1" dirty="0"/>
              <a:t>flat.</a:t>
            </a:r>
            <a:r>
              <a:rPr lang="en-GB" dirty="0"/>
              <a:t> A net can be folded up to make a 3D shape.</a:t>
            </a:r>
          </a:p>
          <a:p>
            <a:r>
              <a:rPr lang="en-GB" dirty="0"/>
              <a:t>There may be several possible nets for one 3D shape.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link below into a web browser page. Watch the video to find out more about nets of shapes.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https://www.bbc.co.uk/bitesize/topics/zt7xk2p/articles/z247tv4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05" y="195308"/>
            <a:ext cx="3391964" cy="220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9351" y="2573383"/>
            <a:ext cx="3664466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Here is a home learning video from White Rose maths which will support your learning of nets. Copy and paste the link below into a web browser: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https://whiterosemaths.com/homelearning/summer-archive/year-5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Select Week 11</a:t>
            </a:r>
          </a:p>
          <a:p>
            <a:r>
              <a:rPr lang="en-GB" dirty="0" smtClean="0"/>
              <a:t>Find lesson two which looks like the picture shown.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Complete the work on the following slides after watching the video.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383" y="4091570"/>
            <a:ext cx="2639378" cy="2452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383" y="3309684"/>
            <a:ext cx="2631349" cy="4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40" y="367445"/>
            <a:ext cx="6671457" cy="61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1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D028DC-6496-49A2-A97A-DD0B973B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4FB540-69ED-4F9E-B8D9-8531E684CA3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Try this: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net to the correct 3D shape.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126671-796B-4EA0-9C33-102B7F1E1A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2964" y="1666673"/>
          <a:ext cx="5616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22737562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3306741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7844772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3022029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564084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553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BEC167-F70D-4CDE-B705-21B969BE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0C7246-B87C-46F3-AA1F-32CD20C5DB3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Answer: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net to the correct 3D shape.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89D8D1D-0875-48F2-876D-A00B2385B4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2964" y="1666673"/>
          <a:ext cx="5616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22737562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3306741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7844772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3022029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564084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553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34112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06A6A8E9-C5A9-4BA1-986A-E0FA3008D96B}"/>
              </a:ext>
            </a:extLst>
          </p:cNvPr>
          <p:cNvSpPr/>
          <p:nvPr/>
        </p:nvSpPr>
        <p:spPr>
          <a:xfrm>
            <a:off x="8104175" y="2764791"/>
            <a:ext cx="2245096" cy="1412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1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Task: Match the nets to the shapes. You can write on the sheet or write the number of the shapes with the number of the matching net.</a:t>
            </a:r>
            <a:br>
              <a:rPr lang="en-GB" sz="2400" dirty="0" smtClean="0"/>
            </a:br>
            <a:r>
              <a:rPr lang="en-GB" sz="2400" dirty="0" smtClean="0"/>
              <a:t>Extension: Write the name of the 3D shape and the 2D shape of each face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22" y="1690688"/>
            <a:ext cx="7919306" cy="483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391" y="1941342"/>
            <a:ext cx="2336409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could have a try at making the different nets to create the 3D shapes.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075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496446" y="356795"/>
            <a:ext cx="7851132" cy="587519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task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3D shapes could cast this shadow?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5172E-98D5-4A5B-96A5-8BCB0B5BE0B8}"/>
              </a:ext>
            </a:extLst>
          </p:cNvPr>
          <p:cNvGrpSpPr/>
          <p:nvPr/>
        </p:nvGrpSpPr>
        <p:grpSpPr>
          <a:xfrm>
            <a:off x="1666228" y="1638223"/>
            <a:ext cx="5849061" cy="2823121"/>
            <a:chOff x="1385846" y="1385003"/>
            <a:chExt cx="5849061" cy="2823121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C22B7EB-20F7-4C8F-BC82-70B528D27E5F}"/>
                </a:ext>
              </a:extLst>
            </p:cNvPr>
            <p:cNvSpPr/>
            <p:nvPr/>
          </p:nvSpPr>
          <p:spPr>
            <a:xfrm>
              <a:off x="1385846" y="1718509"/>
              <a:ext cx="2501083" cy="215610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E789E0-ECB3-4623-94B8-9C6F459E58D2}"/>
                </a:ext>
              </a:extLst>
            </p:cNvPr>
            <p:cNvGrpSpPr/>
            <p:nvPr/>
          </p:nvGrpSpPr>
          <p:grpSpPr>
            <a:xfrm>
              <a:off x="4752107" y="1385003"/>
              <a:ext cx="2482800" cy="2823121"/>
              <a:chOff x="4752107" y="1385003"/>
              <a:chExt cx="2482800" cy="2823121"/>
            </a:xfrm>
          </p:grpSpPr>
          <p:sp>
            <p:nvSpPr>
              <p:cNvPr id="11" name="Rounded Rectangle 1">
                <a:extLst>
                  <a:ext uri="{FF2B5EF4-FFF2-40B4-BE49-F238E27FC236}">
                    <a16:creationId xmlns:a16="http://schemas.microsoft.com/office/drawing/2014/main" id="{A0C1FDDD-AA11-40DC-944C-3410198E9169}"/>
                  </a:ext>
                </a:extLst>
              </p:cNvPr>
              <p:cNvSpPr/>
              <p:nvPr/>
            </p:nvSpPr>
            <p:spPr>
              <a:xfrm>
                <a:off x="4752107" y="1385003"/>
                <a:ext cx="2482800" cy="70161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Square based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pyramid</a:t>
                </a:r>
              </a:p>
            </p:txBody>
          </p:sp>
          <p:sp>
            <p:nvSpPr>
              <p:cNvPr id="12" name="Rounded Rectangle 1">
                <a:extLst>
                  <a:ext uri="{FF2B5EF4-FFF2-40B4-BE49-F238E27FC236}">
                    <a16:creationId xmlns:a16="http://schemas.microsoft.com/office/drawing/2014/main" id="{5D8797E2-5407-44E2-8948-D16F4DDBA3DC}"/>
                  </a:ext>
                </a:extLst>
              </p:cNvPr>
              <p:cNvSpPr/>
              <p:nvPr/>
            </p:nvSpPr>
            <p:spPr>
              <a:xfrm>
                <a:off x="4752107" y="2445757"/>
                <a:ext cx="2482800" cy="70161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hexagonal 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prism</a:t>
                </a:r>
              </a:p>
            </p:txBody>
          </p:sp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E7CC0838-F099-4684-BF23-25F4C56D9793}"/>
                  </a:ext>
                </a:extLst>
              </p:cNvPr>
              <p:cNvSpPr/>
              <p:nvPr/>
            </p:nvSpPr>
            <p:spPr>
              <a:xfrm>
                <a:off x="4752107" y="3506510"/>
                <a:ext cx="2482800" cy="70161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pentagonal </a:t>
                </a:r>
              </a:p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prism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77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69" y="224448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dirty="0" smtClean="0"/>
              <a:t>Answers: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0" y="1295605"/>
            <a:ext cx="8629357" cy="5266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936" y="2436502"/>
            <a:ext cx="4797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Triangular prism              Triangles, rectangles            C</a:t>
            </a:r>
          </a:p>
          <a:p>
            <a:endParaRPr lang="en-GB" sz="1600" dirty="0"/>
          </a:p>
          <a:p>
            <a:r>
              <a:rPr lang="en-GB" sz="1600" dirty="0" smtClean="0"/>
              <a:t>Triangle based                    Triangles                            E</a:t>
            </a:r>
          </a:p>
          <a:p>
            <a:r>
              <a:rPr lang="en-GB" sz="1600" dirty="0" smtClean="0"/>
              <a:t>Pyramid</a:t>
            </a:r>
          </a:p>
          <a:p>
            <a:endParaRPr lang="en-GB" sz="1600" dirty="0"/>
          </a:p>
          <a:p>
            <a:r>
              <a:rPr lang="en-GB" sz="1600" dirty="0" smtClean="0"/>
              <a:t>Cube                                    Squares                               G</a:t>
            </a:r>
          </a:p>
          <a:p>
            <a:endParaRPr lang="en-GB" sz="1600" dirty="0"/>
          </a:p>
          <a:p>
            <a:r>
              <a:rPr lang="en-GB" sz="1600" dirty="0" smtClean="0"/>
              <a:t>Square based                    Squares, triangles              F</a:t>
            </a:r>
          </a:p>
          <a:p>
            <a:r>
              <a:rPr lang="en-GB" sz="1600" dirty="0" smtClean="0"/>
              <a:t>Pyramid</a:t>
            </a:r>
          </a:p>
          <a:p>
            <a:endParaRPr lang="en-GB" sz="1600" dirty="0"/>
          </a:p>
          <a:p>
            <a:r>
              <a:rPr lang="en-GB" sz="1600" dirty="0" smtClean="0"/>
              <a:t>Cone                               Circle, semi- circle                A</a:t>
            </a:r>
          </a:p>
          <a:p>
            <a:endParaRPr lang="en-GB" sz="1600" dirty="0"/>
          </a:p>
          <a:p>
            <a:r>
              <a:rPr lang="en-GB" sz="1600" dirty="0" smtClean="0"/>
              <a:t>Cuboid                             Squares, rectangle              B</a:t>
            </a:r>
          </a:p>
          <a:p>
            <a:endParaRPr lang="en-GB" sz="1600" dirty="0"/>
          </a:p>
          <a:p>
            <a:r>
              <a:rPr lang="en-GB" sz="1600" dirty="0" smtClean="0"/>
              <a:t>Cylinder                           Circles, rectangle                D</a:t>
            </a:r>
            <a:endParaRPr lang="en-GB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410709" y="1051564"/>
            <a:ext cx="2525477" cy="5447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the questions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how 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question.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17" y="540034"/>
            <a:ext cx="5378224" cy="5853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963" y="618978"/>
            <a:ext cx="4473526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Check your answers.</a:t>
            </a:r>
          </a:p>
          <a:p>
            <a:endParaRPr lang="en-GB" sz="2800" dirty="0"/>
          </a:p>
          <a:p>
            <a:r>
              <a:rPr lang="en-GB" sz="2800" dirty="0" smtClean="0"/>
              <a:t>Look over any numbers you might have missed out or wrote down incorrectly.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483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66" y="955968"/>
            <a:ext cx="6022731" cy="35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20.1.21</a:t>
            </a:r>
            <a:br>
              <a:rPr lang="en-GB" dirty="0" smtClean="0"/>
            </a:br>
            <a:r>
              <a:rPr lang="en-GB" dirty="0" smtClean="0"/>
              <a:t>Mental Starter: Cubed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cube number is a number multiplied by itself 3 times. This can also be called 'a number cubed</a:t>
            </a:r>
            <a:r>
              <a:rPr lang="en-GB" dirty="0" smtClean="0"/>
              <a:t>'. The </a:t>
            </a:r>
            <a:r>
              <a:rPr lang="en-GB" dirty="0"/>
              <a:t>symbol for cubed is ³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/>
              <a:t>2³ = 2 × </a:t>
            </a:r>
            <a:r>
              <a:rPr lang="en-GB" dirty="0" smtClean="0"/>
              <a:t>2 (=4) </a:t>
            </a:r>
            <a:r>
              <a:rPr lang="en-GB" dirty="0"/>
              <a:t>× 2 = </a:t>
            </a:r>
            <a:r>
              <a:rPr lang="en-GB" dirty="0" smtClean="0"/>
              <a:t>8</a:t>
            </a:r>
          </a:p>
          <a:p>
            <a:endParaRPr lang="en-GB" dirty="0"/>
          </a:p>
          <a:p>
            <a:r>
              <a:rPr lang="en-GB" dirty="0" smtClean="0"/>
              <a:t>Try these:</a:t>
            </a:r>
          </a:p>
          <a:p>
            <a:r>
              <a:rPr lang="en-GB" dirty="0" smtClean="0"/>
              <a:t>3³ = 3x 3 =____ then x 3=</a:t>
            </a:r>
          </a:p>
          <a:p>
            <a:r>
              <a:rPr lang="en-GB" dirty="0" smtClean="0"/>
              <a:t>4³</a:t>
            </a:r>
          </a:p>
          <a:p>
            <a:r>
              <a:rPr lang="en-GB" dirty="0" smtClean="0"/>
              <a:t>5³</a:t>
            </a:r>
          </a:p>
        </p:txBody>
      </p:sp>
    </p:spTree>
    <p:extLst>
      <p:ext uri="{BB962C8B-B14F-4D97-AF65-F5344CB8AC3E}">
        <p14:creationId xmlns:p14="http://schemas.microsoft.com/office/powerpoint/2010/main" val="260153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3³ = 3 x 3 = 9 x 3 = 27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4³ = 4 x 4 = 16 x 4 = 64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5³ = 5 x 5 = 25 x 5 = 125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40127" y="1446802"/>
            <a:ext cx="4659086" cy="4351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the questions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how 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question.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7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draw and identify features of regular polygons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9472"/>
            <a:ext cx="10515600" cy="74267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Introduction: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087866"/>
            <a:ext cx="11022874" cy="54958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you have access to the internet, copy and paste the link into a web </a:t>
            </a:r>
            <a:r>
              <a:rPr lang="en-GB" dirty="0"/>
              <a:t>browser. 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://whiterosemaths.com/homelearning/summer-archive/year-5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r>
              <a:rPr lang="en-GB" dirty="0" smtClean="0"/>
              <a:t>You will need to scroll to the bottom of the page and select ‘Week 11 (w/c 6</a:t>
            </a:r>
            <a:r>
              <a:rPr lang="en-GB" baseline="30000" dirty="0" smtClean="0"/>
              <a:t>th</a:t>
            </a:r>
            <a:r>
              <a:rPr lang="en-GB" dirty="0" smtClean="0"/>
              <a:t> July).</a:t>
            </a:r>
          </a:p>
          <a:p>
            <a:r>
              <a:rPr lang="en-GB" dirty="0" smtClean="0"/>
              <a:t>Then select lesson 1( as shown in the picture) </a:t>
            </a:r>
          </a:p>
          <a:p>
            <a:r>
              <a:rPr lang="en-GB" dirty="0" smtClean="0"/>
              <a:t>Click play and watch the video.</a:t>
            </a:r>
          </a:p>
          <a:p>
            <a:r>
              <a:rPr lang="en-GB" dirty="0" smtClean="0"/>
              <a:t>Follow on with the tasks as shown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in this </a:t>
            </a:r>
            <a:r>
              <a:rPr lang="en-GB" dirty="0" err="1" smtClean="0"/>
              <a:t>ppt</a:t>
            </a:r>
            <a:r>
              <a:rPr lang="en-GB" dirty="0" smtClean="0"/>
              <a:t> for the rest of the day.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do not have internet access,</a:t>
            </a:r>
          </a:p>
          <a:p>
            <a:pPr marL="0" indent="0">
              <a:buNone/>
            </a:pPr>
            <a:r>
              <a:rPr lang="en-GB" dirty="0" smtClean="0"/>
              <a:t>Simply continue and read through the</a:t>
            </a:r>
          </a:p>
          <a:p>
            <a:pPr marL="0" indent="0">
              <a:buNone/>
            </a:pPr>
            <a:r>
              <a:rPr lang="en-GB" dirty="0" smtClean="0"/>
              <a:t>Information which follows this page.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48" y="3289661"/>
            <a:ext cx="5872438" cy="29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regular polygons?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0691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polygon is a flat, two-dimensional (2D) shape with straight sides that is fully closed (all the sides are joined up). The sides must be straight. Polygons may have any number of sides.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</a:t>
            </a:r>
            <a:r>
              <a:rPr lang="en-GB" dirty="0"/>
              <a:t> </a:t>
            </a:r>
            <a:r>
              <a:rPr lang="en-GB" b="1" dirty="0"/>
              <a:t>regular polygon</a:t>
            </a:r>
            <a:r>
              <a:rPr lang="en-GB" dirty="0"/>
              <a:t> is a </a:t>
            </a:r>
            <a:r>
              <a:rPr lang="en-GB" b="1" dirty="0"/>
              <a:t>polygon</a:t>
            </a:r>
            <a:r>
              <a:rPr lang="en-GB" dirty="0"/>
              <a:t> in which all sides are of all the same length and at the same angles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Copy and paste the web address into a browser and watch the video.</a:t>
            </a:r>
          </a:p>
          <a:p>
            <a:endParaRPr lang="en-GB" dirty="0"/>
          </a:p>
          <a:p>
            <a:r>
              <a:rPr lang="en-GB" dirty="0"/>
              <a:t>https://www.bbc.co.uk/bitesize/topics/zvmxsbk/articles/z98n4qt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687" y="1690688"/>
            <a:ext cx="3461113" cy="43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4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Task: Decided on which statement goes where, write the numbers into the table or create your own table to write the numbers in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these statements about polygons.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578FE4-E2E4-4C7E-9A2C-BD49AA297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76606"/>
              </p:ext>
            </p:extLst>
          </p:nvPr>
        </p:nvGraphicFramePr>
        <p:xfrm>
          <a:off x="2536342" y="1735256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66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581E5F-F711-44C4-B7D0-FE674161E5D4}"/>
              </a:ext>
            </a:extLst>
          </p:cNvPr>
          <p:cNvSpPr txBox="1"/>
          <p:nvPr/>
        </p:nvSpPr>
        <p:spPr>
          <a:xfrm>
            <a:off x="4367972" y="509399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4. They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are a closed shape (no gaps)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FD047-FCA8-4176-86C4-0854FF250513}"/>
              </a:ext>
            </a:extLst>
          </p:cNvPr>
          <p:cNvSpPr txBox="1"/>
          <p:nvPr/>
        </p:nvSpPr>
        <p:spPr>
          <a:xfrm>
            <a:off x="5192532" y="4363188"/>
            <a:ext cx="305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2. They </a:t>
            </a:r>
            <a:r>
              <a:rPr lang="en-GB" sz="2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are made up of straight lines</a:t>
            </a:r>
            <a:endParaRPr lang="en-US" sz="2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EA4C6-8E8F-4AFD-A802-9F2A56C996EC}"/>
              </a:ext>
            </a:extLst>
          </p:cNvPr>
          <p:cNvSpPr txBox="1"/>
          <p:nvPr/>
        </p:nvSpPr>
        <p:spPr>
          <a:xfrm>
            <a:off x="1602140" y="5080367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3. They </a:t>
            </a:r>
            <a:r>
              <a:rPr lang="en-GB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are 2D shapes</a:t>
            </a:r>
            <a:endParaRPr lang="en-US" sz="20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693B9-70FF-4D53-9512-798EC209D56F}"/>
              </a:ext>
            </a:extLst>
          </p:cNvPr>
          <p:cNvSpPr txBox="1"/>
          <p:nvPr/>
        </p:nvSpPr>
        <p:spPr>
          <a:xfrm>
            <a:off x="7176539" y="549410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7. They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can have curved sides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0259A-0EA1-4209-8C3A-103A8E7A65D9}"/>
              </a:ext>
            </a:extLst>
          </p:cNvPr>
          <p:cNvSpPr txBox="1"/>
          <p:nvPr/>
        </p:nvSpPr>
        <p:spPr>
          <a:xfrm>
            <a:off x="7416088" y="486501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5. They 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are 3D shapes</a:t>
            </a:r>
            <a:endParaRPr lang="en-U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EE31F-2FD3-4C85-B239-8494C40D689E}"/>
              </a:ext>
            </a:extLst>
          </p:cNvPr>
          <p:cNvSpPr txBox="1"/>
          <p:nvPr/>
        </p:nvSpPr>
        <p:spPr>
          <a:xfrm>
            <a:off x="1602140" y="5647992"/>
            <a:ext cx="3593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6. They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include open shapes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C528A-5FE0-4AFF-900A-9CFDEABF276B}"/>
              </a:ext>
            </a:extLst>
          </p:cNvPr>
          <p:cNvSpPr txBox="1"/>
          <p:nvPr/>
        </p:nvSpPr>
        <p:spPr>
          <a:xfrm>
            <a:off x="1837635" y="4378219"/>
            <a:ext cx="347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1. They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have 5 or more sides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95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9"/>
            <a:ext cx="8593393" cy="448249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Answers: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these statements about polygons.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004533-2BE8-4862-9822-4299E6A3AC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36341" y="1554878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6668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FFB170D-E30F-40DE-A369-D5BE61FB3CA5}"/>
              </a:ext>
            </a:extLst>
          </p:cNvPr>
          <p:cNvSpPr txBox="1"/>
          <p:nvPr/>
        </p:nvSpPr>
        <p:spPr>
          <a:xfrm>
            <a:off x="2769900" y="2020516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a closed shape (no gaps)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9FD40-F5D5-463A-BA23-FE52E7962071}"/>
              </a:ext>
            </a:extLst>
          </p:cNvPr>
          <p:cNvSpPr txBox="1"/>
          <p:nvPr/>
        </p:nvSpPr>
        <p:spPr>
          <a:xfrm>
            <a:off x="2769898" y="2807456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made up of straight lines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C1422-9ED3-42AD-BC7D-9F98F3BA4983}"/>
              </a:ext>
            </a:extLst>
          </p:cNvPr>
          <p:cNvSpPr txBox="1"/>
          <p:nvPr/>
        </p:nvSpPr>
        <p:spPr>
          <a:xfrm>
            <a:off x="2769898" y="359274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2D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31B4A8-5405-482F-ACAA-95DB8975C36A}"/>
              </a:ext>
            </a:extLst>
          </p:cNvPr>
          <p:cNvSpPr txBox="1"/>
          <p:nvPr/>
        </p:nvSpPr>
        <p:spPr>
          <a:xfrm>
            <a:off x="6320002" y="2947727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have curved sides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4F8290-9BD1-4142-8640-39A83456DCB3}"/>
              </a:ext>
            </a:extLst>
          </p:cNvPr>
          <p:cNvSpPr txBox="1"/>
          <p:nvPr/>
        </p:nvSpPr>
        <p:spPr>
          <a:xfrm>
            <a:off x="6325373" y="2018342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3D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F72DA4-B246-4F6D-9008-A28FAF573ABB}"/>
              </a:ext>
            </a:extLst>
          </p:cNvPr>
          <p:cNvSpPr txBox="1"/>
          <p:nvPr/>
        </p:nvSpPr>
        <p:spPr>
          <a:xfrm>
            <a:off x="6071651" y="2407634"/>
            <a:ext cx="3610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include open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818DDA-CE87-4225-B9C9-E3EAE9EAE29D}"/>
              </a:ext>
            </a:extLst>
          </p:cNvPr>
          <p:cNvSpPr txBox="1"/>
          <p:nvPr/>
        </p:nvSpPr>
        <p:spPr>
          <a:xfrm>
            <a:off x="6084250" y="3587669"/>
            <a:ext cx="355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 They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 5 or more sides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7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5" y="237058"/>
            <a:ext cx="2779260" cy="490299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100" dirty="0" smtClean="0"/>
              <a:t>Task: Use a pencil and ruler (or whatever equipment you have at home) to draw regular polygons. Write down the name and properties of the shape.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35" y="5351447"/>
            <a:ext cx="2779260" cy="9306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Draw at least 6 polygons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157" y="237058"/>
            <a:ext cx="2652712" cy="6045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1" y="237058"/>
            <a:ext cx="2717764" cy="60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2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properties of 3D shapes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21.1.21</a:t>
            </a:r>
            <a:br>
              <a:rPr lang="en-GB" dirty="0" smtClean="0"/>
            </a:br>
            <a:r>
              <a:rPr lang="en-GB" dirty="0" smtClean="0"/>
              <a:t>Mental Starter: Rounding to the nearest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 </a:t>
            </a:r>
            <a:r>
              <a:rPr lang="en-GB" b="1" dirty="0"/>
              <a:t>round</a:t>
            </a:r>
            <a:r>
              <a:rPr lang="en-GB" dirty="0"/>
              <a:t> a number to the </a:t>
            </a:r>
            <a:r>
              <a:rPr lang="en-GB" b="1" dirty="0"/>
              <a:t>nearest 10</a:t>
            </a:r>
            <a:r>
              <a:rPr lang="en-GB" dirty="0"/>
              <a:t>, look at the </a:t>
            </a:r>
            <a:r>
              <a:rPr lang="en-GB" dirty="0" smtClean="0"/>
              <a:t>ones </a:t>
            </a:r>
            <a:r>
              <a:rPr lang="en-GB" dirty="0"/>
              <a:t>digit. If the </a:t>
            </a:r>
            <a:r>
              <a:rPr lang="en-GB" dirty="0" smtClean="0"/>
              <a:t>ones </a:t>
            </a:r>
            <a:r>
              <a:rPr lang="en-GB" dirty="0"/>
              <a:t>digit is 5 or more, </a:t>
            </a:r>
            <a:r>
              <a:rPr lang="en-GB" b="1" dirty="0"/>
              <a:t>round</a:t>
            </a:r>
            <a:r>
              <a:rPr lang="en-GB" dirty="0"/>
              <a:t> up. If the </a:t>
            </a:r>
            <a:r>
              <a:rPr lang="en-GB" dirty="0" smtClean="0"/>
              <a:t>ones </a:t>
            </a:r>
            <a:r>
              <a:rPr lang="en-GB" dirty="0"/>
              <a:t>digit is 4 or less, </a:t>
            </a:r>
            <a:r>
              <a:rPr lang="en-GB" b="1" dirty="0"/>
              <a:t>round</a:t>
            </a:r>
            <a:r>
              <a:rPr lang="en-GB" dirty="0"/>
              <a:t> down. </a:t>
            </a:r>
            <a:r>
              <a:rPr lang="en-GB" dirty="0" smtClean="0"/>
              <a:t> E.g. 13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 - round down = 130</a:t>
            </a:r>
          </a:p>
          <a:p>
            <a:endParaRPr lang="en-GB" dirty="0"/>
          </a:p>
          <a:p>
            <a:r>
              <a:rPr lang="en-GB" dirty="0" smtClean="0"/>
              <a:t>Try these: Write the answers next to the number or on paper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127                                   236                        571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189                                   643                       892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059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12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/>
              <a:t>u</a:t>
            </a:r>
            <a:r>
              <a:rPr lang="en-GB" dirty="0" smtClean="0"/>
              <a:t>p = 130                 </a:t>
            </a:r>
            <a:r>
              <a:rPr lang="en-GB" dirty="0"/>
              <a:t>23</a:t>
            </a:r>
            <a:r>
              <a:rPr lang="en-GB" dirty="0">
                <a:solidFill>
                  <a:srgbClr val="FF0000"/>
                </a:solidFill>
              </a:rPr>
              <a:t>6</a:t>
            </a:r>
            <a:r>
              <a:rPr lang="en-GB" dirty="0"/>
              <a:t>       </a:t>
            </a:r>
            <a:r>
              <a:rPr lang="en-GB" dirty="0" smtClean="0"/>
              <a:t>up = 240                 57</a:t>
            </a:r>
            <a:r>
              <a:rPr lang="en-GB" dirty="0" smtClean="0">
                <a:solidFill>
                  <a:srgbClr val="FF0000"/>
                </a:solidFill>
              </a:rPr>
              <a:t>1     </a:t>
            </a:r>
            <a:r>
              <a:rPr lang="en-GB" dirty="0" smtClean="0"/>
              <a:t>down = 570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18</a:t>
            </a:r>
            <a:r>
              <a:rPr lang="en-GB" dirty="0">
                <a:solidFill>
                  <a:srgbClr val="FF0000"/>
                </a:solidFill>
              </a:rPr>
              <a:t>9</a:t>
            </a:r>
            <a:r>
              <a:rPr lang="en-GB" dirty="0"/>
              <a:t>     </a:t>
            </a:r>
            <a:r>
              <a:rPr lang="en-GB" dirty="0" smtClean="0"/>
              <a:t>up = 190                 </a:t>
            </a:r>
            <a:r>
              <a:rPr lang="en-GB" dirty="0"/>
              <a:t>64</a:t>
            </a:r>
            <a:r>
              <a:rPr lang="en-GB" dirty="0">
                <a:solidFill>
                  <a:srgbClr val="FF0000"/>
                </a:solidFill>
              </a:rPr>
              <a:t>3</a:t>
            </a:r>
            <a:r>
              <a:rPr lang="en-GB" dirty="0"/>
              <a:t>        </a:t>
            </a:r>
            <a:r>
              <a:rPr lang="en-GB" dirty="0" smtClean="0"/>
              <a:t>down =640            89</a:t>
            </a:r>
            <a:r>
              <a:rPr lang="en-GB" dirty="0" smtClean="0">
                <a:solidFill>
                  <a:srgbClr val="FF0000"/>
                </a:solidFill>
              </a:rPr>
              <a:t>2     </a:t>
            </a:r>
            <a:r>
              <a:rPr lang="en-GB" dirty="0" smtClean="0"/>
              <a:t>down = 890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324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sort and identify features of irregular polygons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irregular polygons?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1709" cy="43513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</a:t>
            </a:r>
            <a:r>
              <a:rPr lang="en-GB" dirty="0"/>
              <a:t> </a:t>
            </a:r>
            <a:r>
              <a:rPr lang="en-GB" b="1" dirty="0"/>
              <a:t>irregular polygon</a:t>
            </a:r>
            <a:r>
              <a:rPr lang="en-GB" dirty="0"/>
              <a:t> is a polygon with </a:t>
            </a:r>
            <a:r>
              <a:rPr lang="en-GB" b="1" dirty="0"/>
              <a:t>sides and/or angles of differing lengths and sizes</a:t>
            </a:r>
            <a:r>
              <a:rPr lang="en-GB" dirty="0"/>
              <a:t>. (Although they still must be straight and joined up</a:t>
            </a:r>
            <a:r>
              <a:rPr lang="en-GB" dirty="0" smtClean="0"/>
              <a:t>.)</a:t>
            </a:r>
          </a:p>
          <a:p>
            <a:r>
              <a:rPr lang="en-GB" dirty="0"/>
              <a:t>Copy and paste the web address into a browser and watch the video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https://www.bbc.co.uk/bitesize/topics/zvmxsbk/articles/z98n4qt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1825624"/>
            <a:ext cx="2499360" cy="4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3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47" y="383177"/>
            <a:ext cx="10001730" cy="3875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547" y="4454434"/>
            <a:ext cx="314814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could write the colour of each shape which is regular and irregular on paper.</a:t>
            </a:r>
          </a:p>
          <a:p>
            <a:endParaRPr lang="en-GB" dirty="0"/>
          </a:p>
          <a:p>
            <a:r>
              <a:rPr lang="en-GB" dirty="0" smtClean="0"/>
              <a:t>Can you name the shapes?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19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8" y="460328"/>
            <a:ext cx="9070995" cy="3340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4" y="4127863"/>
            <a:ext cx="314814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Sort the shapes into regular and irregular polygons. You could cut the shapes out and sort them into groups or number each shape to sort into a table on paper.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5195" y="940526"/>
            <a:ext cx="4164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94703"/>
              </p:ext>
            </p:extLst>
          </p:nvPr>
        </p:nvGraphicFramePr>
        <p:xfrm>
          <a:off x="3944982" y="4281489"/>
          <a:ext cx="7129418" cy="63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709">
                  <a:extLst>
                    <a:ext uri="{9D8B030D-6E8A-4147-A177-3AD203B41FA5}">
                      <a16:colId xmlns:a16="http://schemas.microsoft.com/office/drawing/2014/main" val="3245356614"/>
                    </a:ext>
                  </a:extLst>
                </a:gridCol>
                <a:gridCol w="3564709">
                  <a:extLst>
                    <a:ext uri="{9D8B030D-6E8A-4147-A177-3AD203B41FA5}">
                      <a16:colId xmlns:a16="http://schemas.microsoft.com/office/drawing/2014/main" val="2831530532"/>
                    </a:ext>
                  </a:extLst>
                </a:gridCol>
              </a:tblGrid>
              <a:tr h="630145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Regular 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Irregular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1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6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506746" y="308106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Extension: Complete on paper or write your answer in the box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Toni has not sorted the polygons correctly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67ECD09-E1B5-42D9-AA03-F7F3DCC51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3942"/>
              </p:ext>
            </p:extLst>
          </p:nvPr>
        </p:nvGraphicFramePr>
        <p:xfrm>
          <a:off x="1328048" y="144305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75642"/>
                  </a:ext>
                </a:extLst>
              </a:tr>
            </a:tbl>
          </a:graphicData>
        </a:graphic>
      </p:graphicFrame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BC07090-D77C-41ED-81B9-7041B9EB59D1}"/>
              </a:ext>
            </a:extLst>
          </p:cNvPr>
          <p:cNvSpPr/>
          <p:nvPr/>
        </p:nvSpPr>
        <p:spPr>
          <a:xfrm>
            <a:off x="6015791" y="246895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0CB26F-DCAC-48ED-A9D8-53D433B897F4}"/>
              </a:ext>
            </a:extLst>
          </p:cNvPr>
          <p:cNvSpPr/>
          <p:nvPr/>
        </p:nvSpPr>
        <p:spPr>
          <a:xfrm>
            <a:off x="4266414" y="3881584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BDB6463A-EE36-4473-AD9B-B7EAD0AFA696}"/>
              </a:ext>
            </a:extLst>
          </p:cNvPr>
          <p:cNvSpPr/>
          <p:nvPr/>
        </p:nvSpPr>
        <p:spPr>
          <a:xfrm>
            <a:off x="5637704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023F05-25AF-462D-8CEC-2EE6A2903374}"/>
              </a:ext>
            </a:extLst>
          </p:cNvPr>
          <p:cNvGrpSpPr/>
          <p:nvPr/>
        </p:nvGrpSpPr>
        <p:grpSpPr>
          <a:xfrm>
            <a:off x="3095193" y="3881584"/>
            <a:ext cx="940842" cy="805153"/>
            <a:chOff x="3042513" y="3999257"/>
            <a:chExt cx="940842" cy="805153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350C72-0CE4-4054-B9A9-5DBA8F8D42FF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5A8D43E-02A3-4485-B6DD-B7AF3BD08043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EE719F-2A16-457E-8C3A-E018B4BB8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0B9FE9-78EE-431F-99B6-87BC6627798A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entagon 38">
            <a:extLst>
              <a:ext uri="{FF2B5EF4-FFF2-40B4-BE49-F238E27FC236}">
                <a16:creationId xmlns:a16="http://schemas.microsoft.com/office/drawing/2014/main" id="{D3A578B2-710B-4FBF-A8F1-EE8F94D6A5DC}"/>
              </a:ext>
            </a:extLst>
          </p:cNvPr>
          <p:cNvSpPr/>
          <p:nvPr/>
        </p:nvSpPr>
        <p:spPr>
          <a:xfrm>
            <a:off x="3553338" y="2246364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AD315022-3198-4D26-90B0-B011557F6D65}"/>
              </a:ext>
            </a:extLst>
          </p:cNvPr>
          <p:cNvSpPr/>
          <p:nvPr/>
        </p:nvSpPr>
        <p:spPr>
          <a:xfrm>
            <a:off x="6376783" y="4141575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210CE1-D34E-4C21-8DD4-AFA5C6DB4AEF}"/>
              </a:ext>
            </a:extLst>
          </p:cNvPr>
          <p:cNvSpPr txBox="1"/>
          <p:nvPr/>
        </p:nvSpPr>
        <p:spPr>
          <a:xfrm>
            <a:off x="2957628" y="3750591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2823" y="470263"/>
            <a:ext cx="2286000" cy="57737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39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2" y="4195825"/>
            <a:ext cx="6342264" cy="1314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015" y="3637735"/>
            <a:ext cx="596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Regular                                                      Irregular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37" y="1191537"/>
            <a:ext cx="5798476" cy="2135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4175" y="1450840"/>
            <a:ext cx="2690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8200" y="1954998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40132" y="1833131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69575" y="1701214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64975" y="1707580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43098" y="2639048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74175" y="2513008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619500" y="2485137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68887" y="1094467"/>
            <a:ext cx="471571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Regular                 </a:t>
            </a:r>
            <a:r>
              <a:rPr lang="en-GB" dirty="0" smtClean="0"/>
              <a:t>                                        Irregular</a:t>
            </a:r>
          </a:p>
          <a:p>
            <a:endParaRPr lang="en-GB" dirty="0"/>
          </a:p>
          <a:p>
            <a:pPr marL="342900" indent="-342900">
              <a:buAutoNum type="arabicPlain" startAt="2"/>
            </a:pPr>
            <a:r>
              <a:rPr lang="en-GB" dirty="0" smtClean="0"/>
              <a:t>                                                                1</a:t>
            </a:r>
          </a:p>
          <a:p>
            <a:r>
              <a:rPr lang="en-GB" dirty="0" smtClean="0"/>
              <a:t>                                                                      3</a:t>
            </a:r>
            <a:endParaRPr lang="en-GB" dirty="0" smtClean="0"/>
          </a:p>
          <a:p>
            <a:r>
              <a:rPr lang="en-GB" dirty="0" smtClean="0"/>
              <a:t>                                                                      4</a:t>
            </a:r>
            <a:endParaRPr lang="en-GB" dirty="0" smtClean="0"/>
          </a:p>
          <a:p>
            <a:r>
              <a:rPr lang="en-GB" dirty="0" smtClean="0"/>
              <a:t>6                                                                    5</a:t>
            </a:r>
          </a:p>
          <a:p>
            <a:r>
              <a:rPr lang="en-GB" dirty="0"/>
              <a:t>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887" y="3524090"/>
            <a:ext cx="5054640" cy="29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89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09" y="1754641"/>
            <a:ext cx="4628229" cy="2765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451" y="587829"/>
            <a:ext cx="1111649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Challenge: Try this and discuss with someone else what you think!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2135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3" y="453329"/>
            <a:ext cx="7539405" cy="5322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8074" y="214458"/>
            <a:ext cx="3545058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Look over these 3D shapes and their properties.</a:t>
            </a:r>
          </a:p>
          <a:p>
            <a:endParaRPr lang="en-GB" sz="2400" dirty="0"/>
          </a:p>
          <a:p>
            <a:r>
              <a:rPr lang="en-GB" sz="2400" dirty="0" smtClean="0"/>
              <a:t>Can you find any examples of these around the house?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28074" y="3000523"/>
            <a:ext cx="3545058" cy="35086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name the shape of the different faces on each 3D shape?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 </a:t>
            </a:r>
            <a:r>
              <a:rPr lang="en-GB" b="1" dirty="0"/>
              <a:t>face</a:t>
            </a:r>
            <a:r>
              <a:rPr lang="en-GB" dirty="0"/>
              <a:t> is a flat or curved surface on a </a:t>
            </a:r>
            <a:r>
              <a:rPr lang="en-GB" b="1" dirty="0"/>
              <a:t>3D </a:t>
            </a:r>
            <a:r>
              <a:rPr lang="en-GB" b="1" dirty="0" smtClean="0"/>
              <a:t>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 </a:t>
            </a:r>
            <a:r>
              <a:rPr lang="en-GB" b="1" dirty="0"/>
              <a:t>edge</a:t>
            </a:r>
            <a:r>
              <a:rPr lang="en-GB" dirty="0"/>
              <a:t> is where two faces meet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A </a:t>
            </a:r>
            <a:r>
              <a:rPr lang="en-GB" b="1" dirty="0"/>
              <a:t>vertex</a:t>
            </a:r>
            <a:r>
              <a:rPr lang="en-GB" dirty="0"/>
              <a:t> is a corner where edges meet. The plural is </a:t>
            </a:r>
            <a:r>
              <a:rPr lang="en-GB" b="1" dirty="0"/>
              <a:t>vertices</a:t>
            </a:r>
            <a:r>
              <a:rPr lang="en-GB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066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22.1.21</a:t>
            </a:r>
            <a:br>
              <a:rPr lang="en-GB" dirty="0" smtClean="0"/>
            </a:br>
            <a:r>
              <a:rPr lang="en-GB" dirty="0" smtClean="0"/>
              <a:t>Mental Starter: Write your answer down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2152242"/>
            <a:ext cx="7537709" cy="42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3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75" y="1690688"/>
            <a:ext cx="6940051" cy="45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53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features and draw irregular polygons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5217" cy="4351338"/>
          </a:xfrm>
        </p:spPr>
        <p:txBody>
          <a:bodyPr/>
          <a:lstStyle/>
          <a:p>
            <a:r>
              <a:rPr lang="en-GB" dirty="0"/>
              <a:t>An </a:t>
            </a:r>
            <a:r>
              <a:rPr lang="en-GB" b="1" dirty="0"/>
              <a:t>irregular polygon</a:t>
            </a:r>
            <a:r>
              <a:rPr lang="en-GB" dirty="0"/>
              <a:t> is a polygon with </a:t>
            </a:r>
            <a:r>
              <a:rPr lang="en-GB" b="1" dirty="0"/>
              <a:t>sides and/or angles of differing lengths and sizes</a:t>
            </a:r>
            <a:r>
              <a:rPr lang="en-GB" dirty="0"/>
              <a:t>. (Although they still must be straight and joined up.)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75" y="1829118"/>
            <a:ext cx="2499360" cy="4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25686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/>
              <a:t>Count the number of sides of these irregular polygons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930" y="365125"/>
            <a:ext cx="5225143" cy="625774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Challenge: Draw your own irregular polygons and list the properties </a:t>
            </a:r>
            <a:r>
              <a:rPr lang="en-GB" sz="2000" dirty="0" err="1" smtClean="0"/>
              <a:t>eg</a:t>
            </a:r>
            <a:r>
              <a:rPr lang="en-GB" sz="2000" dirty="0" smtClean="0"/>
              <a:t>. number of sides, curved sides.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Create irregular polygons with the following number of sides:</a:t>
            </a:r>
          </a:p>
          <a:p>
            <a:r>
              <a:rPr lang="en-GB" sz="2000" dirty="0" smtClean="0"/>
              <a:t>3</a:t>
            </a:r>
          </a:p>
          <a:p>
            <a:r>
              <a:rPr lang="en-GB" sz="2000" dirty="0" smtClean="0"/>
              <a:t>4</a:t>
            </a:r>
          </a:p>
          <a:p>
            <a:r>
              <a:rPr lang="en-GB" sz="2000" dirty="0" smtClean="0"/>
              <a:t>5</a:t>
            </a:r>
          </a:p>
          <a:p>
            <a:r>
              <a:rPr lang="en-GB" sz="2000" dirty="0" smtClean="0"/>
              <a:t>6</a:t>
            </a:r>
          </a:p>
          <a:p>
            <a:r>
              <a:rPr lang="en-GB" sz="2000" dirty="0" smtClean="0"/>
              <a:t>7</a:t>
            </a:r>
          </a:p>
          <a:p>
            <a:r>
              <a:rPr lang="en-GB" sz="2000" dirty="0" smtClean="0"/>
              <a:t>8</a:t>
            </a:r>
          </a:p>
          <a:p>
            <a:r>
              <a:rPr lang="en-GB" sz="2000" dirty="0" smtClean="0"/>
              <a:t>9</a:t>
            </a:r>
          </a:p>
          <a:p>
            <a:r>
              <a:rPr lang="en-GB" sz="2000" dirty="0" smtClean="0"/>
              <a:t>10</a:t>
            </a:r>
          </a:p>
          <a:p>
            <a:endParaRPr lang="en-GB" sz="2000" dirty="0"/>
          </a:p>
          <a:p>
            <a:r>
              <a:rPr lang="en-GB" sz="2000" dirty="0" smtClean="0"/>
              <a:t>What is the maximum number of sides you can draw?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18131" y="400034"/>
            <a:ext cx="2250299" cy="5305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21169" y="2447295"/>
            <a:ext cx="1844224" cy="5305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776186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                           2.                            3.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 smtClean="0"/>
              <a:t>4.                              5.                             6.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5" y="390933"/>
            <a:ext cx="5127716" cy="3945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0983" y="535577"/>
            <a:ext cx="2338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7     </a:t>
            </a:r>
          </a:p>
          <a:p>
            <a:pPr marL="342900" indent="-342900">
              <a:buAutoNum type="arabicPeriod"/>
            </a:pPr>
            <a:r>
              <a:rPr lang="en-GB" dirty="0" smtClean="0"/>
              <a:t>6</a:t>
            </a:r>
          </a:p>
          <a:p>
            <a:pPr marL="342900" indent="-342900">
              <a:buAutoNum type="arabicPeriod"/>
            </a:pPr>
            <a:r>
              <a:rPr lang="en-GB" dirty="0" smtClean="0"/>
              <a:t>5</a:t>
            </a:r>
          </a:p>
          <a:p>
            <a:pPr marL="342900" indent="-342900">
              <a:buAutoNum type="arabicPeriod"/>
            </a:pPr>
            <a:r>
              <a:rPr lang="en-GB" dirty="0" smtClean="0"/>
              <a:t>10</a:t>
            </a:r>
          </a:p>
          <a:p>
            <a:pPr marL="342900" indent="-342900">
              <a:buAutoNum type="arabicPeriod"/>
            </a:pPr>
            <a:r>
              <a:rPr lang="en-GB" dirty="0" smtClean="0"/>
              <a:t>9</a:t>
            </a:r>
          </a:p>
          <a:p>
            <a:pPr marL="342900" indent="-342900">
              <a:buAutoNum type="arabicPeriod"/>
            </a:pPr>
            <a:r>
              <a:rPr lang="en-GB" dirty="0"/>
              <a:t>8</a:t>
            </a: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022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idea: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could have a try at making the 3D shapes using </a:t>
            </a:r>
            <a:r>
              <a:rPr lang="en-GB" dirty="0" err="1" smtClean="0"/>
              <a:t>lego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30" y="2676366"/>
            <a:ext cx="2482759" cy="33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0" y="536372"/>
            <a:ext cx="7497201" cy="5622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4178" y="536372"/>
            <a:ext cx="3981157" cy="56015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Task 1: Match the name to the shapes. You can write them under the shape or the shape number then the name of the shape.</a:t>
            </a:r>
          </a:p>
          <a:p>
            <a:endParaRPr lang="en-GB" sz="2000" dirty="0"/>
          </a:p>
          <a:p>
            <a:r>
              <a:rPr lang="en-GB" sz="2000" dirty="0" smtClean="0"/>
              <a:t>Task 2: Write down the properties of the different shapes.</a:t>
            </a:r>
          </a:p>
          <a:p>
            <a:endParaRPr lang="en-GB" sz="2000" dirty="0" smtClean="0"/>
          </a:p>
          <a:p>
            <a:r>
              <a:rPr lang="en-GB" sz="2000" dirty="0" smtClean="0"/>
              <a:t>Use the headings below:</a:t>
            </a:r>
          </a:p>
          <a:p>
            <a:endParaRPr lang="en-GB" sz="2000" dirty="0"/>
          </a:p>
          <a:p>
            <a:r>
              <a:rPr lang="en-GB" sz="2000" dirty="0" smtClean="0"/>
              <a:t>Name</a:t>
            </a:r>
          </a:p>
          <a:p>
            <a:endParaRPr lang="en-GB" sz="2000" dirty="0"/>
          </a:p>
          <a:p>
            <a:r>
              <a:rPr lang="en-GB" sz="2000" dirty="0" smtClean="0"/>
              <a:t>Faces</a:t>
            </a:r>
          </a:p>
          <a:p>
            <a:endParaRPr lang="en-GB" sz="2000" dirty="0"/>
          </a:p>
          <a:p>
            <a:r>
              <a:rPr lang="en-GB" sz="2000" dirty="0" smtClean="0"/>
              <a:t>Vertices</a:t>
            </a:r>
          </a:p>
          <a:p>
            <a:endParaRPr lang="en-GB" sz="2000" dirty="0"/>
          </a:p>
          <a:p>
            <a:r>
              <a:rPr lang="en-GB" sz="2000" dirty="0" smtClean="0"/>
              <a:t>Edges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6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66447-E86F-423E-9997-5AD5CE8E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6" y="190279"/>
            <a:ext cx="8079327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A92C6E-4B07-404E-863C-59E097C3FE9F}"/>
              </a:ext>
            </a:extLst>
          </p:cNvPr>
          <p:cNvSpPr/>
          <p:nvPr/>
        </p:nvSpPr>
        <p:spPr>
          <a:xfrm>
            <a:off x="424336" y="32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chart using your knowledge of 3D shapes.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36E5F78-FE4D-4189-BE62-36531C881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00946"/>
              </p:ext>
            </p:extLst>
          </p:nvPr>
        </p:nvGraphicFramePr>
        <p:xfrm>
          <a:off x="1180959" y="1348299"/>
          <a:ext cx="5963479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587">
                  <a:extLst>
                    <a:ext uri="{9D8B030D-6E8A-4147-A177-3AD203B41FA5}">
                      <a16:colId xmlns:a16="http://schemas.microsoft.com/office/drawing/2014/main" val="2716943199"/>
                    </a:ext>
                  </a:extLst>
                </a:gridCol>
                <a:gridCol w="1957526">
                  <a:extLst>
                    <a:ext uri="{9D8B030D-6E8A-4147-A177-3AD203B41FA5}">
                      <a16:colId xmlns:a16="http://schemas.microsoft.com/office/drawing/2014/main" val="1155182105"/>
                    </a:ext>
                  </a:extLst>
                </a:gridCol>
                <a:gridCol w="2226366">
                  <a:extLst>
                    <a:ext uri="{9D8B030D-6E8A-4147-A177-3AD203B41FA5}">
                      <a16:colId xmlns:a16="http://schemas.microsoft.com/office/drawing/2014/main" val="312736654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Name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Image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Properties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13772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 faces, 12 edges and 8 vertices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2668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 faces, 8 edges and 5 vertices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354613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 faces, 2 edges and 0 vertices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26984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 faces, 9 edges and 6 vertices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94342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0782" y="478302"/>
            <a:ext cx="2827606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Extension:</a:t>
            </a:r>
          </a:p>
          <a:p>
            <a:endParaRPr lang="en-GB" sz="2400" dirty="0"/>
          </a:p>
          <a:p>
            <a:r>
              <a:rPr lang="en-GB" sz="2400" dirty="0" smtClean="0"/>
              <a:t>Complete the table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8978" y="1491175"/>
            <a:ext cx="4501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1.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3.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4.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59732" y="5323594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92587" y="5323594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15136" y="5215542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51752" y="5138928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5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450166"/>
            <a:ext cx="309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Answers: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1033823"/>
            <a:ext cx="6583679" cy="5622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3169" y="1167617"/>
            <a:ext cx="3938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</a:p>
          <a:p>
            <a:endParaRPr lang="en-GB" b="1" dirty="0"/>
          </a:p>
          <a:p>
            <a:r>
              <a:rPr lang="en-GB" b="1" dirty="0" smtClean="0"/>
              <a:t>9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2</a:t>
            </a:r>
          </a:p>
          <a:p>
            <a:endParaRPr lang="en-GB" b="1" dirty="0"/>
          </a:p>
          <a:p>
            <a:r>
              <a:rPr lang="en-GB" b="1" dirty="0" smtClean="0"/>
              <a:t>7</a:t>
            </a:r>
          </a:p>
          <a:p>
            <a:endParaRPr lang="en-GB" b="1" dirty="0"/>
          </a:p>
          <a:p>
            <a:r>
              <a:rPr lang="en-GB" b="1" dirty="0" smtClean="0"/>
              <a:t>3</a:t>
            </a:r>
          </a:p>
          <a:p>
            <a:endParaRPr lang="en-GB" b="1" dirty="0"/>
          </a:p>
          <a:p>
            <a:r>
              <a:rPr lang="en-GB" b="1" dirty="0" smtClean="0"/>
              <a:t>8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1</a:t>
            </a:r>
          </a:p>
          <a:p>
            <a:endParaRPr lang="en-GB" b="1" dirty="0"/>
          </a:p>
          <a:p>
            <a:r>
              <a:rPr lang="en-GB" b="1" dirty="0" smtClean="0"/>
              <a:t>5</a:t>
            </a:r>
          </a:p>
          <a:p>
            <a:endParaRPr lang="en-GB" b="1" dirty="0"/>
          </a:p>
          <a:p>
            <a:r>
              <a:rPr lang="en-GB" b="1" dirty="0" smtClean="0"/>
              <a:t>6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605" y="450166"/>
            <a:ext cx="4552950" cy="28860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7321605" y="3580228"/>
            <a:ext cx="4659086" cy="20890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smtClean="0"/>
              <a:t>Did you correctly match the shapes?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If you didn’t, can you recap the shapes to ensure you know each name.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2100</Words>
  <Application>Microsoft Office PowerPoint</Application>
  <PresentationFormat>Widescreen</PresentationFormat>
  <Paragraphs>412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1_Office Theme</vt:lpstr>
      <vt:lpstr>18.1.21 Mental Starter: Identify the prime numbers</vt:lpstr>
      <vt:lpstr>PowerPoint Presentation</vt:lpstr>
      <vt:lpstr>PowerPoint Presentation</vt:lpstr>
      <vt:lpstr>PowerPoint Presentation</vt:lpstr>
      <vt:lpstr>Practical idea:</vt:lpstr>
      <vt:lpstr>PowerPoint Presentation</vt:lpstr>
      <vt:lpstr>PowerPoint Presentation</vt:lpstr>
      <vt:lpstr>PowerPoint Presentation</vt:lpstr>
      <vt:lpstr>Times table practise</vt:lpstr>
      <vt:lpstr>19.1.21 Mental Starter: Squared numbers</vt:lpstr>
      <vt:lpstr>Answers:</vt:lpstr>
      <vt:lpstr>PowerPoint Presentation</vt:lpstr>
      <vt:lpstr>Nets of shapes</vt:lpstr>
      <vt:lpstr>PowerPoint Presentation</vt:lpstr>
      <vt:lpstr>PowerPoint Presentation</vt:lpstr>
      <vt:lpstr>PowerPoint Presentation</vt:lpstr>
      <vt:lpstr>Task: Match the nets to the shapes. You can write on the sheet or write the number of the shapes with the number of the matching net. Extension: Write the name of the 3D shape and the 2D shape of each face.</vt:lpstr>
      <vt:lpstr>PowerPoint Presentation</vt:lpstr>
      <vt:lpstr>Answers:</vt:lpstr>
      <vt:lpstr>PowerPoint Presentation</vt:lpstr>
      <vt:lpstr>Times table practise</vt:lpstr>
      <vt:lpstr>20.1.21 Mental Starter: Cubed numbers</vt:lpstr>
      <vt:lpstr>Answers:</vt:lpstr>
      <vt:lpstr>PowerPoint Presentation</vt:lpstr>
      <vt:lpstr>Introduction:</vt:lpstr>
      <vt:lpstr>What are regular polygons?</vt:lpstr>
      <vt:lpstr>PowerPoint Presentation</vt:lpstr>
      <vt:lpstr>PowerPoint Presentation</vt:lpstr>
      <vt:lpstr>Task: Use a pencil and ruler (or whatever equipment you have at home) to draw regular polygons. Write down the name and properties of the shape. </vt:lpstr>
      <vt:lpstr>Times table practise</vt:lpstr>
      <vt:lpstr>21.1.21 Mental Starter: Rounding to the nearest 10</vt:lpstr>
      <vt:lpstr>Answers:</vt:lpstr>
      <vt:lpstr>PowerPoint Presentation</vt:lpstr>
      <vt:lpstr>What are irregular polygons?</vt:lpstr>
      <vt:lpstr>PowerPoint Presentation</vt:lpstr>
      <vt:lpstr>PowerPoint Presentation</vt:lpstr>
      <vt:lpstr>PowerPoint Presentation</vt:lpstr>
      <vt:lpstr>Answers:</vt:lpstr>
      <vt:lpstr>PowerPoint Presentation</vt:lpstr>
      <vt:lpstr>22.1.21 Mental Starter: Write your answer down</vt:lpstr>
      <vt:lpstr>Answer:</vt:lpstr>
      <vt:lpstr>PowerPoint Presentation</vt:lpstr>
      <vt:lpstr>Recap:</vt:lpstr>
      <vt:lpstr>Count the number of sides of these irregular polygons</vt:lpstr>
      <vt:lpstr>PowerPoint Presentation</vt:lpstr>
      <vt:lpstr>Times table practise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Starter</dc:title>
  <dc:creator>kdobson</dc:creator>
  <cp:lastModifiedBy>staff</cp:lastModifiedBy>
  <cp:revision>34</cp:revision>
  <dcterms:created xsi:type="dcterms:W3CDTF">2021-01-12T11:33:57Z</dcterms:created>
  <dcterms:modified xsi:type="dcterms:W3CDTF">2021-01-14T16:15:47Z</dcterms:modified>
</cp:coreProperties>
</file>